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3"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tags" Target="tags/tag367.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BC1394-8019-4032-BD35-D151D657CC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D258AF-68C2-4234-A3B9-0E84E82BC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A25E41-959B-4A48-A1F9-A1CA9F6F4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1487E8-7840-4A46-9794-7AA7113320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8133E5-6B71-4D90-A499-9EE9B76BD5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F48BAC-39D0-4440-95C0-40601B7A04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687B04-47B3-4514-81CE-F9ED3813BC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B98860-7260-4C63-81ED-0A91FA7B5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32D1F2-7605-47AD-A09F-7987D4F4CE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D395A9-21AE-4896-9FDC-8CEB2AE26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8892C-B62B-4A25-9281-99A4448BE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75.xml" /><Relationship Id="rId11" Type="http://schemas.openxmlformats.org/officeDocument/2006/relationships/tags" Target="../tags/tag276.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tags" Target="../tags/tag274.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image" Target="../media/image5.png" /><Relationship Id="rId7" Type="http://schemas.openxmlformats.org/officeDocument/2006/relationships/tags" Target="../tags/tag27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image" Target="../media/image5.png" /><Relationship Id="rId7" Type="http://schemas.openxmlformats.org/officeDocument/2006/relationships/tags" Target="../tags/tag2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image" Target="../media/image5.png" /><Relationship Id="rId7" Type="http://schemas.openxmlformats.org/officeDocument/2006/relationships/tags" Target="../tags/tag28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5.png" /><Relationship Id="rId7" Type="http://schemas.openxmlformats.org/officeDocument/2006/relationships/tags" Target="../tags/tag28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3.xml" /><Relationship Id="rId11" Type="http://schemas.openxmlformats.org/officeDocument/2006/relationships/tags" Target="../tags/tag29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tags" Target="../tags/tag292.xml" /><Relationship Id="rId8" Type="http://schemas.openxmlformats.org/officeDocument/2006/relationships/image" Target="../media/image3.png" /><Relationship Id="rId9" Type="http://schemas.openxmlformats.org/officeDocument/2006/relationships/image" Target="../media/image4.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image" Target="../media/image5.png" /><Relationship Id="rId7" Type="http://schemas.openxmlformats.org/officeDocument/2006/relationships/tags" Target="../tags/tag29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2.xml" /><Relationship Id="rId11" Type="http://schemas.openxmlformats.org/officeDocument/2006/relationships/tags" Target="../tags/tag303.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image" Target="../media/image3.png" /><Relationship Id="rId9" Type="http://schemas.openxmlformats.org/officeDocument/2006/relationships/image" Target="../media/image4.sv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5.png" /><Relationship Id="rId7" Type="http://schemas.openxmlformats.org/officeDocument/2006/relationships/tags" Target="../tags/tag30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1.xml" /><Relationship Id="rId11" Type="http://schemas.openxmlformats.org/officeDocument/2006/relationships/tags" Target="../tags/tag312.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tags" Target="../tags/tag309.xml" /><Relationship Id="rId7" Type="http://schemas.openxmlformats.org/officeDocument/2006/relationships/tags" Target="../tags/tag310.xml" /><Relationship Id="rId8" Type="http://schemas.openxmlformats.org/officeDocument/2006/relationships/image" Target="../media/image3.png" /><Relationship Id="rId9" Type="http://schemas.openxmlformats.org/officeDocument/2006/relationships/image" Target="../media/image4.sv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5.png" /><Relationship Id="rId7" Type="http://schemas.openxmlformats.org/officeDocument/2006/relationships/tags" Target="../tags/tag3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0.xml" /><Relationship Id="rId11" Type="http://schemas.openxmlformats.org/officeDocument/2006/relationships/tags" Target="../tags/tag321.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tags" Target="../tags/tag318.xml" /><Relationship Id="rId7" Type="http://schemas.openxmlformats.org/officeDocument/2006/relationships/tags" Target="../tags/tag319.xml" /><Relationship Id="rId8" Type="http://schemas.openxmlformats.org/officeDocument/2006/relationships/image" Target="../media/image3.png" /><Relationship Id="rId9" Type="http://schemas.openxmlformats.org/officeDocument/2006/relationships/image" Target="../media/image4.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image" Target="../media/image5.png" /><Relationship Id="rId7" Type="http://schemas.openxmlformats.org/officeDocument/2006/relationships/tags" Target="../tags/tag32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9.xml" /><Relationship Id="rId11" Type="http://schemas.openxmlformats.org/officeDocument/2006/relationships/tags" Target="../tags/tag330.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tags" Target="../tags/tag327.xml" /><Relationship Id="rId7" Type="http://schemas.openxmlformats.org/officeDocument/2006/relationships/tags" Target="../tags/tag328.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5.png" /><Relationship Id="rId7" Type="http://schemas.openxmlformats.org/officeDocument/2006/relationships/tags" Target="../tags/tag33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5.png" /><Relationship Id="rId7" Type="http://schemas.openxmlformats.org/officeDocument/2006/relationships/tags" Target="../tags/tag33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1.xml" /><Relationship Id="rId11" Type="http://schemas.openxmlformats.org/officeDocument/2006/relationships/tags" Target="../tags/tag342.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tags" Target="../tags/tag339.xml" /><Relationship Id="rId7" Type="http://schemas.openxmlformats.org/officeDocument/2006/relationships/tags" Target="../tags/tag340.xml" /><Relationship Id="rId8" Type="http://schemas.openxmlformats.org/officeDocument/2006/relationships/image" Target="../media/image3.png" /><Relationship Id="rId9" Type="http://schemas.openxmlformats.org/officeDocument/2006/relationships/image" Target="../media/image4.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7.xml" /><Relationship Id="rId11" Type="http://schemas.openxmlformats.org/officeDocument/2006/relationships/tags" Target="../tags/tag348.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tags" Target="../tags/tag345.xml" /><Relationship Id="rId7" Type="http://schemas.openxmlformats.org/officeDocument/2006/relationships/tags" Target="../tags/tag346.xml" /><Relationship Id="rId8" Type="http://schemas.openxmlformats.org/officeDocument/2006/relationships/image" Target="../media/image3.png" /><Relationship Id="rId9" Type="http://schemas.openxmlformats.org/officeDocument/2006/relationships/image" Target="../media/image4.sv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49.xml" /><Relationship Id="rId5" Type="http://schemas.openxmlformats.org/officeDocument/2006/relationships/tags" Target="../tags/tag350.xml" /><Relationship Id="rId6" Type="http://schemas.openxmlformats.org/officeDocument/2006/relationships/image" Target="../media/image5.png" /><Relationship Id="rId7" Type="http://schemas.openxmlformats.org/officeDocument/2006/relationships/tags" Target="../tags/tag35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6.xml" /><Relationship Id="rId11" Type="http://schemas.openxmlformats.org/officeDocument/2006/relationships/tags" Target="../tags/tag357.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tags" Target="../tags/tag354.xml" /><Relationship Id="rId7" Type="http://schemas.openxmlformats.org/officeDocument/2006/relationships/tags" Target="../tags/tag355.xml" /><Relationship Id="rId8" Type="http://schemas.openxmlformats.org/officeDocument/2006/relationships/image" Target="../media/image3.png" /><Relationship Id="rId9" Type="http://schemas.openxmlformats.org/officeDocument/2006/relationships/image" Target="../media/image4.sv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58.xml" /><Relationship Id="rId5" Type="http://schemas.openxmlformats.org/officeDocument/2006/relationships/tags" Target="../tags/tag359.xml" /><Relationship Id="rId6" Type="http://schemas.openxmlformats.org/officeDocument/2006/relationships/image" Target="../media/image5.png" /><Relationship Id="rId7" Type="http://schemas.openxmlformats.org/officeDocument/2006/relationships/tags" Target="../tags/tag36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61.xml" /><Relationship Id="rId5" Type="http://schemas.openxmlformats.org/officeDocument/2006/relationships/tags" Target="../tags/tag362.xml" /><Relationship Id="rId6" Type="http://schemas.openxmlformats.org/officeDocument/2006/relationships/image" Target="../media/image5.png" /><Relationship Id="rId7" Type="http://schemas.openxmlformats.org/officeDocument/2006/relationships/tags" Target="../tags/tag36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5.xml" /><Relationship Id="rId3" Type="http://schemas.openxmlformats.org/officeDocument/2006/relationships/notesSlide" Target="../notesSlides/notesSlide25.xml" /><Relationship Id="rId4" Type="http://schemas.openxmlformats.org/officeDocument/2006/relationships/tags" Target="../tags/tag364.xml" /><Relationship Id="rId5" Type="http://schemas.openxmlformats.org/officeDocument/2006/relationships/tags" Target="../tags/tag365.xml" /><Relationship Id="rId6" Type="http://schemas.openxmlformats.org/officeDocument/2006/relationships/image" Target="../media/image5.png" /><Relationship Id="rId7" Type="http://schemas.openxmlformats.org/officeDocument/2006/relationships/tags" Target="../tags/tag36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13000411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“大思政课”的生成逻辑及其实践路向</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一、“大思政课”的生成逻辑</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二、“大思政课”的实践路向</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7"/>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8"/>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9"/>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一、“大思政课”的生成逻辑</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一、“大思政课”的生成逻辑</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大思政课”是近年来思想政治教育领域的一个重要概念，它的产生和发展有着深刻的时代背景和现实需求。从本质上说，“大思政课”是马克思主义理论教育在新时代的具体体现，是全面贯彻党的教育方针、落实立德树人根本任务的重要环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一、“大思政课”的生成逻辑</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时代发展的需要是“大思政课”生成的根本原因。随着全球化、信息化、数字化的快速发展，各国之间的交流和合作越来越频繁，各种思想文化相互交融、相互影响，这对我们的思想政治教育提出了新的挑战和要求。我们需要以更加宽广的视野、更加开放的胸怀、更加敏锐的洞察力，去面对和解决新时代的问题和挑战。因此，“大思政课”应运而生，它是时代发展的必然产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一、“大思政课”的生成逻辑</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其次，教育改革的推动是“大思政课”生成的重要原因。随着教育改革的不断深入，传统的思想政治教育模式已经无法满足新时代的需求。我们需要打破学科壁垒，加强跨学科的合作与交流，形成全方位、多层次、立体化的思想政治教育体系。因此，“大思政课”成为教育改革的重要突破口，它能够促进思想政治教育与其他学科的融合，推动教育质量的全面提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一、“大思政课”的生成逻辑</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再次，现实问题的解决是“大思政课”生成的重要动力。当前，我国正处于全面建设社会主义现代化国家的关键时期，经济社会发展面临着许多新情况、新问题和新挑战。我们需要通过思想政治教育，引导学生正确认识国情、社情和民情，增强社会责任感和使命感，积极投身到国家和民族的发展中。因此，“大思政课”成为解决现实问题的重要途径，它能够帮助学生更好地了解社会、认识社会、服务社会。</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二、“大思政课”的实践路向</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二、“大思政课”的实践路向</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“大思政课”的实践路向是指在实际工作中如何落实“大思政课”的理念和要求，以实现思想政治教育的目标。具体来说，可以从以下几个方面入手：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1、拓展教学内容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1、拓展教学内容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大思政课”要注重拓展教学内容，打破传统的以理论知识传授为主的教学模式，增加实践性和体验性的教学内容。例如，可以组织学生参加社会实践活动、志愿服务、文化交流等活动，让学生亲身体验社会生活、了解国情民情、感受中华文化魅力，增强社会责任感和使命感。同时，还可以开设跨学科的课程，如“社会与文化”“科技与道德”“历史与现实”等，帮助学生全面了解社会和文化的发展历程和现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2、创新教学方式</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2、创新教学方式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大思政课”要注重创新教学方式，采用多种形式的教学手段和教学方法，以激发学生的学习兴趣和积极性。例如，可以运用案例教学、情景模拟、小组讨论等教学方法，让学生积极参与课堂讨论和交流；同时还可以利用互联网技术，开展线上教学和线下互动相结合的方式，提高教学效果和质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3、加强师资队伍建设</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3、加强师资队伍建设</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大思政课”要注重加强师资队伍建设，提高教师的思想政治素质和专业素养。具体来说，可以从以下几个方面入手：一是加强教师的思想政治理论学习和研究，提高教师的理论素养；二是鼓励教师参加各种形式的培训和学习活动，提高教师的专业素养；三是加强教师之间的交流和合作，促进教师之间的经验分享和相互学习；四是建立健全教师评价机制，对教师的教育教学工作进行科学、客观、全面的评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4、强化实践教学环节</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4、强化实践教学环节</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大思政课”要注重强化实践教学环节，通过开展各种形式的实践教学活动，如社会调查、志愿服务、文化交流等，培养学生的实践能力和创新精神。同时还可以通过建立实践教学基地、开展校企合作等方式，为学生提供更多的实践机会和实践平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4、强化实践教学环节</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总之，“大思政课”是新时代背景下思想政治教育领域的重要概念和实践路向。通过拓展教学内容、创新教学方式、加强师资队伍建设、强化实践教学环节等措施的实施能够有效地推动“大思政课”的落实和发展同时也有利于提高思想政治教育的针对性和实效性实现立德树人的根本任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当代中国，思想政治教育是培养社会主义建设者和接班人的重要途径。高职思政课作为这一教育体系的重要组成部分，其教学质量直接关系到人才培养的效果。近年来，随着教育改革的深入，精准教学理念逐渐受到重视，为高职思政课的教学改革提供了新的思路。本次演示将从现实语境、生成逻辑与实践路向三个角度，对高职思政课精准教学进行深入探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二、高职思政课精准教学的现实语境</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二、高职思政课精准教学的现实语境</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1、政策环境：党和政府高度重视思想政治教育，提出了一系列指导性文件，为高职思政课的教学改革提供了政策支持。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二、高职思政课精准教学的现实语境</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2、社会需求：随着社会经济的发展，对人才的思想素质和职业道德要求越来越高。高职思政课精准教学有助于培养学生的思想品质和职业道德，满足社会对人才的需求。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二、高职思政课精准教学的现实语境</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3、教育改革：教育改革不断深入，对教学质量的要求不断提高。高职思政课精准教学可以提高教学质量，推动教育改革的深入发展。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https://d.book118.com/796130004113010041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26</Slides>
  <Notes>25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一、“大思政课”的生成逻辑</vt:lpstr>
      <vt:lpstr>一、“大思政课”的生成逻辑</vt:lpstr>
      <vt:lpstr>一、“大思政课”的生成逻辑</vt:lpstr>
      <vt:lpstr>一、“大思政课”的生成逻辑</vt:lpstr>
      <vt:lpstr>PowerPoint Presentation</vt:lpstr>
      <vt:lpstr>二、“大思政课”的实践路向</vt:lpstr>
      <vt:lpstr>PowerPoint Presentation</vt:lpstr>
      <vt:lpstr>1、拓展教学内容</vt:lpstr>
      <vt:lpstr>PowerPoint Presentation</vt:lpstr>
      <vt:lpstr>2、创新教学方式</vt:lpstr>
      <vt:lpstr>PowerPoint Presentation</vt:lpstr>
      <vt:lpstr>3、加强师资队伍建设</vt:lpstr>
      <vt:lpstr>PowerPoint Presentation</vt:lpstr>
      <vt:lpstr>4、强化实践教学环节</vt:lpstr>
      <vt:lpstr>4、强化实践教学环节</vt:lpstr>
      <vt:lpstr>PowerPoint Presentation</vt:lpstr>
      <vt:lpstr>PowerPoint Presentation</vt:lpstr>
      <vt:lpstr>一、引言</vt:lpstr>
      <vt:lpstr>PowerPoint Presentation</vt:lpstr>
      <vt:lpstr>二、高职思政课精准教学的现实语境</vt:lpstr>
      <vt:lpstr>二、高职思政课精准教学的现实语境</vt:lpstr>
      <vt:lpstr>二、高职思政课精准教学的现实语境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2024-09-08T08:25:24.722</cp:lastPrinted>
  <dcterms:created xsi:type="dcterms:W3CDTF">2024-09-08T00:25:24Z</dcterms:created>
  <dcterms:modified xsi:type="dcterms:W3CDTF">2024-09-08T00:25:32Z</dcterms:modified>
</cp:coreProperties>
</file>