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embeddedFontLst>
    <p:embeddedFont>
      <p:font typeface="BBCNRU+MS-UIGothic"/>
      <p:regular r:id="rId19"/>
    </p:embeddedFont>
    <p:embeddedFont>
      <p:font typeface="RPKCKF+VBJLCQ+ArialMT"/>
      <p:regular r:id="rId20"/>
    </p:embeddedFont>
    <p:embeddedFont>
      <p:font typeface="EPBCDF+UTAGJC+MicrosoftYaHei-Bold"/>
      <p:regular r:id="rId21"/>
    </p:embeddedFont>
  </p:embeddedFontLst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font" Target="fonts/font1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2.fntdata" /><Relationship Id="rId21" Type="http://schemas.openxmlformats.org/officeDocument/2006/relationships/font" Target="fonts/font3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B9F760-6C45-45FF-B530-78621FD1C7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FC5AC5-4E11-4817-9B80-67C0E33A80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ED22B8-01D7-4A5F-9E78-E78D29C937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3BC9D0-2DA8-4EF8-B5D2-3004CA4C0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806708-87FA-492D-8C08-B27BAB4A02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469950-0B38-4A88-940E-58A6BD9A2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B03303-4DBE-44C2-B6C5-7EA12AF9B9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349E08-6894-4DBE-867A-D8F646D6C0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F97501-5ABF-4F62-9FB1-EB92024AD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167685-59D2-42E9-9872-875E25883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C81D79-5FC7-454A-948B-DDCA05F518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613302502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08045" y="2111930"/>
            <a:ext cx="7200900" cy="270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5400">
                <a:solidFill>
                  <a:srgbClr val="000000"/>
                </a:solidFill>
                <a:latin typeface="BBCNRU+MS-UIGothic"/>
                <a:cs typeface="BBCNRU+MS-UIGothic"/>
              </a:rPr>
              <a:t>外文言文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5400">
                <a:solidFill>
                  <a:srgbClr val="000000"/>
                </a:solidFill>
                <a:latin typeface="BBCNRU+MS-UIGothic"/>
                <a:cs typeface="BBCNRU+MS-UIGothic"/>
              </a:rPr>
              <a:t>启示</a:t>
            </a:r>
          </a:p>
          <a:p>
            <a:pPr marL="2400300" marR="0">
              <a:lnSpc>
                <a:spcPts val="5400"/>
              </a:lnSpc>
              <a:spcBef>
                <a:spcPts val="2375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5400">
                <a:solidFill>
                  <a:srgbClr val="000000"/>
                </a:solidFill>
                <a:latin typeface="BBCNRU+MS-UIGothic"/>
                <a:cs typeface="BBCNRU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10200" y="497760"/>
            <a:ext cx="2400300" cy="171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FFFFFF"/>
                </a:solidFill>
                <a:latin typeface="BBCNRU+MS-UIGothic"/>
                <a:cs typeface="BBCNRU+MS-UIGothic"/>
              </a:rPr>
              <a:t>目</a:t>
            </a:r>
            <a:r>
              <a:rPr sz="540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00960" y="2835465"/>
            <a:ext cx="3738821" cy="7835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RPKCKF+VBJLCQ+ArialMT"/>
                <a:cs typeface="RPKCKF+VBJLCQ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2400">
                <a:solidFill>
                  <a:srgbClr val="000000"/>
                </a:solidFill>
                <a:latin typeface="BBCNRU+MS-UIGothic"/>
                <a:cs typeface="BBCNRU+MS-UIGothic"/>
              </a:rPr>
              <a:t>外文言文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2400">
                <a:solidFill>
                  <a:srgbClr val="000000"/>
                </a:solidFill>
                <a:latin typeface="BBCNRU+MS-UIGothic"/>
                <a:cs typeface="BBCNRU+MS-UIGothic"/>
              </a:rPr>
              <a:t>的意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00960" y="3322510"/>
            <a:ext cx="4439861" cy="1757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RPKCKF+VBJLCQ+ArialMT"/>
                <a:cs typeface="RPKCKF+VBJLCQ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2400">
                <a:solidFill>
                  <a:srgbClr val="000000"/>
                </a:solidFill>
                <a:latin typeface="BBCNRU+MS-UIGothic"/>
                <a:cs typeface="BBCNRU+MS-UIGothic"/>
              </a:rPr>
              <a:t>外文言文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2400">
                <a:solidFill>
                  <a:srgbClr val="000000"/>
                </a:solidFill>
                <a:latin typeface="BBCNRU+MS-UIGothic"/>
                <a:cs typeface="BBCNRU+MS-UIGothic"/>
              </a:rPr>
              <a:t>的方法</a:t>
            </a:r>
          </a:p>
          <a:p>
            <a:pPr marL="0" marR="0">
              <a:lnSpc>
                <a:spcPts val="2552"/>
              </a:lnSpc>
              <a:spcBef>
                <a:spcPts val="1232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RPKCKF+VBJLCQ+ArialMT"/>
                <a:cs typeface="RPKCKF+VBJLCQ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2400">
                <a:solidFill>
                  <a:srgbClr val="000000"/>
                </a:solidFill>
                <a:latin typeface="BBCNRU+MS-UIGothic"/>
                <a:cs typeface="BBCNRU+MS-UIGothic"/>
              </a:rPr>
              <a:t>外文言文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2400">
                <a:solidFill>
                  <a:srgbClr val="000000"/>
                </a:solidFill>
                <a:latin typeface="BBCNRU+MS-UIGothic"/>
                <a:cs typeface="BBCNRU+MS-UIGothic"/>
              </a:rPr>
              <a:t>的启示</a:t>
            </a:r>
          </a:p>
          <a:p>
            <a:pPr marL="0" marR="0">
              <a:lnSpc>
                <a:spcPts val="2552"/>
              </a:lnSpc>
              <a:spcBef>
                <a:spcPts val="1232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RPKCKF+VBJLCQ+ArialMT"/>
                <a:cs typeface="RPKCKF+VBJLCQ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2400">
                <a:solidFill>
                  <a:srgbClr val="000000"/>
                </a:solidFill>
                <a:latin typeface="BBCNRU+MS-UIGothic"/>
                <a:cs typeface="BBCNRU+MS-UIGothic"/>
              </a:rPr>
              <a:t>外文言文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2400">
                <a:solidFill>
                  <a:srgbClr val="000000"/>
                </a:solidFill>
                <a:latin typeface="BBCNRU+MS-UIGothic"/>
                <a:cs typeface="BBCNRU+MS-UIGothic"/>
              </a:rPr>
              <a:t>的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实际应</a:t>
            </a:r>
            <a:r>
              <a:rPr sz="2400">
                <a:solidFill>
                  <a:srgbClr val="000000"/>
                </a:solidFill>
                <a:latin typeface="BBCNRU+MS-UIGothic"/>
                <a:cs typeface="BBCNRU+MS-UIGothic"/>
              </a:rPr>
              <a:t>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10200" y="497760"/>
            <a:ext cx="2400300" cy="171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FFFFFF"/>
                </a:solidFill>
                <a:latin typeface="BBCNRU+MS-UIGothic"/>
                <a:cs typeface="BBCNRU+MS-UIGothic"/>
              </a:rPr>
              <a:t>目</a:t>
            </a:r>
            <a:r>
              <a:rPr sz="540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00960" y="3322510"/>
            <a:ext cx="4790382" cy="1270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RPKCKF+VBJLCQ+ArialMT"/>
                <a:cs typeface="RPKCKF+VBJLCQ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2400">
                <a:solidFill>
                  <a:srgbClr val="000000"/>
                </a:solidFill>
                <a:latin typeface="BBCNRU+MS-UIGothic"/>
                <a:cs typeface="BBCNRU+MS-UIGothic"/>
              </a:rPr>
              <a:t>外文言文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2400">
                <a:solidFill>
                  <a:srgbClr val="000000"/>
                </a:solidFill>
                <a:latin typeface="BBCNRU+MS-UIGothic"/>
                <a:cs typeface="BBCNRU+MS-UIGothic"/>
              </a:rPr>
              <a:t>的挑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战</a:t>
            </a:r>
            <a:r>
              <a:rPr sz="2400">
                <a:solidFill>
                  <a:srgbClr val="000000"/>
                </a:solidFill>
                <a:latin typeface="BBCNRU+MS-UIGothic"/>
                <a:cs typeface="BBCNRU+MS-UIGothic"/>
              </a:rPr>
              <a:t>与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2400">
                <a:solidFill>
                  <a:srgbClr val="000000"/>
                </a:solidFill>
                <a:latin typeface="BBCNRU+MS-UIGothic"/>
                <a:cs typeface="BBCNRU+MS-UIGothic"/>
              </a:rPr>
              <a:t>策</a:t>
            </a:r>
          </a:p>
          <a:p>
            <a:pPr marL="0" marR="0">
              <a:lnSpc>
                <a:spcPts val="2552"/>
              </a:lnSpc>
              <a:spcBef>
                <a:spcPts val="1232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RPKCKF+VBJLCQ+ArialMT"/>
                <a:cs typeface="RPKCKF+VBJLCQ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2400">
                <a:solidFill>
                  <a:srgbClr val="000000"/>
                </a:solidFill>
                <a:latin typeface="BBCNRU+MS-UIGothic"/>
                <a:cs typeface="BBCNRU+MS-UIGothic"/>
              </a:rPr>
              <a:t>外文言文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2400">
                <a:solidFill>
                  <a:srgbClr val="000000"/>
                </a:solidFill>
                <a:latin typeface="BBCNRU+MS-UIGothic"/>
                <a:cs typeface="BBCNRU+MS-UIGothic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810000" y="3692683"/>
            <a:ext cx="52578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3600">
                <a:solidFill>
                  <a:srgbClr val="000000"/>
                </a:solidFill>
                <a:latin typeface="BBCNRU+MS-UIGothic"/>
                <a:cs typeface="BBCNRU+MS-UIGothic"/>
              </a:rPr>
              <a:t>外文言文</a:t>
            </a:r>
            <a:r>
              <a:rPr sz="360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3600">
                <a:solidFill>
                  <a:srgbClr val="000000"/>
                </a:solidFill>
                <a:latin typeface="BBCNRU+MS-UIGothic"/>
                <a:cs typeface="BBCNRU+MS-UIGothic"/>
              </a:rPr>
              <a:t>的意</a:t>
            </a:r>
            <a:r>
              <a:rPr sz="3600">
                <a:solidFill>
                  <a:srgbClr val="000000"/>
                </a:solidFill>
                <a:latin typeface="SimSun"/>
                <a:cs typeface="SimSun"/>
              </a:rPr>
              <a:t>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提升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语</a:t>
            </a: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言理解能力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22094" y="1709959"/>
            <a:ext cx="269239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BBCNRU+MS-UIGothic"/>
                <a:cs typeface="BBCNRU+MS-UIGothic"/>
              </a:rPr>
              <a:t>增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强</a:t>
            </a:r>
            <a:r>
              <a:rPr sz="2000" spc="25">
                <a:solidFill>
                  <a:srgbClr val="FFFDFD"/>
                </a:solidFill>
                <a:latin typeface="BBCNRU+MS-UIGothic"/>
                <a:cs typeface="BBCNRU+MS-UIGothic"/>
              </a:rPr>
              <a:t>文言文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词汇积</a:t>
            </a:r>
            <a:r>
              <a:rPr sz="2000">
                <a:solidFill>
                  <a:srgbClr val="FFFDFD"/>
                </a:solidFill>
                <a:latin typeface="BBCNRU+MS-UIGothic"/>
                <a:cs typeface="BBCNRU+MS-UIGothic"/>
              </a:rPr>
              <a:t>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54769" y="17099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BBCNRU+MS-UIGothic"/>
                <a:cs typeface="BBCNRU+MS-UIGothic"/>
              </a:rPr>
              <a:t>培养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语</a:t>
            </a:r>
            <a:r>
              <a:rPr sz="2000">
                <a:solidFill>
                  <a:srgbClr val="FFFDFD"/>
                </a:solidFill>
                <a:latin typeface="BBCNRU+MS-UIGothic"/>
                <a:cs typeface="BBCNRU+MS-UIGothic"/>
              </a:rPr>
              <a:t>感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452742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过课</a:t>
            </a: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阅读</a:t>
            </a: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，学生可以接触到更多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的文言文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词汇</a:t>
            </a: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，从而加深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文言文的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理解和运用。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452742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大量的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课</a:t>
            </a: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外文言文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阅读</a:t>
            </a: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，学生可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以培养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文言文的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感，更好地理解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古人的表达方式。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045709" y="3853719"/>
            <a:ext cx="243509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BBCNRU+MS-UIGothic"/>
                <a:cs typeface="BBCNRU+MS-UIGothic"/>
              </a:rPr>
              <a:t>提高古文翻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译</a:t>
            </a:r>
            <a:r>
              <a:rPr sz="2000" spc="23">
                <a:solidFill>
                  <a:srgbClr val="FFFDFD"/>
                </a:solidFill>
                <a:latin typeface="BBCNRU+MS-UIGothic"/>
                <a:cs typeface="BBCNRU+MS-UIGothic"/>
              </a:rPr>
              <a:t>能力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过阅读课</a:t>
            </a: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外文言文，学生可以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锻炼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古文翻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译</a:t>
            </a: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的能力，提高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古代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汉语</a:t>
            </a: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BCNRU+MS-UIGothic"/>
                <a:cs typeface="BBCNRU+MS-UIGothic"/>
              </a:rPr>
              <a:t>把握。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培养文学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鉴赏</a:t>
            </a: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能力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EPBCDF+UTAGJC+MicrosoftYaHei-Bold"/>
                <a:cs typeface="EPBCDF+UTAGJC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EPBCDF+UTAGJC+MicrosoftYaHei-Bold"/>
                <a:cs typeface="EPBCDF+UTAGJC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EPBCDF+UTAGJC+MicrosoftYaHei-Bold"/>
                <a:cs typeface="EPBCDF+UTAGJC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243509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490F4"/>
                </a:solidFill>
                <a:latin typeface="BBCNRU+MS-UIGothic"/>
                <a:cs typeface="BBCNRU+MS-UIGothic"/>
              </a:rPr>
              <a:t>感受古典文学魅力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490F4"/>
                </a:solidFill>
                <a:latin typeface="BBCNRU+MS-UIGothic"/>
                <a:cs typeface="BBCNRU+MS-UIGothic"/>
              </a:rPr>
              <a:t>提升</a:t>
            </a:r>
            <a:r>
              <a:rPr sz="2000" spc="25">
                <a:solidFill>
                  <a:srgbClr val="3490F4"/>
                </a:solidFill>
                <a:latin typeface="SimSun"/>
                <a:cs typeface="SimSun"/>
              </a:rPr>
              <a:t>审</a:t>
            </a:r>
            <a:r>
              <a:rPr sz="2000" spc="25">
                <a:solidFill>
                  <a:srgbClr val="3490F4"/>
                </a:solidFill>
                <a:latin typeface="BBCNRU+MS-UIGothic"/>
                <a:cs typeface="BBCNRU+MS-UIGothic"/>
              </a:rPr>
              <a:t>美水平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490F4"/>
                </a:solidFill>
                <a:latin typeface="BBCNRU+MS-UIGothic"/>
                <a:cs typeface="BBCNRU+MS-UIGothic"/>
              </a:rPr>
              <a:t>拓展文学</a:t>
            </a:r>
            <a:r>
              <a:rPr sz="2000" spc="25">
                <a:solidFill>
                  <a:srgbClr val="3490F4"/>
                </a:solidFill>
                <a:latin typeface="SimSun"/>
                <a:cs typeface="SimSun"/>
              </a:rPr>
              <a:t>视</a:t>
            </a:r>
            <a:r>
              <a:rPr sz="2000">
                <a:solidFill>
                  <a:srgbClr val="3490F4"/>
                </a:solidFill>
                <a:latin typeface="BBCNRU+MS-UIGothic"/>
                <a:cs typeface="BBCNRU+MS-UIGothic"/>
              </a:rPr>
              <a:t>野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外文言文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可以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让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学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生更深入地感受古典文学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的魅力，培养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文学的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热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爱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过阅读优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秀的文言文作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品，学生可以提升自己的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美水平，培养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美的敏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感度和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鉴赏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力。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文言文可以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让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学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生接触到更多的文学流派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格，拓展文学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视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野。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拓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宽</a:t>
            </a: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文化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视</a:t>
            </a: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野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490F4"/>
                </a:solidFill>
                <a:latin typeface="BBCNRU+MS-UIGothic"/>
                <a:cs typeface="BBCNRU+MS-UIGothic"/>
              </a:rPr>
              <a:t>了解古代文化背景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2034913"/>
            <a:ext cx="620598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过阅读课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外文言文，学生可以了解古代的文化背景和社会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貌，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加深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对历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史文化的理解。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97270" y="3148131"/>
            <a:ext cx="339206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490F4"/>
                </a:solidFill>
                <a:latin typeface="SimSun"/>
                <a:cs typeface="SimSun"/>
              </a:rPr>
              <a:t>传</a:t>
            </a:r>
            <a:r>
              <a:rPr sz="2300" spc="25">
                <a:solidFill>
                  <a:srgbClr val="3490F4"/>
                </a:solidFill>
                <a:latin typeface="BBCNRU+MS-UIGothic"/>
                <a:cs typeface="BBCNRU+MS-UIGothic"/>
              </a:rPr>
              <a:t>承中</a:t>
            </a:r>
            <a:r>
              <a:rPr sz="2300" spc="23">
                <a:solidFill>
                  <a:srgbClr val="3490F4"/>
                </a:solidFill>
                <a:latin typeface="SimSun"/>
                <a:cs typeface="SimSun"/>
              </a:rPr>
              <a:t>华优</a:t>
            </a:r>
            <a:r>
              <a:rPr sz="2300" spc="25">
                <a:solidFill>
                  <a:srgbClr val="3490F4"/>
                </a:solidFill>
                <a:latin typeface="BBCNRU+MS-UIGothic"/>
                <a:cs typeface="BBCNRU+MS-UIGothic"/>
              </a:rPr>
              <a:t>秀</a:t>
            </a:r>
            <a:r>
              <a:rPr sz="2300" spc="25">
                <a:solidFill>
                  <a:srgbClr val="3490F4"/>
                </a:solidFill>
                <a:latin typeface="SimSun"/>
                <a:cs typeface="SimSun"/>
              </a:rPr>
              <a:t>传统</a:t>
            </a:r>
            <a:r>
              <a:rPr sz="2300" spc="25">
                <a:solidFill>
                  <a:srgbClr val="3490F4"/>
                </a:solidFill>
                <a:latin typeface="BBCNRU+MS-UIGothic"/>
                <a:cs typeface="BBCNRU+MS-UIGothic"/>
              </a:rPr>
              <a:t>文化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97270" y="3684008"/>
            <a:ext cx="627957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文言文是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承中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华优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传统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文化的重要途径，可以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让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学生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更好地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认识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承自己的文化根基。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97270" y="4800401"/>
            <a:ext cx="30924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490F4"/>
                </a:solidFill>
                <a:latin typeface="BBCNRU+MS-UIGothic"/>
                <a:cs typeface="BBCNRU+MS-UIGothic"/>
              </a:rPr>
              <a:t>提高跨文化交流能力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97270" y="5336278"/>
            <a:ext cx="62059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过阅读课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外文言文，学生可以了解古代与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代文化的差异，提高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097270" y="5610597"/>
            <a:ext cx="1936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跨文化交流的能力。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810000" y="3692683"/>
            <a:ext cx="52578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3600">
                <a:solidFill>
                  <a:srgbClr val="000000"/>
                </a:solidFill>
                <a:latin typeface="BBCNRU+MS-UIGothic"/>
                <a:cs typeface="BBCNRU+MS-UIGothic"/>
              </a:rPr>
              <a:t>外文言文</a:t>
            </a:r>
            <a:r>
              <a:rPr sz="360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3600">
                <a:solidFill>
                  <a:srgbClr val="000000"/>
                </a:solidFill>
                <a:latin typeface="BBCNRU+MS-UIGothic"/>
                <a:cs typeface="BBCNRU+MS-UIGothic"/>
              </a:rPr>
              <a:t>的方法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选择</a:t>
            </a: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合适的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阅读</a:t>
            </a: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材料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490F4"/>
                </a:solidFill>
                <a:latin typeface="SimSun"/>
                <a:cs typeface="SimSun"/>
              </a:rPr>
              <a:t>经</a:t>
            </a:r>
            <a:r>
              <a:rPr sz="1550" spc="25">
                <a:solidFill>
                  <a:srgbClr val="3490F4"/>
                </a:solidFill>
                <a:latin typeface="BBCNRU+MS-UIGothic"/>
                <a:cs typeface="BBCNRU+MS-UIGothic"/>
              </a:rPr>
              <a:t>典文献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694109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如《左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》、《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战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国策》等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典文献作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为阅读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材料，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些作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言精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练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、思想深邃，有助于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提高学生的文言文水平。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490F4"/>
                </a:solidFill>
                <a:latin typeface="BBCNRU+MS-UIGothic"/>
                <a:cs typeface="BBCNRU+MS-UIGothic"/>
              </a:rPr>
              <a:t>文学名著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学生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如《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红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楼梦》、《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浒传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》等古代文学名著，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些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作品情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、人物形象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鲜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明，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学生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文言文的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兴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趣。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注重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积</a:t>
            </a: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累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词汇</a:t>
            </a: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和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语</a:t>
            </a: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法知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490F4"/>
                </a:solidFill>
                <a:latin typeface="SimSun"/>
                <a:cs typeface="SimSun"/>
              </a:rPr>
              <a:t>词汇积</a:t>
            </a:r>
            <a:r>
              <a:rPr sz="1550">
                <a:solidFill>
                  <a:srgbClr val="3490F4"/>
                </a:solidFill>
                <a:latin typeface="BBCNRU+MS-UIGothic"/>
                <a:cs typeface="BBCNRU+MS-UIGothic"/>
              </a:rPr>
              <a:t> 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88444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阅读过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程中，注重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累常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的文言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词汇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，如虚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词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实词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等，掌握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些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词汇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的用法和意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，有助于更好地理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解文言文。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语</a:t>
            </a:r>
            <a:r>
              <a:rPr sz="1550" spc="25">
                <a:solidFill>
                  <a:srgbClr val="FFFFFF"/>
                </a:solidFill>
                <a:latin typeface="BBCNRU+MS-UIGothic"/>
                <a:cs typeface="BBCNRU+MS-UIGothic"/>
              </a:rPr>
              <a:t>法知</a:t>
            </a:r>
            <a:r>
              <a:rPr sz="1550">
                <a:solidFill>
                  <a:srgbClr val="FFFFFF"/>
                </a:solidFill>
                <a:latin typeface="SimSun"/>
                <a:cs typeface="SimSun"/>
              </a:rPr>
              <a:t>识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219375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BBCNRU+MS-UIGothic"/>
                <a:cs typeface="BBCNRU+MS-UIGothic"/>
              </a:rPr>
              <a:t>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FFFFFF"/>
                </a:solidFill>
                <a:latin typeface="BBCNRU+MS-UIGothic"/>
                <a:cs typeface="BBCNRU+MS-UIGothic"/>
              </a:rPr>
              <a:t>文言文的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语</a:t>
            </a:r>
            <a:r>
              <a:rPr sz="1350">
                <a:solidFill>
                  <a:srgbClr val="FFFFFF"/>
                </a:solidFill>
                <a:latin typeface="BBCNRU+MS-UIGothic"/>
                <a:cs typeface="BBCNRU+MS-UIGothic"/>
              </a:rPr>
              <a:t>法知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FFFFFF"/>
                </a:solidFill>
                <a:latin typeface="BBCNRU+MS-UIGothic"/>
                <a:cs typeface="BBCNRU+MS-UIGothic"/>
              </a:rPr>
              <a:t>，如句子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FFFFFF"/>
                </a:solidFill>
                <a:latin typeface="BBCNRU+MS-UIGothic"/>
                <a:cs typeface="BBCNRU+MS-UIGothic"/>
              </a:rPr>
              <a:t>构、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词类</a:t>
            </a:r>
            <a:r>
              <a:rPr sz="1350">
                <a:solidFill>
                  <a:srgbClr val="FFFFFF"/>
                </a:solidFill>
                <a:latin typeface="BBCNRU+MS-UIGothic"/>
                <a:cs typeface="BBCNRU+MS-UIGothic"/>
              </a:rPr>
              <a:t>活用等，能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FFFFFF"/>
                </a:solidFill>
                <a:latin typeface="BBCNRU+MS-UIGothic"/>
                <a:cs typeface="BBCNRU+MS-UIGothic"/>
              </a:rPr>
              <a:t>帮助学生更好地理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BBCNRU+MS-UIGothic"/>
                <a:cs typeface="BBCNRU+MS-UIGothic"/>
              </a:rPr>
              <a:t>解文言文的句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FFFFFF"/>
                </a:solidFill>
                <a:latin typeface="BBCNRU+MS-UIGothic"/>
                <a:cs typeface="BBCNRU+MS-UIGothic"/>
              </a:rPr>
              <a:t>和文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FFFFFF"/>
                </a:solidFill>
                <a:latin typeface="BBCNRU+MS-UIGothic"/>
                <a:cs typeface="BBCNRU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培养文言文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阅读习惯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490F4"/>
                </a:solidFill>
                <a:latin typeface="BBCNRU+MS-UIGothic"/>
                <a:cs typeface="BBCNRU+MS-UIGothic"/>
              </a:rPr>
              <a:t>每日</a:t>
            </a:r>
            <a:r>
              <a:rPr sz="2300" spc="25">
                <a:solidFill>
                  <a:srgbClr val="3490F4"/>
                </a:solidFill>
                <a:latin typeface="SimSun"/>
                <a:cs typeface="SimSun"/>
              </a:rPr>
              <a:t>阅读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30135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鼓励学生养成每日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文言文的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习惯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，通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续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阅读练习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，提高学生的文言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能力和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感。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490F4"/>
                </a:solidFill>
                <a:latin typeface="BBCNRU+MS-UIGothic"/>
                <a:cs typeface="BBCNRU+MS-UIGothic"/>
              </a:rPr>
              <a:t>笔</a:t>
            </a:r>
            <a:r>
              <a:rPr sz="2300" spc="25">
                <a:solidFill>
                  <a:srgbClr val="3490F4"/>
                </a:solidFill>
                <a:latin typeface="SimSun"/>
                <a:cs typeface="SimSun"/>
              </a:rPr>
              <a:t>记</a:t>
            </a:r>
            <a:r>
              <a:rPr sz="2300" spc="25">
                <a:solidFill>
                  <a:srgbClr val="3490F4"/>
                </a:solidFill>
                <a:latin typeface="BBCNRU+MS-UIGothic"/>
                <a:cs typeface="BBCNRU+MS-UIGothic"/>
              </a:rPr>
              <a:t>与</a:t>
            </a:r>
            <a:r>
              <a:rPr sz="2300" spc="23">
                <a:solidFill>
                  <a:srgbClr val="3490F4"/>
                </a:solidFill>
                <a:latin typeface="SimSun"/>
                <a:cs typeface="SimSun"/>
              </a:rPr>
              <a:t>总结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30135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学生在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阅读过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程中做笔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记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总结阅读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心得，有助于加深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文言文的理解和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记忆</a:t>
            </a:r>
            <a:r>
              <a:rPr sz="1500">
                <a:solidFill>
                  <a:srgbClr val="000000"/>
                </a:solidFill>
                <a:latin typeface="BBCNRU+MS-UIGothic"/>
                <a:cs typeface="BBCNRU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810000" y="3692683"/>
            <a:ext cx="52578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3600">
                <a:solidFill>
                  <a:srgbClr val="000000"/>
                </a:solidFill>
                <a:latin typeface="BBCNRU+MS-UIGothic"/>
                <a:cs typeface="BBCNRU+MS-UIGothic"/>
              </a:rPr>
              <a:t>外文言文</a:t>
            </a:r>
            <a:r>
              <a:rPr sz="360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3600">
                <a:solidFill>
                  <a:srgbClr val="000000"/>
                </a:solidFill>
                <a:latin typeface="BBCNRU+MS-UIGothic"/>
                <a:cs typeface="BBCNRU+MS-UIGothic"/>
              </a:rPr>
              <a:t>的启示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传统</a:t>
            </a: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文化的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传</a:t>
            </a: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承与弘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扬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29262"/>
            <a:ext cx="5191050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传统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文化是中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华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民族的瑰宝，而文言文作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古代文化的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载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体，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承和弘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扬传统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文化具有重要意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。通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过课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外文言文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阅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读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，学生可以更深入地了解古代文化、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历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史和社会，从而更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好地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承和弘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扬传统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文化。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3924788"/>
            <a:ext cx="512635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外文言文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可以帮助学生更好地理解古代文献和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历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料，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为进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一步学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和研究古代文化打下基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这对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传统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文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化的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承和弘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扬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具有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极的推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作用。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6959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文言文在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现</a:t>
            </a: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代社会的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3490F4"/>
                </a:solidFill>
                <a:latin typeface="BBCNRU+MS-UIGothic"/>
                <a:cs typeface="BBCNRU+MS-UIGothic"/>
              </a:rPr>
              <a:t>用价</a:t>
            </a:r>
            <a:r>
              <a:rPr sz="3000">
                <a:solidFill>
                  <a:srgbClr val="3490F4"/>
                </a:solidFill>
                <a:latin typeface="SimSun"/>
                <a:cs typeface="SimSun"/>
              </a:rPr>
              <a:t>值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8484" y="1965812"/>
            <a:ext cx="4862951" cy="1291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文言文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虽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然在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代社会中已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不再作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通用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言使用，但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是它仍然具有很高的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用价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。通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过课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外文言文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，学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生可以了解文言文的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法、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词汇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和表达方式，提高自己的</a:t>
            </a:r>
          </a:p>
          <a:p>
            <a:pPr marL="0" marR="0">
              <a:lnSpc>
                <a:spcPts val="1350"/>
              </a:lnSpc>
              <a:spcBef>
                <a:spcPts val="86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言素养和表达能力。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638528"/>
            <a:ext cx="4993883" cy="10039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文言文在文学、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历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史、哲学等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域中仍然有广泛的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用。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过课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外文言文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，学生可以深入了解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域的知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提高自己的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综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合素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和跨学科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BBCNRU+MS-UIGothic"/>
                <a:cs typeface="BBCNRU+MS-UIGothic"/>
              </a:rPr>
              <a:t>用能力。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https://d.book118.com/796133025022010051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SimSun</vt:lpstr>
      <vt:lpstr>BBCNRU+MS-UIGothic</vt:lpstr>
      <vt:lpstr>RPKCKF+VBJLCQ+ArialMT</vt:lpstr>
      <vt:lpstr>Times New Roman</vt:lpstr>
      <vt:lpstr>EPBCDF+UTAGJC+MicrosoftYaHei-Bold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2024-09-16T19:19:24.465</cp:lastPrinted>
  <dcterms:created xsi:type="dcterms:W3CDTF">2024-09-16T11:19:24Z</dcterms:created>
  <dcterms:modified xsi:type="dcterms:W3CDTF">2024-09-16T11:19:25Z</dcterms:modified>
</cp:coreProperties>
</file>