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D48F5-7FA2-4962-A55A-4BD9DAED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855E6-7CBC-47D4-9C0C-E21A47303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76F9D-6D2F-4D58-BF80-9D53F930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7852B-F7AE-46CD-A79B-5315FA3FB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B66B66-0295-4F62-BA10-A6BD43F3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EBFDC-6002-4A96-B0B8-ACD255CFE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0FD08-C51A-468C-BC13-8068C424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68736-865B-461F-9615-3E82472AF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5E466-82CE-47F0-9201-2FE708FDA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F70B3-3D93-4705-816B-A9D42B0D7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919F2-D67A-4BE1-8E17-43BD90B45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59" r:id="rId2"/>
    <p:sldLayoutId id="2147496160" r:id="rId3"/>
    <p:sldLayoutId id="2147496161" r:id="rId4"/>
    <p:sldLayoutId id="2147496162" r:id="rId5"/>
    <p:sldLayoutId id="2147496163" r:id="rId6"/>
    <p:sldLayoutId id="2147496164" r:id="rId7"/>
    <p:sldLayoutId id="2147496165" r:id="rId8"/>
    <p:sldLayoutId id="2147496166" r:id="rId9"/>
    <p:sldLayoutId id="2147496167" r:id="rId10"/>
    <p:sldLayoutId id="21474961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45150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未成年人犯罪记录封存的实施办法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封存范围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封存程序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法律责任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查询与解除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实施与监督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封存范围</a:t>
            </a:r>
            <a:endParaRPr lang="zh-CN" altLang="en-US"/>
          </a:p>
        </p:txBody>
      </p:sp>
      <p:sp>
        <p:nvSpPr>
          <p:cNvPr id="10488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适用对象</a:t>
            </a:r>
            <a:endParaRPr lang="zh-CN" altLang="en-US"/>
          </a:p>
        </p:txBody>
      </p:sp>
      <p:sp>
        <p:nvSpPr>
          <p:cNvPr id="104889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未成年人犯罪记录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犯罪记录包括：刑事判决书、裁定书、决定书等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封存范围包括：法院、检察院、公安机关等司法机关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封存期限：自未成年人犯罪记录封存之日起，至其年满18周岁后5年。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封存内容</a:t>
            </a:r>
            <a:endParaRPr lang="zh-CN" altLang="en-US"/>
          </a:p>
        </p:txBody>
      </p:sp>
      <p:sp>
        <p:nvSpPr>
          <p:cNvPr id="104893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封存期限：根据犯罪性质和情节，封存期限为3-5年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犯罪记录：包括犯罪事实、证据、判决结果等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犯罪记录封存：对未成年人犯罪记录进行封存，防止泄露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封存解除：在特定情况下，如再次犯罪、申请就业等，可以解除封存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封存方式</a:t>
            </a:r>
            <a:endParaRPr lang="zh-CN" altLang="en-US"/>
          </a:p>
        </p:txBody>
      </p:sp>
      <p:sp>
        <p:nvSpPr>
          <p:cNvPr id="1049002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封存对象：未成年人犯罪记录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封存时间：自判决生效之日起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封存内容：包括但不限于犯罪事实、证据、判决结果等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封存方式：由司法机关进行封存，并采取保密措施，确保信息不外泄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封存程序</a:t>
            </a:r>
            <a:endParaRPr lang="zh-CN" altLang="en-US"/>
          </a:p>
        </p:txBody>
      </p:sp>
      <p:sp>
        <p:nvSpPr>
          <p:cNvPr id="10490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申请程序</a:t>
            </a:r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2"/>
            </p:custDataLst>
          </p:nvPr>
        </p:nvSpPr>
        <p:spPr>
          <a:xfrm>
            <a:off x="964441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0"/>
          <p:cNvSpPr/>
          <p:nvPr>
            <p:custDataLst>
              <p:tags r:id="rId3"/>
            </p:custDataLst>
          </p:nvPr>
        </p:nvSpPr>
        <p:spPr>
          <a:xfrm>
            <a:off x="1308499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4"/>
            </p:custDataLst>
          </p:nvPr>
        </p:nvSpPr>
        <p:spPr>
          <a:xfrm>
            <a:off x="1114807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申请人：未成年人本人或其法定代理人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94" name="矩形 6"/>
          <p:cNvSpPr/>
          <p:nvPr>
            <p:custDataLst>
              <p:tags r:id="rId5"/>
            </p:custDataLst>
          </p:nvPr>
        </p:nvSpPr>
        <p:spPr>
          <a:xfrm>
            <a:off x="4504414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11"/>
          <p:cNvSpPr/>
          <p:nvPr>
            <p:custDataLst>
              <p:tags r:id="rId6"/>
            </p:custDataLst>
          </p:nvPr>
        </p:nvSpPr>
        <p:spPr>
          <a:xfrm>
            <a:off x="486758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7"/>
            </p:custDataLst>
          </p:nvPr>
        </p:nvSpPr>
        <p:spPr>
          <a:xfrm>
            <a:off x="4654780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申请材料：身份证明、犯罪记录证明等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00" name="矩形 7"/>
          <p:cNvSpPr/>
          <p:nvPr>
            <p:custDataLst>
              <p:tags r:id="rId8"/>
            </p:custDataLst>
          </p:nvPr>
        </p:nvSpPr>
        <p:spPr>
          <a:xfrm>
            <a:off x="8043750" y="1465597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12"/>
          <p:cNvSpPr/>
          <p:nvPr>
            <p:custDataLst>
              <p:tags r:id="rId9"/>
            </p:custDataLst>
          </p:nvPr>
        </p:nvSpPr>
        <p:spPr>
          <a:xfrm>
            <a:off x="8426036" y="1460500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10"/>
            </p:custDataLst>
          </p:nvPr>
        </p:nvSpPr>
        <p:spPr>
          <a:xfrm>
            <a:off x="8194116" y="2212330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申请方式：向人民法院提出书面申请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06" name="矩形 33"/>
          <p:cNvSpPr/>
          <p:nvPr>
            <p:custDataLst>
              <p:tags r:id="rId11"/>
            </p:custDataLst>
          </p:nvPr>
        </p:nvSpPr>
        <p:spPr>
          <a:xfrm>
            <a:off x="963804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37"/>
          <p:cNvSpPr/>
          <p:nvPr>
            <p:custDataLst>
              <p:tags r:id="rId12"/>
            </p:custDataLst>
          </p:nvPr>
        </p:nvSpPr>
        <p:spPr>
          <a:xfrm>
            <a:off x="1307862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13"/>
            </p:custDataLst>
          </p:nvPr>
        </p:nvSpPr>
        <p:spPr>
          <a:xfrm>
            <a:off x="1114170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法院审查：法院对申请材料进行审查，决定是否封存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12" name="矩形 34"/>
          <p:cNvSpPr/>
          <p:nvPr>
            <p:custDataLst>
              <p:tags r:id="rId14"/>
            </p:custDataLst>
          </p:nvPr>
        </p:nvSpPr>
        <p:spPr>
          <a:xfrm>
            <a:off x="4503777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4" name="矩形 38"/>
          <p:cNvSpPr/>
          <p:nvPr>
            <p:custDataLst>
              <p:tags r:id="rId15"/>
            </p:custDataLst>
          </p:nvPr>
        </p:nvSpPr>
        <p:spPr>
          <a:xfrm>
            <a:off x="486694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TextBox 2"/>
          <p:cNvSpPr txBox="1"/>
          <p:nvPr>
            <p:custDataLst>
              <p:tags r:id="rId16"/>
            </p:custDataLst>
          </p:nvPr>
        </p:nvSpPr>
        <p:spPr>
          <a:xfrm>
            <a:off x="4654143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封存期限：自封存之日起，未成年人犯罪记录将被封存，期限为五年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118" name="矩形 35"/>
          <p:cNvSpPr/>
          <p:nvPr>
            <p:custDataLst>
              <p:tags r:id="rId17"/>
            </p:custDataLst>
          </p:nvPr>
        </p:nvSpPr>
        <p:spPr>
          <a:xfrm>
            <a:off x="8043112" y="3992511"/>
            <a:ext cx="3184790" cy="2185727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39"/>
          <p:cNvSpPr/>
          <p:nvPr>
            <p:custDataLst>
              <p:tags r:id="rId18"/>
            </p:custDataLst>
          </p:nvPr>
        </p:nvSpPr>
        <p:spPr>
          <a:xfrm>
            <a:off x="8425399" y="3987414"/>
            <a:ext cx="516087" cy="2676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19"/>
            </p:custDataLst>
          </p:nvPr>
        </p:nvSpPr>
        <p:spPr>
          <a:xfrm>
            <a:off x="8193478" y="4739244"/>
            <a:ext cx="2857347" cy="1281528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解除封存：在特定情况下，法院可以解除封存，如未成年人再次犯罪等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审核程序</a:t>
            </a:r>
            <a:endParaRPr lang="zh-CN" altLang="en-US"/>
          </a:p>
        </p:txBody>
      </p:sp>
      <p:sp>
        <p:nvSpPr>
          <p:cNvPr id="1049160" name="对角圆角矩形 52"/>
          <p:cNvSpPr/>
          <p:nvPr>
            <p:custDataLst>
              <p:tags r:id="rId2"/>
            </p:custDataLst>
          </p:nvPr>
        </p:nvSpPr>
        <p:spPr>
          <a:xfrm>
            <a:off x="838200" y="1602616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53"/>
          <p:cNvSpPr/>
          <p:nvPr>
            <p:custDataLst>
              <p:tags r:id="rId3"/>
            </p:custDataLst>
          </p:nvPr>
        </p:nvSpPr>
        <p:spPr>
          <a:xfrm>
            <a:off x="838200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54"/>
          <p:cNvSpPr/>
          <p:nvPr>
            <p:custDataLst>
              <p:tags r:id="rId4"/>
            </p:custDataLst>
          </p:nvPr>
        </p:nvSpPr>
        <p:spPr>
          <a:xfrm>
            <a:off x="1342589" y="1476044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53877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提交申请：未成年人或其法定代理人向法院提交封存申请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对角圆角矩形 9"/>
          <p:cNvSpPr/>
          <p:nvPr>
            <p:custDataLst>
              <p:tags r:id="rId6"/>
            </p:custDataLst>
          </p:nvPr>
        </p:nvSpPr>
        <p:spPr>
          <a:xfrm>
            <a:off x="6317501" y="1602616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75411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1"/>
          <p:cNvSpPr/>
          <p:nvPr>
            <p:custDataLst>
              <p:tags r:id="rId8"/>
            </p:custDataLst>
          </p:nvPr>
        </p:nvSpPr>
        <p:spPr>
          <a:xfrm>
            <a:off x="6821257" y="1476044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60206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作出决定：法院根据调查核实结果，作出是否封存的决定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69569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6"/>
          <p:cNvSpPr/>
          <p:nvPr>
            <p:custDataLst>
              <p:tags r:id="rId11"/>
            </p:custDataLst>
          </p:nvPr>
        </p:nvSpPr>
        <p:spPr>
          <a:xfrm>
            <a:off x="838200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7"/>
          <p:cNvSpPr/>
          <p:nvPr>
            <p:custDataLst>
              <p:tags r:id="rId12"/>
            </p:custDataLst>
          </p:nvPr>
        </p:nvSpPr>
        <p:spPr>
          <a:xfrm>
            <a:off x="1342589" y="3142997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法院受理：法院对申请进行审查，决定是否受理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69569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14236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19"/>
          <p:cNvSpPr/>
          <p:nvPr>
            <p:custDataLst>
              <p:tags r:id="rId16"/>
            </p:custDataLst>
          </p:nvPr>
        </p:nvSpPr>
        <p:spPr>
          <a:xfrm>
            <a:off x="6821257" y="3142997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327159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通知当事人：法院将封存决定通知未成年人及其法定代理人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15"/>
          <p:cNvSpPr/>
          <p:nvPr>
            <p:custDataLst>
              <p:tags r:id="rId18"/>
            </p:custDataLst>
          </p:nvPr>
        </p:nvSpPr>
        <p:spPr>
          <a:xfrm>
            <a:off x="838200" y="4936522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6"/>
          <p:cNvSpPr/>
          <p:nvPr>
            <p:custDataLst>
              <p:tags r:id="rId19"/>
            </p:custDataLst>
          </p:nvPr>
        </p:nvSpPr>
        <p:spPr>
          <a:xfrm>
            <a:off x="838200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7"/>
          <p:cNvSpPr/>
          <p:nvPr>
            <p:custDataLst>
              <p:tags r:id="rId20"/>
            </p:custDataLst>
          </p:nvPr>
        </p:nvSpPr>
        <p:spPr>
          <a:xfrm>
            <a:off x="1342589" y="4804887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调查核实：法院对申请进行调查核实，确保申请符合封存条件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936522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808684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24"/>
          <p:cNvSpPr/>
          <p:nvPr>
            <p:custDataLst>
              <p:tags r:id="rId24"/>
            </p:custDataLst>
          </p:nvPr>
        </p:nvSpPr>
        <p:spPr>
          <a:xfrm>
            <a:off x="6821257" y="4804887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94112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封存记录：法院将未成年人犯罪记录进行封存，并通知相关部门进行配合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执行程序</a:t>
            </a:r>
            <a:endParaRPr lang="zh-CN" altLang="en-US"/>
          </a:p>
        </p:txBody>
      </p:sp>
      <p:sp>
        <p:nvSpPr>
          <p:cNvPr id="10492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申请封存：未成年人或其法定代理人向法院提出申请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审查：法院对申请进行审查，确认是否符合封存条件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封存：法院决定封存，将犯罪记录从公开渠道移除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保密：封存后的犯罪记录仅限特定人员查阅，其他人员不得查阅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查询与解除</a:t>
            </a:r>
            <a:endParaRPr lang="zh-CN" altLang="en-US"/>
          </a:p>
        </p:txBody>
      </p:sp>
      <p:sp>
        <p:nvSpPr>
          <p:cNvPr id="10493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https://d.book118.com/796145150110010100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未成年人犯罪记录封存的实施办法</vt:lpstr>
      <vt:lpstr>目录</vt:lpstr>
      <vt:lpstr>封存范围</vt:lpstr>
      <vt:lpstr>适用对象</vt:lpstr>
      <vt:lpstr>封存内容</vt:lpstr>
      <vt:lpstr>封存方式</vt:lpstr>
      <vt:lpstr>封存程序</vt:lpstr>
      <vt:lpstr>申请程序</vt:lpstr>
      <vt:lpstr>审核程序</vt:lpstr>
      <vt:lpstr>执行程序</vt:lpstr>
      <vt:lpstr>查询与解除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2024-09-24T11:38:04.786</cp:lastPrinted>
  <dcterms:created xsi:type="dcterms:W3CDTF">2024-09-24T03:38:04Z</dcterms:created>
  <dcterms:modified xsi:type="dcterms:W3CDTF">2024-09-24T03:38:06Z</dcterms:modified>
</cp:coreProperties>
</file>