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customXml/item1.xml" ContentType="application/xml"/>
  <Override PartName="/customXml/item10.xml" ContentType="application/xml"/>
  <Override PartName="/customXml/item11.xml" ContentType="application/xml"/>
  <Override PartName="/customXml/item12.xml" ContentType="application/xml"/>
  <Override PartName="/customXml/item13.xml" ContentType="application/xml"/>
  <Override PartName="/customXml/item14.xml" ContentType="application/xml"/>
  <Override PartName="/customXml/item15.xml" ContentType="application/xml"/>
  <Override PartName="/customXml/item16.xml" ContentType="application/xml"/>
  <Override PartName="/customXml/item17.xml" ContentType="application/xml"/>
  <Override PartName="/customXml/item2.xml" ContentType="application/xml"/>
  <Override PartName="/customXml/item3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8"/>
    <p:sldMasterId id="2147483678" r:id="rId19"/>
  </p:sldMasterIdLst>
  <p:notesMasterIdLst>
    <p:notesMasterId r:id="rId20"/>
  </p:notesMasterIdLst>
  <p:sldIdLst>
    <p:sldId id="259" r:id="rId21"/>
    <p:sldId id="262" r:id="rId22"/>
    <p:sldId id="265" r:id="rId23"/>
    <p:sldId id="268" r:id="rId24"/>
    <p:sldId id="271" r:id="rId25"/>
    <p:sldId id="274" r:id="rId26"/>
    <p:sldId id="277" r:id="rId27"/>
    <p:sldId id="280" r:id="rId28"/>
    <p:sldId id="283" r:id="rId29"/>
    <p:sldId id="286" r:id="rId30"/>
    <p:sldId id="289" r:id="rId31"/>
    <p:sldId id="292" r:id="rId32"/>
    <p:sldId id="295" r:id="rId33"/>
    <p:sldId id="298" r:id="rId34"/>
    <p:sldId id="301" r:id="rId35"/>
    <p:sldId id="304" r:id="rId36"/>
    <p:sldId id="307" r:id="rId37"/>
    <p:sldId id="310" r:id="rId38"/>
    <p:sldId id="313" r:id="rId39"/>
    <p:sldId id="315" r:id="rId40"/>
  </p:sldIdLst>
  <p:sldSz cx="9144000" cy="6840538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customXml" Target="../customXml/item12.xml" /><Relationship Id="rId13" Type="http://schemas.openxmlformats.org/officeDocument/2006/relationships/customXml" Target="../customXml/item13.xml" /><Relationship Id="rId14" Type="http://schemas.openxmlformats.org/officeDocument/2006/relationships/customXml" Target="../customXml/item14.xml" /><Relationship Id="rId15" Type="http://schemas.openxmlformats.org/officeDocument/2006/relationships/customXml" Target="../customXml/item15.xml" /><Relationship Id="rId16" Type="http://schemas.openxmlformats.org/officeDocument/2006/relationships/customXml" Target="../customXml/item16.xml" /><Relationship Id="rId17" Type="http://schemas.openxmlformats.org/officeDocument/2006/relationships/customXml" Target="../customXml/item17.xml" /><Relationship Id="rId18" Type="http://schemas.openxmlformats.org/officeDocument/2006/relationships/slideMaster" Target="slideMasters/slideMaster1.xml" /><Relationship Id="rId19" Type="http://schemas.openxmlformats.org/officeDocument/2006/relationships/slideMaster" Target="slideMasters/slideMaster2.xml" /><Relationship Id="rId2" Type="http://schemas.openxmlformats.org/officeDocument/2006/relationships/customXml" Target="../customXml/item2.xml" /><Relationship Id="rId20" Type="http://schemas.openxmlformats.org/officeDocument/2006/relationships/notesMaster" Target="notesMasters/notesMaster1.xml" /><Relationship Id="rId21" Type="http://schemas.openxmlformats.org/officeDocument/2006/relationships/slide" Target="slides/slide1.xml" /><Relationship Id="rId22" Type="http://schemas.openxmlformats.org/officeDocument/2006/relationships/slide" Target="slides/slide2.xml" /><Relationship Id="rId23" Type="http://schemas.openxmlformats.org/officeDocument/2006/relationships/slide" Target="slides/slide3.xml" /><Relationship Id="rId24" Type="http://schemas.openxmlformats.org/officeDocument/2006/relationships/slide" Target="slides/slide4.xml" /><Relationship Id="rId25" Type="http://schemas.openxmlformats.org/officeDocument/2006/relationships/slide" Target="slides/slide5.xml" /><Relationship Id="rId26" Type="http://schemas.openxmlformats.org/officeDocument/2006/relationships/slide" Target="slides/slide6.xml" /><Relationship Id="rId27" Type="http://schemas.openxmlformats.org/officeDocument/2006/relationships/slide" Target="slides/slide7.xml" /><Relationship Id="rId28" Type="http://schemas.openxmlformats.org/officeDocument/2006/relationships/slide" Target="slides/slide8.xml" /><Relationship Id="rId29" Type="http://schemas.openxmlformats.org/officeDocument/2006/relationships/slide" Target="slides/slide9.xml" /><Relationship Id="rId3" Type="http://schemas.openxmlformats.org/officeDocument/2006/relationships/customXml" Target="../customXml/item3.xml" /><Relationship Id="rId30" Type="http://schemas.openxmlformats.org/officeDocument/2006/relationships/slide" Target="slides/slide10.xml" /><Relationship Id="rId31" Type="http://schemas.openxmlformats.org/officeDocument/2006/relationships/slide" Target="slides/slide11.xml" /><Relationship Id="rId32" Type="http://schemas.openxmlformats.org/officeDocument/2006/relationships/slide" Target="slides/slide12.xml" /><Relationship Id="rId33" Type="http://schemas.openxmlformats.org/officeDocument/2006/relationships/slide" Target="slides/slide13.xml" /><Relationship Id="rId34" Type="http://schemas.openxmlformats.org/officeDocument/2006/relationships/slide" Target="slides/slide14.xml" /><Relationship Id="rId35" Type="http://schemas.openxmlformats.org/officeDocument/2006/relationships/slide" Target="slides/slide15.xml" /><Relationship Id="rId36" Type="http://schemas.openxmlformats.org/officeDocument/2006/relationships/slide" Target="slides/slide16.xml" /><Relationship Id="rId37" Type="http://schemas.openxmlformats.org/officeDocument/2006/relationships/slide" Target="slides/slide17.xml" /><Relationship Id="rId38" Type="http://schemas.openxmlformats.org/officeDocument/2006/relationships/slide" Target="slides/slide18.xml" /><Relationship Id="rId39" Type="http://schemas.openxmlformats.org/officeDocument/2006/relationships/slide" Target="slides/slide19.xml" /><Relationship Id="rId4" Type="http://schemas.openxmlformats.org/officeDocument/2006/relationships/customXml" Target="../customXml/item4.xml" /><Relationship Id="rId40" Type="http://schemas.openxmlformats.org/officeDocument/2006/relationships/slide" Target="slides/slide20.xml" /><Relationship Id="rId41" Type="http://schemas.openxmlformats.org/officeDocument/2006/relationships/tags" Target="tags/tag1.xml" /><Relationship Id="rId42" Type="http://schemas.openxmlformats.org/officeDocument/2006/relationships/presProps" Target="presProps.xml" /><Relationship Id="rId43" Type="http://schemas.openxmlformats.org/officeDocument/2006/relationships/viewProps" Target="viewProps.xml" /><Relationship Id="rId44" Type="http://schemas.openxmlformats.org/officeDocument/2006/relationships/theme" Target="theme/theme1.xml" /><Relationship Id="rId45" Type="http://schemas.openxmlformats.org/officeDocument/2006/relationships/tableStyles" Target="tableStyles.xml" /><Relationship Id="rId5" Type="http://schemas.openxmlformats.org/officeDocument/2006/relationships/customXml" Target="../customXml/item5.xml" /><Relationship Id="rId6" Type="http://schemas.openxmlformats.org/officeDocument/2006/relationships/customXml" Target="../customXml/item6.xml" /><Relationship Id="rId7" Type="http://schemas.openxmlformats.org/officeDocument/2006/relationships/customXml" Target="../customXml/item7.xml" /><Relationship Id="rId8" Type="http://schemas.openxmlformats.org/officeDocument/2006/relationships/customXml" Target="../customXml/item8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6E666-9C87-4705-862C-B74A31D0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018FE-1029-4152-9905-15AED816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11819-03B3-422B-962A-4ED7330DF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8AFD4-E29A-4E84-AD11-6D92BD8F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6F9AC-6AC2-458C-A261-E0B4D5A0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2FEB2-9D74-47D6-B61E-D81D9F71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4633F-1CE8-4D46-8912-32AE4A89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C728C-4E15-4594-8704-B3785B6A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6D84D-3F8F-4CC6-871B-AA27563D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1C57-CDE5-45A3-B7C0-7B82157FD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A1C0C-9E8E-4D35-AB58-0BCE04C01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customXml" Target="../../customXml/item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customXml" Target="../../customXml/item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customXml" Target="../../customXml/item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customXml" Target="../../customXml/item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customXml" Target="../../customXml/item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customXml" Target="../../customXml/item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Relationship Id="rId4" Type="http://schemas.openxmlformats.org/officeDocument/2006/relationships/customXml" Target="../../customXml/item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Relationship Id="rId4" Type="http://schemas.openxmlformats.org/officeDocument/2006/relationships/customXml" Target="../../customXml/item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customXml" Target="../../customXml/item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customXml" Target="../../customXml/item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emf" /><Relationship Id="rId4" Type="http://schemas.openxmlformats.org/officeDocument/2006/relationships/customXml" Target="../../customXml/item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0.jpeg" /><Relationship Id="rId4" Type="http://schemas.openxmlformats.org/officeDocument/2006/relationships/customXml" Target="../../customXml/item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1.jpeg" /><Relationship Id="rId4" Type="http://schemas.openxmlformats.org/officeDocument/2006/relationships/customXml" Target="../../customXml/item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2.jpeg" /><Relationship Id="rId4" Type="http://schemas.openxmlformats.org/officeDocument/2006/relationships/customXml" Target="../../customXml/item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3.jpeg" /><Relationship Id="rId4" Type="http://schemas.openxmlformats.org/officeDocument/2006/relationships/customXml" Target="../../customXml/item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customXml" Target="../../customXml/item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customXml" Target="../../customXml/item1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52235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2"/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生物</a:t>
            </a:r>
          </a:p>
        </p:txBody>
      </p:sp>
      <p:cxnSp>
        <p:nvCxnSpPr>
          <p:cNvPr id="8" name="直线连接符 2"/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Rectangle 2"/>
          <p:cNvSpPr txBox="1"/>
          <p:nvPr/>
        </p:nvSpPr>
        <p:spPr>
          <a:xfrm>
            <a:off x="7406238" y="3610156"/>
            <a:ext cx="1179839" cy="3153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1400" b="0" kern="0">
                <a:solidFill>
                  <a:srgbClr val="FFFF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新高考专用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-6985" y="4661595"/>
            <a:ext cx="8626174" cy="211883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r>
              <a:rPr lang="zh-CN" altLang="en-US" sz="2600" kern="0">
                <a:solidFill>
                  <a:schemeClr val="bg1"/>
                </a:solidFill>
                <a:latin typeface="方正兰亭黑4_GBK" panose="02000000000000000000" pitchFamily="2" charset="-122"/>
                <a:ea typeface="方正兰亭黑4_GBK" panose="02000000000000000000" pitchFamily="2" charset="-122"/>
                <a:cs typeface="+mj-cs"/>
              </a:rPr>
              <a:t>专题二　细胞的结构与功能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5">
            <a:extLst>
              <a:ext uri="{FF2B5EF4-FFF2-40B4-BE49-F238E27FC236}">
                <a16:creationId xmlns:a16="http://schemas.microsoft.com/office/drawing/2014/main" id="{3B5E71E3-537C-96AA-0BC1-9548878F74F7}"/>
              </a:ext>
            </a:extLst>
          </p:cNvPr>
          <p:cNvGrpSpPr/>
          <p:nvPr/>
        </p:nvGrpSpPr>
        <p:grpSpPr>
          <a:xfrm>
            <a:off x="0" y="991377"/>
            <a:ext cx="9144000" cy="406717"/>
            <a:chOff x="0" y="1364298"/>
            <a:chExt cx="9144000" cy="406717"/>
          </a:xfrm>
        </p:grpSpPr>
        <p:cxnSp>
          <p:nvCxnSpPr>
            <p:cNvPr id="7" name="直接连接符 6"/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8" name="六边形 7"/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文本框 7"/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基础篇</a:t>
              </a:r>
            </a:p>
          </p:txBody>
        </p:sp>
      </p:grpSp>
      <p:sp>
        <p:nvSpPr>
          <p:cNvPr id="29" name="TextBox 2"/>
          <p:cNvSpPr txBox="1"/>
          <p:nvPr/>
        </p:nvSpPr>
        <p:spPr>
          <a:xfrm>
            <a:off x="357158" y="1634319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考点一　细胞的多样性和病毒</a:t>
            </a:r>
          </a:p>
        </p:txBody>
      </p:sp>
      <p:sp>
        <p:nvSpPr>
          <p:cNvPr id="30" name="TextBox 2"/>
          <p:cNvSpPr txBox="1"/>
          <p:nvPr/>
        </p:nvSpPr>
        <p:spPr>
          <a:xfrm>
            <a:off x="720000" y="2220020"/>
            <a:ext cx="8316000" cy="406136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一、细胞学说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主要内容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主要由施莱登和施旺建立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耐格里、魏尔肖等修正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endParaRPr lang="en-US" altLang="zh-CN" sz="24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endParaRPr lang="en-US" altLang="zh-CN" sz="24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endParaRPr lang="en-US" altLang="zh-CN" sz="24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endParaRPr lang="en-US" altLang="zh-CN" sz="24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注意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细胞学说并未针对一切生物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只针对动植物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如属于生物的病毒就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没细胞结构。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2.意义:细胞学说揭示了动物和植物的统一性,从而阐明了生物界的统一性。</a:t>
            </a:r>
            <a:endParaRPr lang="zh-CN" altLang="en-US"/>
          </a:p>
        </p:txBody>
      </p:sp>
      <p:pic>
        <p:nvPicPr>
          <p:cNvPr id="31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3312" y="3179935"/>
            <a:ext cx="5159018" cy="16690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二、生命系统的结构层次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细胞→组织→器官→系统(动物有,植物无)→个体→种群→群落→生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态系统→生物圈。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注意:变形虫、酵母菌、蓝细菌等单细胞生物一个细胞即为一个个体,无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组织、器官及系统层次。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三、原核细胞和真核细胞</a:t>
            </a:r>
            <a:endParaRPr lang="zh-CN" altLang="en-US"/>
          </a:p>
        </p:txBody>
      </p:sp>
      <p:pic>
        <p:nvPicPr>
          <p:cNvPr id="3" name="图片 3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8794" y="1920071"/>
            <a:ext cx="5423636" cy="2646560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1.原核细胞和真核细胞的“4个”统一</a:t>
            </a:r>
            <a:endParaRPr lang="zh-CN" altLang="en-US"/>
          </a:p>
        </p:txBody>
      </p:sp>
      <p:pic>
        <p:nvPicPr>
          <p:cNvPr id="3" name="图片 3" descr="textimage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2062947"/>
            <a:ext cx="4643470" cy="2539610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062815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2.原核细胞和真核细胞的“6个”区别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1705757"/>
          <a:ext cx="7740000" cy="4160533"/>
        </p:xfrm>
        <a:graphic>
          <a:graphicData uri="http://schemas.openxmlformats.org/drawingml/2006/table">
            <a:tbl>
              <a:tblPr/>
              <a:tblGrid>
                <a:gridCol w="14945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46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08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项目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原核细胞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真核细胞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细胞壁成分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主要是肽聚糖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植物:</a:t>
                      </a: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NEU-BZ" pitchFamily="65" charset="-122"/>
                          <a:ea typeface="NEU-BZ" pitchFamily="65" charset="-122"/>
                        </a:rPr>
                        <a:t>❶</a:t>
                      </a:r>
                      <a:r>
                        <a:rPr lang="zh-CN" altLang="en-US" sz="1417" u="sng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　纤维素    </a:t>
                      </a: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、果胶等;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真菌:几丁质等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细胞器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只有</a:t>
                      </a: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NEU-BZ" pitchFamily="65" charset="-122"/>
                          <a:ea typeface="NEU-BZ" pitchFamily="65" charset="-122"/>
                        </a:rPr>
                        <a:t>❷</a:t>
                      </a:r>
                      <a:r>
                        <a:rPr lang="zh-CN" altLang="en-US" sz="1417" u="sng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　核糖体   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多种细胞器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869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细胞核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无核膜、核仁;无细胞核(为拟核)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有核膜、核仁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43008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DNA存在形式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拟核:大型环状DNA;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质粒:小型环状DNA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细胞核:DNA与蛋白质等结合为染色体(质);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细胞质:可裸露(DNA不与蛋白质结合)存在于叶绿体 、线粒体中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8628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分裂方式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二分裂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无丝分裂、有丝分裂和减数分裂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8628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变异类型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基因突变、广义的基因重组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基因突变、基因重组和</a:t>
                      </a: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NEU-BZ" pitchFamily="65" charset="-122"/>
                          <a:ea typeface="NEU-BZ" pitchFamily="65" charset="-122"/>
                        </a:rPr>
                        <a:t>❸</a:t>
                      </a:r>
                      <a:r>
                        <a:rPr lang="zh-CN" altLang="en-US" sz="1417" u="sng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　染色体变异    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TextBox 2"/>
          <p:cNvSpPr txBox="1"/>
          <p:nvPr/>
        </p:nvSpPr>
        <p:spPr>
          <a:xfrm>
            <a:off x="720000" y="5943539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注意:原核细胞和真核细胞的根本区别是有无以核膜为界限的细胞核。</a:t>
            </a:r>
            <a:endParaRPr lang="zh-CN" altLang="en-US"/>
          </a:p>
        </p:txBody>
      </p:sp>
      <p:grpSp>
        <p:nvGrpSpPr>
          <p:cNvPr id="5" name="组合 16"/>
          <p:cNvGrpSpPr/>
          <p:nvPr/>
        </p:nvGrpSpPr>
        <p:grpSpPr>
          <a:xfrm>
            <a:off x="5576896" y="2207419"/>
            <a:ext cx="873909" cy="300823"/>
            <a:chOff x="4881562" y="2969420"/>
            <a:chExt cx="783432" cy="219075"/>
          </a:xfrm>
        </p:grpSpPr>
        <p:sp>
          <p:nvSpPr>
            <p:cNvPr id="6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7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8" name="组合 16"/>
          <p:cNvGrpSpPr/>
          <p:nvPr/>
        </p:nvGrpSpPr>
        <p:grpSpPr>
          <a:xfrm>
            <a:off x="2801946" y="3004344"/>
            <a:ext cx="912804" cy="300823"/>
            <a:chOff x="4881562" y="2969420"/>
            <a:chExt cx="783432" cy="219075"/>
          </a:xfrm>
        </p:grpSpPr>
        <p:sp>
          <p:nvSpPr>
            <p:cNvPr id="9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0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1" name="组合 16"/>
          <p:cNvGrpSpPr/>
          <p:nvPr/>
        </p:nvGrpSpPr>
        <p:grpSpPr>
          <a:xfrm>
            <a:off x="6962783" y="5464969"/>
            <a:ext cx="1245385" cy="300823"/>
            <a:chOff x="4881562" y="2969420"/>
            <a:chExt cx="783432" cy="219075"/>
          </a:xfrm>
        </p:grpSpPr>
        <p:sp>
          <p:nvSpPr>
            <p:cNvPr id="12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3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3.细胞多样性的“2个”原因 </a:t>
            </a:r>
            <a:endParaRPr lang="zh-CN" altLang="en-US"/>
          </a:p>
        </p:txBody>
      </p:sp>
      <p:pic>
        <p:nvPicPr>
          <p:cNvPr id="3" name="图片 3" descr="text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918" y="1991509"/>
            <a:ext cx="5566512" cy="1756279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知识归纳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(1)常见原核生物:细菌(如大肠杆菌、硝化细菌)、放线菌、支原体、衣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原体等。“菌”前带“杆”“球”等形状名词的都是细菌。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(2)常见真核生物:动物(如牛、羊、蚯蚓)、植物(如绿藻、团藻、松柏)、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真菌(如酵母菌、霉菌)。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(3)蓝细菌是一类含有藻蓝素和叶绿素,能进行光合作用的自养生物,包括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颤蓝细菌、念珠蓝细菌、色球蓝细菌等。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四、病毒</a:t>
            </a:r>
            <a:endParaRPr lang="zh-CN" altLang="en-US"/>
          </a:p>
        </p:txBody>
      </p:sp>
      <p:pic>
        <p:nvPicPr>
          <p:cNvPr id="3" name="图片 3" descr="text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918" y="1991509"/>
            <a:ext cx="5429848" cy="3071834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92897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1.病毒属于非细胞结构生物,既不属于真核生物,也不属于原核生物,如图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为T2噬菌体和HIV的结构。</a:t>
            </a:r>
            <a:endParaRPr lang="zh-CN" altLang="en-US"/>
          </a:p>
        </p:txBody>
      </p:sp>
      <p:pic>
        <p:nvPicPr>
          <p:cNvPr id="3" name="图片 3" descr="textimage5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422" y="2348699"/>
            <a:ext cx="4494942" cy="1898933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720000" y="4478458"/>
            <a:ext cx="8316000" cy="187076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2.病毒营寄生生活,故不能用培养基直接培养病毒,而是需要先培养宿主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细胞,再用宿主细胞培养病毒。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一般来说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病毒只能发生基因突变产生新基因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且部分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RNA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病毒中的</a:t>
            </a:r>
            <a:br>
              <a:rPr lang="zh-CN" altLang="en-US" sz="2400"/>
            </a:b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RNA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为单链结构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结构不稳定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更容易发生基因突变。</a:t>
            </a:r>
            <a:endParaRPr lang="zh-CN" altLang="en-US"/>
          </a:p>
        </p:txBody>
      </p:sp>
    </p:spTree>
    <p:custDataLst>
      <p:custData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4.病毒进入细胞的主要方式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1)动物病毒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①无囊膜病毒以主动“胞吞”方式进入细胞,如腺病毒。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②有囊膜病毒可通过其囊膜与细胞膜融合的方式进入细胞,如HIV;或通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过胞吞作用进入细胞,再与胞吞囊泡的膜融合进入细胞质,如流感病毒。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2)噬菌体侵染细菌时,仅将其核酸注入细胞,衣壳则留在细菌的细胞壁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外。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3)植物病毒难以穿越坚韧的细胞壁,常借助昆虫进食过程侵染植物细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胞。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疑难突破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思考    病毒合成蛋白质的场所是哪里?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提示    宿主细胞的核糖体。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351" kern="0" spc="223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考点训练(请判断下列说法是否正确)</a:t>
            </a:r>
            <a:endParaRPr lang="zh-CN" altLang="en-US"/>
          </a:p>
        </p:txBody>
      </p:sp>
      <p:pic>
        <p:nvPicPr>
          <p:cNvPr id="4" name="图形 6">
            <a:extLst>
              <a:ext uri="{FF2B5EF4-FFF2-40B4-BE49-F238E27FC236}">
                <a16:creationId xmlns:a16="http://schemas.microsoft.com/office/drawing/2014/main" id="{97D941C7-AAF2-4047-C094-54EBBF4FB6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0481"/>
          <a:stretch>
            <a:fillRect/>
          </a:stretch>
        </p:blipFill>
        <p:spPr>
          <a:xfrm>
            <a:off x="642910" y="1294258"/>
            <a:ext cx="231973" cy="214314"/>
          </a:xfrm>
          <a:prstGeom prst="rect">
            <a:avLst/>
          </a:prstGeom>
        </p:spPr>
      </p:pic>
      <p:sp>
        <p:nvSpPr>
          <p:cNvPr id="5" name="TextBox 2"/>
          <p:cNvSpPr txBox="1"/>
          <p:nvPr/>
        </p:nvSpPr>
        <p:spPr>
          <a:xfrm>
            <a:off x="642910" y="1651448"/>
            <a:ext cx="8316000" cy="236090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1.乳酸菌、衣藻、蘑菇和蓝细菌都具有RNA、染色体和核膜。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在电子显微镜下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颤蓝细菌和水绵细胞中都能观察到的细胞器是核糖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体。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endParaRPr lang="zh-CN" altLang="en-US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细胞学说揭示了生物界的多样性和统一性。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endParaRPr lang="zh-CN" altLang="en-US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新冠病毒进入宿主细胞的跨膜运输方式属于被动运输。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endParaRPr lang="zh-CN" altLang="en-US"/>
          </a:p>
        </p:txBody>
      </p:sp>
      <p:sp>
        <p:nvSpPr>
          <p:cNvPr id="6" name="TextBox 2"/>
          <p:cNvSpPr txBox="1"/>
          <p:nvPr/>
        </p:nvSpPr>
        <p:spPr>
          <a:xfrm>
            <a:off x="613718" y="4064067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✕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乳酸菌和蓝细菌是原核生物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无核膜和染色体。    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2.√    </a:t>
            </a: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✕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细胞学说揭示了生物界的统一性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没有揭示多样性。    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✕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新冠病毒进入宿主细胞的跨膜运输方式属于胞吞。</a:t>
            </a:r>
            <a:endParaRPr lang="zh-CN" altLang="en-US"/>
          </a:p>
        </p:txBody>
      </p: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8596" y="1205691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考点二　细胞膜和细胞壁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20000" y="1902942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一、细胞膜(即质膜)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720000" y="253928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1.细胞膜的成分</a:t>
            </a:r>
            <a:endParaRPr lang="zh-CN" altLang="en-US"/>
          </a:p>
        </p:txBody>
      </p:sp>
      <p:pic>
        <p:nvPicPr>
          <p:cNvPr id="5" name="图片 4" descr="textimage7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8794" y="3270789"/>
            <a:ext cx="5406576" cy="1792554"/>
          </a:xfrm>
          <a:prstGeom prst="rect">
            <a:avLst/>
          </a:prstGeom>
        </p:spPr>
      </p:pic>
      <p:grpSp>
        <p:nvGrpSpPr>
          <p:cNvPr id="6" name="组合 16"/>
          <p:cNvGrpSpPr/>
          <p:nvPr/>
        </p:nvGrpSpPr>
        <p:grpSpPr>
          <a:xfrm>
            <a:off x="4083841" y="3233736"/>
            <a:ext cx="645322" cy="361951"/>
            <a:chOff x="4881562" y="2969420"/>
            <a:chExt cx="783432" cy="219075"/>
          </a:xfrm>
        </p:grpSpPr>
        <p:sp>
          <p:nvSpPr>
            <p:cNvPr id="7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9" name="组合 16"/>
          <p:cNvGrpSpPr/>
          <p:nvPr/>
        </p:nvGrpSpPr>
        <p:grpSpPr>
          <a:xfrm>
            <a:off x="4090985" y="3590923"/>
            <a:ext cx="814390" cy="361951"/>
            <a:chOff x="4881562" y="2969420"/>
            <a:chExt cx="783432" cy="219075"/>
          </a:xfrm>
        </p:grpSpPr>
        <p:sp>
          <p:nvSpPr>
            <p:cNvPr id="10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1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2" name="组合 16"/>
          <p:cNvGrpSpPr/>
          <p:nvPr/>
        </p:nvGrpSpPr>
        <p:grpSpPr>
          <a:xfrm>
            <a:off x="6557960" y="4448967"/>
            <a:ext cx="302421" cy="361951"/>
            <a:chOff x="4881562" y="2969420"/>
            <a:chExt cx="783432" cy="219075"/>
          </a:xfrm>
        </p:grpSpPr>
        <p:sp>
          <p:nvSpPr>
            <p:cNvPr id="13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4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9417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2.细胞膜的结构及特点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1)流动镶嵌模型</a:t>
            </a:r>
            <a:endParaRPr lang="zh-CN" altLang="en-US"/>
          </a:p>
        </p:txBody>
      </p:sp>
      <p:pic>
        <p:nvPicPr>
          <p:cNvPr id="3" name="图片 3" descr="textimage8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42" y="2563013"/>
            <a:ext cx="5786478" cy="2436818"/>
          </a:xfrm>
          <a:prstGeom prst="rect">
            <a:avLst/>
          </a:prstGeom>
        </p:spPr>
      </p:pic>
      <p:grpSp>
        <p:nvGrpSpPr>
          <p:cNvPr id="4" name="组合 16"/>
          <p:cNvGrpSpPr/>
          <p:nvPr/>
        </p:nvGrpSpPr>
        <p:grpSpPr>
          <a:xfrm>
            <a:off x="5436391" y="3162299"/>
            <a:ext cx="1159672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5441153" y="3631405"/>
            <a:ext cx="1764510" cy="36195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9710" kern="0" spc="46389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 </a:t>
            </a:r>
            <a:endParaRPr lang="zh-CN" altLang="en-US"/>
          </a:p>
        </p:txBody>
      </p:sp>
      <p:pic>
        <p:nvPicPr>
          <p:cNvPr id="3" name="图片 3" descr="textimage9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546" y="2205823"/>
            <a:ext cx="4767245" cy="1759037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872400" y="1412400"/>
            <a:ext cx="8316000" cy="4258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405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2)结构特点:具有一定的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❻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流动性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</p:txBody>
      </p:sp>
      <p:grpSp>
        <p:nvGrpSpPr>
          <p:cNvPr id="5" name="组合 16"/>
          <p:cNvGrpSpPr/>
          <p:nvPr/>
        </p:nvGrpSpPr>
        <p:grpSpPr>
          <a:xfrm>
            <a:off x="3705218" y="1439055"/>
            <a:ext cx="1293025" cy="361951"/>
            <a:chOff x="4881562" y="2969420"/>
            <a:chExt cx="783432" cy="219075"/>
          </a:xfrm>
        </p:grpSpPr>
        <p:sp>
          <p:nvSpPr>
            <p:cNvPr id="6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7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3.细胞膜的功能及特性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1)三大功能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3139" kern="0" spc="4296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4252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2)功能特性:具有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❽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选择透过性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</p:txBody>
      </p:sp>
      <p:pic>
        <p:nvPicPr>
          <p:cNvPr id="3" name="图片 3" descr="textimage1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42" y="2222952"/>
            <a:ext cx="6202321" cy="3159203"/>
          </a:xfrm>
          <a:prstGeom prst="rect">
            <a:avLst/>
          </a:prstGeom>
        </p:spPr>
      </p:pic>
      <p:grpSp>
        <p:nvGrpSpPr>
          <p:cNvPr id="4" name="组合 16"/>
          <p:cNvGrpSpPr/>
          <p:nvPr/>
        </p:nvGrpSpPr>
        <p:grpSpPr>
          <a:xfrm>
            <a:off x="2852728" y="4720438"/>
            <a:ext cx="1173966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2791609" y="5706285"/>
            <a:ext cx="1780391" cy="36195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知识归纳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(1)进行细胞间的信息交流不一定与膜上受体有关:高等植物细胞之间通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过胞间连丝进行信息传递,不需要受体;性激素等的受体在细胞内。(2)膜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蛋白:如受体蛋白、转运蛋白等。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9641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二、细胞壁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1.成分(植物细胞):主要是纤维素和果胶。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2.功能:支持和保护作用。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3.特性:全透性。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3323088"/>
            <a:ext cx="8316000" cy="882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易混易错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细胞壁是植物细胞的最外层结构,但细胞膜才是生命系统的边界。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https://d.book118.com/796152235243010103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_rels/item1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2.xml" /></Relationships>
</file>

<file path=customXml/_rels/item1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3.xml" /></Relationships>
</file>

<file path=customXml/_rels/item1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4.xml" /></Relationships>
</file>

<file path=customXml/_rels/item1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5.xml" /></Relationships>
</file>

<file path=customXml/_rels/item1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6.xml" /></Relationships>
</file>

<file path=customXml/_rels/item1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7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0FE1D231-B936-4F88-AF96-6ECD6D96691F}">
  <ds:schemaRefs/>
</ds:datastoreItem>
</file>

<file path=customXml/itemProps2.xml><?xml version="1.0" encoding="utf-8"?>
<ds:datastoreItem xmlns:ds="http://schemas.openxmlformats.org/officeDocument/2006/customXml" ds:itemID="{31FBCE44-E036-474E-BD0D-AABA09B36727}">
  <ds:schemaRefs/>
</ds:datastoreItem>
</file>

<file path=customXml/itemProps3.xml><?xml version="1.0" encoding="utf-8"?>
<ds:datastoreItem xmlns:ds="http://schemas.openxmlformats.org/officeDocument/2006/customXml" ds:itemID="{31DFD8DF-0266-4957-8A6A-6183BF0F7462}">
  <ds:schemaRefs/>
</ds:datastoreItem>
</file>

<file path=customXml/itemProps4.xml><?xml version="1.0" encoding="utf-8"?>
<ds:datastoreItem xmlns:ds="http://schemas.openxmlformats.org/officeDocument/2006/customXml" ds:itemID="{04DF82B9-5687-417F-8B20-F9F4713DB42D}">
  <ds:schemaRefs/>
</ds:datastoreItem>
</file>

<file path=customXml/itemProps5.xml><?xml version="1.0" encoding="utf-8"?>
<ds:datastoreItem xmlns:ds="http://schemas.openxmlformats.org/officeDocument/2006/customXml" ds:itemID="{BC4DE6E1-9D3F-4B70-A843-D258BE9EE305}">
  <ds:schemaRefs/>
</ds:datastoreItem>
</file>

<file path=customXml/itemProps6.xml><?xml version="1.0" encoding="utf-8"?>
<ds:datastoreItem xmlns:ds="http://schemas.openxmlformats.org/officeDocument/2006/customXml" ds:itemID="{DACA7037-8910-48AE-AE5D-5C1CD6B14D59}">
  <ds:schemaRefs/>
</ds:datastoreItem>
</file>

<file path=customXml/itemProps7.xml><?xml version="1.0" encoding="utf-8"?>
<ds:datastoreItem xmlns:ds="http://schemas.openxmlformats.org/officeDocument/2006/customXml" ds:itemID="{171C05EF-CF95-4BF2-9E96-5E8A3321361E}">
  <ds:schemaRefs/>
</ds:datastoreItem>
</file>

<file path=customXml/itemProps8.xml><?xml version="1.0" encoding="utf-8"?>
<ds:datastoreItem xmlns:ds="http://schemas.openxmlformats.org/officeDocument/2006/customXml" ds:itemID="{27B4AA3D-8EFB-41DD-AA52-3199D2B7559D}">
  <ds:schemaRefs/>
</ds:datastoreItem>
</file>

<file path=customXml/itemProps9.xml><?xml version="1.0" encoding="utf-8"?>
<ds:datastoreItem xmlns:ds="http://schemas.openxmlformats.org/officeDocument/2006/customXml" ds:itemID="{577001F3-E35F-415C-A26C-008E8534730C}">
  <ds:schemaRefs/>
</ds:datastoreItem>
</file>

<file path=customXml/itemProps10.xml><?xml version="1.0" encoding="utf-8"?>
<ds:datastoreItem xmlns:ds="http://schemas.openxmlformats.org/officeDocument/2006/customXml" ds:itemID="{08D65F26-C856-43AB-B414-568A0F93E588}">
  <ds:schemaRefs/>
</ds:datastoreItem>
</file>

<file path=customXml/itemProps11.xml><?xml version="1.0" encoding="utf-8"?>
<ds:datastoreItem xmlns:ds="http://schemas.openxmlformats.org/officeDocument/2006/customXml" ds:itemID="{58D9CE1C-A020-411F-8E43-2FD845A129A1}">
  <ds:schemaRefs/>
</ds:datastoreItem>
</file>

<file path=customXml/itemProps12.xml><?xml version="1.0" encoding="utf-8"?>
<ds:datastoreItem xmlns:ds="http://schemas.openxmlformats.org/officeDocument/2006/customXml" ds:itemID="{B5D0E809-8073-400C-A71C-7996C8033DE5}">
  <ds:schemaRefs/>
</ds:datastoreItem>
</file>

<file path=customXml/itemProps13.xml><?xml version="1.0" encoding="utf-8"?>
<ds:datastoreItem xmlns:ds="http://schemas.openxmlformats.org/officeDocument/2006/customXml" ds:itemID="{91AF1F89-2C29-4BD2-81CD-B3A14073C078}">
  <ds:schemaRefs/>
</ds:datastoreItem>
</file>

<file path=customXml/itemProps14.xml><?xml version="1.0" encoding="utf-8"?>
<ds:datastoreItem xmlns:ds="http://schemas.openxmlformats.org/officeDocument/2006/customXml" ds:itemID="{46733362-E251-43D6-BDC2-436605362D98}">
  <ds:schemaRefs/>
</ds:datastoreItem>
</file>

<file path=customXml/itemProps15.xml><?xml version="1.0" encoding="utf-8"?>
<ds:datastoreItem xmlns:ds="http://schemas.openxmlformats.org/officeDocument/2006/customXml" ds:itemID="{AC0F4C87-7A28-47B6-BBEF-A36576816B7C}">
  <ds:schemaRefs/>
</ds:datastoreItem>
</file>

<file path=customXml/itemProps16.xml><?xml version="1.0" encoding="utf-8"?>
<ds:datastoreItem xmlns:ds="http://schemas.openxmlformats.org/officeDocument/2006/customXml" ds:itemID="{FB011460-E2C3-4A24-B5E3-C560FF419939}">
  <ds:schemaRefs/>
</ds:datastoreItem>
</file>

<file path=customXml/itemProps17.xml><?xml version="1.0" encoding="utf-8"?>
<ds:datastoreItem xmlns:ds="http://schemas.openxmlformats.org/officeDocument/2006/customXml" ds:itemID="{AAF48E38-47FD-4F68-812B-861612E31C2A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20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宋体</vt:lpstr>
      <vt:lpstr>方正兰亭黑_GBK</vt:lpstr>
      <vt:lpstr>方正兰亭刊黑_GBK</vt:lpstr>
      <vt:lpstr>方正兰亭黑4_GBK</vt:lpstr>
      <vt:lpstr>方正兰亭大黑_GBK</vt:lpstr>
      <vt:lpstr>Times New Roman</vt:lpstr>
      <vt:lpstr>NEU-BZ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2024-09-29T11:23:00.568</cp:lastPrinted>
  <dcterms:created xsi:type="dcterms:W3CDTF">2024-09-29T03:23:00Z</dcterms:created>
  <dcterms:modified xsi:type="dcterms:W3CDTF">2024-09-29T03:23:02Z</dcterms:modified>
</cp:coreProperties>
</file>