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fontRef idx="minor">
          <a:prstClr val="black"/>
        </a:fontRef>
        <a:schemeClr val="lt1"/>
      </a:tcTxStyle>
      <a:tcStyle>
        <a:fill>
          <a:solidFill>
            <a:schemeClr val="accent3"/>
          </a:solidFill>
        </a:fill>
      </a:tcStyle>
    </a:lastCol>
    <a:firstCol>
      <a:tcTxStyle b="on">
        <a:fontRef idx="minor">
          <a:prstClr val="black"/>
        </a:fontRef>
        <a:schemeClr val="lt1"/>
      </a:tcTxStyle>
      <a:tcStyle>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9.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8D486615-5B38-4C10-963D-B6A47E14016F}" type="doc">
      <dgm:prSet loTypeId="urn:microsoft.com/office/officeart/2005/8/layout/radial5" loCatId="cycle" qsTypeId="urn:microsoft.com/office/officeart/2005/8/quickstyle/simple1" qsCatId="simple" csTypeId="urn:microsoft.com/office/officeart/2005/8/colors/colorful1" csCatId="colorful" phldr="1"/>
      <dgm:spPr/>
      <dgm:t>
        <a:bodyPr/>
        <a:lstStyle/>
        <a:p>
          <a:endParaRPr lang="zh-CN" altLang="en-US"/>
        </a:p>
      </dgm:t>
    </dgm:pt>
    <dgm:pt modelId="{91BE66D6-5083-4701-AD08-767CBCE8A40A}" type="parTrans" cxnId="{DC479012-56C5-4346-8FC4-7E2D1F699208}">
      <dgm:prSet custT="1"/>
      <dgm:spPr/>
      <dgm:t>
        <a:bodyPr/>
        <a:lstStyle/>
        <a:p>
          <a:endParaRPr lang="zh-CN" altLang="en-US" sz="1800"/>
        </a:p>
      </dgm:t>
    </dgm:pt>
    <dgm:pt modelId="{572E38C2-9BFA-4906-BF46-A708ED536D4A}">
      <dgm:prSet phldrT="[Text]" custT="1"/>
      <dgm:spPr/>
      <dgm:t>
        <a:bodyPr/>
        <a:lstStyle/>
        <a:p>
          <a:r>
            <a:rPr lang="zh-CN" altLang="en-US" sz="1600" smtClean="0"/>
            <a:t>富邦</a:t>
          </a:r>
          <a:endParaRPr lang="en-US" altLang="zh-CN" sz="1600" smtClean="0"/>
        </a:p>
        <a:p>
          <a:r>
            <a:rPr lang="zh-CN" altLang="en-US" sz="1600" smtClean="0"/>
            <a:t>金控</a:t>
          </a:r>
          <a:endParaRPr lang="zh-CN" altLang="en-US" sz="1600"/>
        </a:p>
      </dgm:t>
    </dgm:pt>
    <dgm:pt modelId="{5023F74E-C895-4CBF-A79E-8E400B44F578}" type="parTrans" cxnId="{F6C8FA0E-5B09-42C2-804C-BE0722C69B4E}">
      <dgm:prSet custT="1"/>
      <dgm:spPr/>
      <dgm:t>
        <a:bodyPr/>
        <a:lstStyle/>
        <a:p>
          <a:endParaRPr lang="zh-CN" altLang="en-US" sz="1400"/>
        </a:p>
      </dgm:t>
    </dgm:pt>
    <dgm:pt modelId="{A49934D6-6CE6-47FA-897E-314C3E151A12}">
      <dgm:prSet phldrT="[Text]" custT="1"/>
      <dgm:spPr/>
      <dgm:t>
        <a:bodyPr/>
        <a:lstStyle/>
        <a:p>
          <a:r>
            <a:rPr lang="zh-CN" altLang="en-US" sz="1600" smtClean="0"/>
            <a:t>台湾富邦银行</a:t>
          </a:r>
          <a:endParaRPr lang="zh-CN" altLang="en-US" sz="1600"/>
        </a:p>
      </dgm:t>
    </dgm:pt>
    <dgm:pt modelId="{FE79866A-4606-400E-A412-9F0FD2E218E2}" type="sibTrans" cxnId="{F6C8FA0E-5B09-42C2-804C-BE0722C69B4E}">
      <dgm:prSet custT="1"/>
      <dgm:spPr/>
      <dgm:t>
        <a:bodyPr/>
        <a:lstStyle/>
        <a:p>
          <a:endParaRPr lang="zh-CN" altLang="en-US" sz="1800"/>
        </a:p>
      </dgm:t>
    </dgm:pt>
    <dgm:pt modelId="{19641725-2A41-41CE-9F50-F88FE59D426C}" type="parTrans" cxnId="{6FE9658D-6BEB-41E2-9DD1-FA329D8D8EBD}">
      <dgm:prSet custT="1"/>
      <dgm:spPr/>
      <dgm:t>
        <a:bodyPr/>
        <a:lstStyle/>
        <a:p>
          <a:endParaRPr lang="zh-CN" altLang="en-US" sz="1400"/>
        </a:p>
      </dgm:t>
    </dgm:pt>
    <dgm:pt modelId="{67BCE04A-F74D-4C2C-8AB6-3E0F673E83BE}">
      <dgm:prSet phldrT="[Text]" custT="1"/>
      <dgm:spPr/>
      <dgm:t>
        <a:bodyPr/>
        <a:lstStyle/>
        <a:p>
          <a:r>
            <a:rPr lang="zh-CN" altLang="en-US" sz="1600" smtClean="0"/>
            <a:t>富邦人寿</a:t>
          </a:r>
          <a:endParaRPr lang="zh-CN" altLang="en-US" sz="1600"/>
        </a:p>
      </dgm:t>
    </dgm:pt>
    <dgm:pt modelId="{ADB8492F-CC99-4A29-AB74-982FB263B8EB}" type="sibTrans" cxnId="{6FE9658D-6BEB-41E2-9DD1-FA329D8D8EBD}">
      <dgm:prSet custT="1"/>
      <dgm:spPr/>
      <dgm:t>
        <a:bodyPr/>
        <a:lstStyle/>
        <a:p>
          <a:endParaRPr lang="zh-CN" altLang="en-US" sz="1800"/>
        </a:p>
      </dgm:t>
    </dgm:pt>
    <dgm:pt modelId="{EDB46F42-3FE6-46E5-AB9F-C67D6576C149}" type="parTrans" cxnId="{2B61AA36-1A5D-46E1-985A-2A65CFA0983C}">
      <dgm:prSet custT="1"/>
      <dgm:spPr/>
      <dgm:t>
        <a:bodyPr/>
        <a:lstStyle/>
        <a:p>
          <a:endParaRPr lang="zh-CN" altLang="en-US" sz="1400"/>
        </a:p>
      </dgm:t>
    </dgm:pt>
    <dgm:pt modelId="{8B794DFB-02A5-49F1-86D0-3936EEBFDE5B}">
      <dgm:prSet phldrT="[Text]" custT="1"/>
      <dgm:spPr/>
      <dgm:t>
        <a:bodyPr/>
        <a:lstStyle/>
        <a:p>
          <a:r>
            <a:rPr lang="zh-CN" altLang="en-US" sz="1600" smtClean="0"/>
            <a:t>富邦投信</a:t>
          </a:r>
          <a:endParaRPr lang="zh-CN" altLang="en-US" sz="1600"/>
        </a:p>
      </dgm:t>
    </dgm:pt>
    <dgm:pt modelId="{1ED420B2-D862-4EF5-BA63-19B2C44E6A23}" type="sibTrans" cxnId="{2B61AA36-1A5D-46E1-985A-2A65CFA0983C}">
      <dgm:prSet custT="1"/>
      <dgm:spPr/>
      <dgm:t>
        <a:bodyPr/>
        <a:lstStyle/>
        <a:p>
          <a:endParaRPr lang="zh-CN" altLang="en-US" sz="1800"/>
        </a:p>
      </dgm:t>
    </dgm:pt>
    <dgm:pt modelId="{AEFB72F2-4110-43D2-BF0D-B02042DDF3C7}" type="parTrans" cxnId="{297E7F23-DDF7-49DF-9F49-44AF84DA9564}">
      <dgm:prSet custT="1"/>
      <dgm:spPr/>
      <dgm:t>
        <a:bodyPr/>
        <a:lstStyle/>
        <a:p>
          <a:endParaRPr lang="zh-CN" altLang="en-US" sz="1400"/>
        </a:p>
      </dgm:t>
    </dgm:pt>
    <dgm:pt modelId="{BF085AAC-DCF7-44F1-BF31-332E5C890650}">
      <dgm:prSet phldrT="[Text]" custT="1"/>
      <dgm:spPr/>
      <dgm:t>
        <a:bodyPr/>
        <a:lstStyle/>
        <a:p>
          <a:r>
            <a:rPr lang="zh-CN" altLang="en-US" sz="1600" smtClean="0"/>
            <a:t>富邦银行香港</a:t>
          </a:r>
          <a:endParaRPr lang="zh-CN" altLang="en-US" sz="1600"/>
        </a:p>
      </dgm:t>
    </dgm:pt>
    <dgm:pt modelId="{1A43F5A3-3046-4AF5-93BB-E8C8F4939E2F}" type="sibTrans" cxnId="{297E7F23-DDF7-49DF-9F49-44AF84DA9564}">
      <dgm:prSet custT="1"/>
      <dgm:spPr/>
      <dgm:t>
        <a:bodyPr/>
        <a:lstStyle/>
        <a:p>
          <a:endParaRPr lang="zh-CN" altLang="en-US" sz="1800"/>
        </a:p>
      </dgm:t>
    </dgm:pt>
    <dgm:pt modelId="{708DB76E-CC9A-4121-A514-A0D62DCA1395}" type="parTrans" cxnId="{FC35207E-20B4-4658-9A31-A2BF3D6DB7E8}">
      <dgm:prSet custT="1"/>
      <dgm:spPr/>
      <dgm:t>
        <a:bodyPr/>
        <a:lstStyle/>
        <a:p>
          <a:endParaRPr lang="zh-CN" altLang="en-US" sz="1400"/>
        </a:p>
      </dgm:t>
    </dgm:pt>
    <dgm:pt modelId="{8324729C-BDF1-4DC8-8C3C-8133D03923F4}">
      <dgm:prSet phldrT="[Text]" custT="1"/>
      <dgm:spPr/>
      <dgm:t>
        <a:bodyPr/>
        <a:lstStyle/>
        <a:p>
          <a:r>
            <a:rPr lang="zh-CN" altLang="en-US" sz="1600" smtClean="0"/>
            <a:t>富邦证券</a:t>
          </a:r>
          <a:endParaRPr lang="zh-CN" altLang="en-US" sz="1600"/>
        </a:p>
      </dgm:t>
    </dgm:pt>
    <dgm:pt modelId="{9205CCE7-9D43-4759-A868-E9B6C6DB0630}" type="sibTrans" cxnId="{FC35207E-20B4-4658-9A31-A2BF3D6DB7E8}">
      <dgm:prSet custT="1"/>
      <dgm:spPr/>
      <dgm:t>
        <a:bodyPr/>
        <a:lstStyle/>
        <a:p>
          <a:endParaRPr lang="zh-CN" altLang="en-US" sz="1800"/>
        </a:p>
      </dgm:t>
    </dgm:pt>
    <dgm:pt modelId="{8FF83C51-A926-49F6-BE38-944038EA30C4}" type="parTrans" cxnId="{F60D95FF-FBF2-48C6-BDCC-6AADB79FA03E}">
      <dgm:prSet custT="1"/>
      <dgm:spPr/>
      <dgm:t>
        <a:bodyPr/>
        <a:lstStyle/>
        <a:p>
          <a:endParaRPr lang="zh-CN" altLang="en-US" sz="1400"/>
        </a:p>
      </dgm:t>
    </dgm:pt>
    <dgm:pt modelId="{937227E0-652C-4ECE-BFF2-F2D50C2794D7}">
      <dgm:prSet phldrT="[Text]" custT="1"/>
      <dgm:spPr/>
      <dgm:t>
        <a:bodyPr/>
        <a:lstStyle/>
        <a:p>
          <a:r>
            <a:rPr lang="zh-CN" altLang="en-US" sz="1600" smtClean="0"/>
            <a:t>富邦产险</a:t>
          </a:r>
          <a:endParaRPr lang="zh-CN" altLang="en-US" sz="1600"/>
        </a:p>
      </dgm:t>
    </dgm:pt>
    <dgm:pt modelId="{53F31A6B-2226-46DE-85D4-E5D693C8101A}" type="sibTrans" cxnId="{F60D95FF-FBF2-48C6-BDCC-6AADB79FA03E}">
      <dgm:prSet custT="1"/>
      <dgm:spPr/>
      <dgm:t>
        <a:bodyPr/>
        <a:lstStyle/>
        <a:p>
          <a:endParaRPr lang="zh-CN" altLang="en-US" sz="1800"/>
        </a:p>
      </dgm:t>
    </dgm:pt>
    <dgm:pt modelId="{75DD7A0C-BA87-4623-8162-2637B65DF6C6}" type="sibTrans" cxnId="{DC479012-56C5-4346-8FC4-7E2D1F699208}">
      <dgm:prSet custT="1"/>
      <dgm:spPr/>
      <dgm:t>
        <a:bodyPr/>
        <a:lstStyle/>
        <a:p>
          <a:endParaRPr lang="zh-CN" altLang="en-US" sz="1800"/>
        </a:p>
      </dgm:t>
    </dgm:pt>
    <dgm:pt modelId="{EF3C7405-6560-48CF-A72A-83F996408225}" type="pres">
      <dgm:prSet presAssocID="{8D486615-5B38-4C10-963D-B6A47E14016F}" presName="Name0">
        <dgm:presLayoutVars>
          <dgm:chMax val="1"/>
          <dgm:dir/>
          <dgm:animLvl val="ctr"/>
          <dgm:resizeHandles val="exact"/>
        </dgm:presLayoutVars>
      </dgm:prSet>
      <dgm:spPr/>
      <dgm:t>
        <a:bodyPr/>
        <a:lstStyle/>
        <a:p>
          <a:endParaRPr lang="zh-CN" altLang="en-US"/>
        </a:p>
      </dgm:t>
    </dgm:pt>
    <dgm:pt modelId="{E8E0BA22-C424-467D-B49A-CAA6BEF91E4D}" type="pres">
      <dgm:prSet presAssocID="{572E38C2-9BFA-4906-BF46-A708ED536D4A}" presName="centerShape" presStyleLbl="node0" presStyleCnt="1"/>
      <dgm:spPr/>
      <dgm:t>
        <a:bodyPr/>
        <a:lstStyle/>
        <a:p>
          <a:endParaRPr lang="zh-CN" altLang="en-US"/>
        </a:p>
      </dgm:t>
    </dgm:pt>
    <dgm:pt modelId="{77487F19-C147-42FB-BE97-4E07CD3A1A55}" type="pres">
      <dgm:prSet presAssocID="{5023F74E-C895-4CBF-A79E-8E400B44F578}" presName="parTrans" presStyleLbl="sibTrans2D1" presStyleCnt="6"/>
      <dgm:spPr/>
      <dgm:t>
        <a:bodyPr/>
        <a:lstStyle/>
        <a:p>
          <a:endParaRPr lang="zh-CN" altLang="en-US"/>
        </a:p>
      </dgm:t>
    </dgm:pt>
    <dgm:pt modelId="{0EA0DAD0-3AD7-4DFE-BD8F-DB6BEB76C28F}" type="pres">
      <dgm:prSet presAssocID="{5023F74E-C895-4CBF-A79E-8E400B44F578}" presName="connectorText" presStyleLbl="parChTrans2D2" presStyleCnt="6"/>
      <dgm:spPr/>
      <dgm:t>
        <a:bodyPr/>
        <a:lstStyle/>
        <a:p>
          <a:endParaRPr lang="zh-CN" altLang="en-US"/>
        </a:p>
      </dgm:t>
    </dgm:pt>
    <dgm:pt modelId="{9579D4FB-3059-427F-9E48-78A5461F7D2A}" type="pres">
      <dgm:prSet presAssocID="{A49934D6-6CE6-47FA-897E-314C3E151A12}" presName="node" presStyleLbl="node1" presStyleCnt="6">
        <dgm:presLayoutVars>
          <dgm:bulletEnabled val="1"/>
        </dgm:presLayoutVars>
      </dgm:prSet>
      <dgm:spPr/>
      <dgm:t>
        <a:bodyPr/>
        <a:lstStyle/>
        <a:p>
          <a:endParaRPr lang="zh-CN" altLang="en-US"/>
        </a:p>
      </dgm:t>
    </dgm:pt>
    <dgm:pt modelId="{58386074-7ED2-4531-9FE1-5B26C54A878B}" type="pres">
      <dgm:prSet presAssocID="{19641725-2A41-41CE-9F50-F88FE59D426C}" presName="parTrans" presStyleLbl="sibTrans2D1" presStyleIdx="1" presStyleCnt="6"/>
      <dgm:spPr/>
      <dgm:t>
        <a:bodyPr/>
        <a:lstStyle/>
        <a:p>
          <a:endParaRPr lang="zh-CN" altLang="en-US"/>
        </a:p>
      </dgm:t>
    </dgm:pt>
    <dgm:pt modelId="{A740159B-7425-41F5-A35A-A5306D9C7AB5}" type="pres">
      <dgm:prSet presAssocID="{19641725-2A41-41CE-9F50-F88FE59D426C}" presName="connectorText" presStyleLbl="parChTrans2D2" presStyleIdx="1" presStyleCnt="6"/>
      <dgm:spPr/>
      <dgm:t>
        <a:bodyPr/>
        <a:lstStyle/>
        <a:p>
          <a:endParaRPr lang="zh-CN" altLang="en-US"/>
        </a:p>
      </dgm:t>
    </dgm:pt>
    <dgm:pt modelId="{4A7F50D4-2684-4D08-B774-3100ED644CCA}" type="pres">
      <dgm:prSet presAssocID="{67BCE04A-F74D-4C2C-8AB6-3E0F673E83BE}" presName="node" presStyleLbl="node1" presStyleIdx="1" presStyleCnt="6">
        <dgm:presLayoutVars>
          <dgm:bulletEnabled val="1"/>
        </dgm:presLayoutVars>
      </dgm:prSet>
      <dgm:spPr/>
      <dgm:t>
        <a:bodyPr/>
        <a:lstStyle/>
        <a:p>
          <a:endParaRPr lang="zh-CN" altLang="en-US"/>
        </a:p>
      </dgm:t>
    </dgm:pt>
    <dgm:pt modelId="{53E06D42-743A-44BC-BAD5-C7BB70AB4EF3}" type="pres">
      <dgm:prSet presAssocID="{EDB46F42-3FE6-46E5-AB9F-C67D6576C149}" presName="parTrans" presStyleLbl="sibTrans2D1" presStyleIdx="2" presStyleCnt="6"/>
      <dgm:spPr/>
      <dgm:t>
        <a:bodyPr/>
        <a:lstStyle/>
        <a:p>
          <a:endParaRPr lang="zh-CN" altLang="en-US"/>
        </a:p>
      </dgm:t>
    </dgm:pt>
    <dgm:pt modelId="{81728A15-3257-48C5-8C7F-0149907B4CFE}" type="pres">
      <dgm:prSet presAssocID="{EDB46F42-3FE6-46E5-AB9F-C67D6576C149}" presName="connectorText" presStyleLbl="parChTrans2D2" presStyleIdx="2" presStyleCnt="6"/>
      <dgm:spPr/>
      <dgm:t>
        <a:bodyPr/>
        <a:lstStyle/>
        <a:p>
          <a:endParaRPr lang="zh-CN" altLang="en-US"/>
        </a:p>
      </dgm:t>
    </dgm:pt>
    <dgm:pt modelId="{DA6374EF-A6D5-45A0-8880-00526166F413}" type="pres">
      <dgm:prSet presAssocID="{8B794DFB-02A5-49F1-86D0-3936EEBFDE5B}" presName="node" presStyleLbl="node1" presStyleIdx="2" presStyleCnt="6">
        <dgm:presLayoutVars>
          <dgm:bulletEnabled val="1"/>
        </dgm:presLayoutVars>
      </dgm:prSet>
      <dgm:spPr/>
      <dgm:t>
        <a:bodyPr/>
        <a:lstStyle/>
        <a:p>
          <a:endParaRPr lang="zh-CN" altLang="en-US"/>
        </a:p>
      </dgm:t>
    </dgm:pt>
    <dgm:pt modelId="{1181E5CE-F621-4116-8D88-AB759582F8C9}" type="pres">
      <dgm:prSet presAssocID="{AEFB72F2-4110-43D2-BF0D-B02042DDF3C7}" presName="parTrans" presStyleLbl="sibTrans2D1" presStyleIdx="3" presStyleCnt="6"/>
      <dgm:spPr/>
      <dgm:t>
        <a:bodyPr/>
        <a:lstStyle/>
        <a:p>
          <a:endParaRPr lang="zh-CN" altLang="en-US"/>
        </a:p>
      </dgm:t>
    </dgm:pt>
    <dgm:pt modelId="{F82E7C33-5E4B-463B-8A1C-A0F8052E95CD}" type="pres">
      <dgm:prSet presAssocID="{AEFB72F2-4110-43D2-BF0D-B02042DDF3C7}" presName="connectorText" presStyleLbl="parChTrans2D2" presStyleIdx="3" presStyleCnt="6"/>
      <dgm:spPr/>
      <dgm:t>
        <a:bodyPr/>
        <a:lstStyle/>
        <a:p>
          <a:endParaRPr lang="zh-CN" altLang="en-US"/>
        </a:p>
      </dgm:t>
    </dgm:pt>
    <dgm:pt modelId="{147E802E-C28F-498D-B89B-9EA944950622}" type="pres">
      <dgm:prSet presAssocID="{BF085AAC-DCF7-44F1-BF31-332E5C890650}" presName="node" presStyleLbl="node1" presStyleIdx="3" presStyleCnt="6">
        <dgm:presLayoutVars>
          <dgm:bulletEnabled val="1"/>
        </dgm:presLayoutVars>
      </dgm:prSet>
      <dgm:spPr/>
      <dgm:t>
        <a:bodyPr/>
        <a:lstStyle/>
        <a:p>
          <a:endParaRPr lang="zh-CN" altLang="en-US"/>
        </a:p>
      </dgm:t>
    </dgm:pt>
    <dgm:pt modelId="{AE0D699E-1EF2-4816-8234-42027210DA50}" type="pres">
      <dgm:prSet presAssocID="{708DB76E-CC9A-4121-A514-A0D62DCA1395}" presName="parTrans" presStyleLbl="sibTrans2D1" presStyleIdx="4" presStyleCnt="6"/>
      <dgm:spPr/>
      <dgm:t>
        <a:bodyPr/>
        <a:lstStyle/>
        <a:p>
          <a:endParaRPr lang="zh-CN" altLang="en-US"/>
        </a:p>
      </dgm:t>
    </dgm:pt>
    <dgm:pt modelId="{71E3716A-B47C-4EF0-8F84-AF8B076CAE0E}" type="pres">
      <dgm:prSet presAssocID="{708DB76E-CC9A-4121-A514-A0D62DCA1395}" presName="connectorText" presStyleLbl="parChTrans2D2" presStyleIdx="4" presStyleCnt="6"/>
      <dgm:spPr/>
      <dgm:t>
        <a:bodyPr/>
        <a:lstStyle/>
        <a:p>
          <a:endParaRPr lang="zh-CN" altLang="en-US"/>
        </a:p>
      </dgm:t>
    </dgm:pt>
    <dgm:pt modelId="{1DAF5CE7-C613-4E96-96E4-1633AB4E5CD2}" type="pres">
      <dgm:prSet presAssocID="{8324729C-BDF1-4DC8-8C3C-8133D03923F4}" presName="node" presStyleLbl="node1" presStyleIdx="4" presStyleCnt="6">
        <dgm:presLayoutVars>
          <dgm:bulletEnabled val="1"/>
        </dgm:presLayoutVars>
      </dgm:prSet>
      <dgm:spPr/>
      <dgm:t>
        <a:bodyPr/>
        <a:lstStyle/>
        <a:p>
          <a:endParaRPr lang="zh-CN" altLang="en-US"/>
        </a:p>
      </dgm:t>
    </dgm:pt>
    <dgm:pt modelId="{E97F0A9F-384C-44FB-9E16-86F246820530}" type="pres">
      <dgm:prSet presAssocID="{8FF83C51-A926-49F6-BE38-944038EA30C4}" presName="parTrans" presStyleLbl="sibTrans2D1" presStyleIdx="5" presStyleCnt="6"/>
      <dgm:spPr/>
      <dgm:t>
        <a:bodyPr/>
        <a:lstStyle/>
        <a:p>
          <a:endParaRPr lang="zh-CN" altLang="en-US"/>
        </a:p>
      </dgm:t>
    </dgm:pt>
    <dgm:pt modelId="{579F4B7D-8F26-45C1-9709-102926D43FF1}" type="pres">
      <dgm:prSet presAssocID="{8FF83C51-A926-49F6-BE38-944038EA30C4}" presName="connectorText" presStyleLbl="parChTrans2D2" presStyleIdx="5" presStyleCnt="6"/>
      <dgm:spPr/>
      <dgm:t>
        <a:bodyPr/>
        <a:lstStyle/>
        <a:p>
          <a:endParaRPr lang="zh-CN" altLang="en-US"/>
        </a:p>
      </dgm:t>
    </dgm:pt>
    <dgm:pt modelId="{03008032-2BFC-4770-8C71-2159FF6EF2A9}" type="pres">
      <dgm:prSet presAssocID="{937227E0-652C-4ECE-BFF2-F2D50C2794D7}" presName="node" presStyleLbl="node1" presStyleIdx="5" presStyleCnt="6">
        <dgm:presLayoutVars>
          <dgm:bulletEnabled val="1"/>
        </dgm:presLayoutVars>
      </dgm:prSet>
      <dgm:spPr/>
      <dgm:t>
        <a:bodyPr/>
        <a:lstStyle/>
        <a:p>
          <a:endParaRPr lang="zh-CN" altLang="en-US"/>
        </a:p>
      </dgm:t>
    </dgm:pt>
  </dgm:ptLst>
  <dgm:cxnLst>
    <dgm:cxn modelId="{DC479012-56C5-4346-8FC4-7E2D1F699208}" srcId="{8D486615-5B38-4C10-963D-B6A47E14016F}" destId="{572E38C2-9BFA-4906-BF46-A708ED536D4A}" srcOrd="0" destOrd="0" parTransId="{91BE66D6-5083-4701-AD08-767CBCE8A40A}" sibTransId="{75DD7A0C-BA87-4623-8162-2637B65DF6C6}"/>
    <dgm:cxn modelId="{F6C8FA0E-5B09-42C2-804C-BE0722C69B4E}" srcId="{572E38C2-9BFA-4906-BF46-A708ED536D4A}" destId="{A49934D6-6CE6-47FA-897E-314C3E151A12}" srcOrd="0" destOrd="0" parTransId="{5023F74E-C895-4CBF-A79E-8E400B44F578}" sibTransId="{FE79866A-4606-400E-A412-9F0FD2E218E2}"/>
    <dgm:cxn modelId="{6FE9658D-6BEB-41E2-9DD1-FA329D8D8EBD}" srcId="{572E38C2-9BFA-4906-BF46-A708ED536D4A}" destId="{67BCE04A-F74D-4C2C-8AB6-3E0F673E83BE}" srcOrd="1" destOrd="0" parTransId="{19641725-2A41-41CE-9F50-F88FE59D426C}" sibTransId="{ADB8492F-CC99-4A29-AB74-982FB263B8EB}"/>
    <dgm:cxn modelId="{2B61AA36-1A5D-46E1-985A-2A65CFA0983C}" srcId="{572E38C2-9BFA-4906-BF46-A708ED536D4A}" destId="{8B794DFB-02A5-49F1-86D0-3936EEBFDE5B}" srcOrd="2" destOrd="0" parTransId="{EDB46F42-3FE6-46E5-AB9F-C67D6576C149}" sibTransId="{1ED420B2-D862-4EF5-BA63-19B2C44E6A23}"/>
    <dgm:cxn modelId="{297E7F23-DDF7-49DF-9F49-44AF84DA9564}" srcId="{572E38C2-9BFA-4906-BF46-A708ED536D4A}" destId="{BF085AAC-DCF7-44F1-BF31-332E5C890650}" srcOrd="3" destOrd="0" parTransId="{AEFB72F2-4110-43D2-BF0D-B02042DDF3C7}" sibTransId="{1A43F5A3-3046-4AF5-93BB-E8C8F4939E2F}"/>
    <dgm:cxn modelId="{FC35207E-20B4-4658-9A31-A2BF3D6DB7E8}" srcId="{572E38C2-9BFA-4906-BF46-A708ED536D4A}" destId="{8324729C-BDF1-4DC8-8C3C-8133D03923F4}" srcOrd="4" destOrd="0" parTransId="{708DB76E-CC9A-4121-A514-A0D62DCA1395}" sibTransId="{9205CCE7-9D43-4759-A868-E9B6C6DB0630}"/>
    <dgm:cxn modelId="{F60D95FF-FBF2-48C6-BDCC-6AADB79FA03E}" srcId="{572E38C2-9BFA-4906-BF46-A708ED536D4A}" destId="{937227E0-652C-4ECE-BFF2-F2D50C2794D7}" srcOrd="5" destOrd="0" parTransId="{8FF83C51-A926-49F6-BE38-944038EA30C4}" sibTransId="{53F31A6B-2226-46DE-85D4-E5D693C8101A}"/>
    <dgm:cxn modelId="{FBF271E7-F53B-4335-B276-566BEE08EBF4}" type="presOf" srcId="{8D486615-5B38-4C10-963D-B6A47E14016F}" destId="{EF3C7405-6560-48CF-A72A-83F996408225}" srcOrd="0" destOrd="0" presId="urn:microsoft.com/office/officeart/2005/8/layout/radial5"/>
    <dgm:cxn modelId="{FA8390D9-6118-4ADF-AECD-7B0B6DF699D6}" type="presParOf" srcId="{EF3C7405-6560-48CF-A72A-83F996408225}" destId="{E8E0BA22-C424-467D-B49A-CAA6BEF91E4D}" srcOrd="0" destOrd="0" presId="urn:microsoft.com/office/officeart/2005/8/layout/radial5"/>
    <dgm:cxn modelId="{695AF494-957B-48C4-AFA6-62FED73B1CF8}" type="presOf" srcId="{572E38C2-9BFA-4906-BF46-A708ED536D4A}" destId="{E8E0BA22-C424-467D-B49A-CAA6BEF91E4D}" srcOrd="0" destOrd="0" presId="urn:microsoft.com/office/officeart/2005/8/layout/radial5"/>
    <dgm:cxn modelId="{5E2BA1E2-20A9-449A-82C3-CE0C28D9DA6A}" type="presParOf" srcId="{EF3C7405-6560-48CF-A72A-83F996408225}" destId="{77487F19-C147-42FB-BE97-4E07CD3A1A55}" srcOrd="1" destOrd="0" presId="urn:microsoft.com/office/officeart/2005/8/layout/radial5"/>
    <dgm:cxn modelId="{6CB7D768-9CA7-4CCC-A26F-270BB53E44B3}" type="presOf" srcId="{5023F74E-C895-4CBF-A79E-8E400B44F578}" destId="{77487F19-C147-42FB-BE97-4E07CD3A1A55}" srcOrd="0" destOrd="0" presId="urn:microsoft.com/office/officeart/2005/8/layout/radial5"/>
    <dgm:cxn modelId="{0B83A1B9-9F16-4DF5-970B-AD56924C9ED6}" type="presParOf" srcId="{77487F19-C147-42FB-BE97-4E07CD3A1A55}" destId="{0EA0DAD0-3AD7-4DFE-BD8F-DB6BEB76C28F}" srcOrd="0" destOrd="0" presId="urn:microsoft.com/office/officeart/2005/8/layout/radial5"/>
    <dgm:cxn modelId="{1BBFA6F8-CBCE-4562-8D84-33A30873FE79}" type="presOf" srcId="{5023F74E-C895-4CBF-A79E-8E400B44F578}" destId="{0EA0DAD0-3AD7-4DFE-BD8F-DB6BEB76C28F}" srcOrd="1" destOrd="0" presId="urn:microsoft.com/office/officeart/2005/8/layout/radial5"/>
    <dgm:cxn modelId="{DE0BCE6D-A653-46AD-A028-24E0FAF2E963}" type="presParOf" srcId="{EF3C7405-6560-48CF-A72A-83F996408225}" destId="{9579D4FB-3059-427F-9E48-78A5461F7D2A}" srcOrd="2" destOrd="0" presId="urn:microsoft.com/office/officeart/2005/8/layout/radial5"/>
    <dgm:cxn modelId="{66D165A3-4742-49DA-8430-3C63F1AE41D5}" type="presOf" srcId="{A49934D6-6CE6-47FA-897E-314C3E151A12}" destId="{9579D4FB-3059-427F-9E48-78A5461F7D2A}" srcOrd="0" destOrd="0" presId="urn:microsoft.com/office/officeart/2005/8/layout/radial5"/>
    <dgm:cxn modelId="{F859679A-7E1D-44E2-B933-099B3311F1D1}" type="presParOf" srcId="{EF3C7405-6560-48CF-A72A-83F996408225}" destId="{58386074-7ED2-4531-9FE1-5B26C54A878B}" srcOrd="3" destOrd="0" presId="urn:microsoft.com/office/officeart/2005/8/layout/radial5"/>
    <dgm:cxn modelId="{588ED457-12A7-4C14-AA00-91836BBD6AAB}" type="presOf" srcId="{19641725-2A41-41CE-9F50-F88FE59D426C}" destId="{58386074-7ED2-4531-9FE1-5B26C54A878B}" srcOrd="0" destOrd="0" presId="urn:microsoft.com/office/officeart/2005/8/layout/radial5"/>
    <dgm:cxn modelId="{5D42A5E5-22B5-4226-A542-7CFAC81047DB}" type="presParOf" srcId="{58386074-7ED2-4531-9FE1-5B26C54A878B}" destId="{A740159B-7425-41F5-A35A-A5306D9C7AB5}" srcOrd="0" destOrd="0" presId="urn:microsoft.com/office/officeart/2005/8/layout/radial5"/>
    <dgm:cxn modelId="{EB08FE82-E7F3-456E-97BF-E9BA6027B657}" type="presOf" srcId="{19641725-2A41-41CE-9F50-F88FE59D426C}" destId="{A740159B-7425-41F5-A35A-A5306D9C7AB5}" srcOrd="1" destOrd="0" presId="urn:microsoft.com/office/officeart/2005/8/layout/radial5"/>
    <dgm:cxn modelId="{E01D9582-940C-441C-98E4-4DC17969567A}" type="presParOf" srcId="{EF3C7405-6560-48CF-A72A-83F996408225}" destId="{4A7F50D4-2684-4D08-B774-3100ED644CCA}" srcOrd="4" destOrd="0" presId="urn:microsoft.com/office/officeart/2005/8/layout/radial5"/>
    <dgm:cxn modelId="{B129A5E3-D54F-4800-87DC-DB15055ED400}" type="presOf" srcId="{67BCE04A-F74D-4C2C-8AB6-3E0F673E83BE}" destId="{4A7F50D4-2684-4D08-B774-3100ED644CCA}" srcOrd="0" destOrd="0" presId="urn:microsoft.com/office/officeart/2005/8/layout/radial5"/>
    <dgm:cxn modelId="{D0E47882-797E-48D3-B53D-E468EF7A1BB9}" type="presParOf" srcId="{EF3C7405-6560-48CF-A72A-83F996408225}" destId="{53E06D42-743A-44BC-BAD5-C7BB70AB4EF3}" srcOrd="5" destOrd="0" presId="urn:microsoft.com/office/officeart/2005/8/layout/radial5"/>
    <dgm:cxn modelId="{33122230-55F5-42A7-B8CA-8C1298A5E50F}" type="presOf" srcId="{EDB46F42-3FE6-46E5-AB9F-C67D6576C149}" destId="{53E06D42-743A-44BC-BAD5-C7BB70AB4EF3}" srcOrd="0" destOrd="0" presId="urn:microsoft.com/office/officeart/2005/8/layout/radial5"/>
    <dgm:cxn modelId="{8EB4CFED-91EC-4A7C-9791-10831F2A7B7F}" type="presParOf" srcId="{53E06D42-743A-44BC-BAD5-C7BB70AB4EF3}" destId="{81728A15-3257-48C5-8C7F-0149907B4CFE}" srcOrd="0" destOrd="0" presId="urn:microsoft.com/office/officeart/2005/8/layout/radial5"/>
    <dgm:cxn modelId="{ECD02FFD-6CD7-40AB-8C6F-C7C75F79F3D0}" type="presOf" srcId="{EDB46F42-3FE6-46E5-AB9F-C67D6576C149}" destId="{81728A15-3257-48C5-8C7F-0149907B4CFE}" srcOrd="1" destOrd="0" presId="urn:microsoft.com/office/officeart/2005/8/layout/radial5"/>
    <dgm:cxn modelId="{9786CE2C-8E77-43BA-A1B1-EDBE1A886D5F}" type="presParOf" srcId="{EF3C7405-6560-48CF-A72A-83F996408225}" destId="{DA6374EF-A6D5-45A0-8880-00526166F413}" srcOrd="6" destOrd="0" presId="urn:microsoft.com/office/officeart/2005/8/layout/radial5"/>
    <dgm:cxn modelId="{EF5E4197-2733-4393-8443-8548A6672BA0}" type="presOf" srcId="{8B794DFB-02A5-49F1-86D0-3936EEBFDE5B}" destId="{DA6374EF-A6D5-45A0-8880-00526166F413}" srcOrd="0" destOrd="0" presId="urn:microsoft.com/office/officeart/2005/8/layout/radial5"/>
    <dgm:cxn modelId="{211864FA-5C17-46E9-ABE5-97D414149014}" type="presParOf" srcId="{EF3C7405-6560-48CF-A72A-83F996408225}" destId="{1181E5CE-F621-4116-8D88-AB759582F8C9}" srcOrd="7" destOrd="0" presId="urn:microsoft.com/office/officeart/2005/8/layout/radial5"/>
    <dgm:cxn modelId="{87D03E81-CE2A-416A-B101-E5357AA520E3}" type="presOf" srcId="{AEFB72F2-4110-43D2-BF0D-B02042DDF3C7}" destId="{1181E5CE-F621-4116-8D88-AB759582F8C9}" srcOrd="0" destOrd="0" presId="urn:microsoft.com/office/officeart/2005/8/layout/radial5"/>
    <dgm:cxn modelId="{1188DA66-2979-465C-8D26-D527867D7AA0}" type="presParOf" srcId="{1181E5CE-F621-4116-8D88-AB759582F8C9}" destId="{F82E7C33-5E4B-463B-8A1C-A0F8052E95CD}" srcOrd="0" destOrd="0" presId="urn:microsoft.com/office/officeart/2005/8/layout/radial5"/>
    <dgm:cxn modelId="{5A2D9155-DA97-478A-B6BE-1E1667D64130}" type="presOf" srcId="{AEFB72F2-4110-43D2-BF0D-B02042DDF3C7}" destId="{F82E7C33-5E4B-463B-8A1C-A0F8052E95CD}" srcOrd="1" destOrd="0" presId="urn:microsoft.com/office/officeart/2005/8/layout/radial5"/>
    <dgm:cxn modelId="{30FADC87-1976-4EA0-8A32-86C240642425}" type="presParOf" srcId="{EF3C7405-6560-48CF-A72A-83F996408225}" destId="{147E802E-C28F-498D-B89B-9EA944950622}" srcOrd="8" destOrd="0" presId="urn:microsoft.com/office/officeart/2005/8/layout/radial5"/>
    <dgm:cxn modelId="{C106664E-14C0-49D3-9F64-012CCB1039D8}" type="presOf" srcId="{BF085AAC-DCF7-44F1-BF31-332E5C890650}" destId="{147E802E-C28F-498D-B89B-9EA944950622}" srcOrd="0" destOrd="0" presId="urn:microsoft.com/office/officeart/2005/8/layout/radial5"/>
    <dgm:cxn modelId="{63BE4312-C4BE-4C6D-8729-9036FA8D281C}" type="presParOf" srcId="{EF3C7405-6560-48CF-A72A-83F996408225}" destId="{AE0D699E-1EF2-4816-8234-42027210DA50}" srcOrd="9" destOrd="0" presId="urn:microsoft.com/office/officeart/2005/8/layout/radial5"/>
    <dgm:cxn modelId="{F0871141-57B5-4B2B-91AE-B2FC09F20E20}" type="presOf" srcId="{708DB76E-CC9A-4121-A514-A0D62DCA1395}" destId="{AE0D699E-1EF2-4816-8234-42027210DA50}" srcOrd="0" destOrd="0" presId="urn:microsoft.com/office/officeart/2005/8/layout/radial5"/>
    <dgm:cxn modelId="{915EEB73-59B6-4821-B2ED-D44A69A2205A}" type="presParOf" srcId="{AE0D699E-1EF2-4816-8234-42027210DA50}" destId="{71E3716A-B47C-4EF0-8F84-AF8B076CAE0E}" srcOrd="0" destOrd="0" presId="urn:microsoft.com/office/officeart/2005/8/layout/radial5"/>
    <dgm:cxn modelId="{D8ED728C-81D7-42D9-8F82-EE0709BBC462}" type="presOf" srcId="{708DB76E-CC9A-4121-A514-A0D62DCA1395}" destId="{71E3716A-B47C-4EF0-8F84-AF8B076CAE0E}" srcOrd="1" destOrd="0" presId="urn:microsoft.com/office/officeart/2005/8/layout/radial5"/>
    <dgm:cxn modelId="{ADCA5F29-353E-432C-B91E-614CB99D8311}" type="presParOf" srcId="{EF3C7405-6560-48CF-A72A-83F996408225}" destId="{1DAF5CE7-C613-4E96-96E4-1633AB4E5CD2}" srcOrd="10" destOrd="0" presId="urn:microsoft.com/office/officeart/2005/8/layout/radial5"/>
    <dgm:cxn modelId="{9DBD08E1-D6BB-4AC8-9A37-9FC4DC33392E}" type="presOf" srcId="{8324729C-BDF1-4DC8-8C3C-8133D03923F4}" destId="{1DAF5CE7-C613-4E96-96E4-1633AB4E5CD2}" srcOrd="0" destOrd="0" presId="urn:microsoft.com/office/officeart/2005/8/layout/radial5"/>
    <dgm:cxn modelId="{BDA8EF0E-F5F0-4F1F-8670-030E12F3A1C4}" type="presParOf" srcId="{EF3C7405-6560-48CF-A72A-83F996408225}" destId="{E97F0A9F-384C-44FB-9E16-86F246820530}" srcOrd="11" destOrd="0" presId="urn:microsoft.com/office/officeart/2005/8/layout/radial5"/>
    <dgm:cxn modelId="{3EAC9584-F3A5-459A-93DA-6F738FE2B0FB}" type="presOf" srcId="{8FF83C51-A926-49F6-BE38-944038EA30C4}" destId="{E97F0A9F-384C-44FB-9E16-86F246820530}" srcOrd="0" destOrd="0" presId="urn:microsoft.com/office/officeart/2005/8/layout/radial5"/>
    <dgm:cxn modelId="{E2D8EE3F-63FF-4422-8BF9-22577CFE2BAB}" type="presParOf" srcId="{E97F0A9F-384C-44FB-9E16-86F246820530}" destId="{579F4B7D-8F26-45C1-9709-102926D43FF1}" srcOrd="0" destOrd="0" presId="urn:microsoft.com/office/officeart/2005/8/layout/radial5"/>
    <dgm:cxn modelId="{3E745186-6874-4967-8924-71D21A088102}" type="presOf" srcId="{8FF83C51-A926-49F6-BE38-944038EA30C4}" destId="{579F4B7D-8F26-45C1-9709-102926D43FF1}" srcOrd="1" destOrd="0" presId="urn:microsoft.com/office/officeart/2005/8/layout/radial5"/>
    <dgm:cxn modelId="{2292EA00-BA93-4CD0-B665-965AA0CD5BEE}" type="presParOf" srcId="{EF3C7405-6560-48CF-A72A-83F996408225}" destId="{03008032-2BFC-4770-8C71-2159FF6EF2A9}" srcOrd="12" destOrd="0" presId="urn:microsoft.com/office/officeart/2005/8/layout/radial5"/>
    <dgm:cxn modelId="{55982844-22FE-4DCC-8BC1-4DBCA881797A}" type="presOf" srcId="{937227E0-652C-4ECE-BFF2-F2D50C2794D7}" destId="{03008032-2BFC-4770-8C71-2159FF6EF2A9}" srcOrd="0" destOrd="0" presId="urn:microsoft.com/office/officeart/2005/8/layout/radial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20BBB-5B89-4158-91BA-D9F3EA62218C}" type="doc">
      <dgm:prSet loTypeId="urn:microsoft.com/office/officeart/2005/8/layout/hierarchy4" loCatId="hierarchy" qsTypeId="urn:microsoft.com/office/officeart/2005/8/quickstyle/simple1" qsCatId="simple" csTypeId="urn:microsoft.com/office/officeart/2005/8/colors/accent6_3" csCatId="accent6" phldr="1"/>
      <dgm:spPr/>
      <dgm:t>
        <a:bodyPr/>
        <a:lstStyle/>
        <a:p>
          <a:endParaRPr lang="zh-CN" altLang="en-US"/>
        </a:p>
      </dgm:t>
    </dgm:pt>
    <dgm:pt modelId="{3EE2A20A-DBF6-4C3E-8431-BCD773A71F2A}" type="parTrans" cxnId="{1A3144C9-FBB3-4FF3-9F5C-65C0B6E6E955}">
      <dgm:prSet/>
      <dgm:spPr/>
      <dgm:t>
        <a:bodyPr/>
        <a:lstStyle/>
        <a:p>
          <a:endParaRPr lang="zh-CN" altLang="en-US"/>
        </a:p>
      </dgm:t>
    </dgm:pt>
    <dgm:pt modelId="{4782869B-177C-4180-8DB9-BC85FF7AB960}">
      <dgm:prSet phldrT="[Text]"/>
      <dgm:spPr/>
      <dgm:t>
        <a:bodyPr/>
        <a:lstStyle/>
        <a:p>
          <a:r>
            <a:rPr lang="zh-CN" altLang="en-US" smtClean="0"/>
            <a:t>银行母公司</a:t>
          </a:r>
          <a:endParaRPr lang="zh-CN" altLang="en-US"/>
        </a:p>
      </dgm:t>
    </dgm:pt>
    <dgm:pt modelId="{3EB6398B-3F05-428A-A2A8-01880DA82E88}" type="parTrans" cxnId="{CDA83A61-0A38-4AA9-A9FA-714A900882DC}">
      <dgm:prSet/>
      <dgm:spPr/>
      <dgm:t>
        <a:bodyPr/>
        <a:lstStyle/>
        <a:p>
          <a:endParaRPr lang="zh-CN" altLang="en-US"/>
        </a:p>
      </dgm:t>
    </dgm:pt>
    <dgm:pt modelId="{588134EB-BDF4-4156-B374-02A33017B9EE}">
      <dgm:prSet phldrT="[Text]"/>
      <dgm:spPr/>
      <dgm:t>
        <a:bodyPr/>
        <a:lstStyle/>
        <a:p>
          <a:r>
            <a:rPr lang="zh-CN" altLang="en-US" smtClean="0"/>
            <a:t>证券子公司</a:t>
          </a:r>
          <a:endParaRPr lang="zh-CN" altLang="en-US"/>
        </a:p>
      </dgm:t>
    </dgm:pt>
    <dgm:pt modelId="{9975D465-A1B0-469B-A085-7D641FC068C1}" type="parTrans" cxnId="{3CC06BBF-7DE5-4059-AC4D-6F85EFD8FCB3}">
      <dgm:prSet/>
      <dgm:spPr/>
      <dgm:t>
        <a:bodyPr/>
        <a:lstStyle/>
        <a:p>
          <a:endParaRPr lang="zh-CN" altLang="en-US"/>
        </a:p>
      </dgm:t>
    </dgm:pt>
    <dgm:pt modelId="{2CCFC25F-7774-46ED-9658-4A9F4A3D4AB8}">
      <dgm:prSet phldrT="[Text]"/>
      <dgm:spPr/>
      <dgm:t>
        <a:bodyPr/>
        <a:lstStyle/>
        <a:p>
          <a:r>
            <a:rPr lang="zh-CN" altLang="en-US" smtClean="0"/>
            <a:t>证券业务</a:t>
          </a:r>
          <a:endParaRPr lang="zh-CN" altLang="en-US"/>
        </a:p>
      </dgm:t>
    </dgm:pt>
    <dgm:pt modelId="{BBE6144D-3C87-4355-BEA4-F24DE1D860B7}" type="sibTrans" cxnId="{3CC06BBF-7DE5-4059-AC4D-6F85EFD8FCB3}">
      <dgm:prSet/>
      <dgm:spPr/>
      <dgm:t>
        <a:bodyPr/>
        <a:lstStyle/>
        <a:p>
          <a:endParaRPr lang="zh-CN" altLang="en-US"/>
        </a:p>
      </dgm:t>
    </dgm:pt>
    <dgm:pt modelId="{01C112DC-9956-49F6-BBEC-626DE22423CC}" type="sibTrans" cxnId="{CDA83A61-0A38-4AA9-A9FA-714A900882DC}">
      <dgm:prSet/>
      <dgm:spPr/>
      <dgm:t>
        <a:bodyPr/>
        <a:lstStyle/>
        <a:p>
          <a:endParaRPr lang="zh-CN" altLang="en-US"/>
        </a:p>
      </dgm:t>
    </dgm:pt>
    <dgm:pt modelId="{1F981BA1-3D58-4F1B-AF28-E7E26A2BF86D}" type="parTrans" cxnId="{4E2A0070-006B-42D1-9608-421171249886}">
      <dgm:prSet/>
      <dgm:spPr/>
      <dgm:t>
        <a:bodyPr/>
        <a:lstStyle/>
        <a:p>
          <a:endParaRPr lang="zh-CN" altLang="en-US"/>
        </a:p>
      </dgm:t>
    </dgm:pt>
    <dgm:pt modelId="{682AF6AA-5CE0-4DAD-AB1F-0D72663452BE}">
      <dgm:prSet phldrT="[Text]"/>
      <dgm:spPr/>
      <dgm:t>
        <a:bodyPr/>
        <a:lstStyle/>
        <a:p>
          <a:r>
            <a:rPr lang="zh-CN" altLang="en-US" smtClean="0"/>
            <a:t>保险子公司</a:t>
          </a:r>
          <a:endParaRPr lang="zh-CN" altLang="en-US"/>
        </a:p>
      </dgm:t>
    </dgm:pt>
    <dgm:pt modelId="{DD5CC5F1-8538-4922-B0F6-67792DB3547F}" type="parTrans" cxnId="{81C1CF50-E269-4BE0-94B9-391295930FCF}">
      <dgm:prSet/>
      <dgm:spPr/>
      <dgm:t>
        <a:bodyPr/>
        <a:lstStyle/>
        <a:p>
          <a:endParaRPr lang="zh-CN" altLang="en-US"/>
        </a:p>
      </dgm:t>
    </dgm:pt>
    <dgm:pt modelId="{1E9F5431-BE52-4B9F-8165-C7AD8DC6F73F}">
      <dgm:prSet phldrT="[Text]"/>
      <dgm:spPr/>
      <dgm:t>
        <a:bodyPr/>
        <a:lstStyle/>
        <a:p>
          <a:r>
            <a:rPr lang="zh-CN" altLang="en-US" smtClean="0"/>
            <a:t>保险业务</a:t>
          </a:r>
          <a:endParaRPr lang="zh-CN" altLang="en-US"/>
        </a:p>
      </dgm:t>
    </dgm:pt>
    <dgm:pt modelId="{62FA65CE-585B-4418-B3C2-780C78ECBED9}" type="sibTrans" cxnId="{81C1CF50-E269-4BE0-94B9-391295930FCF}">
      <dgm:prSet/>
      <dgm:spPr/>
      <dgm:t>
        <a:bodyPr/>
        <a:lstStyle/>
        <a:p>
          <a:endParaRPr lang="zh-CN" altLang="en-US"/>
        </a:p>
      </dgm:t>
    </dgm:pt>
    <dgm:pt modelId="{AA8C31FB-88F5-48AB-ADF0-1A1C3D166FEB}" type="sibTrans" cxnId="{4E2A0070-006B-42D1-9608-421171249886}">
      <dgm:prSet/>
      <dgm:spPr/>
      <dgm:t>
        <a:bodyPr/>
        <a:lstStyle/>
        <a:p>
          <a:endParaRPr lang="zh-CN" altLang="en-US"/>
        </a:p>
      </dgm:t>
    </dgm:pt>
    <dgm:pt modelId="{26CCA9B8-8880-4D69-9C9B-370B5BE27D83}" type="parTrans" cxnId="{7E2CE0E7-357C-409F-BE9B-E145DF86FC73}">
      <dgm:prSet/>
      <dgm:spPr/>
      <dgm:t>
        <a:bodyPr/>
        <a:lstStyle/>
        <a:p>
          <a:endParaRPr lang="zh-CN" altLang="en-US"/>
        </a:p>
      </dgm:t>
    </dgm:pt>
    <dgm:pt modelId="{48194F89-0122-40EC-968A-B8A224EA742E}">
      <dgm:prSet phldrT="[Text]"/>
      <dgm:spPr/>
      <dgm:t>
        <a:bodyPr/>
        <a:lstStyle/>
        <a:p>
          <a:r>
            <a:rPr lang="zh-CN" altLang="en-US" smtClean="0"/>
            <a:t>其他金融机构子公司</a:t>
          </a:r>
          <a:endParaRPr lang="zh-CN" altLang="en-US"/>
        </a:p>
      </dgm:t>
    </dgm:pt>
    <dgm:pt modelId="{96C3B099-630E-498A-8994-D91867274101}" type="parTrans" cxnId="{929BC2CD-B106-45C8-9680-A0E1770B26D5}">
      <dgm:prSet/>
      <dgm:spPr/>
      <dgm:t>
        <a:bodyPr/>
        <a:lstStyle/>
        <a:p>
          <a:endParaRPr lang="zh-CN" altLang="en-US"/>
        </a:p>
      </dgm:t>
    </dgm:pt>
    <dgm:pt modelId="{18A7A50D-5231-405A-ADD8-6F4A52A37EF1}">
      <dgm:prSet/>
      <dgm:spPr/>
      <dgm:t>
        <a:bodyPr/>
        <a:lstStyle/>
        <a:p>
          <a:r>
            <a:rPr lang="zh-CN" altLang="en-US" smtClean="0"/>
            <a:t>其他金融业务</a:t>
          </a:r>
          <a:endParaRPr lang="zh-CN" altLang="en-US"/>
        </a:p>
      </dgm:t>
    </dgm:pt>
    <dgm:pt modelId="{11548DBB-B16B-4CC2-B78D-660ED28D67F3}" type="sibTrans" cxnId="{929BC2CD-B106-45C8-9680-A0E1770B26D5}">
      <dgm:prSet/>
      <dgm:spPr/>
      <dgm:t>
        <a:bodyPr/>
        <a:lstStyle/>
        <a:p>
          <a:endParaRPr lang="zh-CN" altLang="en-US"/>
        </a:p>
      </dgm:t>
    </dgm:pt>
    <dgm:pt modelId="{5C9BEF21-7329-423D-8EBB-54E64B4096E2}" type="sibTrans" cxnId="{7E2CE0E7-357C-409F-BE9B-E145DF86FC73}">
      <dgm:prSet/>
      <dgm:spPr/>
      <dgm:t>
        <a:bodyPr/>
        <a:lstStyle/>
        <a:p>
          <a:endParaRPr lang="zh-CN" altLang="en-US"/>
        </a:p>
      </dgm:t>
    </dgm:pt>
    <dgm:pt modelId="{1A395BD0-A85C-4A43-A0C0-E51E8768F6C0}" type="sibTrans" cxnId="{1A3144C9-FBB3-4FF3-9F5C-65C0B6E6E955}">
      <dgm:prSet/>
      <dgm:spPr/>
      <dgm:t>
        <a:bodyPr/>
        <a:lstStyle/>
        <a:p>
          <a:endParaRPr lang="zh-CN" altLang="en-US"/>
        </a:p>
      </dgm:t>
    </dgm:pt>
    <dgm:pt modelId="{1B5765D1-0429-40E9-B6A2-2245935D0D1C}" type="pres">
      <dgm:prSet presAssocID="{9E420BBB-5B89-4158-91BA-D9F3EA62218C}" presName="Name0">
        <dgm:presLayoutVars>
          <dgm:chPref val="1"/>
          <dgm:dir/>
          <dgm:animOne val="branch"/>
          <dgm:animLvl val="lvl"/>
          <dgm:resizeHandles/>
        </dgm:presLayoutVars>
      </dgm:prSet>
      <dgm:spPr/>
      <dgm:t>
        <a:bodyPr/>
        <a:lstStyle/>
        <a:p>
          <a:endParaRPr lang="zh-CN" altLang="en-US"/>
        </a:p>
      </dgm:t>
    </dgm:pt>
    <dgm:pt modelId="{DB4DA285-A161-4978-BE15-9C0D1423D690}" type="pres">
      <dgm:prSet presAssocID="{4782869B-177C-4180-8DB9-BC85FF7AB960}" presName="vertOne"/>
      <dgm:spPr/>
      <dgm:t>
        <a:bodyPr/>
        <a:lstStyle/>
        <a:p/>
      </dgm:t>
    </dgm:pt>
    <dgm:pt modelId="{9764EFB3-766F-4DFE-9C75-E0145213FD50}" type="pres">
      <dgm:prSet presAssocID="{4782869B-177C-4180-8DB9-BC85FF7AB960}" presName="txOne" presStyleLbl="node0" presStyleCnt="1">
        <dgm:presLayoutVars>
          <dgm:chPref val="3"/>
        </dgm:presLayoutVars>
      </dgm:prSet>
      <dgm:spPr/>
      <dgm:t>
        <a:bodyPr/>
        <a:lstStyle/>
        <a:p>
          <a:endParaRPr lang="zh-CN" altLang="en-US"/>
        </a:p>
      </dgm:t>
    </dgm:pt>
    <dgm:pt modelId="{CA932363-51F4-4436-BD55-9BBE007B4D85}" type="pres">
      <dgm:prSet presAssocID="{4782869B-177C-4180-8DB9-BC85FF7AB960}" presName="parTransOne"/>
      <dgm:spPr/>
      <dgm:t>
        <a:bodyPr/>
        <a:lstStyle/>
        <a:p/>
      </dgm:t>
    </dgm:pt>
    <dgm:pt modelId="{6DF137C5-BA84-48DE-B988-E3769EE4FF4B}" type="pres">
      <dgm:prSet presAssocID="{4782869B-177C-4180-8DB9-BC85FF7AB960}" presName="horzOne"/>
      <dgm:spPr/>
      <dgm:t>
        <a:bodyPr/>
        <a:lstStyle/>
        <a:p/>
      </dgm:t>
    </dgm:pt>
    <dgm:pt modelId="{729EDA8D-8447-40F9-A122-27DE7DD58D79}" type="pres">
      <dgm:prSet presAssocID="{588134EB-BDF4-4156-B374-02A33017B9EE}" presName="vertTwo"/>
      <dgm:spPr/>
      <dgm:t>
        <a:bodyPr/>
        <a:lstStyle/>
        <a:p/>
      </dgm:t>
    </dgm:pt>
    <dgm:pt modelId="{1940041E-0252-4079-9526-839DA625C970}" type="pres">
      <dgm:prSet presAssocID="{588134EB-BDF4-4156-B374-02A33017B9EE}" presName="txTwo" presStyleLbl="node2" presStyleCnt="3">
        <dgm:presLayoutVars>
          <dgm:chPref val="3"/>
        </dgm:presLayoutVars>
      </dgm:prSet>
      <dgm:spPr/>
      <dgm:t>
        <a:bodyPr/>
        <a:lstStyle/>
        <a:p>
          <a:endParaRPr lang="zh-CN" altLang="en-US"/>
        </a:p>
      </dgm:t>
    </dgm:pt>
    <dgm:pt modelId="{57C881A7-3D4D-4000-8A90-E0B0C9855065}" type="pres">
      <dgm:prSet presAssocID="{588134EB-BDF4-4156-B374-02A33017B9EE}" presName="parTransTwo"/>
      <dgm:spPr/>
      <dgm:t>
        <a:bodyPr/>
        <a:lstStyle/>
        <a:p/>
      </dgm:t>
    </dgm:pt>
    <dgm:pt modelId="{1F8DDCE7-2455-4C0C-893B-18172250012F}" type="pres">
      <dgm:prSet presAssocID="{588134EB-BDF4-4156-B374-02A33017B9EE}" presName="horzTwo"/>
      <dgm:spPr/>
      <dgm:t>
        <a:bodyPr/>
        <a:lstStyle/>
        <a:p/>
      </dgm:t>
    </dgm:pt>
    <dgm:pt modelId="{8437D7EF-DA7A-4D11-8540-AC8FAF4978E9}" type="pres">
      <dgm:prSet presAssocID="{2CCFC25F-7774-46ED-9658-4A9F4A3D4AB8}" presName="vertThree"/>
      <dgm:spPr/>
      <dgm:t>
        <a:bodyPr/>
        <a:lstStyle/>
        <a:p/>
      </dgm:t>
    </dgm:pt>
    <dgm:pt modelId="{979E460C-A426-43BC-BF01-934CC619431A}" type="pres">
      <dgm:prSet presAssocID="{2CCFC25F-7774-46ED-9658-4A9F4A3D4AB8}" presName="txThree" presStyleLbl="node3" presStyleCnt="3">
        <dgm:presLayoutVars>
          <dgm:chPref val="3"/>
        </dgm:presLayoutVars>
      </dgm:prSet>
      <dgm:spPr/>
      <dgm:t>
        <a:bodyPr/>
        <a:lstStyle/>
        <a:p>
          <a:endParaRPr lang="zh-CN" altLang="en-US"/>
        </a:p>
      </dgm:t>
    </dgm:pt>
    <dgm:pt modelId="{638BE295-CFC7-48A1-B566-C760199B7400}" type="pres">
      <dgm:prSet presAssocID="{2CCFC25F-7774-46ED-9658-4A9F4A3D4AB8}" presName="horzThree"/>
      <dgm:spPr/>
      <dgm:t>
        <a:bodyPr/>
        <a:lstStyle/>
        <a:p/>
      </dgm:t>
    </dgm:pt>
    <dgm:pt modelId="{A2203736-A8F1-4442-B027-82A0B43A48D0}" type="pres">
      <dgm:prSet presAssocID="{01C112DC-9956-49F6-BBEC-626DE22423CC}" presName="sibSpaceTwo"/>
      <dgm:spPr/>
      <dgm:t>
        <a:bodyPr/>
        <a:lstStyle/>
        <a:p/>
      </dgm:t>
    </dgm:pt>
    <dgm:pt modelId="{0754B8F9-723F-4F02-97FA-E32AB8F5EE01}" type="pres">
      <dgm:prSet presAssocID="{682AF6AA-5CE0-4DAD-AB1F-0D72663452BE}" presName="vertTwo"/>
      <dgm:spPr/>
      <dgm:t>
        <a:bodyPr/>
        <a:lstStyle/>
        <a:p/>
      </dgm:t>
    </dgm:pt>
    <dgm:pt modelId="{3351CC56-810D-40C7-8F8F-B33F9EBB0B32}" type="pres">
      <dgm:prSet presAssocID="{682AF6AA-5CE0-4DAD-AB1F-0D72663452BE}" presName="txTwo" presStyleLbl="node2" presStyleIdx="1" presStyleCnt="3">
        <dgm:presLayoutVars>
          <dgm:chPref val="3"/>
        </dgm:presLayoutVars>
      </dgm:prSet>
      <dgm:spPr/>
      <dgm:t>
        <a:bodyPr/>
        <a:lstStyle/>
        <a:p>
          <a:endParaRPr lang="zh-CN" altLang="en-US"/>
        </a:p>
      </dgm:t>
    </dgm:pt>
    <dgm:pt modelId="{DE03FE9B-55FF-48FB-8DA8-8A68A532FDD0}" type="pres">
      <dgm:prSet presAssocID="{682AF6AA-5CE0-4DAD-AB1F-0D72663452BE}" presName="parTransTwo"/>
      <dgm:spPr/>
      <dgm:t>
        <a:bodyPr/>
        <a:lstStyle/>
        <a:p/>
      </dgm:t>
    </dgm:pt>
    <dgm:pt modelId="{14D57691-E27F-47FB-AC75-E557F11D1868}" type="pres">
      <dgm:prSet presAssocID="{682AF6AA-5CE0-4DAD-AB1F-0D72663452BE}" presName="horzTwo"/>
      <dgm:spPr/>
      <dgm:t>
        <a:bodyPr/>
        <a:lstStyle/>
        <a:p/>
      </dgm:t>
    </dgm:pt>
    <dgm:pt modelId="{13EEB99B-F7DA-4EA1-B6CD-ADF72B1DE9AE}" type="pres">
      <dgm:prSet presAssocID="{1E9F5431-BE52-4B9F-8165-C7AD8DC6F73F}" presName="vertThree"/>
      <dgm:spPr/>
      <dgm:t>
        <a:bodyPr/>
        <a:lstStyle/>
        <a:p/>
      </dgm:t>
    </dgm:pt>
    <dgm:pt modelId="{AAC58164-EAA8-4A87-8C36-D3DF3A0A5A5B}" type="pres">
      <dgm:prSet presAssocID="{1E9F5431-BE52-4B9F-8165-C7AD8DC6F73F}" presName="txThree" presStyleLbl="node3" presStyleIdx="1" presStyleCnt="3">
        <dgm:presLayoutVars>
          <dgm:chPref val="3"/>
        </dgm:presLayoutVars>
      </dgm:prSet>
      <dgm:spPr/>
      <dgm:t>
        <a:bodyPr/>
        <a:lstStyle/>
        <a:p>
          <a:endParaRPr lang="zh-CN" altLang="en-US"/>
        </a:p>
      </dgm:t>
    </dgm:pt>
    <dgm:pt modelId="{B2284E35-A33D-4978-B092-2267FAF6337C}" type="pres">
      <dgm:prSet presAssocID="{1E9F5431-BE52-4B9F-8165-C7AD8DC6F73F}" presName="horzThree"/>
      <dgm:spPr/>
      <dgm:t>
        <a:bodyPr/>
        <a:lstStyle/>
        <a:p/>
      </dgm:t>
    </dgm:pt>
    <dgm:pt modelId="{E460C5B2-08CA-4E2E-83EF-D7D9B6AAE51A}" type="pres">
      <dgm:prSet presAssocID="{AA8C31FB-88F5-48AB-ADF0-1A1C3D166FEB}" presName="sibSpaceTwo"/>
      <dgm:spPr/>
      <dgm:t>
        <a:bodyPr/>
        <a:lstStyle/>
        <a:p/>
      </dgm:t>
    </dgm:pt>
    <dgm:pt modelId="{E452B262-D875-49BE-9E23-D8BE144CED35}" type="pres">
      <dgm:prSet presAssocID="{48194F89-0122-40EC-968A-B8A224EA742E}" presName="vertTwo"/>
      <dgm:spPr/>
      <dgm:t>
        <a:bodyPr/>
        <a:lstStyle/>
        <a:p/>
      </dgm:t>
    </dgm:pt>
    <dgm:pt modelId="{9CAB4402-B711-45F8-A9C4-E47D18C73950}" type="pres">
      <dgm:prSet presAssocID="{48194F89-0122-40EC-968A-B8A224EA742E}" presName="txTwo" presStyleLbl="node2" presStyleIdx="2" presStyleCnt="3">
        <dgm:presLayoutVars>
          <dgm:chPref val="3"/>
        </dgm:presLayoutVars>
      </dgm:prSet>
      <dgm:spPr/>
      <dgm:t>
        <a:bodyPr/>
        <a:lstStyle/>
        <a:p>
          <a:endParaRPr lang="zh-CN" altLang="en-US"/>
        </a:p>
      </dgm:t>
    </dgm:pt>
    <dgm:pt modelId="{2659421B-2012-41AD-BF1A-AA72BF6A57FA}" type="pres">
      <dgm:prSet presAssocID="{48194F89-0122-40EC-968A-B8A224EA742E}" presName="parTransTwo"/>
      <dgm:spPr/>
      <dgm:t>
        <a:bodyPr/>
        <a:lstStyle/>
        <a:p/>
      </dgm:t>
    </dgm:pt>
    <dgm:pt modelId="{A491CB6B-FCA5-428E-A532-C9FED8C5B288}" type="pres">
      <dgm:prSet presAssocID="{48194F89-0122-40EC-968A-B8A224EA742E}" presName="horzTwo"/>
      <dgm:spPr/>
      <dgm:t>
        <a:bodyPr/>
        <a:lstStyle/>
        <a:p/>
      </dgm:t>
    </dgm:pt>
    <dgm:pt modelId="{3F0D6287-AFF7-4AB8-B433-B6E0F299E658}" type="pres">
      <dgm:prSet presAssocID="{18A7A50D-5231-405A-ADD8-6F4A52A37EF1}" presName="vertThree"/>
      <dgm:spPr/>
      <dgm:t>
        <a:bodyPr/>
        <a:lstStyle/>
        <a:p/>
      </dgm:t>
    </dgm:pt>
    <dgm:pt modelId="{0681F36D-6E57-4F1E-A655-99C301784238}" type="pres">
      <dgm:prSet presAssocID="{18A7A50D-5231-405A-ADD8-6F4A52A37EF1}" presName="txThree" presStyleLbl="node3" presStyleIdx="2" presStyleCnt="3">
        <dgm:presLayoutVars>
          <dgm:chPref val="3"/>
        </dgm:presLayoutVars>
      </dgm:prSet>
      <dgm:spPr/>
      <dgm:t>
        <a:bodyPr/>
        <a:lstStyle/>
        <a:p>
          <a:endParaRPr lang="zh-CN" altLang="en-US"/>
        </a:p>
      </dgm:t>
    </dgm:pt>
    <dgm:pt modelId="{89347AA5-AB27-4148-A5D0-C0E6F1D3DB64}" type="pres">
      <dgm:prSet presAssocID="{18A7A50D-5231-405A-ADD8-6F4A52A37EF1}" presName="horzThree"/>
      <dgm:spPr/>
      <dgm:t>
        <a:bodyPr/>
        <a:lstStyle/>
        <a:p/>
      </dgm:t>
    </dgm:pt>
  </dgm:ptLst>
  <dgm:cxnLst>
    <dgm:cxn modelId="{1A3144C9-FBB3-4FF3-9F5C-65C0B6E6E955}" srcId="{9E420BBB-5B89-4158-91BA-D9F3EA62218C}" destId="{4782869B-177C-4180-8DB9-BC85FF7AB960}" srcOrd="0" destOrd="0" parTransId="{3EE2A20A-DBF6-4C3E-8431-BCD773A71F2A}" sibTransId="{1A395BD0-A85C-4A43-A0C0-E51E8768F6C0}"/>
    <dgm:cxn modelId="{CDA83A61-0A38-4AA9-A9FA-714A900882DC}" srcId="{4782869B-177C-4180-8DB9-BC85FF7AB960}" destId="{588134EB-BDF4-4156-B374-02A33017B9EE}" srcOrd="0" destOrd="0" parTransId="{3EB6398B-3F05-428A-A2A8-01880DA82E88}" sibTransId="{01C112DC-9956-49F6-BBEC-626DE22423CC}"/>
    <dgm:cxn modelId="{3CC06BBF-7DE5-4059-AC4D-6F85EFD8FCB3}" srcId="{588134EB-BDF4-4156-B374-02A33017B9EE}" destId="{2CCFC25F-7774-46ED-9658-4A9F4A3D4AB8}" srcOrd="0" destOrd="0" parTransId="{9975D465-A1B0-469B-A085-7D641FC068C1}" sibTransId="{BBE6144D-3C87-4355-BEA4-F24DE1D860B7}"/>
    <dgm:cxn modelId="{4E2A0070-006B-42D1-9608-421171249886}" srcId="{4782869B-177C-4180-8DB9-BC85FF7AB960}" destId="{682AF6AA-5CE0-4DAD-AB1F-0D72663452BE}" srcOrd="1" destOrd="0" parTransId="{1F981BA1-3D58-4F1B-AF28-E7E26A2BF86D}" sibTransId="{AA8C31FB-88F5-48AB-ADF0-1A1C3D166FEB}"/>
    <dgm:cxn modelId="{81C1CF50-E269-4BE0-94B9-391295930FCF}" srcId="{682AF6AA-5CE0-4DAD-AB1F-0D72663452BE}" destId="{1E9F5431-BE52-4B9F-8165-C7AD8DC6F73F}" srcOrd="0" destOrd="0" parTransId="{DD5CC5F1-8538-4922-B0F6-67792DB3547F}" sibTransId="{62FA65CE-585B-4418-B3C2-780C78ECBED9}"/>
    <dgm:cxn modelId="{7E2CE0E7-357C-409F-BE9B-E145DF86FC73}" srcId="{4782869B-177C-4180-8DB9-BC85FF7AB960}" destId="{48194F89-0122-40EC-968A-B8A224EA742E}" srcOrd="2" destOrd="0" parTransId="{26CCA9B8-8880-4D69-9C9B-370B5BE27D83}" sibTransId="{5C9BEF21-7329-423D-8EBB-54E64B4096E2}"/>
    <dgm:cxn modelId="{929BC2CD-B106-45C8-9680-A0E1770B26D5}" srcId="{48194F89-0122-40EC-968A-B8A224EA742E}" destId="{18A7A50D-5231-405A-ADD8-6F4A52A37EF1}" srcOrd="0" destOrd="0" parTransId="{96C3B099-630E-498A-8994-D91867274101}" sibTransId="{11548DBB-B16B-4CC2-B78D-660ED28D67F3}"/>
    <dgm:cxn modelId="{D55079BB-340B-41DB-8AD8-599D0A9565A6}" type="presOf" srcId="{9E420BBB-5B89-4158-91BA-D9F3EA62218C}" destId="{1B5765D1-0429-40E9-B6A2-2245935D0D1C}" srcOrd="0" destOrd="0" presId="urn:microsoft.com/office/officeart/2005/8/layout/hierarchy4"/>
    <dgm:cxn modelId="{C75B1A9F-9C4C-4057-8834-8DA18DCBF826}" type="presParOf" srcId="{1B5765D1-0429-40E9-B6A2-2245935D0D1C}" destId="{DB4DA285-A161-4978-BE15-9C0D1423D690}" srcOrd="0" destOrd="0" presId="urn:microsoft.com/office/officeart/2005/8/layout/hierarchy4"/>
    <dgm:cxn modelId="{40F0870D-50B9-47BA-8A95-4DCEB192C151}" type="presParOf" srcId="{DB4DA285-A161-4978-BE15-9C0D1423D690}" destId="{9764EFB3-766F-4DFE-9C75-E0145213FD50}" srcOrd="0" destOrd="0" presId="urn:microsoft.com/office/officeart/2005/8/layout/hierarchy4"/>
    <dgm:cxn modelId="{5A53F76F-888A-4C85-9B3B-B018CF131F06}" type="presOf" srcId="{4782869B-177C-4180-8DB9-BC85FF7AB960}" destId="{9764EFB3-766F-4DFE-9C75-E0145213FD50}" srcOrd="0" destOrd="0" presId="urn:microsoft.com/office/officeart/2005/8/layout/hierarchy4"/>
    <dgm:cxn modelId="{B4E1E0C1-A013-4181-8B6B-33F47453CD2A}" type="presParOf" srcId="{DB4DA285-A161-4978-BE15-9C0D1423D690}" destId="{CA932363-51F4-4436-BD55-9BBE007B4D85}" srcOrd="1" destOrd="0" presId="urn:microsoft.com/office/officeart/2005/8/layout/hierarchy4"/>
    <dgm:cxn modelId="{F5AC4CF4-BF05-4C24-9517-7A14EE71B28D}" type="presParOf" srcId="{DB4DA285-A161-4978-BE15-9C0D1423D690}" destId="{6DF137C5-BA84-48DE-B988-E3769EE4FF4B}" srcOrd="2" destOrd="0" presId="urn:microsoft.com/office/officeart/2005/8/layout/hierarchy4"/>
    <dgm:cxn modelId="{184FCB68-CE81-4F16-8341-763E9FBD9B71}" type="presParOf" srcId="{6DF137C5-BA84-48DE-B988-E3769EE4FF4B}" destId="{729EDA8D-8447-40F9-A122-27DE7DD58D79}" srcOrd="0" destOrd="0" presId="urn:microsoft.com/office/officeart/2005/8/layout/hierarchy4"/>
    <dgm:cxn modelId="{5139F35F-5A9A-4D92-8BD2-8E0E0A510B32}" type="presParOf" srcId="{729EDA8D-8447-40F9-A122-27DE7DD58D79}" destId="{1940041E-0252-4079-9526-839DA625C970}" srcOrd="0" destOrd="0" presId="urn:microsoft.com/office/officeart/2005/8/layout/hierarchy4"/>
    <dgm:cxn modelId="{83094806-980D-486A-A6E1-5A98E5B88621}" type="presOf" srcId="{588134EB-BDF4-4156-B374-02A33017B9EE}" destId="{1940041E-0252-4079-9526-839DA625C970}" srcOrd="0" destOrd="0" presId="urn:microsoft.com/office/officeart/2005/8/layout/hierarchy4"/>
    <dgm:cxn modelId="{B1B5C8DE-23F7-47BA-821D-D17E7CE4ACF7}" type="presParOf" srcId="{729EDA8D-8447-40F9-A122-27DE7DD58D79}" destId="{57C881A7-3D4D-4000-8A90-E0B0C9855065}" srcOrd="1" destOrd="0" presId="urn:microsoft.com/office/officeart/2005/8/layout/hierarchy4"/>
    <dgm:cxn modelId="{E10D7A02-746E-45A8-8F68-8139225C86E1}" type="presParOf" srcId="{729EDA8D-8447-40F9-A122-27DE7DD58D79}" destId="{1F8DDCE7-2455-4C0C-893B-18172250012F}" srcOrd="2" destOrd="0" presId="urn:microsoft.com/office/officeart/2005/8/layout/hierarchy4"/>
    <dgm:cxn modelId="{9EE35D2C-F1C3-4CDF-8AD6-C3769BE04A38}" type="presParOf" srcId="{1F8DDCE7-2455-4C0C-893B-18172250012F}" destId="{8437D7EF-DA7A-4D11-8540-AC8FAF4978E9}" srcOrd="0" destOrd="0" presId="urn:microsoft.com/office/officeart/2005/8/layout/hierarchy4"/>
    <dgm:cxn modelId="{4B6D1388-0C0E-4364-8EB3-71408FC7A7EB}" type="presParOf" srcId="{8437D7EF-DA7A-4D11-8540-AC8FAF4978E9}" destId="{979E460C-A426-43BC-BF01-934CC619431A}" srcOrd="0" destOrd="0" presId="urn:microsoft.com/office/officeart/2005/8/layout/hierarchy4"/>
    <dgm:cxn modelId="{45D9FDEC-7360-4239-ABF5-FFEFBF1C9B56}" type="presOf" srcId="{2CCFC25F-7774-46ED-9658-4A9F4A3D4AB8}" destId="{979E460C-A426-43BC-BF01-934CC619431A}" srcOrd="0" destOrd="0" presId="urn:microsoft.com/office/officeart/2005/8/layout/hierarchy4"/>
    <dgm:cxn modelId="{33744B7B-1C00-4389-9741-767B0EEF8CEB}" type="presParOf" srcId="{8437D7EF-DA7A-4D11-8540-AC8FAF4978E9}" destId="{638BE295-CFC7-48A1-B566-C760199B7400}" srcOrd="1" destOrd="0" presId="urn:microsoft.com/office/officeart/2005/8/layout/hierarchy4"/>
    <dgm:cxn modelId="{38B1D64C-9C02-4F13-93BA-264F975EBF22}" type="presParOf" srcId="{6DF137C5-BA84-48DE-B988-E3769EE4FF4B}" destId="{A2203736-A8F1-4442-B027-82A0B43A48D0}" srcOrd="1" destOrd="0" presId="urn:microsoft.com/office/officeart/2005/8/layout/hierarchy4"/>
    <dgm:cxn modelId="{0D78873F-BAB3-4042-A0B7-1F6EF24DC111}" type="presParOf" srcId="{6DF137C5-BA84-48DE-B988-E3769EE4FF4B}" destId="{0754B8F9-723F-4F02-97FA-E32AB8F5EE01}" srcOrd="2" destOrd="0" presId="urn:microsoft.com/office/officeart/2005/8/layout/hierarchy4"/>
    <dgm:cxn modelId="{613E9093-8FE1-4FB0-BAB0-BA261DFF4A7F}" type="presParOf" srcId="{0754B8F9-723F-4F02-97FA-E32AB8F5EE01}" destId="{3351CC56-810D-40C7-8F8F-B33F9EBB0B32}" srcOrd="0" destOrd="0" presId="urn:microsoft.com/office/officeart/2005/8/layout/hierarchy4"/>
    <dgm:cxn modelId="{A0969ED7-5CD5-462C-A759-EA735A7D3A30}" type="presOf" srcId="{682AF6AA-5CE0-4DAD-AB1F-0D72663452BE}" destId="{3351CC56-810D-40C7-8F8F-B33F9EBB0B32}" srcOrd="0" destOrd="0" presId="urn:microsoft.com/office/officeart/2005/8/layout/hierarchy4"/>
    <dgm:cxn modelId="{59686CD5-8CCE-4770-A3D3-68671A634CA0}" type="presParOf" srcId="{0754B8F9-723F-4F02-97FA-E32AB8F5EE01}" destId="{DE03FE9B-55FF-48FB-8DA8-8A68A532FDD0}" srcOrd="1" destOrd="0" presId="urn:microsoft.com/office/officeart/2005/8/layout/hierarchy4"/>
    <dgm:cxn modelId="{71ED26B6-E823-4596-80D4-9221285320B7}" type="presParOf" srcId="{0754B8F9-723F-4F02-97FA-E32AB8F5EE01}" destId="{14D57691-E27F-47FB-AC75-E557F11D1868}" srcOrd="2" destOrd="0" presId="urn:microsoft.com/office/officeart/2005/8/layout/hierarchy4"/>
    <dgm:cxn modelId="{4A90AA0C-1977-4881-9157-C291F1FF71B5}" type="presParOf" srcId="{14D57691-E27F-47FB-AC75-E557F11D1868}" destId="{13EEB99B-F7DA-4EA1-B6CD-ADF72B1DE9AE}" srcOrd="0" destOrd="0" presId="urn:microsoft.com/office/officeart/2005/8/layout/hierarchy4"/>
    <dgm:cxn modelId="{F5B2233B-FD9F-4C70-A463-6CA0698538C5}" type="presParOf" srcId="{13EEB99B-F7DA-4EA1-B6CD-ADF72B1DE9AE}" destId="{AAC58164-EAA8-4A87-8C36-D3DF3A0A5A5B}" srcOrd="0" destOrd="0" presId="urn:microsoft.com/office/officeart/2005/8/layout/hierarchy4"/>
    <dgm:cxn modelId="{A1DE7587-CF24-4AEE-AF99-75FD61CEFE77}" type="presOf" srcId="{1E9F5431-BE52-4B9F-8165-C7AD8DC6F73F}" destId="{AAC58164-EAA8-4A87-8C36-D3DF3A0A5A5B}" srcOrd="0" destOrd="0" presId="urn:microsoft.com/office/officeart/2005/8/layout/hierarchy4"/>
    <dgm:cxn modelId="{DF57BDEF-41D1-42F5-B531-4A6152E6D120}" type="presParOf" srcId="{13EEB99B-F7DA-4EA1-B6CD-ADF72B1DE9AE}" destId="{B2284E35-A33D-4978-B092-2267FAF6337C}" srcOrd="1" destOrd="0" presId="urn:microsoft.com/office/officeart/2005/8/layout/hierarchy4"/>
    <dgm:cxn modelId="{5CD81C47-2C58-4D70-A6E5-FAF08B1A4CA0}" type="presParOf" srcId="{6DF137C5-BA84-48DE-B988-E3769EE4FF4B}" destId="{E460C5B2-08CA-4E2E-83EF-D7D9B6AAE51A}" srcOrd="3" destOrd="0" presId="urn:microsoft.com/office/officeart/2005/8/layout/hierarchy4"/>
    <dgm:cxn modelId="{E98BF731-F214-4075-B654-D8C952CF8E1C}" type="presParOf" srcId="{6DF137C5-BA84-48DE-B988-E3769EE4FF4B}" destId="{E452B262-D875-49BE-9E23-D8BE144CED35}" srcOrd="4" destOrd="0" presId="urn:microsoft.com/office/officeart/2005/8/layout/hierarchy4"/>
    <dgm:cxn modelId="{C56DEB35-C38E-4750-9528-3A6915A5DA28}" type="presParOf" srcId="{E452B262-D875-49BE-9E23-D8BE144CED35}" destId="{9CAB4402-B711-45F8-A9C4-E47D18C73950}" srcOrd="0" destOrd="0" presId="urn:microsoft.com/office/officeart/2005/8/layout/hierarchy4"/>
    <dgm:cxn modelId="{E198B966-5863-4DC7-B29B-82DC988D02B3}" type="presOf" srcId="{48194F89-0122-40EC-968A-B8A224EA742E}" destId="{9CAB4402-B711-45F8-A9C4-E47D18C73950}" srcOrd="0" destOrd="0" presId="urn:microsoft.com/office/officeart/2005/8/layout/hierarchy4"/>
    <dgm:cxn modelId="{0EEAF946-5131-41A7-A899-94239D153329}" type="presParOf" srcId="{E452B262-D875-49BE-9E23-D8BE144CED35}" destId="{2659421B-2012-41AD-BF1A-AA72BF6A57FA}" srcOrd="1" destOrd="0" presId="urn:microsoft.com/office/officeart/2005/8/layout/hierarchy4"/>
    <dgm:cxn modelId="{BF4363F3-32E2-4BAC-9704-D7D3E1CB5606}" type="presParOf" srcId="{E452B262-D875-49BE-9E23-D8BE144CED35}" destId="{A491CB6B-FCA5-428E-A532-C9FED8C5B288}" srcOrd="2" destOrd="0" presId="urn:microsoft.com/office/officeart/2005/8/layout/hierarchy4"/>
    <dgm:cxn modelId="{73955B58-C03D-4AFF-8F03-2EA61CDAA79B}" type="presParOf" srcId="{A491CB6B-FCA5-428E-A532-C9FED8C5B288}" destId="{3F0D6287-AFF7-4AB8-B433-B6E0F299E658}" srcOrd="0" destOrd="0" presId="urn:microsoft.com/office/officeart/2005/8/layout/hierarchy4"/>
    <dgm:cxn modelId="{4FFA13AA-0AFF-4D30-9985-36436FC7E51A}" type="presParOf" srcId="{3F0D6287-AFF7-4AB8-B433-B6E0F299E658}" destId="{0681F36D-6E57-4F1E-A655-99C301784238}" srcOrd="0" destOrd="0" presId="urn:microsoft.com/office/officeart/2005/8/layout/hierarchy4"/>
    <dgm:cxn modelId="{137CC5EE-0A4E-49DD-A588-9DA94B650E9C}" type="presOf" srcId="{18A7A50D-5231-405A-ADD8-6F4A52A37EF1}" destId="{0681F36D-6E57-4F1E-A655-99C301784238}" srcOrd="0" destOrd="0" presId="urn:microsoft.com/office/officeart/2005/8/layout/hierarchy4"/>
    <dgm:cxn modelId="{1F1BC839-B235-40C7-904A-B778CAD1B70D}" type="presParOf" srcId="{3F0D6287-AFF7-4AB8-B433-B6E0F299E658}" destId="{89347AA5-AB27-4148-A5D0-C0E6F1D3DB64}" srcOrd="1" destOrd="0" presId="urn:microsoft.com/office/officeart/2005/8/layout/hierarchy4"/>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3" name=""/>
      <dsp:cNvGrpSpPr/>
    </dsp:nvGrpSpPr>
    <dsp:grpSpPr/>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2" name=""/>
      <dsp:cNvGrpSpPr/>
    </dsp:nvGrpSpPr>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fact="1"/>
        </dgm:ruleLst>
      </dgm:if>
      <dgm:if name="Name6" axis="ch ch" ptType="node node" st="1 1" cnt="1 0" func="cnt" op="lte" val="8">
        <dgm:ruleLst>
          <dgm:rule type="w" for="ch" forName="node" fact="0.9"/>
        </dgm:ruleLst>
      </dgm:if>
      <dgm:if name="Name7" axis="ch ch" ptType="node node" st="1 1" cnt="1 0" func="cnt" op="lte" val="10">
        <dgm:ruleLst>
          <dgm:rule type="w" for="ch" forName="node" fact="0.8"/>
        </dgm:ruleLst>
      </dgm:if>
      <dgm:if name="Name8" axis="ch ch" ptType="node node" st="1 1" cnt="1 0" func="cnt" op="lte" val="12">
        <dgm:ruleLst>
          <dgm:rule type="w" for="ch" forName="node" fact="0.7"/>
        </dgm:ruleLst>
      </dgm:if>
      <dgm:if name="Name9" axis="ch ch" ptType="node node" st="1 1" cnt="1 0" func="cnt" op="lte" val="14">
        <dgm:ruleLst>
          <dgm:rule type="w" for="ch" forName="node" fact="0.6"/>
        </dgm:ruleLst>
      </dgm:if>
      <dgm:else name="Name10">
        <dgm:ruleLst>
          <dgm:rule type="w" for="ch" forName="node" fact="0.5"/>
        </dgm:ruleLst>
      </dgm:else>
    </dgm:choose>
    <dgm:forEach name="Name11" axis="ch" ptType="node" cnt="1">
      <dgm:layoutNode name="centerShape" styleLbl="node0">
        <dgm:alg type="tx"/>
        <dgm:shape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forEach name="Name12" axis="ch">
        <dgm:forEach name="Name13" axis="self" ptType="parTrans">
          <dgm:layoutNode name="parTrans" styleLbl="sibTrans2D1">
            <dgm:alg type="conn">
              <dgm:param type="begPts" val="auto"/>
              <dgm:param type="endPts" val="auto"/>
            </dgm:alg>
            <dgm:shape type="conn" r:blip="">
              <dgm:adjLst/>
            </dgm:shape>
            <dgm:presOf axis="self"/>
            <dgm:constrLst>
              <dgm:constr type="h" refType="w" fact="0.85"/>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name="Name14" axis="self" ptType="node">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dgm:rule type="primFontSz" val="5"/>
            </dgm:ruleLst>
          </dgm:layoutNode>
        </dgm:forEach>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r:blip="">
          <dgm:adjLst/>
        </dgm:shape>
        <dgm:presOf/>
        <dgm:constrLst>
          <dgm:constr type="w" for="ch" forName="txOne" refType="w" refFor="ch" refForName="horzOne" op="gte"/>
        </dgm:constrLst>
        <dgm:ruleLst/>
        <dgm:layoutNode name="txOne" styleLbl="node0">
          <dgm:varLst>
            <dgm:chPref val="3"/>
          </dgm:varLst>
          <dgm:alg type="tx"/>
          <dgm:shape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dgm:ruleLst>
        </dgm:layoutNode>
        <dgm:choose name="Name5">
          <dgm:if name="Name6" axis="des" ptType="node" func="cnt" op="gt" val="0">
            <dgm:layoutNode name="parTransOne">
              <dgm:alg type="sp"/>
              <dgm:shape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r:blip="">
            <dgm:adjLst/>
          </dgm:shape>
          <dgm:presOf/>
          <dgm:constrLst/>
          <dgm:ruleLst>
            <dgm:rule type="w" val="INF"/>
          </dgm:ruleLst>
          <dgm:forEach name="Name11" axis="ch" ptType="node">
            <dgm:layoutNode name="vertTwo">
              <dgm:alg type="lin">
                <dgm:param type="linDir" val="fromT"/>
              </dgm:alg>
              <dgm:shape r:blip="">
                <dgm:adjLst/>
              </dgm:shape>
              <dgm:presOf/>
              <dgm:constrLst>
                <dgm:constr type="w" for="ch" forName="txTwo" refType="w" refFor="ch" refForName="horzTwo" op="gte"/>
              </dgm:constrLst>
              <dgm:ruleLst/>
              <dgm:layoutNode name="txTwo">
                <dgm:varLst>
                  <dgm:chPref val="3"/>
                </dgm:varLst>
                <dgm:alg type="tx"/>
                <dgm:shape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dgm:ruleLst>
              </dgm:layoutNode>
              <dgm:choose name="Name12">
                <dgm:if name="Name13" axis="des" ptType="node" func="cnt" op="gt" val="0">
                  <dgm:layoutNode name="parTransTwo">
                    <dgm:alg type="sp"/>
                    <dgm:shape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r:blip="">
                  <dgm:adjLst/>
                </dgm:shape>
                <dgm:presOf/>
                <dgm:constrLst/>
                <dgm:ruleLst>
                  <dgm:rule type="w" val="INF"/>
                </dgm:ruleLst>
                <dgm:forEach name="Name18" axis="ch" ptType="node">
                  <dgm:layoutNode name="vertThree">
                    <dgm:alg type="lin">
                      <dgm:param type="linDir" val="fromT"/>
                    </dgm:alg>
                    <dgm:shape r:blip="">
                      <dgm:adjLst/>
                    </dgm:shape>
                    <dgm:presOf/>
                    <dgm:constrLst>
                      <dgm:constr type="w" for="ch" forName="txThree" refType="w" refFor="ch" refForName="horzThree" op="gte"/>
                    </dgm:constrLst>
                    <dgm:ruleLst/>
                    <dgm:layoutNode name="txThree">
                      <dgm:varLst>
                        <dgm:chPref val="3"/>
                      </dgm:varLst>
                      <dgm:alg type="tx"/>
                      <dgm:shape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dgm:ruleLst>
                    </dgm:layoutNode>
                    <dgm:choose name="Name19">
                      <dgm:if name="Name20" axis="des" ptType="node" func="cnt" op="gt" val="0">
                        <dgm:layoutNode name="parTransThree">
                          <dgm:alg type="sp"/>
                          <dgm:shape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r:blip="">
                        <dgm:adjLst/>
                      </dgm:shape>
                      <dgm:presOf/>
                      <dgm:constrLst/>
                      <dgm:ruleLst>
                        <dgm:rule type="w" val="INF"/>
                      </dgm:ruleLst>
                      <dgm:forEach name="repeat" axis="ch" ptType="node">
                        <dgm:layoutNode name="vertFour">
                          <dgm:varLst>
                            <dgm:chPref val="3"/>
                          </dgm:varLst>
                          <dgm:alg type="lin">
                            <dgm:param type="linDir" val="fromT"/>
                          </dgm:alg>
                          <dgm:shape r:blip="">
                            <dgm:adjLst/>
                          </dgm:shape>
                          <dgm:presOf/>
                          <dgm:constrLst>
                            <dgm:constr type="w" for="ch" forName="txFour" refType="w" refFor="ch" refForName="horzFour" op="gte"/>
                          </dgm:constrLst>
                          <dgm:ruleLst/>
                          <dgm:layoutNode name="txFour">
                            <dgm:varLst>
                              <dgm:chPref val="3"/>
                            </dgm:varLst>
                            <dgm:alg type="tx"/>
                            <dgm:shape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dgm:ruleLst>
                          </dgm:layoutNode>
                          <dgm:choose name="Name25">
                            <dgm:if name="Name26" axis="des" ptType="node" func="cnt" op="gt" val="0">
                              <dgm:layoutNode name="parTransFour">
                                <dgm:alg type="sp"/>
                                <dgm:shape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r:blip="">
                              <dgm:adjLst/>
                            </dgm:shape>
                            <dgm:presOf/>
                            <dgm:constrLst/>
                            <dgm:ruleLst>
                              <dgm:rule type="w" val="INF"/>
                            </dgm:ruleLst>
                            <dgm:forEach name="Name31" ref="repeat"/>
                          </dgm:layoutNode>
                        </dgm:layoutNode>
                        <dgm:choose name="Name32">
                          <dgm:if name="Name33" axis="self" ptType="node" func="revPos" op="gte" val="2">
                            <dgm:forEach name="Name34" axis="followSib" ptType="sibTrans" cnt="1">
                              <dgm:layoutNode name="sibSpaceFour">
                                <dgm:alg type="sp"/>
                                <dgm:shape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r:blip="">
                <dgm:adjLst/>
              </dgm:shape>
              <dgm:presOf/>
              <dgm:constrLst/>
              <dgm:ruleLst/>
            </dgm:layoutNode>
          </dgm:forEach>
        </dgm:if>
        <dgm:else name="Name47"/>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7DC975-A455-47BB-A68D-520EABF783D0}" type="datetimeFigureOut">
              <a:rPr lang="en-US" smtClean="0"/>
              <a:t>9/14/2016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B0F9-5275-4FDD-BFE5-B9E6F2FD770F}" type="slidenum">
              <a:rPr lang="en-US" smtClean="0"/>
              <a:t>‹#›</a:t>
            </a:fld>
            <a:endParaRPr lang="en-US"/>
          </a:p>
        </p:txBody>
      </p:sp>
    </p:spTree>
    <p:extLst>
      <p:ext uri="{BB962C8B-B14F-4D97-AF65-F5344CB8AC3E}">
        <p14:creationId xmlns:p14="http://schemas.microsoft.com/office/powerpoint/2010/main" val="78005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499B0F9-5275-4FDD-BFE5-B9E6F2FD770F}" type="slidenum">
              <a:rPr lang="en-US" smtClean="0"/>
              <a:t>1</a:t>
            </a:fld>
            <a:endParaRPr lang="en-US"/>
          </a:p>
        </p:txBody>
      </p:sp>
    </p:spTree>
    <p:extLst>
      <p:ext uri="{BB962C8B-B14F-4D97-AF65-F5344CB8AC3E}">
        <p14:creationId xmlns:p14="http://schemas.microsoft.com/office/powerpoint/2010/main" val="107266770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EDAD28-E548-45C7-B3F7-9B6914780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061F6-7E29-429E-B3B7-A463FC374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764A46-BBAA-4534-997D-31D7B16AB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9C8DB7-6485-4FB1-9A90-0E77EEBBA7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B6F820-2D99-42BA-8A60-3A3619BBE9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06DCB1-8A3C-4120-8380-5E45754E3C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F7BE8D-0F3C-4F6B-8C5C-9237A98A9D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22DCB-BA83-4188-B336-864430C65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F01F88-1762-4A41-80A6-35B604A06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F9CB6-6B89-4330-BC49-CAB944BBB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D91905-6610-493B-81C2-3272CE728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Blue">
    <p:bg>
      <p:bgPr>
        <a:solidFill>
          <a:srgbClr val="C8D7DF"/>
        </a:solidFill>
        <a:effectLst/>
      </p:bgPr>
    </p:bg>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GB" smtClean="0"/>
              <a:t>© [yyyy] Willis Towers Watson. All rights reserved.</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9"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sp>
        <p:nvSpPr>
          <p:cNvPr id="11" name="Freeform 5"/>
          <p:cNvSpPr/>
          <p:nvPr userDrawn="1"/>
        </p:nvSpPr>
        <p:spPr bwMode="auto">
          <a:xfrm>
            <a:off x="2012950" y="1522413"/>
            <a:ext cx="4257675" cy="354013"/>
          </a:xfrm>
          <a:custGeom>
            <a:gdLst>
              <a:gd name="T0" fmla="*/ 0 w 4464"/>
              <a:gd name="T1" fmla="*/ 369 h 369"/>
              <a:gd name="T2" fmla="*/ 0 w 4464"/>
              <a:gd name="T3" fmla="*/ 369 h 369"/>
              <a:gd name="T4" fmla="*/ 4464 w 4464"/>
              <a:gd name="T5" fmla="*/ 369 h 369"/>
              <a:gd name="T6" fmla="*/ 4464 w 4464"/>
              <a:gd name="T7" fmla="*/ 0 h 369"/>
              <a:gd name="T8" fmla="*/ 0 w 4464"/>
              <a:gd name="T9" fmla="*/ 0 h 369"/>
              <a:gd name="T10" fmla="*/ 0 w 4464"/>
              <a:gd name="T11" fmla="*/ 369 h 369"/>
            </a:gdLst>
            <a:cxnLst>
              <a:cxn ang="0">
                <a:pos x="T0" y="T1"/>
              </a:cxn>
              <a:cxn ang="0">
                <a:pos x="T2" y="T3"/>
              </a:cxn>
              <a:cxn ang="0">
                <a:pos x="T4" y="T5"/>
              </a:cxn>
              <a:cxn ang="0">
                <a:pos x="T6" y="T7"/>
              </a:cxn>
              <a:cxn ang="0">
                <a:pos x="T8" y="T9"/>
              </a:cxn>
              <a:cxn ang="0">
                <a:pos x="T10" y="T11"/>
              </a:cxn>
            </a:cxnLst>
            <a:rect l="0" t="0" r="r" b="b"/>
            <a:pathLst>
              <a:path w="4464" h="369">
                <a:moveTo>
                  <a:pt x="0" y="369"/>
                </a:moveTo>
                <a:lnTo>
                  <a:pt x="0" y="369"/>
                </a:lnTo>
                <a:lnTo>
                  <a:pt x="4464" y="369"/>
                </a:lnTo>
                <a:lnTo>
                  <a:pt x="4464" y="0"/>
                </a:lnTo>
                <a:lnTo>
                  <a:pt x="0" y="0"/>
                </a:lnTo>
                <a:lnTo>
                  <a:pt x="0" y="36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6"/>
          <p:cNvSpPr/>
          <p:nvPr userDrawn="1"/>
        </p:nvSpPr>
        <p:spPr bwMode="auto">
          <a:xfrm>
            <a:off x="457200" y="3013075"/>
            <a:ext cx="1611313" cy="2813050"/>
          </a:xfrm>
          <a:custGeom>
            <a:gdLst>
              <a:gd name="T0" fmla="*/ 0 w 1689"/>
              <a:gd name="T1" fmla="*/ 2943 h 2943"/>
              <a:gd name="T2" fmla="*/ 0 w 1689"/>
              <a:gd name="T3" fmla="*/ 2943 h 2943"/>
              <a:gd name="T4" fmla="*/ 1689 w 1689"/>
              <a:gd name="T5" fmla="*/ 2943 h 2943"/>
              <a:gd name="T6" fmla="*/ 1689 w 1689"/>
              <a:gd name="T7" fmla="*/ 0 h 2943"/>
              <a:gd name="T8" fmla="*/ 0 w 1689"/>
              <a:gd name="T9" fmla="*/ 0 h 2943"/>
              <a:gd name="T10" fmla="*/ 0 w 1689"/>
              <a:gd name="T11" fmla="*/ 2943 h 2943"/>
            </a:gdLst>
            <a:cxnLst>
              <a:cxn ang="0">
                <a:pos x="T0" y="T1"/>
              </a:cxn>
              <a:cxn ang="0">
                <a:pos x="T2" y="T3"/>
              </a:cxn>
              <a:cxn ang="0">
                <a:pos x="T4" y="T5"/>
              </a:cxn>
              <a:cxn ang="0">
                <a:pos x="T6" y="T7"/>
              </a:cxn>
              <a:cxn ang="0">
                <a:pos x="T8" y="T9"/>
              </a:cxn>
              <a:cxn ang="0">
                <a:pos x="T10" y="T11"/>
              </a:cxn>
            </a:cxnLst>
            <a:rect l="0" t="0" r="r" b="b"/>
            <a:pathLst>
              <a:path w="1689" h="2943">
                <a:moveTo>
                  <a:pt x="0" y="2943"/>
                </a:moveTo>
                <a:lnTo>
                  <a:pt x="0" y="2943"/>
                </a:lnTo>
                <a:lnTo>
                  <a:pt x="1689" y="2943"/>
                </a:lnTo>
                <a:lnTo>
                  <a:pt x="1689" y="0"/>
                </a:lnTo>
                <a:lnTo>
                  <a:pt x="0" y="0"/>
                </a:lnTo>
                <a:lnTo>
                  <a:pt x="0" y="2943"/>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7"/>
          <p:cNvSpPr/>
          <p:nvPr userDrawn="1"/>
        </p:nvSpPr>
        <p:spPr bwMode="auto">
          <a:xfrm>
            <a:off x="3067050" y="5522913"/>
            <a:ext cx="1074738" cy="303213"/>
          </a:xfrm>
          <a:custGeom>
            <a:gdLst>
              <a:gd name="T0" fmla="*/ 0 w 1126"/>
              <a:gd name="T1" fmla="*/ 317 h 317"/>
              <a:gd name="T2" fmla="*/ 0 w 1126"/>
              <a:gd name="T3" fmla="*/ 317 h 317"/>
              <a:gd name="T4" fmla="*/ 1126 w 1126"/>
              <a:gd name="T5" fmla="*/ 317 h 317"/>
              <a:gd name="T6" fmla="*/ 1126 w 1126"/>
              <a:gd name="T7" fmla="*/ 0 h 317"/>
              <a:gd name="T8" fmla="*/ 0 w 1126"/>
              <a:gd name="T9" fmla="*/ 0 h 317"/>
              <a:gd name="T10" fmla="*/ 0 w 1126"/>
              <a:gd name="T11" fmla="*/ 317 h 317"/>
            </a:gdLst>
            <a:cxnLst>
              <a:cxn ang="0">
                <a:pos x="T0" y="T1"/>
              </a:cxn>
              <a:cxn ang="0">
                <a:pos x="T2" y="T3"/>
              </a:cxn>
              <a:cxn ang="0">
                <a:pos x="T4" y="T5"/>
              </a:cxn>
              <a:cxn ang="0">
                <a:pos x="T6" y="T7"/>
              </a:cxn>
              <a:cxn ang="0">
                <a:pos x="T8" y="T9"/>
              </a:cxn>
              <a:cxn ang="0">
                <a:pos x="T10" y="T11"/>
              </a:cxn>
            </a:cxnLst>
            <a:rect l="0" t="0" r="r" b="b"/>
            <a:pathLst>
              <a:path w="1126" h="317">
                <a:moveTo>
                  <a:pt x="0" y="317"/>
                </a:moveTo>
                <a:lnTo>
                  <a:pt x="0" y="317"/>
                </a:lnTo>
                <a:lnTo>
                  <a:pt x="1126" y="317"/>
                </a:lnTo>
                <a:lnTo>
                  <a:pt x="1126" y="0"/>
                </a:lnTo>
                <a:lnTo>
                  <a:pt x="0" y="0"/>
                </a:lnTo>
                <a:lnTo>
                  <a:pt x="0" y="317"/>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8"/>
          <p:cNvSpPr/>
          <p:nvPr userDrawn="1"/>
        </p:nvSpPr>
        <p:spPr bwMode="auto">
          <a:xfrm>
            <a:off x="5740400" y="4086225"/>
            <a:ext cx="1074738" cy="1739900"/>
          </a:xfrm>
          <a:custGeom>
            <a:gdLst>
              <a:gd name="T0" fmla="*/ 0 w 1126"/>
              <a:gd name="T1" fmla="*/ 1820 h 1820"/>
              <a:gd name="T2" fmla="*/ 0 w 1126"/>
              <a:gd name="T3" fmla="*/ 1820 h 1820"/>
              <a:gd name="T4" fmla="*/ 1126 w 1126"/>
              <a:gd name="T5" fmla="*/ 1820 h 1820"/>
              <a:gd name="T6" fmla="*/ 1126 w 1126"/>
              <a:gd name="T7" fmla="*/ 0 h 1820"/>
              <a:gd name="T8" fmla="*/ 0 w 1126"/>
              <a:gd name="T9" fmla="*/ 0 h 1820"/>
              <a:gd name="T10" fmla="*/ 0 w 1126"/>
              <a:gd name="T11" fmla="*/ 1820 h 1820"/>
            </a:gdLst>
            <a:cxnLst>
              <a:cxn ang="0">
                <a:pos x="T0" y="T1"/>
              </a:cxn>
              <a:cxn ang="0">
                <a:pos x="T2" y="T3"/>
              </a:cxn>
              <a:cxn ang="0">
                <a:pos x="T4" y="T5"/>
              </a:cxn>
              <a:cxn ang="0">
                <a:pos x="T6" y="T7"/>
              </a:cxn>
              <a:cxn ang="0">
                <a:pos x="T8" y="T9"/>
              </a:cxn>
              <a:cxn ang="0">
                <a:pos x="T10" y="T11"/>
              </a:cxn>
            </a:cxnLst>
            <a:rect l="0" t="0" r="r" b="b"/>
            <a:pathLst>
              <a:path w="1126" h="1820">
                <a:moveTo>
                  <a:pt x="0" y="1820"/>
                </a:moveTo>
                <a:lnTo>
                  <a:pt x="0" y="1820"/>
                </a:lnTo>
                <a:lnTo>
                  <a:pt x="1126" y="1820"/>
                </a:lnTo>
                <a:lnTo>
                  <a:pt x="1126" y="0"/>
                </a:lnTo>
                <a:lnTo>
                  <a:pt x="0" y="0"/>
                </a:lnTo>
                <a:lnTo>
                  <a:pt x="0" y="182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9"/>
          <p:cNvSpPr/>
          <p:nvPr userDrawn="1"/>
        </p:nvSpPr>
        <p:spPr bwMode="auto">
          <a:xfrm>
            <a:off x="4140200" y="3717925"/>
            <a:ext cx="531813" cy="358775"/>
          </a:xfrm>
          <a:custGeom>
            <a:gdLst>
              <a:gd name="T0" fmla="*/ 0 w 557"/>
              <a:gd name="T1" fmla="*/ 375 h 375"/>
              <a:gd name="T2" fmla="*/ 0 w 557"/>
              <a:gd name="T3" fmla="*/ 375 h 375"/>
              <a:gd name="T4" fmla="*/ 557 w 557"/>
              <a:gd name="T5" fmla="*/ 375 h 375"/>
              <a:gd name="T6" fmla="*/ 557 w 557"/>
              <a:gd name="T7" fmla="*/ 0 h 375"/>
              <a:gd name="T8" fmla="*/ 0 w 557"/>
              <a:gd name="T9" fmla="*/ 0 h 375"/>
              <a:gd name="T10" fmla="*/ 0 w 557"/>
              <a:gd name="T11" fmla="*/ 375 h 375"/>
            </a:gdLst>
            <a:cxnLst>
              <a:cxn ang="0">
                <a:pos x="T0" y="T1"/>
              </a:cxn>
              <a:cxn ang="0">
                <a:pos x="T2" y="T3"/>
              </a:cxn>
              <a:cxn ang="0">
                <a:pos x="T4" y="T5"/>
              </a:cxn>
              <a:cxn ang="0">
                <a:pos x="T6" y="T7"/>
              </a:cxn>
              <a:cxn ang="0">
                <a:pos x="T8" y="T9"/>
              </a:cxn>
              <a:cxn ang="0">
                <a:pos x="T10" y="T11"/>
              </a:cxn>
            </a:cxnLst>
            <a:rect l="0" t="0" r="r" b="b"/>
            <a:pathLst>
              <a:path w="557" h="375">
                <a:moveTo>
                  <a:pt x="0" y="375"/>
                </a:moveTo>
                <a:lnTo>
                  <a:pt x="0" y="375"/>
                </a:lnTo>
                <a:lnTo>
                  <a:pt x="557" y="375"/>
                </a:lnTo>
                <a:lnTo>
                  <a:pt x="557" y="0"/>
                </a:lnTo>
                <a:lnTo>
                  <a:pt x="0" y="0"/>
                </a:lnTo>
                <a:lnTo>
                  <a:pt x="0" y="375"/>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0"/>
          <p:cNvSpPr/>
          <p:nvPr userDrawn="1"/>
        </p:nvSpPr>
        <p:spPr bwMode="auto">
          <a:xfrm>
            <a:off x="7332663" y="2995613"/>
            <a:ext cx="539750" cy="742950"/>
          </a:xfrm>
          <a:custGeom>
            <a:gdLst>
              <a:gd name="T0" fmla="*/ 0 w 566"/>
              <a:gd name="T1" fmla="*/ 778 h 778"/>
              <a:gd name="T2" fmla="*/ 0 w 566"/>
              <a:gd name="T3" fmla="*/ 778 h 778"/>
              <a:gd name="T4" fmla="*/ 566 w 566"/>
              <a:gd name="T5" fmla="*/ 778 h 778"/>
              <a:gd name="T6" fmla="*/ 566 w 566"/>
              <a:gd name="T7" fmla="*/ 0 h 778"/>
              <a:gd name="T8" fmla="*/ 0 w 566"/>
              <a:gd name="T9" fmla="*/ 0 h 778"/>
              <a:gd name="T10" fmla="*/ 0 w 566"/>
              <a:gd name="T11" fmla="*/ 778 h 778"/>
            </a:gdLst>
            <a:cxnLst>
              <a:cxn ang="0">
                <a:pos x="T0" y="T1"/>
              </a:cxn>
              <a:cxn ang="0">
                <a:pos x="T2" y="T3"/>
              </a:cxn>
              <a:cxn ang="0">
                <a:pos x="T4" y="T5"/>
              </a:cxn>
              <a:cxn ang="0">
                <a:pos x="T6" y="T7"/>
              </a:cxn>
              <a:cxn ang="0">
                <a:pos x="T8" y="T9"/>
              </a:cxn>
              <a:cxn ang="0">
                <a:pos x="T10" y="T11"/>
              </a:cxn>
            </a:cxnLst>
            <a:rect l="0" t="0" r="r" b="b"/>
            <a:pathLst>
              <a:path w="566" h="778">
                <a:moveTo>
                  <a:pt x="0" y="778"/>
                </a:moveTo>
                <a:lnTo>
                  <a:pt x="0" y="778"/>
                </a:lnTo>
                <a:lnTo>
                  <a:pt x="566" y="778"/>
                </a:lnTo>
                <a:lnTo>
                  <a:pt x="566" y="0"/>
                </a:lnTo>
                <a:lnTo>
                  <a:pt x="0" y="0"/>
                </a:lnTo>
                <a:lnTo>
                  <a:pt x="0" y="778"/>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1"/>
          <p:cNvSpPr/>
          <p:nvPr userDrawn="1"/>
        </p:nvSpPr>
        <p:spPr bwMode="auto">
          <a:xfrm>
            <a:off x="7891463" y="1522413"/>
            <a:ext cx="806450" cy="354013"/>
          </a:xfrm>
          <a:custGeom>
            <a:gdLst>
              <a:gd name="T0" fmla="*/ 0 w 844"/>
              <a:gd name="T1" fmla="*/ 369 h 369"/>
              <a:gd name="T2" fmla="*/ 0 w 844"/>
              <a:gd name="T3" fmla="*/ 369 h 369"/>
              <a:gd name="T4" fmla="*/ 844 w 844"/>
              <a:gd name="T5" fmla="*/ 369 h 369"/>
              <a:gd name="T6" fmla="*/ 844 w 844"/>
              <a:gd name="T7" fmla="*/ 0 h 369"/>
              <a:gd name="T8" fmla="*/ 0 w 844"/>
              <a:gd name="T9" fmla="*/ 0 h 369"/>
              <a:gd name="T10" fmla="*/ 0 w 844"/>
              <a:gd name="T11" fmla="*/ 369 h 369"/>
            </a:gdLst>
            <a:cxnLst>
              <a:cxn ang="0">
                <a:pos x="T0" y="T1"/>
              </a:cxn>
              <a:cxn ang="0">
                <a:pos x="T2" y="T3"/>
              </a:cxn>
              <a:cxn ang="0">
                <a:pos x="T4" y="T5"/>
              </a:cxn>
              <a:cxn ang="0">
                <a:pos x="T6" y="T7"/>
              </a:cxn>
              <a:cxn ang="0">
                <a:pos x="T8" y="T9"/>
              </a:cxn>
              <a:cxn ang="0">
                <a:pos x="T10" y="T11"/>
              </a:cxn>
            </a:cxnLst>
            <a:rect l="0" t="0" r="r" b="b"/>
            <a:pathLst>
              <a:path w="844" h="369">
                <a:moveTo>
                  <a:pt x="0" y="369"/>
                </a:moveTo>
                <a:lnTo>
                  <a:pt x="0" y="369"/>
                </a:lnTo>
                <a:lnTo>
                  <a:pt x="844" y="369"/>
                </a:lnTo>
                <a:lnTo>
                  <a:pt x="844" y="0"/>
                </a:lnTo>
                <a:lnTo>
                  <a:pt x="0" y="0"/>
                </a:lnTo>
                <a:lnTo>
                  <a:pt x="0" y="36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6"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GB" smtClean="0"/>
              <a:t>© [yyyy] Willis Towers Watson. All rights reserved.</a:t>
            </a:r>
            <a:endParaRPr lang="en-US"/>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brand 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a:xfrm>
            <a:off x="457200" y="6400800"/>
            <a:ext cx="2410255" cy="92333"/>
          </a:xfrm>
        </p:spPr>
        <p:txBody>
          <a:bodyPr/>
          <a:lstStyle/>
          <a:p>
            <a:r>
              <a:rPr lang="en-GB" smtClean="0"/>
              <a:t>© [yyyy] Willis Towers Watson. All rights reserved. </a:t>
            </a:r>
            <a:endParaRPr lang="en-US"/>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cxnSp>
        <p:nvCxnSpPr>
          <p:cNvPr id="19" name="Straight Connector 18"/>
          <p:cNvCxnSpPr/>
          <p:nvPr userDrawn="1"/>
        </p:nvCxnSpPr>
        <p:spPr>
          <a:xfrm flipH="1">
            <a:off x="5890054" y="6252519"/>
            <a:ext cx="0" cy="4777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9"/>
          <p:cNvSpPr>
            <a:spLocks noGrp="1"/>
          </p:cNvSpPr>
          <p:nvPr>
            <p:ph type="pic" sz="quarter" idx="13" hasCustomPrompt="1"/>
          </p:nvPr>
        </p:nvSpPr>
        <p:spPr>
          <a:xfrm>
            <a:off x="3247806" y="6252519"/>
            <a:ext cx="2466975" cy="436690"/>
          </a:xfrm>
        </p:spPr>
        <p:txBody>
          <a:bodyPr anchor="ctr" anchorCtr="0"/>
          <a:lstStyle>
            <a:lvl1pPr algn="ctr">
              <a:defRPr/>
            </a:lvl1pPr>
          </a:lstStyle>
          <a:p>
            <a:r>
              <a:rPr lang="en-US" smtClean="0"/>
              <a:t>Click to insert cobrand logo</a:t>
            </a:r>
            <a:endParaRPr lang="en-US"/>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extLst>
      <p:ext uri="{BB962C8B-B14F-4D97-AF65-F5344CB8AC3E}">
        <p14:creationId xmlns:p14="http://schemas.microsoft.com/office/powerpoint/2010/main" val="111689315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ith Image">
    <p:bg>
      <p:bgPr>
        <a:blipFill dpi="0" rotWithShape="1">
          <a:blip r:embed="rId2">
            <a:lum/>
          </a:blip>
          <a:stretch>
            <a:fillRect/>
          </a:stretch>
        </a:blipFill>
        <a:effectLst/>
      </p:bgPr>
    </p:bg>
    <p:spTree>
      <p:nvGrpSpPr>
        <p:cNvPr id="1" name=""/>
        <p:cNvGrpSpPr/>
        <p:nvPr/>
      </p:nvGrpSpPr>
      <p:grpSpPr>
        <a:xfrm>
          <a:off x="0" y="0"/>
          <a:ext cx="0" cy="0"/>
        </a:xfrm>
      </p:grpSpPr>
      <p:sp>
        <p:nvSpPr>
          <p:cNvPr id="11" name="Rectangle 10"/>
          <p:cNvSpPr/>
          <p:nvPr userDrawn="1"/>
        </p:nvSpPr>
        <p:spPr>
          <a:xfrm>
            <a:off x="228600" y="228600"/>
            <a:ext cx="5751576" cy="19476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0" name="Text Placeholder 5"/>
          <p:cNvSpPr>
            <a:spLocks noGrp="1"/>
          </p:cNvSpPr>
          <p:nvPr>
            <p:ph type="body" sz="quarter" idx="12" hasCustomPrompt="1"/>
          </p:nvPr>
        </p:nvSpPr>
        <p:spPr>
          <a:xfrm>
            <a:off x="466056" y="1811080"/>
            <a:ext cx="1527175" cy="285750"/>
          </a:xfrm>
        </p:spPr>
        <p:txBody>
          <a:bodyPr/>
          <a:lstStyle>
            <a:lvl1pPr algn="l">
              <a:defRPr sz="1200" b="0"/>
            </a:lvl1pPr>
            <a:lvl2pPr>
              <a:defRPr sz="1200" b="0"/>
            </a:lvl2pPr>
            <a:lvl3pPr>
              <a:defRPr sz="1200" b="0"/>
            </a:lvl3pPr>
            <a:lvl4pPr>
              <a:defRPr sz="1200" b="0"/>
            </a:lvl4pPr>
            <a:lvl5pPr>
              <a:defRPr sz="1200" b="0"/>
            </a:lvl5pPr>
          </a:lstStyle>
          <a:p>
            <a:pPr lvl="0"/>
            <a:r>
              <a:rPr lang="en-US" smtClean="0"/>
              <a:t>Insert Date</a:t>
            </a:r>
          </a:p>
        </p:txBody>
      </p:sp>
      <p:sp>
        <p:nvSpPr>
          <p:cNvPr id="19" name="Rectangle 18"/>
          <p:cNvSpPr/>
          <p:nvPr userDrawn="1"/>
        </p:nvSpPr>
        <p:spPr>
          <a:xfrm>
            <a:off x="0" y="6280484"/>
            <a:ext cx="9144000" cy="5775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sp>
        <p:nvSpPr>
          <p:cNvPr id="2" name="Title 1"/>
          <p:cNvSpPr>
            <a:spLocks noGrp="1"/>
          </p:cNvSpPr>
          <p:nvPr>
            <p:ph type="title" hasCustomPrompt="1"/>
          </p:nvPr>
        </p:nvSpPr>
        <p:spPr>
          <a:xfrm>
            <a:off x="457200" y="457200"/>
            <a:ext cx="5257800" cy="615553"/>
          </a:xfrm>
        </p:spPr>
        <p:txBody>
          <a:bodyPr>
            <a:noAutofit/>
          </a:bodyPr>
          <a:lstStyle>
            <a:lvl1pPr>
              <a:defRPr/>
            </a:lvl1pPr>
          </a:lstStyle>
          <a:p>
            <a:r>
              <a:rPr lang="en-US" smtClean="0"/>
              <a:t>Click to edit Master title style</a:t>
            </a:r>
            <a:br>
              <a:rPr lang="en-US" smtClean="0"/>
            </a:br>
            <a:r>
              <a:rPr lang="en-US" smtClean="0"/>
              <a:t>second line if needed</a:t>
            </a:r>
            <a:endParaRPr lang="en-US"/>
          </a:p>
        </p:txBody>
      </p:sp>
      <p:sp>
        <p:nvSpPr>
          <p:cNvPr id="4" name="Footer Placeholder 3 Copyright"/>
          <p:cNvSpPr>
            <a:spLocks noGrp="1"/>
          </p:cNvSpPr>
          <p:nvPr>
            <p:ph type="ftr" sz="quarter" idx="11"/>
          </p:nvPr>
        </p:nvSpPr>
        <p:spPr/>
        <p:txBody>
          <a:bodyPr/>
          <a:lstStyle/>
          <a:p>
            <a:r>
              <a:rPr lang="en-GB" smtClean="0"/>
              <a:t>© [yyyy] Willis Towers Watson. All rights reserved.</a:t>
            </a:r>
            <a:endParaRPr lang="en-US"/>
          </a:p>
        </p:txBody>
      </p:sp>
      <p:pic>
        <p:nvPicPr>
          <p:cNvPr id="15" name="Picture 14"/>
          <p:cNvPicPr>
            <a:picLocks noChangeAspect="1"/>
          </p:cNvPicPr>
          <p:nvPr userDrawn="1"/>
        </p:nvPicPr>
        <p:blipFill>
          <a:blip r:embed="rId1"/>
          <a:stretch>
            <a:fillRect/>
          </a:stretch>
        </p:blipFill>
        <p:spPr>
          <a:xfrm>
            <a:off x="5877560" y="6195724"/>
            <a:ext cx="3022600" cy="584200"/>
          </a:xfrm>
          <a:prstGeom prst="rect">
            <a:avLst/>
          </a:prstGeom>
        </p:spPr>
      </p:pic>
      <p:sp>
        <p:nvSpPr>
          <p:cNvPr id="16" name="Text Placeholder 15"/>
          <p:cNvSpPr>
            <a:spLocks noGrp="1"/>
          </p:cNvSpPr>
          <p:nvPr>
            <p:ph type="body" sz="quarter" idx="13"/>
          </p:nvPr>
        </p:nvSpPr>
        <p:spPr>
          <a:xfrm>
            <a:off x="457200" y="1158874"/>
            <a:ext cx="5257800" cy="612648"/>
          </a:xfrm>
          <a:prstGeom prst="rect">
            <a:avLst/>
          </a:prstGeom>
        </p:spPr>
        <p:txBody>
          <a:bodyPr lIns="0" tIns="0" rIns="0" bIns="0">
            <a:noAutofit/>
          </a:bodyPr>
          <a:lstStyle>
            <a:lvl1pPr>
              <a:defRPr sz="1750" b="0"/>
            </a:lvl1pPr>
          </a:lstStyle>
          <a:p>
            <a:pPr lvl="0"/>
            <a:r>
              <a:rPr lang="en-US" altLang="zh-CN" smtClean="0"/>
              <a:t>Click to edit Master text styles</a:t>
            </a:r>
          </a:p>
        </p:txBody>
      </p:sp>
      <p:sp>
        <p:nvSpPr>
          <p:cNvPr id="7" name="Freeform 5"/>
          <p:cNvSpPr/>
          <p:nvPr userDrawn="1"/>
        </p:nvSpPr>
        <p:spPr bwMode="auto">
          <a:xfrm>
            <a:off x="6948488" y="1597025"/>
            <a:ext cx="1023938" cy="333375"/>
          </a:xfrm>
          <a:custGeom>
            <a:gdLst>
              <a:gd name="T0" fmla="*/ 0 w 1073"/>
              <a:gd name="T1" fmla="*/ 349 h 349"/>
              <a:gd name="T2" fmla="*/ 0 w 1073"/>
              <a:gd name="T3" fmla="*/ 349 h 349"/>
              <a:gd name="T4" fmla="*/ 1073 w 1073"/>
              <a:gd name="T5" fmla="*/ 349 h 349"/>
              <a:gd name="T6" fmla="*/ 1073 w 1073"/>
              <a:gd name="T7" fmla="*/ 0 h 349"/>
              <a:gd name="T8" fmla="*/ 0 w 1073"/>
              <a:gd name="T9" fmla="*/ 0 h 349"/>
              <a:gd name="T10" fmla="*/ 0 w 1073"/>
              <a:gd name="T11" fmla="*/ 349 h 349"/>
            </a:gdLst>
            <a:cxnLst>
              <a:cxn ang="0">
                <a:pos x="T0" y="T1"/>
              </a:cxn>
              <a:cxn ang="0">
                <a:pos x="T2" y="T3"/>
              </a:cxn>
              <a:cxn ang="0">
                <a:pos x="T4" y="T5"/>
              </a:cxn>
              <a:cxn ang="0">
                <a:pos x="T6" y="T7"/>
              </a:cxn>
              <a:cxn ang="0">
                <a:pos x="T8" y="T9"/>
              </a:cxn>
              <a:cxn ang="0">
                <a:pos x="T10" y="T11"/>
              </a:cxn>
            </a:cxnLst>
            <a:rect l="0" t="0" r="r" b="b"/>
            <a:pathLst>
              <a:path w="1073" h="349">
                <a:moveTo>
                  <a:pt x="0" y="349"/>
                </a:moveTo>
                <a:lnTo>
                  <a:pt x="0" y="349"/>
                </a:lnTo>
                <a:lnTo>
                  <a:pt x="1073" y="349"/>
                </a:lnTo>
                <a:lnTo>
                  <a:pt x="1073" y="0"/>
                </a:lnTo>
                <a:lnTo>
                  <a:pt x="0" y="0"/>
                </a:lnTo>
                <a:lnTo>
                  <a:pt x="0" y="34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8" name="Freeform 6"/>
          <p:cNvSpPr/>
          <p:nvPr userDrawn="1"/>
        </p:nvSpPr>
        <p:spPr bwMode="auto">
          <a:xfrm>
            <a:off x="8421688" y="452438"/>
            <a:ext cx="276225" cy="622300"/>
          </a:xfrm>
          <a:custGeom>
            <a:gdLst>
              <a:gd name="T0" fmla="*/ 0 w 289"/>
              <a:gd name="T1" fmla="*/ 651 h 651"/>
              <a:gd name="T2" fmla="*/ 0 w 289"/>
              <a:gd name="T3" fmla="*/ 651 h 651"/>
              <a:gd name="T4" fmla="*/ 289 w 289"/>
              <a:gd name="T5" fmla="*/ 651 h 651"/>
              <a:gd name="T6" fmla="*/ 289 w 289"/>
              <a:gd name="T7" fmla="*/ 0 h 651"/>
              <a:gd name="T8" fmla="*/ 0 w 289"/>
              <a:gd name="T9" fmla="*/ 0 h 651"/>
              <a:gd name="T10" fmla="*/ 0 w 289"/>
              <a:gd name="T11" fmla="*/ 651 h 651"/>
            </a:gdLst>
            <a:cxnLst>
              <a:cxn ang="0">
                <a:pos x="T0" y="T1"/>
              </a:cxn>
              <a:cxn ang="0">
                <a:pos x="T2" y="T3"/>
              </a:cxn>
              <a:cxn ang="0">
                <a:pos x="T4" y="T5"/>
              </a:cxn>
              <a:cxn ang="0">
                <a:pos x="T6" y="T7"/>
              </a:cxn>
              <a:cxn ang="0">
                <a:pos x="T8" y="T9"/>
              </a:cxn>
              <a:cxn ang="0">
                <a:pos x="T10" y="T11"/>
              </a:cxn>
            </a:cxnLst>
            <a:rect l="0" t="0" r="r" b="b"/>
            <a:pathLst>
              <a:path w="289" h="651">
                <a:moveTo>
                  <a:pt x="0" y="651"/>
                </a:moveTo>
                <a:lnTo>
                  <a:pt x="0" y="651"/>
                </a:lnTo>
                <a:lnTo>
                  <a:pt x="289" y="651"/>
                </a:lnTo>
                <a:lnTo>
                  <a:pt x="289" y="0"/>
                </a:lnTo>
                <a:lnTo>
                  <a:pt x="0" y="0"/>
                </a:lnTo>
                <a:lnTo>
                  <a:pt x="0" y="65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7"/>
          <p:cNvSpPr/>
          <p:nvPr userDrawn="1"/>
        </p:nvSpPr>
        <p:spPr bwMode="auto">
          <a:xfrm>
            <a:off x="7434263" y="3097213"/>
            <a:ext cx="1263650" cy="682625"/>
          </a:xfrm>
          <a:custGeom>
            <a:gdLst>
              <a:gd name="T0" fmla="*/ 0 w 1324"/>
              <a:gd name="T1" fmla="*/ 714 h 714"/>
              <a:gd name="T2" fmla="*/ 0 w 1324"/>
              <a:gd name="T3" fmla="*/ 714 h 714"/>
              <a:gd name="T4" fmla="*/ 1324 w 1324"/>
              <a:gd name="T5" fmla="*/ 714 h 714"/>
              <a:gd name="T6" fmla="*/ 1324 w 1324"/>
              <a:gd name="T7" fmla="*/ 0 h 714"/>
              <a:gd name="T8" fmla="*/ 0 w 1324"/>
              <a:gd name="T9" fmla="*/ 0 h 714"/>
              <a:gd name="T10" fmla="*/ 0 w 1324"/>
              <a:gd name="T11" fmla="*/ 714 h 714"/>
            </a:gdLst>
            <a:cxnLst>
              <a:cxn ang="0">
                <a:pos x="T0" y="T1"/>
              </a:cxn>
              <a:cxn ang="0">
                <a:pos x="T2" y="T3"/>
              </a:cxn>
              <a:cxn ang="0">
                <a:pos x="T4" y="T5"/>
              </a:cxn>
              <a:cxn ang="0">
                <a:pos x="T6" y="T7"/>
              </a:cxn>
              <a:cxn ang="0">
                <a:pos x="T8" y="T9"/>
              </a:cxn>
              <a:cxn ang="0">
                <a:pos x="T10" y="T11"/>
              </a:cxn>
            </a:cxnLst>
            <a:rect l="0" t="0" r="r" b="b"/>
            <a:pathLst>
              <a:path w="1324" h="714">
                <a:moveTo>
                  <a:pt x="0" y="714"/>
                </a:moveTo>
                <a:lnTo>
                  <a:pt x="0" y="714"/>
                </a:lnTo>
                <a:lnTo>
                  <a:pt x="1324" y="714"/>
                </a:lnTo>
                <a:lnTo>
                  <a:pt x="1324" y="0"/>
                </a:lnTo>
                <a:lnTo>
                  <a:pt x="0" y="0"/>
                </a:lnTo>
                <a:lnTo>
                  <a:pt x="0" y="71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7434263" y="5494338"/>
            <a:ext cx="1263650" cy="344488"/>
          </a:xfrm>
          <a:custGeom>
            <a:gdLst>
              <a:gd name="T0" fmla="*/ 0 w 1324"/>
              <a:gd name="T1" fmla="*/ 360 h 360"/>
              <a:gd name="T2" fmla="*/ 0 w 1324"/>
              <a:gd name="T3" fmla="*/ 360 h 360"/>
              <a:gd name="T4" fmla="*/ 1324 w 1324"/>
              <a:gd name="T5" fmla="*/ 360 h 360"/>
              <a:gd name="T6" fmla="*/ 1324 w 1324"/>
              <a:gd name="T7" fmla="*/ 0 h 360"/>
              <a:gd name="T8" fmla="*/ 0 w 1324"/>
              <a:gd name="T9" fmla="*/ 0 h 360"/>
              <a:gd name="T10" fmla="*/ 0 w 1324"/>
              <a:gd name="T11" fmla="*/ 360 h 360"/>
            </a:gdLst>
            <a:cxnLst>
              <a:cxn ang="0">
                <a:pos x="T0" y="T1"/>
              </a:cxn>
              <a:cxn ang="0">
                <a:pos x="T2" y="T3"/>
              </a:cxn>
              <a:cxn ang="0">
                <a:pos x="T4" y="T5"/>
              </a:cxn>
              <a:cxn ang="0">
                <a:pos x="T6" y="T7"/>
              </a:cxn>
              <a:cxn ang="0">
                <a:pos x="T8" y="T9"/>
              </a:cxn>
              <a:cxn ang="0">
                <a:pos x="T10" y="T11"/>
              </a:cxn>
            </a:cxnLst>
            <a:rect l="0" t="0" r="r" b="b"/>
            <a:pathLst>
              <a:path w="1324" h="360">
                <a:moveTo>
                  <a:pt x="0" y="360"/>
                </a:moveTo>
                <a:lnTo>
                  <a:pt x="0" y="360"/>
                </a:lnTo>
                <a:lnTo>
                  <a:pt x="1324" y="360"/>
                </a:lnTo>
                <a:lnTo>
                  <a:pt x="1324" y="0"/>
                </a:lnTo>
                <a:lnTo>
                  <a:pt x="0" y="0"/>
                </a:lnTo>
                <a:lnTo>
                  <a:pt x="0" y="36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457200" y="4027488"/>
            <a:ext cx="800100" cy="1811338"/>
          </a:xfrm>
          <a:custGeom>
            <a:gdLst>
              <a:gd name="T0" fmla="*/ 0 w 839"/>
              <a:gd name="T1" fmla="*/ 1896 h 1896"/>
              <a:gd name="T2" fmla="*/ 0 w 839"/>
              <a:gd name="T3" fmla="*/ 1896 h 1896"/>
              <a:gd name="T4" fmla="*/ 839 w 839"/>
              <a:gd name="T5" fmla="*/ 1896 h 1896"/>
              <a:gd name="T6" fmla="*/ 839 w 839"/>
              <a:gd name="T7" fmla="*/ 0 h 1896"/>
              <a:gd name="T8" fmla="*/ 0 w 839"/>
              <a:gd name="T9" fmla="*/ 0 h 1896"/>
              <a:gd name="T10" fmla="*/ 0 w 839"/>
              <a:gd name="T11" fmla="*/ 1896 h 1896"/>
            </a:gdLst>
            <a:cxnLst>
              <a:cxn ang="0">
                <a:pos x="T0" y="T1"/>
              </a:cxn>
              <a:cxn ang="0">
                <a:pos x="T2" y="T3"/>
              </a:cxn>
              <a:cxn ang="0">
                <a:pos x="T4" y="T5"/>
              </a:cxn>
              <a:cxn ang="0">
                <a:pos x="T6" y="T7"/>
              </a:cxn>
              <a:cxn ang="0">
                <a:pos x="T8" y="T9"/>
              </a:cxn>
              <a:cxn ang="0">
                <a:pos x="T10" y="T11"/>
              </a:cxn>
            </a:cxnLst>
            <a:rect l="0" t="0" r="r" b="b"/>
            <a:pathLst>
              <a:path w="839" h="1895">
                <a:moveTo>
                  <a:pt x="0" y="1896"/>
                </a:moveTo>
                <a:lnTo>
                  <a:pt x="0" y="1896"/>
                </a:lnTo>
                <a:lnTo>
                  <a:pt x="839" y="1896"/>
                </a:lnTo>
                <a:lnTo>
                  <a:pt x="839" y="0"/>
                </a:lnTo>
                <a:lnTo>
                  <a:pt x="0" y="0"/>
                </a:lnTo>
                <a:lnTo>
                  <a:pt x="0" y="1896"/>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0"/>
          <p:cNvSpPr/>
          <p:nvPr userDrawn="1"/>
        </p:nvSpPr>
        <p:spPr bwMode="auto">
          <a:xfrm>
            <a:off x="4860925" y="5037138"/>
            <a:ext cx="1031875" cy="338138"/>
          </a:xfrm>
          <a:custGeom>
            <a:gdLst>
              <a:gd name="T0" fmla="*/ 0 w 1081"/>
              <a:gd name="T1" fmla="*/ 354 h 354"/>
              <a:gd name="T2" fmla="*/ 0 w 1081"/>
              <a:gd name="T3" fmla="*/ 354 h 354"/>
              <a:gd name="T4" fmla="*/ 1081 w 1081"/>
              <a:gd name="T5" fmla="*/ 354 h 354"/>
              <a:gd name="T6" fmla="*/ 1081 w 1081"/>
              <a:gd name="T7" fmla="*/ 0 h 354"/>
              <a:gd name="T8" fmla="*/ 0 w 1081"/>
              <a:gd name="T9" fmla="*/ 0 h 354"/>
              <a:gd name="T10" fmla="*/ 0 w 1081"/>
              <a:gd name="T11" fmla="*/ 354 h 354"/>
            </a:gdLst>
            <a:cxnLst>
              <a:cxn ang="0">
                <a:pos x="T0" y="T1"/>
              </a:cxn>
              <a:cxn ang="0">
                <a:pos x="T2" y="T3"/>
              </a:cxn>
              <a:cxn ang="0">
                <a:pos x="T4" y="T5"/>
              </a:cxn>
              <a:cxn ang="0">
                <a:pos x="T6" y="T7"/>
              </a:cxn>
              <a:cxn ang="0">
                <a:pos x="T8" y="T9"/>
              </a:cxn>
              <a:cxn ang="0">
                <a:pos x="T10" y="T11"/>
              </a:cxn>
            </a:cxnLst>
            <a:rect l="0" t="0" r="r" b="b"/>
            <a:pathLst>
              <a:path w="1081" h="354">
                <a:moveTo>
                  <a:pt x="0" y="354"/>
                </a:moveTo>
                <a:lnTo>
                  <a:pt x="0" y="354"/>
                </a:lnTo>
                <a:lnTo>
                  <a:pt x="1081" y="354"/>
                </a:lnTo>
                <a:lnTo>
                  <a:pt x="1081" y="0"/>
                </a:lnTo>
                <a:lnTo>
                  <a:pt x="0" y="0"/>
                </a:lnTo>
                <a:lnTo>
                  <a:pt x="0" y="35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Freeform 11"/>
          <p:cNvSpPr/>
          <p:nvPr userDrawn="1"/>
        </p:nvSpPr>
        <p:spPr bwMode="auto">
          <a:xfrm>
            <a:off x="2300288" y="3571875"/>
            <a:ext cx="2074863" cy="903288"/>
          </a:xfrm>
          <a:custGeom>
            <a:gdLst>
              <a:gd name="T0" fmla="*/ 0 w 2175"/>
              <a:gd name="T1" fmla="*/ 945 h 945"/>
              <a:gd name="T2" fmla="*/ 0 w 2175"/>
              <a:gd name="T3" fmla="*/ 945 h 945"/>
              <a:gd name="T4" fmla="*/ 2175 w 2175"/>
              <a:gd name="T5" fmla="*/ 945 h 945"/>
              <a:gd name="T6" fmla="*/ 2175 w 2175"/>
              <a:gd name="T7" fmla="*/ 0 h 945"/>
              <a:gd name="T8" fmla="*/ 0 w 2175"/>
              <a:gd name="T9" fmla="*/ 0 h 945"/>
              <a:gd name="T10" fmla="*/ 0 w 2175"/>
              <a:gd name="T11" fmla="*/ 945 h 945"/>
            </a:gdLst>
            <a:cxnLst>
              <a:cxn ang="0">
                <a:pos x="T0" y="T1"/>
              </a:cxn>
              <a:cxn ang="0">
                <a:pos x="T2" y="T3"/>
              </a:cxn>
              <a:cxn ang="0">
                <a:pos x="T4" y="T5"/>
              </a:cxn>
              <a:cxn ang="0">
                <a:pos x="T6" y="T7"/>
              </a:cxn>
              <a:cxn ang="0">
                <a:pos x="T8" y="T9"/>
              </a:cxn>
              <a:cxn ang="0">
                <a:pos x="T10" y="T11"/>
              </a:cxn>
            </a:cxnLst>
            <a:rect l="0" t="0" r="r" b="b"/>
            <a:pathLst>
              <a:path w="2175" h="944">
                <a:moveTo>
                  <a:pt x="0" y="945"/>
                </a:moveTo>
                <a:lnTo>
                  <a:pt x="0" y="945"/>
                </a:lnTo>
                <a:lnTo>
                  <a:pt x="2175" y="945"/>
                </a:lnTo>
                <a:lnTo>
                  <a:pt x="2175" y="0"/>
                </a:lnTo>
                <a:lnTo>
                  <a:pt x="0" y="0"/>
                </a:lnTo>
                <a:lnTo>
                  <a:pt x="0" y="945"/>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Blue">
    <p:bg>
      <p:bgPr>
        <a:solidFill>
          <a:srgbClr val="C8D7DF"/>
        </a:solidFill>
        <a:effectLst/>
      </p:bgPr>
    </p:bg>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
        <p:nvSpPr>
          <p:cNvPr id="9"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sp>
        <p:nvSpPr>
          <p:cNvPr id="21"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2"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3"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4"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White">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8"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0"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cxnSp>
        <p:nvCxnSpPr>
          <p:cNvPr id="14" name="Straight Connector 13"/>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hank You">
    <p:spTree>
      <p:nvGrpSpPr>
        <p:cNvPr id="1" name=""/>
        <p:cNvGrpSpPr/>
        <p:nvPr/>
      </p:nvGrpSpPr>
      <p:grpSpPr>
        <a:xfrm>
          <a:off x="0" y="0"/>
          <a:ext cx="0" cy="0"/>
        </a:xfrm>
      </p:grpSpPr>
      <p:sp>
        <p:nvSpPr>
          <p:cNvPr id="2" name="Title 1"/>
          <p:cNvSpPr>
            <a:spLocks noGrp="1"/>
          </p:cNvSpPr>
          <p:nvPr>
            <p:ph type="title" hasCustomPrompt="1"/>
          </p:nvPr>
        </p:nvSpPr>
        <p:spPr>
          <a:xfrm>
            <a:off x="457200" y="457200"/>
            <a:ext cx="4495800" cy="304800"/>
          </a:xfrm>
        </p:spPr>
        <p:txBody>
          <a:bodyPr/>
          <a:lstStyle>
            <a:lvl1pPr>
              <a:defRPr/>
            </a:lvl1pPr>
          </a:lstStyle>
          <a:p>
            <a:r>
              <a:rPr lang="en-US" smtClean="0"/>
              <a:t>Thank You</a:t>
            </a:r>
            <a:endParaRPr lang="en-US"/>
          </a:p>
        </p:txBody>
      </p:sp>
      <p:sp>
        <p:nvSpPr>
          <p:cNvPr id="5" name="Footer Placeholder 4 Copyright"/>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0"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cxnSp>
        <p:nvCxnSpPr>
          <p:cNvPr id="12" name="Straight Connector 11"/>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mod="1">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Biograph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9" name="Content Placeholder 8"/>
          <p:cNvSpPr>
            <a:spLocks noGrp="1"/>
          </p:cNvSpPr>
          <p:nvPr>
            <p:ph sz="quarter" idx="14"/>
          </p:nvPr>
        </p:nvSpPr>
        <p:spPr>
          <a:xfrm>
            <a:off x="457200" y="1524000"/>
            <a:ext cx="1524000" cy="1905000"/>
          </a:xfrm>
          <a:solidFill>
            <a:srgbClr val="D8D7DF"/>
          </a:solidFill>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Text Placeholder 11"/>
          <p:cNvSpPr>
            <a:spLocks noGrp="1"/>
          </p:cNvSpPr>
          <p:nvPr>
            <p:ph type="body" sz="quarter" idx="15" hasCustomPrompt="1"/>
          </p:nvPr>
        </p:nvSpPr>
        <p:spPr>
          <a:xfrm>
            <a:off x="2133600" y="1524000"/>
            <a:ext cx="6553200" cy="4572000"/>
          </a:xfrm>
        </p:spPr>
        <p:txBody>
          <a:bodyPr/>
          <a:lstStyle>
            <a:lvl1pPr>
              <a:spcBef>
                <a:spcPct val="0"/>
              </a:spcBef>
              <a:spcAft>
                <a:spcPts val="1000"/>
              </a:spcAft>
              <a:defRPr lang="en-US" smtClean="0"/>
            </a:lvl1pPr>
            <a:lvl2pPr>
              <a:spcBef>
                <a:spcPct val="0"/>
              </a:spcBef>
              <a:spcAft>
                <a:spcPts val="400"/>
              </a:spcAft>
              <a:defRPr lang="en-US" smtClean="0"/>
            </a:lvl2pPr>
            <a:lvl3pPr>
              <a:spcBef>
                <a:spcPct val="0"/>
              </a:spcBef>
              <a:spcAft>
                <a:spcPts val="400"/>
              </a:spcAft>
              <a:buFont typeface="Wingdings" pitchFamily="2" charset="2"/>
              <a:buChar char="§"/>
              <a:defRPr lang="en-US" smtClean="0"/>
            </a:lvl3pPr>
            <a:lvl4pPr marL="457200" indent="-228600">
              <a:buClr>
                <a:schemeClr val="tx2"/>
              </a:buClr>
              <a:buFont typeface="Wingdings" pitchFamily="2" charset="2"/>
              <a:buChar char=""/>
              <a:defRPr/>
            </a:lvl4pPr>
            <a:lvl5pPr>
              <a:buFont typeface="Arial" pitchFamily="34" charset="0"/>
              <a:buChar char="˗"/>
              <a:defRPr/>
            </a:lvl5pPr>
          </a:lstStyle>
          <a:p>
            <a:pPr lvl="0"/>
            <a:r>
              <a:rPr lang="en-US" smtClean="0"/>
              <a:t>This layout provides specific paragraph formatting to provide hierarchy when users have extensive body copy, and less levels of bullets. Paragraphs have specific formatting so users do not need to use double-returns. </a:t>
            </a:r>
          </a:p>
          <a:p>
            <a:pPr lvl="1"/>
            <a:r>
              <a:rPr lang="en-US" smtClean="0"/>
              <a:t>Subheading</a:t>
            </a:r>
          </a:p>
          <a:p>
            <a:pPr lvl="2"/>
            <a:r>
              <a:rPr lang="en-US" smtClean="0"/>
              <a:t>Third level</a:t>
            </a:r>
          </a:p>
          <a:p>
            <a:pPr lvl="3"/>
            <a:r>
              <a:rPr lang="en-US" smtClean="0"/>
              <a:t>Fourth level</a:t>
            </a:r>
          </a:p>
          <a:p>
            <a:pPr lvl="4"/>
            <a:r>
              <a:rPr lang="en-US" smtClean="0"/>
              <a:t>Fifth level</a:t>
            </a:r>
          </a:p>
          <a:p>
            <a:pPr lvl="5"/>
            <a:r>
              <a:rPr lang="en-US" smtClean="0"/>
              <a:t>Sixth level</a:t>
            </a:r>
          </a:p>
          <a:p>
            <a:pPr lvl="6"/>
            <a:r>
              <a:rPr lang="en-US" smtClean="0"/>
              <a:t>Seventh level</a:t>
            </a:r>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baseline="0"/>
            </a:lvl1p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8"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10" name="Content Placeholder 2"/>
          <p:cNvSpPr>
            <a:spLocks noGrp="1"/>
          </p:cNvSpPr>
          <p:nvPr>
            <p:ph idx="1"/>
          </p:nvPr>
        </p:nvSpPr>
        <p:spPr>
          <a:xfrm>
            <a:off x="457200" y="1524000"/>
            <a:ext cx="8229600" cy="4572000"/>
          </a:xfrm>
        </p:spPr>
        <p:txBody>
          <a:bodyPr/>
          <a:lstStyle>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1" name="Straight Connector 10"/>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with Numbers">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8" name="Content Placeholder 2"/>
          <p:cNvSpPr>
            <a:spLocks noGrp="1"/>
          </p:cNvSpPr>
          <p:nvPr>
            <p:ph idx="1"/>
          </p:nvPr>
        </p:nvSpPr>
        <p:spPr>
          <a:xfrm>
            <a:off x="457200" y="1524000"/>
            <a:ext cx="8229600" cy="4572000"/>
          </a:xfrm>
        </p:spPr>
        <p:txBody>
          <a:bodyPr/>
          <a:lstStyle>
            <a:lvl3pPr marL="233363" indent="-233363">
              <a:buFont typeface="+mj-lt"/>
              <a:buAutoNum type="arabicPeriod"/>
              <a:defRPr/>
            </a:lvl3pPr>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0" name="Straight Connector 9"/>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allout Box">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Content Placeholder 6"/>
          <p:cNvSpPr>
            <a:spLocks noGrp="1"/>
          </p:cNvSpPr>
          <p:nvPr>
            <p:ph sz="quarter" idx="13"/>
          </p:nvPr>
        </p:nvSpPr>
        <p:spPr>
          <a:xfrm>
            <a:off x="457200" y="1524000"/>
            <a:ext cx="4876800" cy="4572000"/>
          </a:xfrm>
        </p:spPr>
        <p:txBody>
          <a:bodyPr/>
          <a:lstStyle>
            <a:lvl5pPr>
              <a:defRPr/>
            </a:lvl5pPr>
            <a:lvl6pPr>
              <a:defRPr/>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Content Placeholder 11"/>
          <p:cNvSpPr>
            <a:spLocks noGrp="1"/>
          </p:cNvSpPr>
          <p:nvPr>
            <p:ph sz="quarter" idx="16"/>
          </p:nvPr>
        </p:nvSpPr>
        <p:spPr>
          <a:xfrm>
            <a:off x="5486400" y="1219200"/>
            <a:ext cx="3200400" cy="4038600"/>
          </a:xfrm>
          <a:solidFill>
            <a:srgbClr val="D8D7DF"/>
          </a:solidFill>
        </p:spPr>
        <p:txBody>
          <a:bodyPr/>
          <a:lstStyle/>
          <a:p>
            <a:pPr lvl="0"/>
            <a:r>
              <a:rPr lang="en-US" altLang="zh-CN" smtClean="0"/>
              <a:t>Click to edit Master text styles</a:t>
            </a:r>
          </a:p>
        </p:txBody>
      </p:sp>
      <p:sp>
        <p:nvSpPr>
          <p:cNvPr id="14" name="Text Placeholder 13"/>
          <p:cNvSpPr>
            <a:spLocks noGrp="1"/>
          </p:cNvSpPr>
          <p:nvPr>
            <p:ph type="body" sz="quarter" idx="17"/>
          </p:nvPr>
        </p:nvSpPr>
        <p:spPr>
          <a:xfrm>
            <a:off x="5791200" y="1524000"/>
            <a:ext cx="2590800" cy="3429000"/>
          </a:xfrm>
        </p:spPr>
        <p:txBody>
          <a:bodyPr/>
          <a:lstStyle>
            <a:lvl1pPr>
              <a:spcBef>
                <a:spcPct val="0"/>
              </a:spcBef>
              <a:spcAft>
                <a:spcPts val="1000"/>
              </a:spcAft>
              <a:defRPr baseline="0">
                <a:solidFill>
                  <a:schemeClr val="accent1"/>
                </a:solidFill>
                <a:latin typeface="Arial" pitchFamily="34" charset="0"/>
              </a:defRPr>
            </a:lvl1pPr>
            <a:lvl2pPr>
              <a:spcAft>
                <a:spcPts val="400"/>
              </a:spcAft>
              <a:defRPr sz="1200"/>
            </a:lvl2pPr>
          </a:lstStyle>
          <a:p>
            <a:pPr lvl="0"/>
            <a:r>
              <a:rPr lang="en-US" altLang="zh-CN" smtClean="0"/>
              <a:t>Click to edit Master text styles</a:t>
            </a:r>
          </a:p>
          <a:p>
            <a:pPr lvl="1"/>
            <a:r>
              <a:rPr lang="en-US" altLang="zh-CN" smtClean="0"/>
              <a:t>Second level</a:t>
            </a:r>
          </a:p>
        </p:txBody>
      </p:sp>
      <p:sp>
        <p:nvSpPr>
          <p:cNvPr id="11" name="Text Placeholder 12"/>
          <p:cNvSpPr>
            <a:spLocks noGrp="1"/>
          </p:cNvSpPr>
          <p:nvPr>
            <p:ph type="body" sz="quarter" idx="18"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9" name="Straight Connector 8"/>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Content Placeholder 6"/>
          <p:cNvSpPr>
            <a:spLocks noGrp="1"/>
          </p:cNvSpPr>
          <p:nvPr>
            <p:ph sz="quarter" idx="13"/>
          </p:nvPr>
        </p:nvSpPr>
        <p:spPr>
          <a:xfrm>
            <a:off x="457200" y="1524000"/>
            <a:ext cx="3962400" cy="4572000"/>
          </a:xfrm>
        </p:spPr>
        <p:txBody>
          <a:bodyPr/>
          <a:lstStyle>
            <a:lvl5pPr>
              <a:defRPr/>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9" name="Text Placeholder 8"/>
          <p:cNvSpPr>
            <a:spLocks noGrp="1"/>
          </p:cNvSpPr>
          <p:nvPr>
            <p:ph type="body" sz="quarter" idx="14"/>
          </p:nvPr>
        </p:nvSpPr>
        <p:spPr>
          <a:xfrm>
            <a:off x="4648200" y="1524000"/>
            <a:ext cx="4038600" cy="45720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1" name="Text Placeholder 12"/>
          <p:cNvSpPr>
            <a:spLocks noGrp="1"/>
          </p:cNvSpPr>
          <p:nvPr>
            <p:ph type="body" sz="quarter" idx="15"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Quot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8" name="Text Placeholder 7"/>
          <p:cNvSpPr>
            <a:spLocks noGrp="1"/>
          </p:cNvSpPr>
          <p:nvPr>
            <p:ph type="body" sz="quarter" idx="16" hasCustomPrompt="1"/>
          </p:nvPr>
        </p:nvSpPr>
        <p:spPr>
          <a:xfrm>
            <a:off x="457200" y="1524000"/>
            <a:ext cx="8229600" cy="4572000"/>
          </a:xfrm>
        </p:spPr>
        <p:txBody>
          <a:bodyPr/>
          <a:lstStyle>
            <a:lvl1pPr>
              <a:lnSpc>
                <a:spcPts val="4400"/>
              </a:lnSpc>
              <a:spcBef>
                <a:spcPct val="0"/>
              </a:spcBef>
              <a:spcAft>
                <a:spcPct val="0"/>
              </a:spcAft>
              <a:defRPr sz="3900" b="0" i="0" baseline="0"/>
            </a:lvl1pPr>
          </a:lstStyle>
          <a:p>
            <a:pPr lvl="0"/>
            <a:r>
              <a:rPr lang="en-US" smtClean="0"/>
              <a:t>“Click to edit Master text styles</a:t>
            </a:r>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7" name="Straight Connector 6"/>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6" name="Straight Connector 5"/>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a:t>
            </a:fld>
            <a:endParaRPr lang="en-US"/>
          </a:p>
        </p:txBody>
      </p:sp>
      <p:cxnSp>
        <p:nvCxnSpPr>
          <p:cNvPr id="5" name="Straight Connector 4"/>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ags" Target="../tags/tag1.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TextBox 7"/>
          <p:cNvSpPr txBox="1"/>
          <p:nvPr userDrawn="1">
            <p:custDataLst>
              <p:tags r:id="rId16"/>
            </p:custDataLst>
          </p:nvPr>
        </p:nvSpPr>
        <p:spPr>
          <a:xfrm rot="19906912">
            <a:off x="243577" y="3029257"/>
            <a:ext cx="8514068" cy="1107996"/>
          </a:xfrm>
          <a:prstGeom prst="rect">
            <a:avLst/>
          </a:prstGeom>
          <a:noFill/>
        </p:spPr>
        <p:txBody>
          <a:bodyPr wrap="square"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6600" b="1" baseline="0" smtClean="0">
                <a:solidFill>
                  <a:srgbClr val="C0C0C0"/>
                </a:solidFill>
              </a:rPr>
              <a:t> </a:t>
            </a:r>
            <a:endParaRPr lang="en-GB" b="1">
              <a:solidFill>
                <a:srgbClr val="C0C0C0"/>
              </a:solidFill>
            </a:endParaRPr>
          </a:p>
        </p:txBody>
      </p:sp>
      <p:sp>
        <p:nvSpPr>
          <p:cNvPr id="2" name="Title Placeholder 1"/>
          <p:cNvSpPr>
            <a:spLocks noGrp="1"/>
          </p:cNvSpPr>
          <p:nvPr>
            <p:ph type="title"/>
          </p:nvPr>
        </p:nvSpPr>
        <p:spPr>
          <a:xfrm>
            <a:off x="457200" y="457200"/>
            <a:ext cx="8229600" cy="307777"/>
          </a:xfrm>
          <a:prstGeom prst="rect">
            <a:avLst/>
          </a:prstGeom>
        </p:spPr>
        <p:txBody>
          <a:bodyPr vert="horz" lIns="0" tIns="0" rIns="0" bIns="0" rtlCol="0" anchor="t" anchorCtr="0">
            <a:normAutofit/>
          </a:bodyPr>
          <a:lstStyle/>
          <a:p>
            <a:r>
              <a:rPr lang="en-US" altLang="zh-CN" smtClean="0"/>
              <a:t>Click to edit Master title style</a:t>
            </a:r>
            <a:endParaRPr lang="en-US"/>
          </a:p>
        </p:txBody>
      </p:sp>
      <p:sp>
        <p:nvSpPr>
          <p:cNvPr id="3" name="Text Placeholder 2"/>
          <p:cNvSpPr>
            <a:spLocks noGrp="1"/>
          </p:cNvSpPr>
          <p:nvPr>
            <p:ph type="body" idx="1"/>
          </p:nvPr>
        </p:nvSpPr>
        <p:spPr>
          <a:xfrm>
            <a:off x="457200" y="1524000"/>
            <a:ext cx="8229600" cy="4572000"/>
          </a:xfrm>
          <a:prstGeom prst="rect">
            <a:avLst/>
          </a:prstGeom>
        </p:spPr>
        <p:txBody>
          <a:bodyPr vert="horz" lIns="0" tIns="0" rIns="0" bIns="0" rtlCol="0">
            <a:noAutofit/>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5" name="Footer Placeholder 4 Copyright"/>
          <p:cNvSpPr>
            <a:spLocks noGrp="1"/>
          </p:cNvSpPr>
          <p:nvPr>
            <p:ph type="ftr" sz="quarter" idx="3"/>
          </p:nvPr>
        </p:nvSpPr>
        <p:spPr>
          <a:xfrm>
            <a:off x="457199" y="6400800"/>
            <a:ext cx="5277853" cy="92333"/>
          </a:xfrm>
          <a:prstGeom prst="rect">
            <a:avLst/>
          </a:prstGeom>
        </p:spPr>
        <p:txBody>
          <a:bodyPr vert="horz" wrap="square" lIns="0" tIns="0" rIns="0" bIns="0" rtlCol="0" anchor="t" anchorCtr="0">
            <a:spAutoFit/>
          </a:bodyPr>
          <a:lstStyle>
            <a:defPPr>
              <a:defRPr lang="en-US"/>
            </a:defPPr>
            <a:lvl1pPr marL="0" algn="l"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 [yyyy]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4"/>
          </p:nvPr>
        </p:nvSpPr>
        <p:spPr>
          <a:xfrm>
            <a:off x="8305800" y="6400800"/>
            <a:ext cx="381000" cy="138499"/>
          </a:xfrm>
          <a:prstGeom prst="rect">
            <a:avLst/>
          </a:prstGeom>
        </p:spPr>
        <p:txBody>
          <a:bodyPr vert="horz" wrap="square" lIns="0" tIns="0" rIns="0" bIns="0" rtlCol="0" anchor="t" anchorCtr="0">
            <a:sp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083E393-C0BF-4ED8-8545-7E4C90AFF83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92" r:id="rId2"/>
    <p:sldLayoutId id="2147483693"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Lst>
  <p:transition/>
  <p:timing/>
  <p:hf hdr="0" dt="0"/>
  <p:txStyles>
    <p:titleStyle>
      <a:lvl1pPr algn="l" defTabSz="914400" rtl="0" eaLnBrk="1" latinLnBrk="0" hangingPunct="1">
        <a:spcBef>
          <a:spcPct val="0"/>
        </a:spcBef>
        <a:buNone/>
        <a:defRPr sz="2000" b="1" kern="1200" baseline="0">
          <a:solidFill>
            <a:srgbClr val="70208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4.jpeg" /><Relationship Id="rId7"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15403420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6"/>
          <a:stretch>
            <a:fillRect/>
          </a:stretch>
        </a:blipFill>
        <a:effectLst/>
      </p:bgPr>
    </p:bg>
    <p:spTree>
      <p:nvGrpSpPr>
        <p:cNvPr id="1" name=""/>
        <p:cNvGrpSpPr/>
        <p:nvPr/>
      </p:nvGrpSpPr>
      <p:grpSpPr>
        <a:xfrm>
          <a:off x="0" y="0"/>
          <a:ext cx="0" cy="0"/>
        </a:xfrm>
      </p:grpSpPr>
      <p:sp>
        <p:nvSpPr>
          <p:cNvPr id="2" name="Title 1"/>
          <p:cNvSpPr>
            <a:spLocks noGrp="1"/>
          </p:cNvSpPr>
          <p:nvPr>
            <p:ph type="title"/>
            <p:custDataLst>
              <p:tags r:id="rId3"/>
            </p:custDataLst>
          </p:nvPr>
        </p:nvSpPr>
        <p:spPr/>
        <p:txBody>
          <a:bodyPr/>
          <a:lstStyle/>
          <a:p>
            <a:r>
              <a:rPr lang="zh-CN" altLang="en-US"/>
              <a:t>金</a:t>
            </a:r>
            <a:r>
              <a:rPr lang="zh-CN" altLang="en-US" smtClean="0"/>
              <a:t>控平台研究及未来</a:t>
            </a:r>
            <a:r>
              <a:rPr lang="en-US" altLang="zh-CN" smtClean="0"/>
              <a:t>TR</a:t>
            </a:r>
            <a:r>
              <a:rPr lang="zh-CN" altLang="en-US" smtClean="0"/>
              <a:t>业务切入</a:t>
            </a:r>
            <a:endParaRPr lang="en-US"/>
          </a:p>
        </p:txBody>
      </p:sp>
      <p:sp>
        <p:nvSpPr>
          <p:cNvPr id="4" name="Footer Placeholder 3"/>
          <p:cNvSpPr>
            <a:spLocks noGrp="1"/>
          </p:cNvSpPr>
          <p:nvPr>
            <p:ph type="ftr" sz="quarter" idx="11"/>
          </p:nvPr>
        </p:nvSpPr>
        <p:spPr/>
        <p:txBody>
          <a:bodyPr/>
          <a:lstStyle/>
          <a:p>
            <a:r>
              <a:rPr lang="en-US" smtClean="0"/>
              <a:t>© 2016 Willis Towers Watson. All rights reserved.</a:t>
            </a:r>
            <a:endParaRPr lang="en-US"/>
          </a:p>
        </p:txBody>
      </p:sp>
      <p:sp>
        <p:nvSpPr>
          <p:cNvPr id="5" name="Content Placeholder 4"/>
          <p:cNvSpPr>
            <a:spLocks noGrp="1"/>
          </p:cNvSpPr>
          <p:nvPr>
            <p:ph idx="1"/>
            <p:custDataLst>
              <p:tags r:id="rId4"/>
            </p:custDataLst>
          </p:nvPr>
        </p:nvSpPr>
        <p:spPr/>
        <p:txBody>
          <a:bodyPr/>
          <a:lstStyle/>
          <a:p>
            <a:endParaRPr lang="en-US"/>
          </a:p>
        </p:txBody>
      </p:sp>
      <p:sp>
        <p:nvSpPr>
          <p:cNvPr id="10" name="SHAPE"/>
          <p:cNvSpPr>
            <a:spLocks noGrp="1"/>
          </p:cNvSpPr>
          <p:nvPr>
            <p:ph type="body" sz="quarter" idx="12"/>
            <p:custDataLst>
              <p:tags r:id="rId5"/>
            </p:custDataLst>
          </p:nvPr>
        </p:nvSpPr>
        <p:spPr/>
        <p:txBody>
          <a:bodyPr/>
          <a:lstStyle/>
          <a:p>
            <a:r>
              <a:rPr lang="en-US" smtClean="0"/>
              <a:t>2016/09/06</a:t>
            </a:r>
            <a:endParaRPr lang="en-US"/>
          </a:p>
        </p:txBody>
      </p:sp>
      <p:sp>
        <p:nvSpPr>
          <p:cNvPr id="6" name="Path"/>
          <p:cNvSpPr/>
          <p:nvPr/>
        </p:nvSpPr>
        <p:spPr>
          <a:xfrm>
            <a:off x="449263" y="6569045"/>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tlCol="0" anchor="t" anchorCtr="0"/>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en-GB" sz="700">
              <a:solidFill>
                <a:schemeClr val="tx1"/>
              </a:solidFill>
            </a:endParaRPr>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custDataLst>
              <p:tags r:id="rId2"/>
            </p:custDataLst>
          </p:nvPr>
        </p:nvSpPr>
        <p:spPr/>
        <p:txBody>
          <a:bodyPr/>
          <a:lstStyle/>
          <a:p>
            <a:r>
              <a:rPr lang="zh-CN" altLang="en-US"/>
              <a:t>观</a:t>
            </a:r>
            <a:r>
              <a:rPr lang="zh-CN" altLang="en-US" smtClean="0"/>
              <a:t>点摘要</a:t>
            </a:r>
            <a:endParaRPr lang="en-US"/>
          </a:p>
        </p:txBody>
      </p:sp>
      <p:sp>
        <p:nvSpPr>
          <p:cNvPr id="3" name="Footer Placeholder 2"/>
          <p:cNvSpPr>
            <a:spLocks noGrp="1"/>
          </p:cNvSpPr>
          <p:nvPr>
            <p:ph type="ftr" sz="quarter" idx="11"/>
          </p:nvPr>
        </p:nvSpPr>
        <p:spPr/>
        <p:txBody>
          <a:bodyPr/>
          <a:lstStyle/>
          <a:p>
            <a:r>
              <a:rPr lang="en-US" smtClean="0"/>
              <a:t>© 2016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a:t>
            </a:fld>
            <a:endParaRPr lang="en-US"/>
          </a:p>
        </p:txBody>
      </p:sp>
      <p:sp>
        <p:nvSpPr>
          <p:cNvPr id="5" name="Text Placeholder 4"/>
          <p:cNvSpPr>
            <a:spLocks noGrp="1"/>
          </p:cNvSpPr>
          <p:nvPr>
            <p:ph type="body" sz="quarter" idx="13"/>
            <p:custDataLst>
              <p:tags r:id="rId3"/>
            </p:custDataLst>
          </p:nvPr>
        </p:nvSpPr>
        <p:spPr>
          <a:xfrm>
            <a:off x="414580" y="1086118"/>
            <a:ext cx="8229600" cy="4572000"/>
          </a:xfrm>
        </p:spPr>
        <p:txBody>
          <a:bodyPr/>
          <a:lstStyle/>
          <a:p>
            <a:pPr marL="285750" indent="-285750">
              <a:buFont typeface="Arial" pitchFamily="34" charset="0"/>
              <a:buChar char="•"/>
            </a:pPr>
            <a:r>
              <a:rPr lang="zh-CN" altLang="en-US" sz="1800" smtClean="0"/>
              <a:t>利率市场化推动混业经营，美国日本已有先例</a:t>
            </a:r>
            <a:endParaRPr lang="en-US" altLang="zh-CN" sz="1800" smtClean="0"/>
          </a:p>
          <a:p>
            <a:pPr marL="285750" indent="-285750">
              <a:buFont typeface="Arial" pitchFamily="34" charset="0"/>
              <a:buChar char="•"/>
            </a:pPr>
            <a:r>
              <a:rPr lang="zh-CN" altLang="en-US" sz="1800"/>
              <a:t>境外金控形式研</a:t>
            </a:r>
            <a:r>
              <a:rPr lang="zh-CN" altLang="en-US" sz="1800" smtClean="0"/>
              <a:t>究</a:t>
            </a:r>
            <a:endParaRPr lang="en-US" altLang="zh-CN" sz="1800"/>
          </a:p>
          <a:p>
            <a:pPr marL="742950" lvl="3" indent="-285750">
              <a:buFont typeface="Wingdings" pitchFamily="2" charset="2"/>
              <a:buChar char="ü"/>
            </a:pPr>
            <a:r>
              <a:rPr lang="zh-CN" altLang="en-US" sz="1600"/>
              <a:t>日本</a:t>
            </a:r>
            <a:r>
              <a:rPr lang="en-US" altLang="zh-CN" sz="1600"/>
              <a:t>/</a:t>
            </a:r>
            <a:r>
              <a:rPr lang="zh-CN" altLang="en-US" sz="1600"/>
              <a:t>台</a:t>
            </a:r>
            <a:r>
              <a:rPr lang="zh-CN" altLang="en-US" sz="1600" smtClean="0"/>
              <a:t>湾 </a:t>
            </a:r>
            <a:r>
              <a:rPr lang="en-US" altLang="zh-CN" sz="1600" smtClean="0"/>
              <a:t>- </a:t>
            </a:r>
            <a:r>
              <a:rPr lang="zh-CN" altLang="en-US" sz="1600" smtClean="0"/>
              <a:t>纯</a:t>
            </a:r>
            <a:r>
              <a:rPr lang="zh-CN" altLang="en-US" sz="1600"/>
              <a:t>金融控</a:t>
            </a:r>
            <a:r>
              <a:rPr lang="zh-CN" altLang="en-US" sz="1600" smtClean="0"/>
              <a:t>股</a:t>
            </a:r>
            <a:endParaRPr lang="en-US" altLang="zh-CN" sz="1600" smtClean="0"/>
          </a:p>
          <a:p>
            <a:pPr marL="742950" lvl="3" indent="-285750">
              <a:buFont typeface="Wingdings" pitchFamily="2" charset="2"/>
              <a:buChar char="ü"/>
            </a:pPr>
            <a:r>
              <a:rPr lang="zh-CN" altLang="en-US" sz="1600"/>
              <a:t>英</a:t>
            </a:r>
            <a:r>
              <a:rPr lang="zh-CN" altLang="en-US" sz="1600" smtClean="0"/>
              <a:t>国 </a:t>
            </a:r>
            <a:r>
              <a:rPr lang="en-US" altLang="zh-CN" sz="1600" smtClean="0"/>
              <a:t>- </a:t>
            </a:r>
            <a:r>
              <a:rPr lang="zh-CN" altLang="en-US" sz="1600" smtClean="0"/>
              <a:t>银</a:t>
            </a:r>
            <a:r>
              <a:rPr lang="zh-CN" altLang="en-US" sz="1600"/>
              <a:t>行金</a:t>
            </a:r>
            <a:r>
              <a:rPr lang="zh-CN" altLang="en-US" sz="1600" smtClean="0"/>
              <a:t>控</a:t>
            </a:r>
            <a:endParaRPr lang="en-US" altLang="zh-CN" sz="1600" smtClean="0"/>
          </a:p>
          <a:p>
            <a:pPr marL="742950" lvl="3" indent="-285750">
              <a:buFont typeface="Wingdings" pitchFamily="2" charset="2"/>
              <a:buChar char="ü"/>
            </a:pPr>
            <a:r>
              <a:rPr lang="zh-CN" altLang="en-US" sz="1600"/>
              <a:t>德</a:t>
            </a:r>
            <a:r>
              <a:rPr lang="zh-CN" altLang="en-US" sz="1600" smtClean="0"/>
              <a:t>国 </a:t>
            </a:r>
            <a:r>
              <a:rPr lang="en-US" altLang="zh-CN" sz="1600" smtClean="0"/>
              <a:t>- </a:t>
            </a:r>
            <a:r>
              <a:rPr lang="zh-CN" altLang="en-US" sz="1600" smtClean="0"/>
              <a:t>全</a:t>
            </a:r>
            <a:r>
              <a:rPr lang="zh-CN" altLang="en-US" sz="1600"/>
              <a:t>能银</a:t>
            </a:r>
            <a:r>
              <a:rPr lang="zh-CN" altLang="en-US" sz="1600" smtClean="0"/>
              <a:t>行</a:t>
            </a:r>
            <a:endParaRPr lang="en-US" altLang="zh-CN" sz="1600" smtClean="0"/>
          </a:p>
          <a:p>
            <a:pPr marL="285750" lvl="1" indent="-285750">
              <a:buFont typeface="Arial" pitchFamily="34" charset="0"/>
              <a:buChar char="•"/>
            </a:pPr>
            <a:r>
              <a:rPr lang="zh-CN" altLang="en-US" sz="1800" b="1" smtClean="0"/>
              <a:t>央</a:t>
            </a:r>
            <a:r>
              <a:rPr lang="zh-CN" altLang="en-US" sz="1800" b="1"/>
              <a:t>企主导大型金控已经发展成型，多通过兼并重组，壮大银证保核心业</a:t>
            </a:r>
            <a:r>
              <a:rPr lang="zh-CN" altLang="en-US" sz="1800" b="1" smtClean="0"/>
              <a:t>务</a:t>
            </a:r>
            <a:endParaRPr lang="en-US" altLang="zh-CN" sz="1800" b="1" smtClean="0"/>
          </a:p>
          <a:p>
            <a:pPr marL="285750" lvl="1" indent="-285750">
              <a:buFont typeface="Arial" pitchFamily="34" charset="0"/>
              <a:buChar char="•"/>
            </a:pPr>
            <a:r>
              <a:rPr lang="zh-CN" altLang="en-US" sz="1800" b="1"/>
              <a:t>境内金控发展现状</a:t>
            </a:r>
            <a:r>
              <a:rPr lang="en-US" altLang="zh-CN" sz="1800" b="1"/>
              <a:t>-</a:t>
            </a:r>
            <a:r>
              <a:rPr lang="zh-CN" altLang="en-US" sz="1800" b="1"/>
              <a:t>国有银行控股金控体量优势明</a:t>
            </a:r>
            <a:r>
              <a:rPr lang="zh-CN" altLang="en-US" sz="1800" b="1" smtClean="0"/>
              <a:t>显</a:t>
            </a:r>
            <a:endParaRPr lang="en-US" altLang="zh-CN" sz="1800" b="1" smtClean="0"/>
          </a:p>
          <a:p>
            <a:pPr marL="742950" lvl="3" indent="-285750">
              <a:buFont typeface="Wingdings" pitchFamily="2" charset="2"/>
              <a:buChar char="ü"/>
            </a:pPr>
            <a:r>
              <a:rPr lang="zh-CN" altLang="en-US" sz="1600" b="1"/>
              <a:t>多元化</a:t>
            </a:r>
            <a:r>
              <a:rPr lang="zh-CN" altLang="en-US" sz="1600"/>
              <a:t>是银行业务发展的未来，布局金控则是转型多元化银行的主要途径，</a:t>
            </a:r>
            <a:r>
              <a:rPr lang="en-US" altLang="zh-CN" sz="1600"/>
              <a:t>TR</a:t>
            </a:r>
            <a:r>
              <a:rPr lang="zh-CN" altLang="en-US" sz="1600"/>
              <a:t>业务的切入点在并购业务产生的战略需</a:t>
            </a:r>
            <a:r>
              <a:rPr lang="zh-CN" altLang="en-US" sz="1600" smtClean="0"/>
              <a:t>求</a:t>
            </a:r>
            <a:endParaRPr lang="en-US" altLang="zh-CN" sz="1600" smtClean="0"/>
          </a:p>
          <a:p>
            <a:pPr marL="742950" lvl="3" indent="-285750">
              <a:buFont typeface="Wingdings" pitchFamily="2" charset="2"/>
              <a:buChar char="ü"/>
            </a:pPr>
            <a:r>
              <a:rPr lang="zh-CN" altLang="en-US" sz="1600" b="1"/>
              <a:t>投融一体</a:t>
            </a:r>
            <a:r>
              <a:rPr lang="zh-CN" altLang="en-US" sz="1600"/>
              <a:t>是产业型金控发展的未来，除收购兼并外与传统金融公司合作会成为发展路径</a:t>
            </a:r>
            <a:r>
              <a:rPr lang="en-US" altLang="zh-CN" sz="1600"/>
              <a:t>,TR</a:t>
            </a:r>
            <a:r>
              <a:rPr lang="zh-CN" altLang="en-US" sz="1600"/>
              <a:t>的主要切入点在为客户选择适合其发展阶段和路径的人力资源体</a:t>
            </a:r>
            <a:r>
              <a:rPr lang="zh-CN" altLang="en-US" sz="1600" smtClean="0"/>
              <a:t>系</a:t>
            </a:r>
            <a:endParaRPr lang="en-US" altLang="zh-CN" sz="1600" smtClean="0"/>
          </a:p>
          <a:p>
            <a:pPr marL="285750" lvl="1" indent="-285750">
              <a:buFont typeface="Arial" pitchFamily="34" charset="0"/>
              <a:buChar char="•"/>
            </a:pPr>
            <a:r>
              <a:rPr lang="zh-CN" altLang="en-US" sz="1800" b="1"/>
              <a:t>金控集团布局四大步</a:t>
            </a:r>
            <a:r>
              <a:rPr lang="zh-CN" altLang="en-US" sz="1800" b="1" smtClean="0"/>
              <a:t>骤</a:t>
            </a:r>
            <a:endParaRPr lang="en-US" altLang="zh-CN" sz="1800" b="1" smtClean="0"/>
          </a:p>
          <a:p>
            <a:pPr marL="742950" lvl="3" indent="-285750">
              <a:buFont typeface="Wingdings" pitchFamily="2" charset="2"/>
              <a:buChar char="ü"/>
            </a:pPr>
            <a:r>
              <a:rPr lang="zh-CN" altLang="en-US" sz="1600"/>
              <a:t>拿牌</a:t>
            </a:r>
            <a:r>
              <a:rPr lang="zh-CN" altLang="en-US" sz="1600" smtClean="0"/>
              <a:t>照</a:t>
            </a:r>
            <a:endParaRPr lang="en-US" altLang="zh-CN" sz="1600" smtClean="0"/>
          </a:p>
          <a:p>
            <a:pPr marL="742950" lvl="3" indent="-285750">
              <a:buFont typeface="Wingdings" pitchFamily="2" charset="2"/>
              <a:buChar char="ü"/>
            </a:pPr>
            <a:r>
              <a:rPr lang="zh-CN" altLang="en-US" sz="1600" smtClean="0"/>
              <a:t>造核心</a:t>
            </a:r>
            <a:endParaRPr lang="en-US" altLang="zh-CN" sz="1600" smtClean="0"/>
          </a:p>
          <a:p>
            <a:pPr marL="742950" lvl="3" indent="-285750">
              <a:buFont typeface="Wingdings" pitchFamily="2" charset="2"/>
              <a:buChar char="ü"/>
            </a:pPr>
            <a:r>
              <a:rPr lang="zh-CN" altLang="en-US" sz="1600" smtClean="0"/>
              <a:t>强协同</a:t>
            </a:r>
            <a:endParaRPr lang="en-US" altLang="zh-CN" sz="1600" smtClean="0"/>
          </a:p>
          <a:p>
            <a:pPr marL="742950" lvl="3" indent="-285750">
              <a:buFont typeface="Wingdings" pitchFamily="2" charset="2"/>
              <a:buChar char="ü"/>
            </a:pPr>
            <a:r>
              <a:rPr lang="zh-CN" altLang="en-US" sz="1600" smtClean="0"/>
              <a:t>创闭环</a:t>
            </a:r>
            <a:endParaRPr lang="en-US" altLang="zh-CN" sz="1600" smtClean="0"/>
          </a:p>
          <a:p>
            <a:pPr marL="742950" lvl="3" indent="-285750">
              <a:buFont typeface="Wingdings" pitchFamily="2" charset="2"/>
              <a:buChar char="ü"/>
            </a:pPr>
            <a:endParaRPr lang="zh-CN" altLang="en-US"/>
          </a:p>
          <a:p>
            <a:pPr lvl="1"/>
            <a:endParaRPr lang="zh-CN" altLang="en-US"/>
          </a:p>
          <a:p>
            <a:pPr marL="285750" lvl="1" indent="-285750">
              <a:buFont typeface="Wingdings" pitchFamily="2" charset="2"/>
              <a:buChar char="ü"/>
            </a:pPr>
            <a:endParaRPr lang="zh-CN" altLang="en-US"/>
          </a:p>
          <a:p>
            <a:pPr lvl="3" indent="0">
              <a:buNone/>
            </a:pPr>
            <a:br>
              <a:rPr lang="zh-CN" altLang="en-US"/>
            </a:br>
            <a:br>
              <a:rPr lang="zh-CN" altLang="en-US"/>
            </a:br>
            <a:endParaRPr lang="en-US" altLang="zh-CN" smtClean="0"/>
          </a:p>
          <a:p>
            <a:pPr marL="285750" indent="-285750">
              <a:buFont typeface="Arial" pitchFamily="34" charset="0"/>
              <a:buChar char="•"/>
            </a:pPr>
            <a:endParaRPr lang="en-US"/>
          </a:p>
        </p:txBody>
      </p:sp>
      <p:sp>
        <p:nvSpPr>
          <p:cNvPr id="7" name="Path"/>
          <p:cNvSpPr/>
          <p:nvPr/>
        </p:nvSpPr>
        <p:spPr>
          <a:xfrm>
            <a:off x="449263" y="6569045"/>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tlCol="0" anchor="t" anchorCtr="0"/>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en-GB" sz="700">
              <a:solidFill>
                <a:schemeClr val="tx1"/>
              </a:solidFill>
            </a:endParaRP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目录</a:t>
            </a: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3</a:t>
            </a:fld>
            <a:endParaRPr lang="en-US"/>
          </a:p>
        </p:txBody>
      </p:sp>
      <p:sp>
        <p:nvSpPr>
          <p:cNvPr id="6" name="Content Placeholder 5"/>
          <p:cNvSpPr>
            <a:spLocks noGrp="1"/>
          </p:cNvSpPr>
          <p:nvPr>
            <p:ph idx="1"/>
          </p:nvPr>
        </p:nvSpPr>
        <p:spPr/>
        <p:txBody>
          <a:bodyPr/>
          <a:lstStyle/>
          <a:p>
            <a:pPr marL="285750" indent="-285750">
              <a:buFont typeface="Arial" pitchFamily="34" charset="0"/>
              <a:buChar char="•"/>
            </a:pPr>
            <a:r>
              <a:rPr lang="zh-CN" altLang="en-US" sz="2400"/>
              <a:t>政</a:t>
            </a:r>
            <a:r>
              <a:rPr lang="zh-CN" altLang="en-US" sz="2400" smtClean="0"/>
              <a:t>策面情况</a:t>
            </a:r>
            <a:endParaRPr lang="en-US" altLang="zh-CN" sz="2400" smtClean="0"/>
          </a:p>
          <a:p>
            <a:pPr marL="285750" indent="-285750">
              <a:buFont typeface="Arial" pitchFamily="34" charset="0"/>
              <a:buChar char="•"/>
            </a:pPr>
            <a:r>
              <a:rPr lang="zh-CN" altLang="en-US" sz="2400"/>
              <a:t>境外金控形式研究</a:t>
            </a:r>
            <a:endParaRPr lang="en-US" altLang="zh-CN" sz="2400"/>
          </a:p>
          <a:p>
            <a:pPr marL="285750" indent="-285750">
              <a:buFont typeface="Arial" pitchFamily="34" charset="0"/>
              <a:buChar char="•"/>
            </a:pPr>
            <a:r>
              <a:rPr lang="zh-CN" altLang="en-US" sz="2400" smtClean="0"/>
              <a:t>境内金控深入研</a:t>
            </a:r>
            <a:r>
              <a:rPr lang="zh-CN" altLang="en-US" sz="2400"/>
              <a:t>究</a:t>
            </a:r>
            <a:endParaRPr lang="en-US" altLang="zh-CN" sz="2400"/>
          </a:p>
          <a:p>
            <a:pPr marL="285750" indent="-285750">
              <a:buFont typeface="Arial" pitchFamily="34" charset="0"/>
              <a:buChar char="•"/>
            </a:pPr>
            <a:r>
              <a:rPr lang="zh-CN" altLang="en-US" sz="2400" smtClean="0"/>
              <a:t>金控布局的四个步骤及组织、人才、管控切入</a:t>
            </a:r>
            <a:endParaRPr lang="zh-CN" altLang="en-US" sz="2400"/>
          </a:p>
        </p:txBody>
      </p:sp>
    </p:spTree>
    <p:extLst>
      <p:ext uri="{BB962C8B-B14F-4D97-AF65-F5344CB8AC3E}">
        <p14:creationId xmlns:p14="http://schemas.microsoft.com/office/powerpoint/2010/main" val="202505329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政策东风频吹，金控扬帆起航</a:t>
            </a: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4</a:t>
            </a:fld>
            <a:endParaRPr lang="en-US"/>
          </a:p>
        </p:txBody>
      </p:sp>
      <p:sp>
        <p:nvSpPr>
          <p:cNvPr id="5" name="Text Placeholder 4"/>
          <p:cNvSpPr>
            <a:spLocks noGrp="1"/>
          </p:cNvSpPr>
          <p:nvPr>
            <p:ph type="body" sz="quarter" idx="13"/>
          </p:nvPr>
        </p:nvSpPr>
        <p:spPr/>
        <p:txBody>
          <a:bodyPr/>
          <a:lstStyle/>
          <a:p>
            <a:r>
              <a:rPr lang="en-US" altLang="zh-CN" smtClean="0"/>
              <a:t>2015</a:t>
            </a:r>
            <a:r>
              <a:rPr lang="zh-CN" altLang="en-US" smtClean="0"/>
              <a:t>年新的“十三五”规划为金融混业良好发展创造了必要政策基础；国际上，美国和台湾都经历了分业经营逐步放松到混业的体制变迁，制订了专门法案支持综合金融业务发展</a:t>
            </a:r>
            <a:endParaRPr lang="zh-CN" altLang="en-US"/>
          </a:p>
        </p:txBody>
      </p:sp>
      <p:sp>
        <p:nvSpPr>
          <p:cNvPr id="10" name="TextBox 9"/>
          <p:cNvSpPr txBox="1"/>
          <p:nvPr/>
        </p:nvSpPr>
        <p:spPr>
          <a:xfrm>
            <a:off x="4537317" y="2391800"/>
            <a:ext cx="1197735"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solidFill>
                  <a:schemeClr val="accent1"/>
                </a:solidFill>
              </a:rPr>
              <a:t>1992</a:t>
            </a:r>
            <a:endParaRPr lang="zh-CN" altLang="en-US" sz="1400">
              <a:solidFill>
                <a:schemeClr val="accent1"/>
              </a:solidFill>
            </a:endParaRPr>
          </a:p>
        </p:txBody>
      </p:sp>
      <p:sp>
        <p:nvSpPr>
          <p:cNvPr id="11" name="TextBox 10"/>
          <p:cNvSpPr txBox="1"/>
          <p:nvPr/>
        </p:nvSpPr>
        <p:spPr>
          <a:xfrm>
            <a:off x="457199" y="1654174"/>
            <a:ext cx="206061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accent3"/>
                </a:solidFill>
              </a:rPr>
              <a:t>国家银行体系阶段</a:t>
            </a:r>
            <a:endParaRPr lang="zh-CN" altLang="en-US">
              <a:solidFill>
                <a:schemeClr val="accent3"/>
              </a:solidFill>
            </a:endParaRPr>
          </a:p>
        </p:txBody>
      </p:sp>
      <p:cxnSp>
        <p:nvCxnSpPr>
          <p:cNvPr id="13" name="Straight Connector 12"/>
          <p:cNvCxnSpPr/>
          <p:nvPr/>
        </p:nvCxnSpPr>
        <p:spPr>
          <a:xfrm flipH="1">
            <a:off x="2517818" y="2023506"/>
            <a:ext cx="0" cy="101508"/>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p:cNvCxnSpPr/>
          <p:nvPr/>
        </p:nvCxnSpPr>
        <p:spPr>
          <a:xfrm flipH="1">
            <a:off x="4808111" y="2021358"/>
            <a:ext cx="0" cy="101508"/>
          </a:xfrm>
          <a:prstGeom prst="line">
            <a:avLst/>
          </a:prstGeom>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2225897" y="2391800"/>
            <a:ext cx="1197735"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solidFill>
                  <a:schemeClr val="accent1"/>
                </a:solidFill>
              </a:rPr>
              <a:t>1978</a:t>
            </a:r>
            <a:endParaRPr lang="zh-CN" altLang="en-US" sz="1400">
              <a:solidFill>
                <a:schemeClr val="accent1"/>
              </a:solidFill>
            </a:endParaRPr>
          </a:p>
        </p:txBody>
      </p:sp>
      <p:sp>
        <p:nvSpPr>
          <p:cNvPr id="17" name="TextBox 16"/>
          <p:cNvSpPr txBox="1"/>
          <p:nvPr/>
        </p:nvSpPr>
        <p:spPr>
          <a:xfrm>
            <a:off x="2948187" y="1654174"/>
            <a:ext cx="206061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accent3"/>
                </a:solidFill>
              </a:rPr>
              <a:t>混业经营阶段</a:t>
            </a:r>
            <a:endParaRPr lang="zh-CN" altLang="en-US">
              <a:solidFill>
                <a:schemeClr val="accent3"/>
              </a:solidFill>
            </a:endParaRPr>
          </a:p>
        </p:txBody>
      </p:sp>
      <p:sp>
        <p:nvSpPr>
          <p:cNvPr id="18" name="TextBox 17"/>
          <p:cNvSpPr txBox="1"/>
          <p:nvPr/>
        </p:nvSpPr>
        <p:spPr>
          <a:xfrm>
            <a:off x="5405371" y="1654174"/>
            <a:ext cx="206061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accent3"/>
                </a:solidFill>
              </a:rPr>
              <a:t>分业经营阶段</a:t>
            </a:r>
            <a:endParaRPr lang="zh-CN" altLang="en-US">
              <a:solidFill>
                <a:schemeClr val="accent3"/>
              </a:solidFill>
            </a:endParaRPr>
          </a:p>
        </p:txBody>
      </p:sp>
      <p:cxnSp>
        <p:nvCxnSpPr>
          <p:cNvPr id="19" name="Straight Connector 18"/>
          <p:cNvCxnSpPr/>
          <p:nvPr/>
        </p:nvCxnSpPr>
        <p:spPr>
          <a:xfrm flipH="1">
            <a:off x="7484771" y="2009241"/>
            <a:ext cx="0" cy="101508"/>
          </a:xfrm>
          <a:prstGeom prst="line">
            <a:avLst/>
          </a:prstGeom>
        </p:spPr>
        <p:style>
          <a:lnRef idx="2">
            <a:schemeClr val="dk1"/>
          </a:lnRef>
          <a:fillRef idx="0">
            <a:schemeClr val="dk1"/>
          </a:fillRef>
          <a:effectRef idx="1">
            <a:schemeClr val="dk1"/>
          </a:effectRef>
          <a:fontRef idx="minor">
            <a:schemeClr val="tx1"/>
          </a:fontRef>
        </p:style>
      </p:cxnSp>
      <p:sp>
        <p:nvSpPr>
          <p:cNvPr id="20" name="TextBox 19"/>
          <p:cNvSpPr txBox="1"/>
          <p:nvPr/>
        </p:nvSpPr>
        <p:spPr>
          <a:xfrm>
            <a:off x="7108065" y="2391800"/>
            <a:ext cx="1197735"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solidFill>
                  <a:schemeClr val="accent1"/>
                </a:solidFill>
              </a:rPr>
              <a:t>2015</a:t>
            </a:r>
            <a:endParaRPr lang="zh-CN" altLang="en-US" sz="1400">
              <a:solidFill>
                <a:schemeClr val="accent1"/>
              </a:solidFill>
            </a:endParaRPr>
          </a:p>
        </p:txBody>
      </p:sp>
      <p:sp>
        <p:nvSpPr>
          <p:cNvPr id="21" name="TextBox 20"/>
          <p:cNvSpPr txBox="1"/>
          <p:nvPr/>
        </p:nvSpPr>
        <p:spPr>
          <a:xfrm>
            <a:off x="7465990" y="1647801"/>
            <a:ext cx="206061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accent3"/>
                </a:solidFill>
              </a:rPr>
              <a:t>混业新时代</a:t>
            </a:r>
            <a:endParaRPr lang="zh-CN" altLang="en-US">
              <a:solidFill>
                <a:schemeClr val="accent3"/>
              </a:solidFill>
            </a:endParaRPr>
          </a:p>
        </p:txBody>
      </p:sp>
      <p:sp>
        <p:nvSpPr>
          <p:cNvPr id="22" name="Down Arrow 21"/>
          <p:cNvSpPr/>
          <p:nvPr/>
        </p:nvSpPr>
        <p:spPr>
          <a:xfrm>
            <a:off x="1487508" y="2545688"/>
            <a:ext cx="302655" cy="364937"/>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3" name="Rectangle 22"/>
          <p:cNvSpPr/>
          <p:nvPr/>
        </p:nvSpPr>
        <p:spPr>
          <a:xfrm>
            <a:off x="457199" y="3061967"/>
            <a:ext cx="2062766" cy="97523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国家银行为核心，集中统一管理</a:t>
            </a:r>
            <a:endParaRPr lang="zh-CN" altLang="en-US"/>
          </a:p>
        </p:txBody>
      </p:sp>
      <p:sp>
        <p:nvSpPr>
          <p:cNvPr id="24" name="Down Arrow 23"/>
          <p:cNvSpPr/>
          <p:nvPr/>
        </p:nvSpPr>
        <p:spPr>
          <a:xfrm>
            <a:off x="3708038" y="2545688"/>
            <a:ext cx="302655" cy="364937"/>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5" name="Rectangle 24"/>
          <p:cNvSpPr/>
          <p:nvPr/>
        </p:nvSpPr>
        <p:spPr>
          <a:xfrm>
            <a:off x="2824764" y="3071282"/>
            <a:ext cx="2062766" cy="97523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多样化经营但缺乏规范游离的监管</a:t>
            </a:r>
            <a:endParaRPr lang="zh-CN" altLang="en-US"/>
          </a:p>
        </p:txBody>
      </p:sp>
      <p:sp>
        <p:nvSpPr>
          <p:cNvPr id="26" name="Down Arrow 25"/>
          <p:cNvSpPr/>
          <p:nvPr/>
        </p:nvSpPr>
        <p:spPr>
          <a:xfrm>
            <a:off x="5966133" y="2545688"/>
            <a:ext cx="302655" cy="364937"/>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7" name="Rectangle 26"/>
          <p:cNvSpPr/>
          <p:nvPr/>
        </p:nvSpPr>
        <p:spPr>
          <a:xfrm>
            <a:off x="5255649" y="3069134"/>
            <a:ext cx="2062766" cy="975231"/>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细分“一行三会”，分业经营与监管</a:t>
            </a:r>
            <a:endParaRPr lang="zh-CN" altLang="en-US"/>
          </a:p>
        </p:txBody>
      </p:sp>
      <p:sp>
        <p:nvSpPr>
          <p:cNvPr id="28" name="Down Arrow 27"/>
          <p:cNvSpPr/>
          <p:nvPr/>
        </p:nvSpPr>
        <p:spPr>
          <a:xfrm>
            <a:off x="7936995" y="2545687"/>
            <a:ext cx="368805" cy="1807372"/>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29" name="Table 28"/>
          <p:cNvGraphicFramePr>
            <a:graphicFrameLocks noGrp="1"/>
          </p:cNvGraphicFramePr>
          <p:nvPr>
            <p:extLst>
              <p:ext uri="{D42A27DB-BD31-4B8C-83A1-F6EECF244321}">
                <p14:modId xmlns:p14="http://schemas.microsoft.com/office/powerpoint/2010/main" val="2886964011"/>
              </p:ext>
            </p:extLst>
          </p:nvPr>
        </p:nvGraphicFramePr>
        <p:xfrm>
          <a:off x="457199" y="4511568"/>
          <a:ext cx="7908700" cy="1656080"/>
        </p:xfrm>
        <a:graphic>
          <a:graphicData uri="http://schemas.openxmlformats.org/drawingml/2006/table">
            <a:tbl>
              <a:tblPr firstRow="1" bandRow="1">
                <a:tableStyleId>{F5AB1C69-6EDB-4FF4-983F-18BD219EF322}</a:tableStyleId>
              </a:tblPr>
              <a:tblGrid>
                <a:gridCol w="1023873"/>
                <a:gridCol w="1017431"/>
                <a:gridCol w="2588654"/>
                <a:gridCol w="3278742"/>
              </a:tblGrid>
              <a:tr h="370840">
                <a:tc>
                  <a:txBody>
                    <a:bodyPr vert="horz" wrap="square"/>
                    <a:lstStyle/>
                    <a:p>
                      <a:pPr algn="ctr"/>
                      <a:r>
                        <a:rPr lang="zh-CN" altLang="en-US" smtClean="0"/>
                        <a:t>国家</a:t>
                      </a:r>
                      <a:endParaRPr lang="zh-CN" altLang="en-US"/>
                    </a:p>
                  </a:txBody>
                  <a:tcPr/>
                </a:tc>
                <a:tc>
                  <a:txBody>
                    <a:bodyPr vert="horz" wrap="square"/>
                    <a:lstStyle/>
                    <a:p>
                      <a:pPr algn="ctr"/>
                      <a:r>
                        <a:rPr lang="zh-CN" altLang="en-US" smtClean="0"/>
                        <a:t>时间</a:t>
                      </a:r>
                      <a:endParaRPr lang="zh-CN" altLang="en-US"/>
                    </a:p>
                  </a:txBody>
                  <a:tcPr/>
                </a:tc>
                <a:tc>
                  <a:txBody>
                    <a:bodyPr vert="horz" wrap="square"/>
                    <a:lstStyle/>
                    <a:p>
                      <a:pPr algn="ctr"/>
                      <a:r>
                        <a:rPr lang="zh-CN" altLang="en-US" smtClean="0"/>
                        <a:t>相关政策</a:t>
                      </a:r>
                      <a:endParaRPr lang="zh-CN" altLang="en-US"/>
                    </a:p>
                  </a:txBody>
                  <a:tcPr/>
                </a:tc>
                <a:tc>
                  <a:txBody>
                    <a:bodyPr vert="horz" wrap="square"/>
                    <a:lstStyle/>
                    <a:p>
                      <a:pPr algn="ctr"/>
                      <a:r>
                        <a:rPr lang="zh-CN" altLang="en-US" smtClean="0"/>
                        <a:t>主要内容</a:t>
                      </a:r>
                      <a:endParaRPr lang="zh-CN" altLang="en-US"/>
                    </a:p>
                  </a:txBody>
                  <a:tcPr/>
                </a:tc>
              </a:tr>
              <a:tr h="370840">
                <a:tc>
                  <a:txBody>
                    <a:bodyPr vert="horz" wrap="square"/>
                    <a:lstStyle/>
                    <a:p>
                      <a:pPr algn="ctr"/>
                      <a:r>
                        <a:rPr lang="zh-CN" altLang="en-US" sz="1200" smtClean="0"/>
                        <a:t>中国</a:t>
                      </a:r>
                      <a:endParaRPr lang="zh-CN" altLang="en-US" sz="1200"/>
                    </a:p>
                  </a:txBody>
                  <a:tcPr/>
                </a:tc>
                <a:tc>
                  <a:txBody>
                    <a:bodyPr vert="horz" wrap="square"/>
                    <a:lstStyle/>
                    <a:p>
                      <a:pPr algn="ctr"/>
                      <a:r>
                        <a:rPr lang="en-US" altLang="zh-CN" sz="1200" smtClean="0"/>
                        <a:t>2015</a:t>
                      </a:r>
                      <a:endParaRPr lang="zh-CN" altLang="en-US" sz="1200"/>
                    </a:p>
                  </a:txBody>
                  <a:tcPr/>
                </a:tc>
                <a:tc>
                  <a:txBody>
                    <a:bodyPr vert="horz" wrap="square"/>
                    <a:lstStyle/>
                    <a:p>
                      <a:r>
                        <a:rPr lang="en-US" altLang="zh-CN" sz="1200" smtClean="0"/>
                        <a:t>《</a:t>
                      </a:r>
                      <a:r>
                        <a:rPr lang="zh-CN" altLang="en-US" sz="1200" smtClean="0"/>
                        <a:t>中共中央社会发展“十三五”规划</a:t>
                      </a:r>
                      <a:r>
                        <a:rPr lang="en-US" altLang="zh-CN" sz="1200" smtClean="0"/>
                        <a:t>》</a:t>
                      </a:r>
                      <a:endParaRPr lang="zh-CN" altLang="en-US" sz="1200"/>
                    </a:p>
                  </a:txBody>
                  <a:tcPr/>
                </a:tc>
                <a:tc>
                  <a:txBody>
                    <a:bodyPr vert="horz" wrap="square"/>
                    <a:lstStyle/>
                    <a:p>
                      <a:r>
                        <a:rPr lang="zh-CN" altLang="en-US" sz="1200" smtClean="0"/>
                        <a:t>建立适合综合经营趋势明显的现代监管体制</a:t>
                      </a:r>
                      <a:endParaRPr lang="zh-CN" altLang="en-US" sz="1200"/>
                    </a:p>
                  </a:txBody>
                  <a:tcPr/>
                </a:tc>
              </a:tr>
              <a:tr h="370840">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200" smtClean="0"/>
                        <a:t>美国</a:t>
                      </a:r>
                    </a:p>
                  </a:txBody>
                  <a:tcPr/>
                </a:tc>
                <a:tc>
                  <a:txBody>
                    <a:bodyPr vert="horz" wrap="square"/>
                    <a:lstStyle/>
                    <a:p>
                      <a:pPr algn="ctr"/>
                      <a:r>
                        <a:rPr lang="en-US" altLang="zh-CN" sz="1200" smtClean="0"/>
                        <a:t>1999</a:t>
                      </a:r>
                      <a:endParaRPr lang="zh-CN" altLang="en-US" sz="1200"/>
                    </a:p>
                  </a:txBody>
                  <a:tcPr/>
                </a:tc>
                <a:tc>
                  <a:txBody>
                    <a:bodyPr vert="horz" wrap="square"/>
                    <a:lstStyle/>
                    <a:p>
                      <a:r>
                        <a:rPr lang="en-US" altLang="zh-CN" sz="1200" smtClean="0"/>
                        <a:t>《</a:t>
                      </a:r>
                      <a:r>
                        <a:rPr lang="zh-CN" altLang="en-US" sz="1200" smtClean="0"/>
                        <a:t>金融业现代服务法案</a:t>
                      </a:r>
                      <a:r>
                        <a:rPr lang="en-US" altLang="zh-CN" sz="1200" smtClean="0"/>
                        <a:t>》</a:t>
                      </a:r>
                      <a:endParaRPr lang="zh-CN" altLang="en-US" sz="1200"/>
                    </a:p>
                  </a:txBody>
                  <a:tcPr/>
                </a:tc>
                <a:tc>
                  <a:txBody>
                    <a:bodyPr vert="horz" wrap="square"/>
                    <a:lstStyle/>
                    <a:p>
                      <a:r>
                        <a:rPr lang="zh-CN" altLang="en-US" sz="1200" smtClean="0"/>
                        <a:t>允许银保证混业，扩展监管机构，实行功能监管控制金融风险</a:t>
                      </a:r>
                      <a:endParaRPr lang="zh-CN" altLang="en-US" sz="1200"/>
                    </a:p>
                  </a:txBody>
                  <a:tcPr/>
                </a:tc>
              </a:tr>
              <a:tr h="370840">
                <a:tc>
                  <a:txBody>
                    <a:bodyPr vert="horz" wrap="square"/>
                    <a:lstStyle/>
                    <a:p>
                      <a:pPr algn="ctr"/>
                      <a:r>
                        <a:rPr lang="zh-CN" altLang="en-US" sz="1200" smtClean="0"/>
                        <a:t>台湾</a:t>
                      </a:r>
                      <a:endParaRPr lang="zh-CN" altLang="en-US" sz="1200"/>
                    </a:p>
                  </a:txBody>
                  <a:tcPr/>
                </a:tc>
                <a:tc>
                  <a:txBody>
                    <a:bodyPr vert="horz" wrap="square"/>
                    <a:lstStyle/>
                    <a:p>
                      <a:pPr algn="ctr"/>
                      <a:r>
                        <a:rPr lang="en-US" altLang="zh-CN" sz="1200" smtClean="0"/>
                        <a:t>2001</a:t>
                      </a:r>
                      <a:endParaRPr lang="zh-CN" altLang="en-US" sz="1200"/>
                    </a:p>
                  </a:txBody>
                  <a:tcPr/>
                </a:tc>
                <a:tc>
                  <a:txBody>
                    <a:bodyPr vert="horz" wrap="square"/>
                    <a:lstStyle/>
                    <a:p>
                      <a:r>
                        <a:rPr lang="en-US" altLang="zh-CN" sz="1200" smtClean="0"/>
                        <a:t>《</a:t>
                      </a:r>
                      <a:r>
                        <a:rPr lang="zh-CN" altLang="en-US" sz="1200" smtClean="0"/>
                        <a:t>金融控股公司法</a:t>
                      </a:r>
                      <a:r>
                        <a:rPr lang="en-US" altLang="zh-CN" sz="1200" smtClean="0"/>
                        <a:t>》</a:t>
                      </a:r>
                      <a:endParaRPr lang="zh-CN" altLang="en-US" sz="1200"/>
                    </a:p>
                  </a:txBody>
                  <a:tcPr/>
                </a:tc>
                <a:tc>
                  <a:txBody>
                    <a:bodyPr vert="horz" wrap="square"/>
                    <a:lstStyle/>
                    <a:p>
                      <a:r>
                        <a:rPr lang="zh-CN" altLang="en-US" sz="1200" smtClean="0"/>
                        <a:t>允许金融机构跨业经营；对金融控股公司的定义、设立、业务范围、活动准则做出规范</a:t>
                      </a:r>
                      <a:endParaRPr lang="zh-CN" altLang="en-US" sz="1200"/>
                    </a:p>
                  </a:txBody>
                  <a:tcPr/>
                </a:tc>
              </a:tr>
            </a:tbl>
          </a:graphicData>
        </a:graphic>
      </p:graphicFrame>
      <p:cxnSp>
        <p:nvCxnSpPr>
          <p:cNvPr id="33" name="Straight Arrow Connector 32"/>
          <p:cNvCxnSpPr/>
          <p:nvPr/>
        </p:nvCxnSpPr>
        <p:spPr>
          <a:xfrm flipV="1">
            <a:off x="927279" y="2110749"/>
            <a:ext cx="7378521" cy="121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5" name="Oval 34"/>
          <p:cNvSpPr/>
          <p:nvPr/>
        </p:nvSpPr>
        <p:spPr>
          <a:xfrm>
            <a:off x="339138" y="2889229"/>
            <a:ext cx="309093" cy="340978"/>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1</a:t>
            </a:r>
            <a:endParaRPr lang="zh-CN" altLang="en-US"/>
          </a:p>
        </p:txBody>
      </p:sp>
      <p:sp>
        <p:nvSpPr>
          <p:cNvPr id="36" name="Oval 35"/>
          <p:cNvSpPr/>
          <p:nvPr/>
        </p:nvSpPr>
        <p:spPr>
          <a:xfrm>
            <a:off x="2674708" y="2886528"/>
            <a:ext cx="309093" cy="340978"/>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2</a:t>
            </a:r>
            <a:endParaRPr lang="zh-CN" altLang="en-US"/>
          </a:p>
        </p:txBody>
      </p:sp>
      <p:sp>
        <p:nvSpPr>
          <p:cNvPr id="37" name="Oval 36"/>
          <p:cNvSpPr/>
          <p:nvPr/>
        </p:nvSpPr>
        <p:spPr>
          <a:xfrm>
            <a:off x="5096278" y="2910625"/>
            <a:ext cx="309093" cy="340978"/>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3</a:t>
            </a:r>
            <a:endParaRPr lang="zh-CN" altLang="en-US"/>
          </a:p>
        </p:txBody>
      </p:sp>
      <p:sp>
        <p:nvSpPr>
          <p:cNvPr id="38" name="Oval 37"/>
          <p:cNvSpPr/>
          <p:nvPr/>
        </p:nvSpPr>
        <p:spPr>
          <a:xfrm>
            <a:off x="339138" y="4319683"/>
            <a:ext cx="309093" cy="340978"/>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mtClean="0"/>
              <a:t>4</a:t>
            </a:r>
            <a:endParaRPr lang="zh-CN" altLang="en-US"/>
          </a:p>
        </p:txBody>
      </p:sp>
      <p:sp>
        <p:nvSpPr>
          <p:cNvPr id="6" name="Rectangle 5"/>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Rounded Rectangle 6"/>
          <p:cNvSpPr/>
          <p:nvPr/>
        </p:nvSpPr>
        <p:spPr>
          <a:xfrm>
            <a:off x="4911950" y="36999"/>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t>政策面</a:t>
            </a:r>
            <a:endParaRPr lang="zh-CN" altLang="en-US" sz="1400"/>
          </a:p>
        </p:txBody>
      </p:sp>
      <p:sp>
        <p:nvSpPr>
          <p:cNvPr id="31" name="Rounded Rectangle 30"/>
          <p:cNvSpPr/>
          <p:nvPr/>
        </p:nvSpPr>
        <p:spPr>
          <a:xfrm>
            <a:off x="5977409" y="46836"/>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境外金控</a:t>
            </a:r>
            <a:endParaRPr lang="zh-CN" altLang="en-US" sz="1400">
              <a:solidFill>
                <a:schemeClr val="bg1">
                  <a:lumMod val="65000"/>
                </a:schemeClr>
              </a:solidFill>
            </a:endParaRPr>
          </a:p>
        </p:txBody>
      </p:sp>
      <p:sp>
        <p:nvSpPr>
          <p:cNvPr id="32" name="Rounded Rectangle 31"/>
          <p:cNvSpPr/>
          <p:nvPr/>
        </p:nvSpPr>
        <p:spPr>
          <a:xfrm>
            <a:off x="7042868" y="4300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境内金控</a:t>
            </a:r>
            <a:endParaRPr lang="zh-CN" altLang="en-US" sz="1400">
              <a:solidFill>
                <a:schemeClr val="bg1">
                  <a:lumMod val="65000"/>
                </a:schemeClr>
              </a:solidFill>
            </a:endParaRPr>
          </a:p>
        </p:txBody>
      </p:sp>
      <p:sp>
        <p:nvSpPr>
          <p:cNvPr id="34" name="Rounded Rectangle 33"/>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202785474"/>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8" name="Diagram 17"/>
          <p:cNvGraphicFramePr/>
          <p:nvPr>
            <p:extLst>
              <p:ext uri="{D42A27DB-BD31-4B8C-83A1-F6EECF244321}">
                <p14:modId xmlns:p14="http://schemas.microsoft.com/office/powerpoint/2010/main" val="2560788370"/>
              </p:ext>
            </p:extLst>
          </p:nvPr>
        </p:nvGraphicFramePr>
        <p:xfrm>
          <a:off x="3894332" y="2610780"/>
          <a:ext cx="6096000" cy="3605404"/>
        </p:xfrm>
        <a:graphic>
          <a:graphicData uri="http://schemas.openxmlformats.org/drawingml/2006/diagram">
            <dgm:relIds xmlns:dgm="http://schemas.openxmlformats.org/drawingml/2006/diagram" r:dm="rId3" r:lo="rId4" r:qs="rId5" r:cs="rId6"/>
          </a:graphicData>
        </a:graphic>
      </p:graphicFrame>
      <p:sp>
        <p:nvSpPr>
          <p:cNvPr id="16" name="Rectangle 15"/>
          <p:cNvSpPr/>
          <p:nvPr/>
        </p:nvSpPr>
        <p:spPr>
          <a:xfrm>
            <a:off x="1126170" y="4325622"/>
            <a:ext cx="741438" cy="30060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3" name="Rectangle 12"/>
          <p:cNvSpPr/>
          <p:nvPr/>
        </p:nvSpPr>
        <p:spPr>
          <a:xfrm>
            <a:off x="3229830" y="4315706"/>
            <a:ext cx="741438" cy="30060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 name="Title 1"/>
          <p:cNvSpPr>
            <a:spLocks noGrp="1"/>
          </p:cNvSpPr>
          <p:nvPr>
            <p:ph type="title"/>
          </p:nvPr>
        </p:nvSpPr>
        <p:spPr/>
        <p:txBody>
          <a:bodyPr>
            <a:normAutofit fontScale="90000"/>
          </a:bodyPr>
          <a:lstStyle/>
          <a:p>
            <a:r>
              <a:rPr lang="zh-CN" altLang="en-US" smtClean="0"/>
              <a:t>境外金控形式研究（日本</a:t>
            </a:r>
            <a:r>
              <a:rPr lang="en-US" altLang="zh-CN" smtClean="0"/>
              <a:t>/</a:t>
            </a:r>
            <a:r>
              <a:rPr lang="zh-CN" altLang="en-US" smtClean="0"/>
              <a:t>台湾）</a:t>
            </a:r>
            <a:r>
              <a:rPr lang="en-US" altLang="zh-CN" smtClean="0"/>
              <a:t>-</a:t>
            </a:r>
            <a:r>
              <a:rPr lang="zh-CN" altLang="en-US"/>
              <a:t>纯金融控股</a:t>
            </a:r>
            <a:br>
              <a:rPr lang="zh-CN" altLang="en-US"/>
            </a:b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5</a:t>
            </a:fld>
            <a:endParaRPr 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415264783"/>
              </p:ext>
            </p:extLst>
          </p:nvPr>
        </p:nvGraphicFramePr>
        <p:xfrm>
          <a:off x="457199" y="1317938"/>
          <a:ext cx="8229600" cy="1285240"/>
        </p:xfrm>
        <a:graphic>
          <a:graphicData uri="http://schemas.openxmlformats.org/drawingml/2006/table">
            <a:tbl>
              <a:tblPr firstRow="1" bandRow="1">
                <a:tableStyleId>{5C22544A-7EE6-4342-B048-85BDC9FD1C3A}</a:tableStyleId>
              </a:tblPr>
              <a:tblGrid>
                <a:gridCol w="1397358"/>
                <a:gridCol w="1970467"/>
                <a:gridCol w="2846231"/>
                <a:gridCol w="2015544"/>
              </a:tblGrid>
              <a:tr h="370840">
                <a:tc>
                  <a:txBody>
                    <a:bodyPr vert="horz" wrap="square"/>
                    <a:lstStyle/>
                    <a:p>
                      <a:pPr algn="ctr"/>
                      <a:r>
                        <a:rPr lang="zh-CN" altLang="en-US" smtClean="0"/>
                        <a:t>国家</a:t>
                      </a:r>
                      <a:r>
                        <a:rPr lang="en-US" altLang="zh-CN" smtClean="0"/>
                        <a:t>/</a:t>
                      </a:r>
                      <a:r>
                        <a:rPr lang="zh-CN" altLang="en-US" smtClean="0"/>
                        <a:t>地区</a:t>
                      </a:r>
                      <a:endParaRPr lang="zh-CN" altLang="en-US"/>
                    </a:p>
                  </a:txBody>
                  <a:tcPr/>
                </a:tc>
                <a:tc>
                  <a:txBody>
                    <a:bodyPr vert="horz" wrap="square"/>
                    <a:lstStyle/>
                    <a:p>
                      <a:pPr algn="ctr"/>
                      <a:r>
                        <a:rPr lang="zh-CN" altLang="en-US" smtClean="0"/>
                        <a:t>金控形式</a:t>
                      </a:r>
                      <a:endParaRPr lang="zh-CN" altLang="en-US"/>
                    </a:p>
                  </a:txBody>
                  <a:tcPr/>
                </a:tc>
                <a:tc>
                  <a:txBody>
                    <a:bodyPr vert="horz" wrap="square"/>
                    <a:lstStyle/>
                    <a:p>
                      <a:pPr algn="ctr"/>
                      <a:r>
                        <a:rPr lang="zh-CN" altLang="en-US" smtClean="0"/>
                        <a:t>说明</a:t>
                      </a:r>
                      <a:endParaRPr lang="zh-CN" altLang="en-US"/>
                    </a:p>
                  </a:txBody>
                  <a:tcPr/>
                </a:tc>
                <a:tc>
                  <a:txBody>
                    <a:bodyPr vert="horz" wrap="square"/>
                    <a:lstStyle/>
                    <a:p>
                      <a:pPr algn="ctr"/>
                      <a:r>
                        <a:rPr lang="zh-CN" altLang="en-US" smtClean="0"/>
                        <a:t>代表集团</a:t>
                      </a:r>
                      <a:endParaRPr lang="zh-CN" altLang="en-US"/>
                    </a:p>
                  </a:txBody>
                  <a:tcPr/>
                </a:tc>
              </a:tr>
              <a:tr h="370840">
                <a:tc>
                  <a:txBody>
                    <a:bodyPr vert="horz" wrap="square"/>
                    <a:lstStyle/>
                    <a:p>
                      <a:pPr algn="ctr"/>
                      <a:r>
                        <a:rPr lang="zh-CN" altLang="en-US" smtClean="0"/>
                        <a:t>日本、台湾</a:t>
                      </a:r>
                      <a:endParaRPr lang="zh-CN" altLang="en-US"/>
                    </a:p>
                  </a:txBody>
                  <a:tcPr anchor="ctr"/>
                </a:tc>
                <a:tc>
                  <a:txBody>
                    <a:bodyPr vert="horz" wrap="square"/>
                    <a:lstStyle/>
                    <a:p>
                      <a:pPr algn="ctr"/>
                      <a:r>
                        <a:rPr lang="zh-CN" altLang="en-US" smtClean="0"/>
                        <a:t>纯金融控股</a:t>
                      </a:r>
                      <a:endParaRPr lang="zh-CN" altLang="en-US"/>
                    </a:p>
                  </a:txBody>
                  <a:tcPr anchor="ctr"/>
                </a:tc>
                <a:tc>
                  <a:txBody>
                    <a:bodyPr vert="horz" wrap="square"/>
                    <a:lstStyle/>
                    <a:p>
                      <a:pPr algn="l"/>
                      <a:r>
                        <a:rPr lang="zh-CN" altLang="en-US" smtClean="0"/>
                        <a:t>母公司不经营实业，同时本身也不是金融机构，仅仅起到集中控股作用</a:t>
                      </a:r>
                      <a:endParaRPr lang="zh-CN" altLang="en-US"/>
                    </a:p>
                  </a:txBody>
                  <a:tcPr anchor="ctr"/>
                </a:tc>
                <a:tc>
                  <a:txBody>
                    <a:bodyPr vert="horz" wrap="square"/>
                    <a:lstStyle/>
                    <a:p>
                      <a:pPr algn="ctr"/>
                      <a:r>
                        <a:rPr lang="zh-CN" altLang="en-US" smtClean="0"/>
                        <a:t>三菱日联</a:t>
                      </a:r>
                      <a:endParaRPr lang="en-US" altLang="zh-CN" smtClean="0"/>
                    </a:p>
                    <a:p>
                      <a:pPr algn="ctr"/>
                      <a:r>
                        <a:rPr lang="zh-CN" altLang="en-US" smtClean="0"/>
                        <a:t>富邦金控</a:t>
                      </a:r>
                      <a:endParaRPr lang="zh-CN" altLang="en-US"/>
                    </a:p>
                  </a:txBody>
                  <a:tcPr anchor="ctr"/>
                </a:tc>
              </a:tr>
            </a:tbl>
          </a:graphicData>
        </a:graphic>
      </p:graphicFrame>
      <p:sp>
        <p:nvSpPr>
          <p:cNvPr id="9" name="Rectangle 8"/>
          <p:cNvSpPr/>
          <p:nvPr/>
        </p:nvSpPr>
        <p:spPr>
          <a:xfrm>
            <a:off x="2459867" y="3593209"/>
            <a:ext cx="244699" cy="45423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 name="Rounded Rectangle 9"/>
          <p:cNvSpPr/>
          <p:nvPr/>
        </p:nvSpPr>
        <p:spPr>
          <a:xfrm>
            <a:off x="1906076" y="3065175"/>
            <a:ext cx="1326524" cy="52803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三菱东京</a:t>
            </a:r>
            <a:r>
              <a:rPr lang="en-US" altLang="zh-CN" smtClean="0"/>
              <a:t>UFJ</a:t>
            </a:r>
            <a:r>
              <a:rPr lang="zh-CN" altLang="en-US" smtClean="0"/>
              <a:t>银行</a:t>
            </a:r>
            <a:endParaRPr lang="zh-CN" altLang="en-US"/>
          </a:p>
        </p:txBody>
      </p:sp>
      <p:sp>
        <p:nvSpPr>
          <p:cNvPr id="11" name="Rectangle 10"/>
          <p:cNvSpPr/>
          <p:nvPr/>
        </p:nvSpPr>
        <p:spPr>
          <a:xfrm>
            <a:off x="2459866" y="4884574"/>
            <a:ext cx="244699" cy="45423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2" name="Rounded Rectangle 11"/>
          <p:cNvSpPr/>
          <p:nvPr/>
        </p:nvSpPr>
        <p:spPr>
          <a:xfrm>
            <a:off x="1918953" y="5364054"/>
            <a:ext cx="1326524" cy="52803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三菱</a:t>
            </a:r>
            <a:r>
              <a:rPr lang="en-US" altLang="zh-CN" smtClean="0"/>
              <a:t>UFJ</a:t>
            </a:r>
            <a:r>
              <a:rPr lang="zh-CN" altLang="en-US" smtClean="0"/>
              <a:t>信托银行</a:t>
            </a:r>
            <a:endParaRPr lang="zh-CN" altLang="en-US"/>
          </a:p>
        </p:txBody>
      </p:sp>
      <p:sp>
        <p:nvSpPr>
          <p:cNvPr id="14" name="Rounded Rectangle 13"/>
          <p:cNvSpPr/>
          <p:nvPr/>
        </p:nvSpPr>
        <p:spPr>
          <a:xfrm>
            <a:off x="3886311" y="3978916"/>
            <a:ext cx="914741" cy="97418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mtClean="0"/>
              <a:t>Kabu.com</a:t>
            </a:r>
            <a:r>
              <a:rPr lang="zh-CN" altLang="en-US" smtClean="0"/>
              <a:t>证券</a:t>
            </a:r>
            <a:endParaRPr lang="zh-CN" altLang="en-US"/>
          </a:p>
        </p:txBody>
      </p:sp>
      <p:sp>
        <p:nvSpPr>
          <p:cNvPr id="15" name="Rounded Rectangle 14"/>
          <p:cNvSpPr/>
          <p:nvPr/>
        </p:nvSpPr>
        <p:spPr>
          <a:xfrm>
            <a:off x="360609" y="3978916"/>
            <a:ext cx="914741" cy="97418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a:t>三菱</a:t>
            </a:r>
            <a:r>
              <a:rPr lang="en-US" altLang="zh-CN"/>
              <a:t>UFJ</a:t>
            </a:r>
            <a:r>
              <a:rPr lang="zh-CN" altLang="en-US" smtClean="0"/>
              <a:t>证券</a:t>
            </a:r>
            <a:endParaRPr lang="zh-CN" altLang="en-US"/>
          </a:p>
        </p:txBody>
      </p:sp>
      <p:sp>
        <p:nvSpPr>
          <p:cNvPr id="8" name="Oval 7"/>
          <p:cNvSpPr/>
          <p:nvPr/>
        </p:nvSpPr>
        <p:spPr>
          <a:xfrm>
            <a:off x="1782483" y="4047447"/>
            <a:ext cx="1571222" cy="837127"/>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三菱日联金融集团</a:t>
            </a:r>
            <a:endParaRPr lang="zh-CN" altLang="en-US"/>
          </a:p>
        </p:txBody>
      </p:sp>
      <p:sp>
        <p:nvSpPr>
          <p:cNvPr id="17" name="Rectangle 16"/>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Rounded Rectangle 18"/>
          <p:cNvSpPr/>
          <p:nvPr/>
        </p:nvSpPr>
        <p:spPr>
          <a:xfrm>
            <a:off x="4911950" y="3699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a:solidFill>
                  <a:schemeClr val="bg1">
                    <a:lumMod val="65000"/>
                  </a:schemeClr>
                </a:solidFill>
              </a:rPr>
              <a:t>政策面</a:t>
            </a:r>
          </a:p>
        </p:txBody>
      </p:sp>
      <p:sp>
        <p:nvSpPr>
          <p:cNvPr id="20" name="Rounded Rectangle 19"/>
          <p:cNvSpPr/>
          <p:nvPr/>
        </p:nvSpPr>
        <p:spPr>
          <a:xfrm>
            <a:off x="5977409" y="46836"/>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lt1"/>
                </a:solidFill>
              </a:rPr>
              <a:t>境外金控</a:t>
            </a:r>
          </a:p>
        </p:txBody>
      </p:sp>
      <p:sp>
        <p:nvSpPr>
          <p:cNvPr id="21" name="Rounded Rectangle 20"/>
          <p:cNvSpPr/>
          <p:nvPr/>
        </p:nvSpPr>
        <p:spPr>
          <a:xfrm>
            <a:off x="7042868" y="4300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境内金控</a:t>
            </a:r>
            <a:endParaRPr lang="zh-CN" altLang="en-US" sz="1400">
              <a:solidFill>
                <a:schemeClr val="bg1">
                  <a:lumMod val="65000"/>
                </a:schemeClr>
              </a:solidFill>
            </a:endParaRPr>
          </a:p>
        </p:txBody>
      </p:sp>
      <p:sp>
        <p:nvSpPr>
          <p:cNvPr id="22" name="Rounded Rectangle 21"/>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423739062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fontScale="90000"/>
          </a:bodyPr>
          <a:lstStyle/>
          <a:p>
            <a:r>
              <a:rPr lang="zh-CN" altLang="en-US" smtClean="0"/>
              <a:t>境外金控形式研究（英国）</a:t>
            </a:r>
            <a:r>
              <a:rPr lang="en-US" altLang="zh-CN" smtClean="0"/>
              <a:t>-</a:t>
            </a:r>
            <a:r>
              <a:rPr lang="zh-CN" altLang="en-US"/>
              <a:t>银行金控</a:t>
            </a:r>
            <a:br>
              <a:rPr lang="zh-CN" altLang="en-US"/>
            </a:b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6</a:t>
            </a:fld>
            <a:endParaRPr 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834180166"/>
              </p:ext>
            </p:extLst>
          </p:nvPr>
        </p:nvGraphicFramePr>
        <p:xfrm>
          <a:off x="457200" y="1382332"/>
          <a:ext cx="8229600" cy="1010920"/>
        </p:xfrm>
        <a:graphic>
          <a:graphicData uri="http://schemas.openxmlformats.org/drawingml/2006/table">
            <a:tbl>
              <a:tblPr firstRow="1" bandRow="1">
                <a:tableStyleId>{5C22544A-7EE6-4342-B048-85BDC9FD1C3A}</a:tableStyleId>
              </a:tblPr>
              <a:tblGrid>
                <a:gridCol w="1397358"/>
                <a:gridCol w="1970467"/>
                <a:gridCol w="2846231"/>
                <a:gridCol w="2015544"/>
              </a:tblGrid>
              <a:tr h="370840">
                <a:tc>
                  <a:txBody>
                    <a:bodyPr vert="horz" wrap="square"/>
                    <a:lstStyle/>
                    <a:p>
                      <a:pPr algn="ctr"/>
                      <a:r>
                        <a:rPr lang="zh-CN" altLang="en-US" smtClean="0"/>
                        <a:t>国家</a:t>
                      </a:r>
                      <a:r>
                        <a:rPr lang="en-US" altLang="zh-CN" smtClean="0"/>
                        <a:t>/</a:t>
                      </a:r>
                      <a:r>
                        <a:rPr lang="zh-CN" altLang="en-US" smtClean="0"/>
                        <a:t>地区</a:t>
                      </a:r>
                      <a:endParaRPr lang="zh-CN" altLang="en-US"/>
                    </a:p>
                  </a:txBody>
                  <a:tcPr/>
                </a:tc>
                <a:tc>
                  <a:txBody>
                    <a:bodyPr vert="horz" wrap="square"/>
                    <a:lstStyle/>
                    <a:p>
                      <a:pPr algn="ctr"/>
                      <a:r>
                        <a:rPr lang="zh-CN" altLang="en-US" smtClean="0"/>
                        <a:t>金控形式</a:t>
                      </a:r>
                      <a:endParaRPr lang="zh-CN" altLang="en-US"/>
                    </a:p>
                  </a:txBody>
                  <a:tcPr/>
                </a:tc>
                <a:tc>
                  <a:txBody>
                    <a:bodyPr vert="horz" wrap="square"/>
                    <a:lstStyle/>
                    <a:p>
                      <a:pPr algn="ctr"/>
                      <a:r>
                        <a:rPr lang="zh-CN" altLang="en-US" smtClean="0"/>
                        <a:t>说明</a:t>
                      </a:r>
                      <a:endParaRPr lang="zh-CN" altLang="en-US"/>
                    </a:p>
                  </a:txBody>
                  <a:tcPr/>
                </a:tc>
                <a:tc>
                  <a:txBody>
                    <a:bodyPr vert="horz" wrap="square"/>
                    <a:lstStyle/>
                    <a:p>
                      <a:pPr algn="ctr"/>
                      <a:r>
                        <a:rPr lang="zh-CN" altLang="en-US" smtClean="0"/>
                        <a:t>代表集团</a:t>
                      </a:r>
                      <a:endParaRPr lang="zh-CN" altLang="en-US"/>
                    </a:p>
                  </a:txBody>
                  <a:tcPr/>
                </a:tc>
              </a:tr>
              <a:tr h="370840">
                <a:tc>
                  <a:txBody>
                    <a:bodyPr vert="horz" wrap="square"/>
                    <a:lstStyle/>
                    <a:p>
                      <a:pPr algn="ctr"/>
                      <a:r>
                        <a:rPr lang="zh-CN" altLang="en-US" smtClean="0"/>
                        <a:t>英国</a:t>
                      </a:r>
                      <a:endParaRPr lang="zh-CN" altLang="en-US"/>
                    </a:p>
                  </a:txBody>
                  <a:tcPr anchor="ctr"/>
                </a:tc>
                <a:tc>
                  <a:txBody>
                    <a:bodyPr vert="horz" wrap="square"/>
                    <a:lstStyle/>
                    <a:p>
                      <a:pPr algn="ctr"/>
                      <a:r>
                        <a:rPr lang="zh-CN" altLang="en-US" smtClean="0"/>
                        <a:t>银行金控</a:t>
                      </a:r>
                      <a:endParaRPr lang="zh-CN" altLang="en-US"/>
                    </a:p>
                  </a:txBody>
                  <a:tcPr anchor="ctr"/>
                </a:tc>
                <a:tc>
                  <a:txBody>
                    <a:bodyPr vert="horz" wrap="square"/>
                    <a:lstStyle/>
                    <a:p>
                      <a:pPr algn="l"/>
                      <a:r>
                        <a:rPr lang="zh-CN" altLang="en-US" smtClean="0"/>
                        <a:t>金融机构可参与都可以参与证券交易所活动</a:t>
                      </a:r>
                      <a:endParaRPr lang="zh-CN" altLang="en-US"/>
                    </a:p>
                  </a:txBody>
                  <a:tcPr anchor="ctr"/>
                </a:tc>
                <a:tc>
                  <a:txBody>
                    <a:bodyPr vert="horz" wrap="square"/>
                    <a:lstStyle/>
                    <a:p>
                      <a:pPr algn="ctr"/>
                      <a:r>
                        <a:rPr lang="zh-CN" altLang="en-US" smtClean="0"/>
                        <a:t>巴克莱银行</a:t>
                      </a:r>
                      <a:endParaRPr lang="en-US" altLang="zh-CN" smtClean="0"/>
                    </a:p>
                    <a:p>
                      <a:pPr algn="ctr"/>
                      <a:r>
                        <a:rPr lang="zh-CN" altLang="en-US" smtClean="0"/>
                        <a:t>国民西敏寺银行</a:t>
                      </a:r>
                      <a:endParaRPr lang="zh-CN" altLang="en-US"/>
                    </a:p>
                  </a:txBody>
                  <a:tcPr anchor="ctr"/>
                </a:tc>
              </a:tr>
            </a:tbl>
          </a:graphicData>
        </a:graphic>
      </p:graphicFrame>
      <p:graphicFrame>
        <p:nvGraphicFramePr>
          <p:cNvPr id="6" name="Diagram 5"/>
          <p:cNvGraphicFramePr/>
          <p:nvPr>
            <p:extLst>
              <p:ext uri="{D42A27DB-BD31-4B8C-83A1-F6EECF244321}">
                <p14:modId xmlns:p14="http://schemas.microsoft.com/office/powerpoint/2010/main" val="2181480415"/>
              </p:ext>
            </p:extLst>
          </p:nvPr>
        </p:nvGraphicFramePr>
        <p:xfrm>
          <a:off x="1536879" y="2698346"/>
          <a:ext cx="6096000" cy="3320194"/>
        </p:xfrm>
        <a:graphic>
          <a:graphicData uri="http://schemas.openxmlformats.org/drawingml/2006/diagram">
            <dgm:relIds xmlns:dgm="http://schemas.openxmlformats.org/drawingml/2006/diagram" r:dm="rId3" r:lo="rId4" r:qs="rId5" r:cs="rId6"/>
          </a:graphicData>
        </a:graphic>
      </p:graphicFrame>
      <p:sp>
        <p:nvSpPr>
          <p:cNvPr id="9" name="Down Arrow 8"/>
          <p:cNvSpPr/>
          <p:nvPr/>
        </p:nvSpPr>
        <p:spPr>
          <a:xfrm>
            <a:off x="2382592" y="3644721"/>
            <a:ext cx="309093" cy="386366"/>
          </a:xfrm>
          <a:prstGeom prst="downArrow">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 name="Down Arrow 9"/>
          <p:cNvSpPr/>
          <p:nvPr/>
        </p:nvSpPr>
        <p:spPr>
          <a:xfrm>
            <a:off x="4430332" y="3644721"/>
            <a:ext cx="309093" cy="386366"/>
          </a:xfrm>
          <a:prstGeom prst="downArrow">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1" name="Down Arrow 10"/>
          <p:cNvSpPr/>
          <p:nvPr/>
        </p:nvSpPr>
        <p:spPr>
          <a:xfrm>
            <a:off x="6478073" y="3644721"/>
            <a:ext cx="309093" cy="386366"/>
          </a:xfrm>
          <a:prstGeom prst="downArrow">
            <a:avLst/>
          </a:prstGeom>
        </p:spPr>
        <p:style>
          <a:lnRef idx="1">
            <a:schemeClr val="dk1"/>
          </a:lnRef>
          <a:fillRef idx="2">
            <a:schemeClr val="dk1"/>
          </a:fillRef>
          <a:effectRef idx="1">
            <a:schemeClr val="dk1"/>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7" name="Rectangle 16"/>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ounded Rectangle 17"/>
          <p:cNvSpPr/>
          <p:nvPr/>
        </p:nvSpPr>
        <p:spPr>
          <a:xfrm>
            <a:off x="4911950" y="3699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a:solidFill>
                  <a:schemeClr val="bg1">
                    <a:lumMod val="65000"/>
                  </a:schemeClr>
                </a:solidFill>
              </a:rPr>
              <a:t>政策面</a:t>
            </a:r>
          </a:p>
        </p:txBody>
      </p:sp>
      <p:sp>
        <p:nvSpPr>
          <p:cNvPr id="19" name="Rounded Rectangle 18"/>
          <p:cNvSpPr/>
          <p:nvPr/>
        </p:nvSpPr>
        <p:spPr>
          <a:xfrm>
            <a:off x="5977409" y="46836"/>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lt1"/>
                </a:solidFill>
              </a:rPr>
              <a:t>境外金控</a:t>
            </a:r>
          </a:p>
        </p:txBody>
      </p:sp>
      <p:sp>
        <p:nvSpPr>
          <p:cNvPr id="20" name="Rounded Rectangle 19"/>
          <p:cNvSpPr/>
          <p:nvPr/>
        </p:nvSpPr>
        <p:spPr>
          <a:xfrm>
            <a:off x="7042868" y="4300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境内金控</a:t>
            </a:r>
            <a:endParaRPr lang="zh-CN" altLang="en-US" sz="1400">
              <a:solidFill>
                <a:schemeClr val="bg1">
                  <a:lumMod val="65000"/>
                </a:schemeClr>
              </a:solidFill>
            </a:endParaRPr>
          </a:p>
        </p:txBody>
      </p:sp>
      <p:sp>
        <p:nvSpPr>
          <p:cNvPr id="21" name="Rounded Rectangle 20"/>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1346870509"/>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fontScale="90000"/>
          </a:bodyPr>
          <a:lstStyle/>
          <a:p>
            <a:r>
              <a:rPr lang="zh-CN" altLang="en-US" smtClean="0"/>
              <a:t>境外金控形式研究（德国）</a:t>
            </a:r>
            <a:r>
              <a:rPr lang="en-US" altLang="zh-CN" smtClean="0"/>
              <a:t>-</a:t>
            </a:r>
            <a:r>
              <a:rPr lang="zh-CN" altLang="en-US"/>
              <a:t>全能银行</a:t>
            </a:r>
            <a:br>
              <a:rPr lang="zh-CN" altLang="en-US"/>
            </a:b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7</a:t>
            </a:fld>
            <a:endParaRPr 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218306147"/>
              </p:ext>
            </p:extLst>
          </p:nvPr>
        </p:nvGraphicFramePr>
        <p:xfrm>
          <a:off x="457199" y="1253544"/>
          <a:ext cx="8229600" cy="1833880"/>
        </p:xfrm>
        <a:graphic>
          <a:graphicData uri="http://schemas.openxmlformats.org/drawingml/2006/table">
            <a:tbl>
              <a:tblPr firstRow="1" bandRow="1">
                <a:tableStyleId>{5C22544A-7EE6-4342-B048-85BDC9FD1C3A}</a:tableStyleId>
              </a:tblPr>
              <a:tblGrid>
                <a:gridCol w="1397358"/>
                <a:gridCol w="1970467"/>
                <a:gridCol w="2846231"/>
                <a:gridCol w="2015544"/>
              </a:tblGrid>
              <a:tr h="370840">
                <a:tc>
                  <a:txBody>
                    <a:bodyPr vert="horz" wrap="square"/>
                    <a:lstStyle/>
                    <a:p>
                      <a:pPr algn="ctr"/>
                      <a:r>
                        <a:rPr lang="zh-CN" altLang="en-US" smtClean="0"/>
                        <a:t>国家</a:t>
                      </a:r>
                      <a:r>
                        <a:rPr lang="en-US" altLang="zh-CN" smtClean="0"/>
                        <a:t>/</a:t>
                      </a:r>
                      <a:r>
                        <a:rPr lang="zh-CN" altLang="en-US" smtClean="0"/>
                        <a:t>地区</a:t>
                      </a:r>
                      <a:endParaRPr lang="zh-CN" altLang="en-US"/>
                    </a:p>
                  </a:txBody>
                  <a:tcPr/>
                </a:tc>
                <a:tc>
                  <a:txBody>
                    <a:bodyPr vert="horz" wrap="square"/>
                    <a:lstStyle/>
                    <a:p>
                      <a:pPr algn="ctr"/>
                      <a:r>
                        <a:rPr lang="zh-CN" altLang="en-US" smtClean="0"/>
                        <a:t>金控形式</a:t>
                      </a:r>
                      <a:endParaRPr lang="zh-CN" altLang="en-US"/>
                    </a:p>
                  </a:txBody>
                  <a:tcPr/>
                </a:tc>
                <a:tc>
                  <a:txBody>
                    <a:bodyPr vert="horz" wrap="square"/>
                    <a:lstStyle/>
                    <a:p>
                      <a:pPr algn="ctr"/>
                      <a:r>
                        <a:rPr lang="zh-CN" altLang="en-US" smtClean="0"/>
                        <a:t>说明</a:t>
                      </a:r>
                      <a:endParaRPr lang="zh-CN" altLang="en-US"/>
                    </a:p>
                  </a:txBody>
                  <a:tcPr/>
                </a:tc>
                <a:tc>
                  <a:txBody>
                    <a:bodyPr vert="horz" wrap="square"/>
                    <a:lstStyle/>
                    <a:p>
                      <a:pPr algn="ctr"/>
                      <a:r>
                        <a:rPr lang="zh-CN" altLang="en-US" smtClean="0"/>
                        <a:t>代表集团</a:t>
                      </a:r>
                      <a:endParaRPr lang="zh-CN" altLang="en-US"/>
                    </a:p>
                  </a:txBody>
                  <a:tcPr/>
                </a:tc>
              </a:tr>
              <a:tr h="370840">
                <a:tc>
                  <a:txBody>
                    <a:bodyPr vert="horz" wrap="square"/>
                    <a:lstStyle/>
                    <a:p>
                      <a:pPr algn="ctr"/>
                      <a:r>
                        <a:rPr lang="zh-CN" altLang="en-US" smtClean="0"/>
                        <a:t>德国</a:t>
                      </a:r>
                      <a:endParaRPr lang="zh-CN" altLang="en-US"/>
                    </a:p>
                  </a:txBody>
                  <a:tcPr anchor="ctr"/>
                </a:tc>
                <a:tc>
                  <a:txBody>
                    <a:bodyPr vert="horz" wrap="square"/>
                    <a:lstStyle/>
                    <a:p>
                      <a:pPr algn="ctr"/>
                      <a:r>
                        <a:rPr lang="zh-CN" altLang="en-US" smtClean="0"/>
                        <a:t>全能银行</a:t>
                      </a:r>
                      <a:endParaRPr lang="zh-CN" altLang="en-US"/>
                    </a:p>
                  </a:txBody>
                  <a:tcPr anchor="ctr"/>
                </a:tc>
                <a:tc>
                  <a:txBody>
                    <a:bodyPr vert="horz" wrap="square"/>
                    <a:lstStyle/>
                    <a:p>
                      <a:pPr algn="l"/>
                      <a:r>
                        <a:rPr lang="zh-CN" altLang="en-US" smtClean="0"/>
                        <a:t>全能银行无需通过控股其他金融子公司搭建金控平台、可以直接自设包括银行业务在内的证券、保险、期货等业务部门</a:t>
                      </a:r>
                      <a:endParaRPr lang="zh-CN" altLang="en-US"/>
                    </a:p>
                  </a:txBody>
                  <a:tcPr anchor="ctr"/>
                </a:tc>
                <a:tc>
                  <a:txBody>
                    <a:bodyPr vert="horz" wrap="square"/>
                    <a:lstStyle/>
                    <a:p>
                      <a:pPr algn="ctr"/>
                      <a:r>
                        <a:rPr lang="zh-CN" altLang="en-US" smtClean="0"/>
                        <a:t>德意志银行</a:t>
                      </a:r>
                      <a:endParaRPr lang="en-US" altLang="zh-CN" smtClean="0"/>
                    </a:p>
                    <a:p>
                      <a:pPr algn="ctr"/>
                      <a:r>
                        <a:rPr lang="zh-CN" altLang="en-US" smtClean="0"/>
                        <a:t>德国商业银行</a:t>
                      </a:r>
                      <a:endParaRPr lang="zh-CN" altLang="en-US"/>
                    </a:p>
                  </a:txBody>
                  <a:tcPr anchor="ctr"/>
                </a:tc>
              </a:tr>
            </a:tbl>
          </a:graphicData>
        </a:graphic>
      </p:graphicFrame>
      <p:sp>
        <p:nvSpPr>
          <p:cNvPr id="6" name="Rounded Rectangle 5"/>
          <p:cNvSpPr/>
          <p:nvPr/>
        </p:nvSpPr>
        <p:spPr>
          <a:xfrm>
            <a:off x="1571223" y="3464417"/>
            <a:ext cx="6233374" cy="264016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Rectangle 7"/>
          <p:cNvSpPr/>
          <p:nvPr/>
        </p:nvSpPr>
        <p:spPr>
          <a:xfrm>
            <a:off x="3812146" y="3575991"/>
            <a:ext cx="1751527" cy="403581"/>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全能银行</a:t>
            </a:r>
            <a:endParaRPr lang="zh-CN" altLang="en-US"/>
          </a:p>
        </p:txBody>
      </p:sp>
      <p:sp>
        <p:nvSpPr>
          <p:cNvPr id="9" name="Cloud 8"/>
          <p:cNvSpPr/>
          <p:nvPr/>
        </p:nvSpPr>
        <p:spPr>
          <a:xfrm>
            <a:off x="2047741" y="4159876"/>
            <a:ext cx="1764405" cy="798490"/>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证券业务事业群</a:t>
            </a:r>
            <a:endParaRPr lang="zh-CN" altLang="en-US"/>
          </a:p>
        </p:txBody>
      </p:sp>
      <p:sp>
        <p:nvSpPr>
          <p:cNvPr id="10" name="Cloud 9"/>
          <p:cNvSpPr/>
          <p:nvPr/>
        </p:nvSpPr>
        <p:spPr>
          <a:xfrm>
            <a:off x="5563673" y="4071914"/>
            <a:ext cx="1764405" cy="798490"/>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银行业务事业群</a:t>
            </a:r>
            <a:endParaRPr lang="zh-CN" altLang="en-US"/>
          </a:p>
        </p:txBody>
      </p:sp>
      <p:sp>
        <p:nvSpPr>
          <p:cNvPr id="11" name="Cloud 10"/>
          <p:cNvSpPr/>
          <p:nvPr/>
        </p:nvSpPr>
        <p:spPr>
          <a:xfrm>
            <a:off x="5054959" y="5088250"/>
            <a:ext cx="1764405" cy="798490"/>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保险业务事业群</a:t>
            </a:r>
            <a:endParaRPr lang="zh-CN" altLang="en-US"/>
          </a:p>
        </p:txBody>
      </p:sp>
      <p:sp>
        <p:nvSpPr>
          <p:cNvPr id="12" name="Cloud 11"/>
          <p:cNvSpPr/>
          <p:nvPr/>
        </p:nvSpPr>
        <p:spPr>
          <a:xfrm>
            <a:off x="2430889" y="5241701"/>
            <a:ext cx="1764405" cy="798490"/>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mtClean="0"/>
              <a:t>其他金融业务</a:t>
            </a:r>
            <a:endParaRPr lang="zh-CN" altLang="en-US"/>
          </a:p>
        </p:txBody>
      </p:sp>
      <p:sp>
        <p:nvSpPr>
          <p:cNvPr id="18" name="Rectangle 17"/>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Rounded Rectangle 18"/>
          <p:cNvSpPr/>
          <p:nvPr/>
        </p:nvSpPr>
        <p:spPr>
          <a:xfrm>
            <a:off x="4911950" y="3699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a:solidFill>
                  <a:schemeClr val="bg1">
                    <a:lumMod val="65000"/>
                  </a:schemeClr>
                </a:solidFill>
              </a:rPr>
              <a:t>政策面</a:t>
            </a:r>
          </a:p>
        </p:txBody>
      </p:sp>
      <p:sp>
        <p:nvSpPr>
          <p:cNvPr id="20" name="Rounded Rectangle 19"/>
          <p:cNvSpPr/>
          <p:nvPr/>
        </p:nvSpPr>
        <p:spPr>
          <a:xfrm>
            <a:off x="5977409" y="46836"/>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lt1"/>
                </a:solidFill>
              </a:rPr>
              <a:t>境外金控</a:t>
            </a:r>
          </a:p>
        </p:txBody>
      </p:sp>
      <p:sp>
        <p:nvSpPr>
          <p:cNvPr id="21" name="Rounded Rectangle 20"/>
          <p:cNvSpPr/>
          <p:nvPr/>
        </p:nvSpPr>
        <p:spPr>
          <a:xfrm>
            <a:off x="7042868" y="4300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境内金控</a:t>
            </a:r>
            <a:endParaRPr lang="zh-CN" altLang="en-US" sz="1400">
              <a:solidFill>
                <a:schemeClr val="bg1">
                  <a:lumMod val="65000"/>
                </a:schemeClr>
              </a:solidFill>
            </a:endParaRPr>
          </a:p>
        </p:txBody>
      </p:sp>
      <p:sp>
        <p:nvSpPr>
          <p:cNvPr id="22" name="Rounded Rectangle 21"/>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220464585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境内金控集团牌照情况</a:t>
            </a: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8</a:t>
            </a:fld>
            <a:endParaRPr lang="en-US"/>
          </a:p>
        </p:txBody>
      </p:sp>
      <p:sp>
        <p:nvSpPr>
          <p:cNvPr id="5" name="Text Placeholder 4"/>
          <p:cNvSpPr>
            <a:spLocks noGrp="1"/>
          </p:cNvSpPr>
          <p:nvPr>
            <p:ph type="body" sz="quarter" idx="13"/>
          </p:nvPr>
        </p:nvSpPr>
        <p:spPr/>
        <p:txBody>
          <a:bodyPr/>
          <a:lstStyle/>
          <a:p>
            <a:r>
              <a:rPr lang="zh-CN" altLang="en-US" smtClean="0"/>
              <a:t>央企主导大型金控已经发展成型，多通过兼并重组，壮大</a:t>
            </a:r>
            <a:r>
              <a:rPr lang="zh-CN" altLang="en-US" b="1" smtClean="0"/>
              <a:t>银证保</a:t>
            </a:r>
            <a:r>
              <a:rPr lang="zh-CN" altLang="en-US" smtClean="0"/>
              <a:t>核心业务</a:t>
            </a:r>
            <a:endParaRPr lang="zh-CN" altLang="en-US"/>
          </a:p>
        </p:txBody>
      </p:sp>
      <p:graphicFrame>
        <p:nvGraphicFramePr>
          <p:cNvPr id="10" name="Table 9"/>
          <p:cNvGraphicFramePr>
            <a:graphicFrameLocks noGrp="1"/>
          </p:cNvGraphicFramePr>
          <p:nvPr>
            <p:extLst>
              <p:ext uri="{D42A27DB-BD31-4B8C-83A1-F6EECF244321}">
                <p14:modId xmlns:p14="http://schemas.microsoft.com/office/powerpoint/2010/main" val="245101973"/>
              </p:ext>
            </p:extLst>
          </p:nvPr>
        </p:nvGraphicFramePr>
        <p:xfrm>
          <a:off x="457200" y="1397000"/>
          <a:ext cx="8229600" cy="4450080"/>
        </p:xfrm>
        <a:graphic>
          <a:graphicData uri="http://schemas.openxmlformats.org/drawingml/2006/table">
            <a:tbl>
              <a:tblPr firstRow="1" bandRow="1">
                <a:tableStyleId>{5C22544A-7EE6-4342-B048-85BDC9FD1C3A}</a:tableStyleId>
              </a:tblPr>
              <a:tblGrid>
                <a:gridCol w="1204175"/>
                <a:gridCol w="1043188"/>
                <a:gridCol w="901522"/>
                <a:gridCol w="965915"/>
                <a:gridCol w="1028700"/>
                <a:gridCol w="1028700"/>
                <a:gridCol w="1028700"/>
                <a:gridCol w="1028700"/>
              </a:tblGrid>
              <a:tr h="370840">
                <a:tc>
                  <a:txBody>
                    <a:bodyPr vert="horz" wrap="square"/>
                    <a:lstStyle/>
                    <a:p>
                      <a:r>
                        <a:rPr lang="zh-CN" altLang="en-US" sz="1600" smtClean="0"/>
                        <a:t>金控集团</a:t>
                      </a:r>
                      <a:endParaRPr lang="zh-CN" altLang="en-US" sz="1600"/>
                    </a:p>
                  </a:txBody>
                  <a:tcPr/>
                </a:tc>
                <a:tc>
                  <a:txBody>
                    <a:bodyPr vert="horz" wrap="square"/>
                    <a:lstStyle/>
                    <a:p>
                      <a:r>
                        <a:rPr lang="zh-CN" altLang="en-US" sz="1600" smtClean="0"/>
                        <a:t>银行</a:t>
                      </a:r>
                      <a:endParaRPr lang="zh-CN" altLang="en-US" sz="1600"/>
                    </a:p>
                  </a:txBody>
                  <a:tcPr/>
                </a:tc>
                <a:tc>
                  <a:txBody>
                    <a:bodyPr vert="horz" wrap="square"/>
                    <a:lstStyle/>
                    <a:p>
                      <a:r>
                        <a:rPr lang="zh-CN" altLang="en-US" sz="1600" smtClean="0"/>
                        <a:t>证券</a:t>
                      </a:r>
                      <a:endParaRPr lang="zh-CN" altLang="en-US" sz="1600"/>
                    </a:p>
                  </a:txBody>
                  <a:tcPr/>
                </a:tc>
                <a:tc>
                  <a:txBody>
                    <a:bodyPr vert="horz" wrap="square"/>
                    <a:lstStyle/>
                    <a:p>
                      <a:r>
                        <a:rPr lang="zh-CN" altLang="en-US" sz="1600" smtClean="0"/>
                        <a:t>保险</a:t>
                      </a:r>
                      <a:endParaRPr lang="zh-CN" altLang="en-US" sz="1600"/>
                    </a:p>
                  </a:txBody>
                  <a:tcPr/>
                </a:tc>
                <a:tc>
                  <a:txBody>
                    <a:bodyPr vert="horz" wrap="square"/>
                    <a:lstStyle/>
                    <a:p>
                      <a:r>
                        <a:rPr lang="zh-CN" altLang="en-US" sz="1600" smtClean="0"/>
                        <a:t>信托</a:t>
                      </a:r>
                      <a:endParaRPr lang="zh-CN" altLang="en-US" sz="1600"/>
                    </a:p>
                  </a:txBody>
                  <a:tcPr/>
                </a:tc>
                <a:tc>
                  <a:txBody>
                    <a:bodyPr vert="horz" wrap="square"/>
                    <a:lstStyle/>
                    <a:p>
                      <a:r>
                        <a:rPr lang="zh-CN" altLang="en-US" sz="1600" smtClean="0"/>
                        <a:t>基金</a:t>
                      </a:r>
                      <a:endParaRPr lang="zh-CN" altLang="en-US" sz="1600"/>
                    </a:p>
                  </a:txBody>
                  <a:tcPr/>
                </a:tc>
                <a:tc>
                  <a:txBody>
                    <a:bodyPr vert="horz" wrap="square"/>
                    <a:lstStyle/>
                    <a:p>
                      <a:r>
                        <a:rPr lang="zh-CN" altLang="en-US" sz="1600" smtClean="0"/>
                        <a:t>租赁</a:t>
                      </a:r>
                      <a:endParaRPr lang="zh-CN" altLang="en-US" sz="1600"/>
                    </a:p>
                  </a:txBody>
                  <a:tcPr/>
                </a:tc>
                <a:tc>
                  <a:txBody>
                    <a:bodyPr vert="horz" wrap="square"/>
                    <a:lstStyle/>
                    <a:p>
                      <a:r>
                        <a:rPr lang="zh-CN" altLang="en-US" sz="1600" smtClean="0"/>
                        <a:t>期货</a:t>
                      </a:r>
                      <a:endParaRPr lang="zh-CN" altLang="en-US" sz="1600"/>
                    </a:p>
                  </a:txBody>
                  <a:tcPr/>
                </a:tc>
              </a:tr>
              <a:tr h="370840">
                <a:tc>
                  <a:txBody>
                    <a:bodyPr vert="horz" wrap="square"/>
                    <a:lstStyle/>
                    <a:p>
                      <a:r>
                        <a:rPr lang="zh-CN" altLang="en-US" sz="1600" smtClean="0"/>
                        <a:t>中信集团</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r>
              <a:tr h="370840">
                <a:tc>
                  <a:txBody>
                    <a:bodyPr vert="horz" wrap="square"/>
                    <a:lstStyle/>
                    <a:p>
                      <a:r>
                        <a:rPr lang="zh-CN" altLang="en-US" sz="1600" smtClean="0"/>
                        <a:t>平安集团</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r>
              <a:tr h="370840">
                <a:tc>
                  <a:txBody>
                    <a:bodyPr vert="horz" wrap="square"/>
                    <a:lstStyle/>
                    <a:p>
                      <a:r>
                        <a:rPr lang="zh-CN" altLang="en-US" sz="1600" smtClean="0"/>
                        <a:t>光大集团</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r>
              <a:tr h="370840">
                <a:tc>
                  <a:txBody>
                    <a:bodyPr vert="horz" wrap="square"/>
                    <a:lstStyle/>
                    <a:p>
                      <a:r>
                        <a:rPr lang="zh-CN" altLang="en-US" sz="1600" smtClean="0"/>
                        <a:t>工行系</a:t>
                      </a:r>
                      <a:endParaRPr lang="en-US" altLang="zh-CN" sz="1600" smtClean="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r>
              <a:tr h="370840">
                <a:tc>
                  <a:txBody>
                    <a:bodyPr vert="horz" wrap="square"/>
                    <a:lstStyle/>
                    <a:p>
                      <a:r>
                        <a:rPr lang="zh-CN" altLang="en-US" sz="1600" smtClean="0"/>
                        <a:t>建行系</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r>
              <a:tr h="370840">
                <a:tc>
                  <a:txBody>
                    <a:bodyPr vert="horz" wrap="square"/>
                    <a:lstStyle/>
                    <a:p>
                      <a:r>
                        <a:rPr lang="zh-CN" altLang="en-US" sz="1600" smtClean="0"/>
                        <a:t>中行系</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r>
              <a:tr h="370840">
                <a:tc>
                  <a:txBody>
                    <a:bodyPr vert="horz" wrap="square"/>
                    <a:lstStyle/>
                    <a:p>
                      <a:r>
                        <a:rPr lang="zh-CN" altLang="en-US" sz="1600" smtClean="0"/>
                        <a:t>中国华融</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r>
              <a:tr h="370840">
                <a:tc>
                  <a:txBody>
                    <a:bodyPr vert="horz" wrap="square"/>
                    <a:lstStyle/>
                    <a:p>
                      <a:r>
                        <a:rPr lang="zh-CN" altLang="en-US" sz="1600" smtClean="0"/>
                        <a:t>中国信达</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r>
              <a:tr h="370840">
                <a:tc>
                  <a:txBody>
                    <a:bodyPr vert="horz" wrap="square"/>
                    <a:lstStyle/>
                    <a:p>
                      <a:r>
                        <a:rPr lang="zh-CN" altLang="en-US" sz="1600" smtClean="0"/>
                        <a:t>国网英大</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r>
              <a:tr h="370840">
                <a:tc>
                  <a:txBody>
                    <a:bodyPr vert="horz" wrap="square"/>
                    <a:lstStyle/>
                    <a:p>
                      <a:r>
                        <a:rPr lang="zh-CN" altLang="en-US" sz="1600" smtClean="0"/>
                        <a:t>中石油</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r>
              <a:tr h="370840">
                <a:tc>
                  <a:txBody>
                    <a:bodyPr vert="horz" wrap="square"/>
                    <a:lstStyle/>
                    <a:p>
                      <a:r>
                        <a:rPr lang="zh-CN" altLang="en-US" sz="1600" smtClean="0"/>
                        <a:t>招商局集团</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r>
                        <a:rPr lang="en-US" altLang="zh-CN" sz="1600" smtClean="0"/>
                        <a:t> </a:t>
                      </a:r>
                      <a:endParaRPr lang="zh-CN" altLang="en-US" sz="1600"/>
                    </a:p>
                  </a:txBody>
                  <a:tcPr/>
                </a:tc>
                <a:tc>
                  <a:txBody>
                    <a:bodyPr vert="horz" wrap="square"/>
                    <a:lstStyle/>
                    <a:p>
                      <a:pPr marL="742950" lvl="1" indent="-285750">
                        <a:buFont typeface="Wingdings" pitchFamily="2" charset="2"/>
                        <a:buChar char="ü"/>
                      </a:pPr>
                      <a:endParaRPr lang="zh-CN" altLang="en-US" sz="1600"/>
                    </a:p>
                  </a:txBody>
                  <a:tcPr/>
                </a:tc>
              </a:tr>
            </a:tbl>
          </a:graphicData>
        </a:graphic>
      </p:graphicFrame>
      <p:sp>
        <p:nvSpPr>
          <p:cNvPr id="7" name="Rectangle 6"/>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Rounded Rectangle 7"/>
          <p:cNvSpPr/>
          <p:nvPr/>
        </p:nvSpPr>
        <p:spPr>
          <a:xfrm>
            <a:off x="4911950" y="3699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a:solidFill>
                  <a:schemeClr val="bg1">
                    <a:lumMod val="65000"/>
                  </a:schemeClr>
                </a:solidFill>
              </a:rPr>
              <a:t>政策面</a:t>
            </a:r>
          </a:p>
        </p:txBody>
      </p:sp>
      <p:sp>
        <p:nvSpPr>
          <p:cNvPr id="9" name="Rounded Rectangle 8"/>
          <p:cNvSpPr/>
          <p:nvPr/>
        </p:nvSpPr>
        <p:spPr>
          <a:xfrm>
            <a:off x="5977409" y="46836"/>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境外金控</a:t>
            </a:r>
            <a:endParaRPr lang="zh-CN" altLang="en-US" sz="1400">
              <a:solidFill>
                <a:schemeClr val="bg1">
                  <a:lumMod val="65000"/>
                </a:schemeClr>
              </a:solidFill>
            </a:endParaRPr>
          </a:p>
        </p:txBody>
      </p:sp>
      <p:sp>
        <p:nvSpPr>
          <p:cNvPr id="11" name="Rounded Rectangle 10"/>
          <p:cNvSpPr/>
          <p:nvPr/>
        </p:nvSpPr>
        <p:spPr>
          <a:xfrm>
            <a:off x="7042868" y="43009"/>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lt1"/>
                </a:solidFill>
              </a:rPr>
              <a:t>境内金控</a:t>
            </a:r>
          </a:p>
        </p:txBody>
      </p:sp>
      <p:sp>
        <p:nvSpPr>
          <p:cNvPr id="12" name="Rounded Rectangle 11"/>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1637166734"/>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境内金控发展现状</a:t>
            </a:r>
            <a:r>
              <a:rPr lang="en-US" altLang="zh-CN" smtClean="0"/>
              <a:t>-</a:t>
            </a:r>
            <a:r>
              <a:rPr lang="zh-CN" altLang="en-US"/>
              <a:t>国</a:t>
            </a:r>
            <a:r>
              <a:rPr lang="zh-CN" altLang="en-US" smtClean="0"/>
              <a:t>有银行控股金控体量优势明显</a:t>
            </a: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9</a:t>
            </a:fld>
            <a:endParaRPr lang="en-US"/>
          </a:p>
        </p:txBody>
      </p:sp>
      <p:sp>
        <p:nvSpPr>
          <p:cNvPr id="5" name="Text Placeholder 4"/>
          <p:cNvSpPr>
            <a:spLocks noGrp="1"/>
          </p:cNvSpPr>
          <p:nvPr>
            <p:ph type="body" sz="quarter" idx="13"/>
          </p:nvPr>
        </p:nvSpPr>
        <p:spPr/>
        <p:txBody>
          <a:bodyPr/>
          <a:lstStyle/>
          <a:p>
            <a:r>
              <a:rPr lang="zh-CN" altLang="en-US" smtClean="0"/>
              <a:t>从发展时间与金控布局来看，国内的金控公司分为</a:t>
            </a:r>
            <a:r>
              <a:rPr lang="zh-CN" altLang="en-US" b="1" smtClean="0"/>
              <a:t>大型金控、地方金控</a:t>
            </a:r>
            <a:r>
              <a:rPr lang="zh-CN" altLang="en-US"/>
              <a:t>和</a:t>
            </a:r>
            <a:r>
              <a:rPr lang="zh-CN" altLang="en-US" b="1" smtClean="0"/>
              <a:t>民营金控</a:t>
            </a:r>
            <a:r>
              <a:rPr lang="zh-CN" altLang="en-US" smtClean="0"/>
              <a:t>；</a:t>
            </a:r>
            <a:endParaRPr lang="en-US" altLang="zh-CN" smtClean="0"/>
          </a:p>
          <a:p>
            <a:r>
              <a:rPr lang="zh-CN" altLang="en-US" smtClean="0"/>
              <a:t>从金控平台的控股母公司性质来看，可以将国内金控公司氛围</a:t>
            </a:r>
            <a:r>
              <a:rPr lang="zh-CN" altLang="en-US" b="1" smtClean="0"/>
              <a:t>银行金控</a:t>
            </a:r>
            <a:r>
              <a:rPr lang="zh-CN" altLang="en-US" smtClean="0"/>
              <a:t>和</a:t>
            </a:r>
            <a:r>
              <a:rPr lang="zh-CN" altLang="en-US" b="1" smtClean="0"/>
              <a:t>产业金控</a:t>
            </a:r>
            <a:endParaRPr lang="zh-CN" altLang="en-US" b="1"/>
          </a:p>
        </p:txBody>
      </p:sp>
      <p:cxnSp>
        <p:nvCxnSpPr>
          <p:cNvPr id="8" name="Straight Arrow Connector 7"/>
          <p:cNvCxnSpPr/>
          <p:nvPr/>
        </p:nvCxnSpPr>
        <p:spPr>
          <a:xfrm flipV="1">
            <a:off x="1068946" y="3515932"/>
            <a:ext cx="7328079" cy="386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flipV="1">
            <a:off x="4533364" y="1435993"/>
            <a:ext cx="38636" cy="41985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p:cNvSpPr txBox="1"/>
          <p:nvPr/>
        </p:nvSpPr>
        <p:spPr>
          <a:xfrm>
            <a:off x="4631931" y="1435613"/>
            <a:ext cx="145367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大型</a:t>
            </a:r>
            <a:r>
              <a:rPr lang="en-US" altLang="zh-CN" smtClean="0">
                <a:solidFill>
                  <a:srgbClr val="C00000"/>
                </a:solidFill>
              </a:rPr>
              <a:t>/</a:t>
            </a:r>
            <a:r>
              <a:rPr lang="zh-CN" altLang="en-US" smtClean="0">
                <a:solidFill>
                  <a:srgbClr val="C00000"/>
                </a:solidFill>
              </a:rPr>
              <a:t>国有</a:t>
            </a:r>
            <a:endParaRPr lang="zh-CN" altLang="en-US">
              <a:solidFill>
                <a:srgbClr val="C00000"/>
              </a:solidFill>
            </a:endParaRPr>
          </a:p>
        </p:txBody>
      </p:sp>
      <p:sp>
        <p:nvSpPr>
          <p:cNvPr id="12" name="TextBox 11"/>
          <p:cNvSpPr txBox="1"/>
          <p:nvPr/>
        </p:nvSpPr>
        <p:spPr>
          <a:xfrm>
            <a:off x="4666699" y="5329188"/>
            <a:ext cx="12274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地方</a:t>
            </a:r>
            <a:r>
              <a:rPr lang="en-US" altLang="zh-CN" smtClean="0">
                <a:solidFill>
                  <a:srgbClr val="C00000"/>
                </a:solidFill>
              </a:rPr>
              <a:t>/</a:t>
            </a:r>
            <a:r>
              <a:rPr lang="zh-CN" altLang="en-US" smtClean="0">
                <a:solidFill>
                  <a:srgbClr val="C00000"/>
                </a:solidFill>
              </a:rPr>
              <a:t>民营</a:t>
            </a:r>
            <a:endParaRPr lang="zh-CN" altLang="en-US">
              <a:solidFill>
                <a:srgbClr val="C00000"/>
              </a:solidFill>
            </a:endParaRPr>
          </a:p>
        </p:txBody>
      </p:sp>
      <p:sp>
        <p:nvSpPr>
          <p:cNvPr id="13" name="TextBox 12"/>
          <p:cNvSpPr txBox="1"/>
          <p:nvPr/>
        </p:nvSpPr>
        <p:spPr>
          <a:xfrm>
            <a:off x="7692077" y="3599313"/>
            <a:ext cx="12274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银行</a:t>
            </a:r>
            <a:endParaRPr lang="zh-CN" altLang="en-US">
              <a:solidFill>
                <a:srgbClr val="C00000"/>
              </a:solidFill>
            </a:endParaRPr>
          </a:p>
        </p:txBody>
      </p:sp>
      <p:sp>
        <p:nvSpPr>
          <p:cNvPr id="14" name="TextBox 13"/>
          <p:cNvSpPr txBox="1"/>
          <p:nvPr/>
        </p:nvSpPr>
        <p:spPr>
          <a:xfrm>
            <a:off x="1068946" y="3618583"/>
            <a:ext cx="12274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产业</a:t>
            </a:r>
            <a:endParaRPr lang="zh-CN" altLang="en-US">
              <a:solidFill>
                <a:srgbClr val="C00000"/>
              </a:solidFill>
            </a:endParaRPr>
          </a:p>
        </p:txBody>
      </p:sp>
      <p:sp>
        <p:nvSpPr>
          <p:cNvPr id="16" name="Rounded Rectangle 15"/>
          <p:cNvSpPr/>
          <p:nvPr/>
        </p:nvSpPr>
        <p:spPr>
          <a:xfrm>
            <a:off x="6471012" y="3862122"/>
            <a:ext cx="1188300"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平安集团</a:t>
            </a:r>
            <a:endParaRPr lang="en-US" altLang="zh-CN" sz="1400" smtClean="0"/>
          </a:p>
          <a:p>
            <a:pPr algn="ctr"/>
            <a:r>
              <a:rPr lang="en-US" altLang="zh-CN" sz="1400" smtClean="0"/>
              <a:t>40,059</a:t>
            </a:r>
            <a:endParaRPr lang="zh-CN" altLang="en-US" sz="1400"/>
          </a:p>
        </p:txBody>
      </p:sp>
      <p:sp>
        <p:nvSpPr>
          <p:cNvPr id="15" name="Rounded Rectangle 14"/>
          <p:cNvSpPr/>
          <p:nvPr/>
        </p:nvSpPr>
        <p:spPr>
          <a:xfrm>
            <a:off x="5034959" y="2602402"/>
            <a:ext cx="1191297"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中信集团</a:t>
            </a:r>
            <a:endParaRPr lang="en-US" altLang="zh-CN" sz="1400" smtClean="0"/>
          </a:p>
          <a:p>
            <a:pPr algn="ctr"/>
            <a:r>
              <a:rPr lang="en-US" altLang="zh-CN" sz="1400" smtClean="0"/>
              <a:t>41,388</a:t>
            </a:r>
            <a:endParaRPr lang="zh-CN" altLang="en-US" sz="1400"/>
          </a:p>
        </p:txBody>
      </p:sp>
      <p:sp>
        <p:nvSpPr>
          <p:cNvPr id="17" name="Rounded Rectangle 16"/>
          <p:cNvSpPr/>
          <p:nvPr/>
        </p:nvSpPr>
        <p:spPr>
          <a:xfrm>
            <a:off x="6299210" y="2601853"/>
            <a:ext cx="998310"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光大集团</a:t>
            </a:r>
            <a:endParaRPr lang="en-US" altLang="zh-CN" sz="1400" smtClean="0"/>
          </a:p>
          <a:p>
            <a:pPr algn="ctr"/>
            <a:r>
              <a:rPr lang="en-US" altLang="zh-CN" sz="1400" smtClean="0"/>
              <a:t>29,575</a:t>
            </a:r>
            <a:endParaRPr lang="zh-CN" altLang="en-US" sz="1400"/>
          </a:p>
        </p:txBody>
      </p:sp>
      <p:sp>
        <p:nvSpPr>
          <p:cNvPr id="18" name="TextBox 17"/>
          <p:cNvSpPr txBox="1"/>
          <p:nvPr/>
        </p:nvSpPr>
        <p:spPr>
          <a:xfrm>
            <a:off x="1068946" y="5698520"/>
            <a:ext cx="6890198"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t>*蓝框大小代表资产规模大小，数据来源：</a:t>
            </a:r>
            <a:r>
              <a:rPr lang="en-US" altLang="zh-CN" sz="1200" smtClean="0"/>
              <a:t>2015</a:t>
            </a:r>
            <a:r>
              <a:rPr lang="zh-CN" altLang="en-US" sz="1200" smtClean="0"/>
              <a:t>年年报，</a:t>
            </a:r>
            <a:r>
              <a:rPr lang="en-US" altLang="zh-CN" sz="1200" smtClean="0"/>
              <a:t>wind</a:t>
            </a:r>
          </a:p>
          <a:p>
            <a:r>
              <a:rPr lang="en-US" altLang="zh-CN" sz="1200"/>
              <a:t> </a:t>
            </a:r>
            <a:r>
              <a:rPr lang="en-US" altLang="zh-CN" sz="1200" smtClean="0"/>
              <a:t> </a:t>
            </a:r>
            <a:r>
              <a:rPr lang="zh-CN" altLang="en-US" sz="1200" smtClean="0"/>
              <a:t>单位：亿元</a:t>
            </a:r>
            <a:endParaRPr lang="zh-CN" altLang="en-US" sz="1200"/>
          </a:p>
        </p:txBody>
      </p:sp>
      <p:sp>
        <p:nvSpPr>
          <p:cNvPr id="20" name="Rounded Rectangle 19"/>
          <p:cNvSpPr/>
          <p:nvPr/>
        </p:nvSpPr>
        <p:spPr>
          <a:xfrm>
            <a:off x="5033555" y="1750159"/>
            <a:ext cx="3002863"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工行系、建行系、中行系</a:t>
            </a:r>
            <a:endParaRPr lang="en-US" altLang="zh-CN" sz="1400" smtClean="0"/>
          </a:p>
          <a:p>
            <a:pPr algn="ctr"/>
            <a:r>
              <a:rPr lang="en-US" altLang="zh-CN" sz="1400" smtClean="0"/>
              <a:t>206,100   167,441   152,514</a:t>
            </a:r>
          </a:p>
        </p:txBody>
      </p:sp>
      <p:sp>
        <p:nvSpPr>
          <p:cNvPr id="21" name="Rounded Rectangle 20"/>
          <p:cNvSpPr/>
          <p:nvPr/>
        </p:nvSpPr>
        <p:spPr>
          <a:xfrm>
            <a:off x="7361915" y="2789494"/>
            <a:ext cx="674503" cy="53954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招商</a:t>
            </a:r>
            <a:r>
              <a:rPr lang="zh-CN" altLang="en-US" sz="1100" smtClean="0"/>
              <a:t>局</a:t>
            </a:r>
            <a:r>
              <a:rPr lang="en-US" altLang="zh-CN" sz="1100" smtClean="0"/>
              <a:t>6,241</a:t>
            </a:r>
            <a:endParaRPr lang="zh-CN" altLang="en-US" sz="1100"/>
          </a:p>
        </p:txBody>
      </p:sp>
      <p:sp>
        <p:nvSpPr>
          <p:cNvPr id="22" name="Rounded Rectangle 21"/>
          <p:cNvSpPr/>
          <p:nvPr/>
        </p:nvSpPr>
        <p:spPr>
          <a:xfrm>
            <a:off x="3119167" y="2765820"/>
            <a:ext cx="996236" cy="53954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中</a:t>
            </a:r>
            <a:r>
              <a:rPr lang="zh-CN" altLang="en-US" sz="1100" smtClean="0"/>
              <a:t>国</a:t>
            </a:r>
            <a:r>
              <a:rPr lang="zh-CN" altLang="en-US" sz="1100"/>
              <a:t>华融</a:t>
            </a:r>
            <a:endParaRPr lang="en-US" altLang="zh-CN" sz="1100" smtClean="0"/>
          </a:p>
          <a:p>
            <a:pPr algn="ctr"/>
            <a:r>
              <a:rPr lang="en-US" altLang="zh-CN" sz="1100" smtClean="0"/>
              <a:t>6,005</a:t>
            </a:r>
            <a:endParaRPr lang="zh-CN" altLang="en-US" sz="1100"/>
          </a:p>
        </p:txBody>
      </p:sp>
      <p:sp>
        <p:nvSpPr>
          <p:cNvPr id="23" name="Rounded Rectangle 22"/>
          <p:cNvSpPr/>
          <p:nvPr/>
        </p:nvSpPr>
        <p:spPr>
          <a:xfrm>
            <a:off x="1881839" y="2772713"/>
            <a:ext cx="996236" cy="53954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中</a:t>
            </a:r>
            <a:r>
              <a:rPr lang="zh-CN" altLang="en-US" sz="1100" smtClean="0"/>
              <a:t>国信达</a:t>
            </a:r>
            <a:endParaRPr lang="en-US" altLang="zh-CN" sz="1100" smtClean="0"/>
          </a:p>
          <a:p>
            <a:pPr algn="ctr"/>
            <a:r>
              <a:rPr lang="en-US" altLang="zh-CN" sz="1100" smtClean="0"/>
              <a:t>5</a:t>
            </a:r>
            <a:r>
              <a:rPr lang="en-US" altLang="zh-CN" sz="1100"/>
              <a:t>,</a:t>
            </a:r>
            <a:r>
              <a:rPr lang="en-US" altLang="zh-CN" sz="1100" smtClean="0"/>
              <a:t>444</a:t>
            </a:r>
            <a:endParaRPr lang="zh-CN" altLang="en-US" sz="1100"/>
          </a:p>
        </p:txBody>
      </p:sp>
      <p:sp>
        <p:nvSpPr>
          <p:cNvPr id="24" name="Rounded Rectangle 23"/>
          <p:cNvSpPr/>
          <p:nvPr/>
        </p:nvSpPr>
        <p:spPr>
          <a:xfrm>
            <a:off x="1735262" y="1864107"/>
            <a:ext cx="1152087"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国网英大</a:t>
            </a:r>
            <a:r>
              <a:rPr lang="en-US" altLang="zh-CN" sz="1400" smtClean="0"/>
              <a:t>31,149</a:t>
            </a:r>
            <a:endParaRPr lang="zh-CN" altLang="en-US" sz="1400"/>
          </a:p>
        </p:txBody>
      </p:sp>
      <p:sp>
        <p:nvSpPr>
          <p:cNvPr id="25" name="Rounded Rectangle 24"/>
          <p:cNvSpPr/>
          <p:nvPr/>
        </p:nvSpPr>
        <p:spPr>
          <a:xfrm>
            <a:off x="3118130" y="1864106"/>
            <a:ext cx="998310"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中石油</a:t>
            </a:r>
            <a:endParaRPr lang="en-US" altLang="zh-CN" sz="1400" smtClean="0"/>
          </a:p>
          <a:p>
            <a:pPr algn="ctr"/>
            <a:r>
              <a:rPr lang="en-US" altLang="zh-CN" sz="1400" smtClean="0"/>
              <a:t>24,053</a:t>
            </a:r>
            <a:endParaRPr lang="zh-CN" altLang="en-US" sz="1400"/>
          </a:p>
        </p:txBody>
      </p:sp>
      <p:sp>
        <p:nvSpPr>
          <p:cNvPr id="26" name="Rounded Rectangle 25"/>
          <p:cNvSpPr/>
          <p:nvPr/>
        </p:nvSpPr>
        <p:spPr>
          <a:xfrm>
            <a:off x="5071158" y="3844713"/>
            <a:ext cx="1093768" cy="3495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上</a:t>
            </a:r>
            <a:r>
              <a:rPr lang="zh-CN" altLang="en-US" sz="1100" smtClean="0"/>
              <a:t>海国际集团</a:t>
            </a:r>
            <a:endParaRPr lang="en-US" altLang="zh-CN" sz="1100" smtClean="0"/>
          </a:p>
          <a:p>
            <a:pPr algn="ctr"/>
            <a:r>
              <a:rPr lang="en-US" altLang="zh-CN" sz="1100" smtClean="0"/>
              <a:t>2</a:t>
            </a:r>
            <a:r>
              <a:rPr lang="en-US" altLang="zh-CN" sz="1100"/>
              <a:t>,</a:t>
            </a:r>
            <a:r>
              <a:rPr lang="en-US" altLang="zh-CN" sz="1100" smtClean="0"/>
              <a:t>313</a:t>
            </a:r>
            <a:endParaRPr lang="zh-CN" altLang="en-US" sz="1100"/>
          </a:p>
        </p:txBody>
      </p:sp>
      <p:sp>
        <p:nvSpPr>
          <p:cNvPr id="27" name="Rounded Rectangle 26"/>
          <p:cNvSpPr/>
          <p:nvPr/>
        </p:nvSpPr>
        <p:spPr>
          <a:xfrm>
            <a:off x="3043015" y="4195448"/>
            <a:ext cx="1074605" cy="3495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爱</a:t>
            </a:r>
            <a:r>
              <a:rPr lang="zh-CN" altLang="en-US" sz="1100" smtClean="0"/>
              <a:t>建集团</a:t>
            </a:r>
            <a:endParaRPr lang="en-US" altLang="zh-CN" sz="1100" smtClean="0"/>
          </a:p>
        </p:txBody>
      </p:sp>
      <p:sp>
        <p:nvSpPr>
          <p:cNvPr id="28" name="Rounded Rectangle 27"/>
          <p:cNvSpPr/>
          <p:nvPr/>
        </p:nvSpPr>
        <p:spPr>
          <a:xfrm>
            <a:off x="5071975" y="4725122"/>
            <a:ext cx="1093768" cy="44706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民生集团</a:t>
            </a:r>
            <a:endParaRPr lang="en-US" altLang="zh-CN" sz="1100" smtClean="0"/>
          </a:p>
        </p:txBody>
      </p:sp>
      <p:sp>
        <p:nvSpPr>
          <p:cNvPr id="29" name="Rounded Rectangle 28"/>
          <p:cNvSpPr/>
          <p:nvPr/>
        </p:nvSpPr>
        <p:spPr>
          <a:xfrm>
            <a:off x="5069116" y="4319318"/>
            <a:ext cx="1093768" cy="29837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渝富集团</a:t>
            </a:r>
            <a:endParaRPr lang="en-US" altLang="zh-CN" sz="1100" smtClean="0"/>
          </a:p>
        </p:txBody>
      </p:sp>
      <p:sp>
        <p:nvSpPr>
          <p:cNvPr id="30" name="Rounded Rectangle 29"/>
          <p:cNvSpPr/>
          <p:nvPr/>
        </p:nvSpPr>
        <p:spPr>
          <a:xfrm>
            <a:off x="1751246" y="3797834"/>
            <a:ext cx="1093768" cy="29837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国元</a:t>
            </a:r>
            <a:r>
              <a:rPr lang="zh-CN" altLang="en-US" sz="1100"/>
              <a:t>集团</a:t>
            </a:r>
            <a:endParaRPr lang="en-US" altLang="zh-CN" sz="1100" smtClean="0"/>
          </a:p>
        </p:txBody>
      </p:sp>
      <p:sp>
        <p:nvSpPr>
          <p:cNvPr id="31" name="Rounded Rectangle 30"/>
          <p:cNvSpPr/>
          <p:nvPr/>
        </p:nvSpPr>
        <p:spPr>
          <a:xfrm>
            <a:off x="2308781" y="5141485"/>
            <a:ext cx="1188300" cy="22594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100" smtClean="0"/>
              <a:t>BAT</a:t>
            </a:r>
          </a:p>
        </p:txBody>
      </p:sp>
      <p:sp>
        <p:nvSpPr>
          <p:cNvPr id="32" name="Rounded Rectangle 31"/>
          <p:cNvSpPr/>
          <p:nvPr/>
        </p:nvSpPr>
        <p:spPr>
          <a:xfrm>
            <a:off x="3043015" y="4652436"/>
            <a:ext cx="1074606" cy="33892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越秀金控</a:t>
            </a:r>
            <a:endParaRPr lang="en-US" altLang="zh-CN" sz="1100" smtClean="0"/>
          </a:p>
        </p:txBody>
      </p:sp>
      <p:sp>
        <p:nvSpPr>
          <p:cNvPr id="33" name="Rounded Rectangle 32"/>
          <p:cNvSpPr/>
          <p:nvPr/>
        </p:nvSpPr>
        <p:spPr>
          <a:xfrm>
            <a:off x="1761897" y="4195448"/>
            <a:ext cx="1093768" cy="3495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山东鲁信</a:t>
            </a:r>
            <a:endParaRPr lang="en-US" altLang="zh-CN" sz="1100" smtClean="0"/>
          </a:p>
        </p:txBody>
      </p:sp>
      <p:sp>
        <p:nvSpPr>
          <p:cNvPr id="34" name="Rounded Rectangle 33"/>
          <p:cNvSpPr/>
          <p:nvPr/>
        </p:nvSpPr>
        <p:spPr>
          <a:xfrm>
            <a:off x="1761897" y="4652437"/>
            <a:ext cx="1093768" cy="33892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五矿资本</a:t>
            </a:r>
            <a:endParaRPr lang="en-US" altLang="zh-CN" sz="1100" smtClean="0"/>
          </a:p>
        </p:txBody>
      </p:sp>
      <p:sp>
        <p:nvSpPr>
          <p:cNvPr id="35" name="Rounded Rectangle 34"/>
          <p:cNvSpPr/>
          <p:nvPr/>
        </p:nvSpPr>
        <p:spPr>
          <a:xfrm>
            <a:off x="3034544" y="3797833"/>
            <a:ext cx="1093768" cy="30661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明天集团</a:t>
            </a:r>
            <a:endParaRPr lang="en-US" altLang="zh-CN" sz="1100" smtClean="0"/>
          </a:p>
        </p:txBody>
      </p:sp>
      <p:sp>
        <p:nvSpPr>
          <p:cNvPr id="39" name="Content Placeholder 38"/>
          <p:cNvSpPr>
            <a:spLocks noGrp="1"/>
          </p:cNvSpPr>
          <p:nvPr>
            <p:ph idx="1"/>
          </p:nvPr>
        </p:nvSpPr>
        <p:spPr/>
        <p:txBody>
          <a:bodyPr/>
          <a:lstStyle/>
          <a:p>
            <a:endParaRPr lang="zh-CN" altLang="en-US"/>
          </a:p>
        </p:txBody>
      </p:sp>
      <p:sp>
        <p:nvSpPr>
          <p:cNvPr id="42" name="Rectangle 41"/>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3" name="Rounded Rectangle 42"/>
          <p:cNvSpPr/>
          <p:nvPr/>
        </p:nvSpPr>
        <p:spPr>
          <a:xfrm>
            <a:off x="4911950" y="3699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a:solidFill>
                  <a:schemeClr val="bg1">
                    <a:lumMod val="65000"/>
                  </a:schemeClr>
                </a:solidFill>
              </a:rPr>
              <a:t>政策面</a:t>
            </a:r>
          </a:p>
        </p:txBody>
      </p:sp>
      <p:sp>
        <p:nvSpPr>
          <p:cNvPr id="44" name="Rounded Rectangle 43"/>
          <p:cNvSpPr/>
          <p:nvPr/>
        </p:nvSpPr>
        <p:spPr>
          <a:xfrm>
            <a:off x="5977409" y="46836"/>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境外金控</a:t>
            </a:r>
            <a:endParaRPr lang="zh-CN" altLang="en-US" sz="1400">
              <a:solidFill>
                <a:schemeClr val="bg1">
                  <a:lumMod val="65000"/>
                </a:schemeClr>
              </a:solidFill>
            </a:endParaRPr>
          </a:p>
        </p:txBody>
      </p:sp>
      <p:sp>
        <p:nvSpPr>
          <p:cNvPr id="45" name="Rounded Rectangle 44"/>
          <p:cNvSpPr/>
          <p:nvPr/>
        </p:nvSpPr>
        <p:spPr>
          <a:xfrm>
            <a:off x="7042868" y="43009"/>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lt1"/>
                </a:solidFill>
              </a:rPr>
              <a:t>境内金控</a:t>
            </a:r>
          </a:p>
        </p:txBody>
      </p:sp>
      <p:sp>
        <p:nvSpPr>
          <p:cNvPr id="46" name="Rounded Rectangle 45"/>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281224257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境内金控发展现状</a:t>
            </a:r>
            <a:r>
              <a:rPr lang="en-US" altLang="zh-CN" smtClean="0"/>
              <a:t>-</a:t>
            </a:r>
            <a:r>
              <a:rPr lang="zh-CN" altLang="en-US" smtClean="0"/>
              <a:t>银行型金控发展路径</a:t>
            </a:r>
            <a:endParaRPr lang="zh-CN" altLang="en-US"/>
          </a:p>
        </p:txBody>
      </p:sp>
      <p:sp>
        <p:nvSpPr>
          <p:cNvPr id="3" name="Footer Placeholder 2"/>
          <p:cNvSpPr>
            <a:spLocks noGrp="1"/>
          </p:cNvSpPr>
          <p:nvPr>
            <p:ph type="ftr" sz="quarter" idx="11"/>
          </p:nvPr>
        </p:nvSpPr>
        <p:spPr/>
        <p:txBody>
          <a:bodyPr/>
          <a:lstStyle/>
          <a:p>
            <a:r>
              <a:rPr lang="en-GB" smtClean="0"/>
              <a:t>© [yyyy]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10</a:t>
            </a:fld>
            <a:endParaRPr lang="en-US"/>
          </a:p>
        </p:txBody>
      </p:sp>
      <p:sp>
        <p:nvSpPr>
          <p:cNvPr id="5" name="Text Placeholder 4"/>
          <p:cNvSpPr>
            <a:spLocks noGrp="1"/>
          </p:cNvSpPr>
          <p:nvPr>
            <p:ph type="body" sz="quarter" idx="13"/>
          </p:nvPr>
        </p:nvSpPr>
        <p:spPr/>
        <p:txBody>
          <a:bodyPr/>
          <a:lstStyle/>
          <a:p>
            <a:r>
              <a:rPr lang="zh-CN" altLang="en-US"/>
              <a:t>多元化是银行业务发展的未来，布局金控则是转型多元化银行的主要途</a:t>
            </a:r>
            <a:r>
              <a:rPr lang="zh-CN" altLang="en-US" smtClean="0"/>
              <a:t>径，</a:t>
            </a:r>
            <a:r>
              <a:rPr lang="en-US" altLang="zh-CN" smtClean="0"/>
              <a:t>TR</a:t>
            </a:r>
            <a:r>
              <a:rPr lang="zh-CN" altLang="en-US" smtClean="0"/>
              <a:t>业务的切入点在并购业务产生的战略需求</a:t>
            </a:r>
            <a:endParaRPr lang="zh-CN" altLang="en-US"/>
          </a:p>
          <a:p>
            <a:endParaRPr lang="zh-CN" altLang="en-US" b="1"/>
          </a:p>
        </p:txBody>
      </p:sp>
      <p:cxnSp>
        <p:nvCxnSpPr>
          <p:cNvPr id="8" name="Straight Arrow Connector 7"/>
          <p:cNvCxnSpPr/>
          <p:nvPr/>
        </p:nvCxnSpPr>
        <p:spPr>
          <a:xfrm flipV="1">
            <a:off x="1068946" y="3515932"/>
            <a:ext cx="7328079" cy="386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flipV="1">
            <a:off x="4533364" y="1435993"/>
            <a:ext cx="38636" cy="41985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p:cNvSpPr txBox="1"/>
          <p:nvPr/>
        </p:nvSpPr>
        <p:spPr>
          <a:xfrm>
            <a:off x="4631931" y="1435613"/>
            <a:ext cx="145367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大型</a:t>
            </a:r>
            <a:r>
              <a:rPr lang="en-US" altLang="zh-CN" smtClean="0">
                <a:solidFill>
                  <a:srgbClr val="C00000"/>
                </a:solidFill>
              </a:rPr>
              <a:t>/</a:t>
            </a:r>
            <a:r>
              <a:rPr lang="zh-CN" altLang="en-US" smtClean="0">
                <a:solidFill>
                  <a:srgbClr val="C00000"/>
                </a:solidFill>
              </a:rPr>
              <a:t>国有</a:t>
            </a:r>
            <a:endParaRPr lang="zh-CN" altLang="en-US">
              <a:solidFill>
                <a:srgbClr val="C00000"/>
              </a:solidFill>
            </a:endParaRPr>
          </a:p>
        </p:txBody>
      </p:sp>
      <p:sp>
        <p:nvSpPr>
          <p:cNvPr id="12" name="TextBox 11"/>
          <p:cNvSpPr txBox="1"/>
          <p:nvPr/>
        </p:nvSpPr>
        <p:spPr>
          <a:xfrm>
            <a:off x="4666699" y="5329188"/>
            <a:ext cx="12274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地方</a:t>
            </a:r>
            <a:r>
              <a:rPr lang="en-US" altLang="zh-CN" smtClean="0">
                <a:solidFill>
                  <a:srgbClr val="C00000"/>
                </a:solidFill>
              </a:rPr>
              <a:t>/</a:t>
            </a:r>
            <a:r>
              <a:rPr lang="zh-CN" altLang="en-US" smtClean="0">
                <a:solidFill>
                  <a:srgbClr val="C00000"/>
                </a:solidFill>
              </a:rPr>
              <a:t>民营</a:t>
            </a:r>
            <a:endParaRPr lang="zh-CN" altLang="en-US">
              <a:solidFill>
                <a:srgbClr val="C00000"/>
              </a:solidFill>
            </a:endParaRPr>
          </a:p>
        </p:txBody>
      </p:sp>
      <p:sp>
        <p:nvSpPr>
          <p:cNvPr id="13" name="TextBox 12"/>
          <p:cNvSpPr txBox="1"/>
          <p:nvPr/>
        </p:nvSpPr>
        <p:spPr>
          <a:xfrm>
            <a:off x="7692077" y="3599313"/>
            <a:ext cx="12274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银行</a:t>
            </a:r>
            <a:endParaRPr lang="zh-CN" altLang="en-US">
              <a:solidFill>
                <a:srgbClr val="C00000"/>
              </a:solidFill>
            </a:endParaRPr>
          </a:p>
        </p:txBody>
      </p:sp>
      <p:sp>
        <p:nvSpPr>
          <p:cNvPr id="14" name="TextBox 13"/>
          <p:cNvSpPr txBox="1"/>
          <p:nvPr/>
        </p:nvSpPr>
        <p:spPr>
          <a:xfrm>
            <a:off x="1068946" y="3618583"/>
            <a:ext cx="1227446"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C00000"/>
                </a:solidFill>
              </a:rPr>
              <a:t>产业</a:t>
            </a:r>
            <a:endParaRPr lang="zh-CN" altLang="en-US">
              <a:solidFill>
                <a:srgbClr val="C00000"/>
              </a:solidFill>
            </a:endParaRPr>
          </a:p>
        </p:txBody>
      </p:sp>
      <p:sp>
        <p:nvSpPr>
          <p:cNvPr id="16" name="Rounded Rectangle 15"/>
          <p:cNvSpPr/>
          <p:nvPr/>
        </p:nvSpPr>
        <p:spPr>
          <a:xfrm>
            <a:off x="6471012" y="3862122"/>
            <a:ext cx="1188300"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平安集团</a:t>
            </a:r>
            <a:endParaRPr lang="en-US" altLang="zh-CN" sz="1400" smtClean="0"/>
          </a:p>
          <a:p>
            <a:pPr algn="ctr"/>
            <a:r>
              <a:rPr lang="en-US" altLang="zh-CN" sz="1400" smtClean="0"/>
              <a:t>40,059</a:t>
            </a:r>
            <a:endParaRPr lang="zh-CN" altLang="en-US" sz="1400"/>
          </a:p>
        </p:txBody>
      </p:sp>
      <p:sp>
        <p:nvSpPr>
          <p:cNvPr id="15" name="Rounded Rectangle 14"/>
          <p:cNvSpPr/>
          <p:nvPr/>
        </p:nvSpPr>
        <p:spPr>
          <a:xfrm>
            <a:off x="5034959" y="2602402"/>
            <a:ext cx="1191297"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中信集团</a:t>
            </a:r>
            <a:endParaRPr lang="en-US" altLang="zh-CN" sz="1400" smtClean="0"/>
          </a:p>
          <a:p>
            <a:pPr algn="ctr"/>
            <a:r>
              <a:rPr lang="en-US" altLang="zh-CN" sz="1400" smtClean="0"/>
              <a:t>41,388</a:t>
            </a:r>
            <a:endParaRPr lang="zh-CN" altLang="en-US" sz="1400"/>
          </a:p>
        </p:txBody>
      </p:sp>
      <p:sp>
        <p:nvSpPr>
          <p:cNvPr id="17" name="Rounded Rectangle 16"/>
          <p:cNvSpPr/>
          <p:nvPr/>
        </p:nvSpPr>
        <p:spPr>
          <a:xfrm>
            <a:off x="6299210" y="2601853"/>
            <a:ext cx="998310"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光大集团</a:t>
            </a:r>
            <a:endParaRPr lang="en-US" altLang="zh-CN" sz="1400" smtClean="0"/>
          </a:p>
          <a:p>
            <a:pPr algn="ctr"/>
            <a:r>
              <a:rPr lang="en-US" altLang="zh-CN" sz="1400" smtClean="0"/>
              <a:t>29,575</a:t>
            </a:r>
            <a:endParaRPr lang="zh-CN" altLang="en-US" sz="1400"/>
          </a:p>
        </p:txBody>
      </p:sp>
      <p:sp>
        <p:nvSpPr>
          <p:cNvPr id="20" name="Rounded Rectangle 19"/>
          <p:cNvSpPr/>
          <p:nvPr/>
        </p:nvSpPr>
        <p:spPr>
          <a:xfrm>
            <a:off x="5033555" y="1750159"/>
            <a:ext cx="3002863"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工行系、建行系、中行系</a:t>
            </a:r>
            <a:endParaRPr lang="en-US" altLang="zh-CN" sz="1400" smtClean="0"/>
          </a:p>
          <a:p>
            <a:pPr algn="ctr"/>
            <a:r>
              <a:rPr lang="en-US" altLang="zh-CN" sz="1400" smtClean="0"/>
              <a:t>206,100   167,441   152,514</a:t>
            </a:r>
          </a:p>
        </p:txBody>
      </p:sp>
      <p:sp>
        <p:nvSpPr>
          <p:cNvPr id="21" name="Rounded Rectangle 20"/>
          <p:cNvSpPr/>
          <p:nvPr/>
        </p:nvSpPr>
        <p:spPr>
          <a:xfrm>
            <a:off x="7361915" y="2789494"/>
            <a:ext cx="674503" cy="53954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招商</a:t>
            </a:r>
            <a:r>
              <a:rPr lang="zh-CN" altLang="en-US" sz="1100" smtClean="0"/>
              <a:t>局</a:t>
            </a:r>
            <a:r>
              <a:rPr lang="en-US" altLang="zh-CN" sz="1100" smtClean="0"/>
              <a:t>6,241</a:t>
            </a:r>
            <a:endParaRPr lang="zh-CN" altLang="en-US" sz="1100"/>
          </a:p>
        </p:txBody>
      </p:sp>
      <p:sp>
        <p:nvSpPr>
          <p:cNvPr id="22" name="Rounded Rectangle 21"/>
          <p:cNvSpPr/>
          <p:nvPr/>
        </p:nvSpPr>
        <p:spPr>
          <a:xfrm>
            <a:off x="3119167" y="2765820"/>
            <a:ext cx="996236" cy="53954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中</a:t>
            </a:r>
            <a:r>
              <a:rPr lang="zh-CN" altLang="en-US" sz="1100" smtClean="0"/>
              <a:t>国</a:t>
            </a:r>
            <a:r>
              <a:rPr lang="zh-CN" altLang="en-US" sz="1100"/>
              <a:t>华融</a:t>
            </a:r>
            <a:endParaRPr lang="en-US" altLang="zh-CN" sz="1100" smtClean="0"/>
          </a:p>
          <a:p>
            <a:pPr algn="ctr"/>
            <a:r>
              <a:rPr lang="en-US" altLang="zh-CN" sz="1100" smtClean="0"/>
              <a:t>6,005</a:t>
            </a:r>
            <a:endParaRPr lang="zh-CN" altLang="en-US" sz="1100"/>
          </a:p>
        </p:txBody>
      </p:sp>
      <p:sp>
        <p:nvSpPr>
          <p:cNvPr id="23" name="Rounded Rectangle 22"/>
          <p:cNvSpPr/>
          <p:nvPr/>
        </p:nvSpPr>
        <p:spPr>
          <a:xfrm>
            <a:off x="1881839" y="2772713"/>
            <a:ext cx="996236" cy="53954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中</a:t>
            </a:r>
            <a:r>
              <a:rPr lang="zh-CN" altLang="en-US" sz="1100" smtClean="0"/>
              <a:t>国信达</a:t>
            </a:r>
            <a:endParaRPr lang="en-US" altLang="zh-CN" sz="1100" smtClean="0"/>
          </a:p>
          <a:p>
            <a:pPr algn="ctr"/>
            <a:r>
              <a:rPr lang="en-US" altLang="zh-CN" sz="1100" smtClean="0"/>
              <a:t>5</a:t>
            </a:r>
            <a:r>
              <a:rPr lang="en-US" altLang="zh-CN" sz="1100"/>
              <a:t>,</a:t>
            </a:r>
            <a:r>
              <a:rPr lang="en-US" altLang="zh-CN" sz="1100" smtClean="0"/>
              <a:t>444</a:t>
            </a:r>
            <a:endParaRPr lang="zh-CN" altLang="en-US" sz="1100"/>
          </a:p>
        </p:txBody>
      </p:sp>
      <p:sp>
        <p:nvSpPr>
          <p:cNvPr id="24" name="Rounded Rectangle 23"/>
          <p:cNvSpPr/>
          <p:nvPr/>
        </p:nvSpPr>
        <p:spPr>
          <a:xfrm>
            <a:off x="1735262" y="1864107"/>
            <a:ext cx="1152087"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国网英大</a:t>
            </a:r>
            <a:r>
              <a:rPr lang="en-US" altLang="zh-CN" sz="1400" smtClean="0"/>
              <a:t>31,149</a:t>
            </a:r>
            <a:endParaRPr lang="zh-CN" altLang="en-US" sz="1400"/>
          </a:p>
        </p:txBody>
      </p:sp>
      <p:sp>
        <p:nvSpPr>
          <p:cNvPr id="25" name="Rounded Rectangle 24"/>
          <p:cNvSpPr/>
          <p:nvPr/>
        </p:nvSpPr>
        <p:spPr>
          <a:xfrm>
            <a:off x="3118130" y="1864106"/>
            <a:ext cx="998310" cy="7340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t>中石油</a:t>
            </a:r>
            <a:endParaRPr lang="en-US" altLang="zh-CN" sz="1400" smtClean="0"/>
          </a:p>
          <a:p>
            <a:pPr algn="ctr"/>
            <a:r>
              <a:rPr lang="en-US" altLang="zh-CN" sz="1400" smtClean="0"/>
              <a:t>24,053</a:t>
            </a:r>
            <a:endParaRPr lang="zh-CN" altLang="en-US" sz="1400"/>
          </a:p>
        </p:txBody>
      </p:sp>
      <p:sp>
        <p:nvSpPr>
          <p:cNvPr id="26" name="Rounded Rectangle 25"/>
          <p:cNvSpPr/>
          <p:nvPr/>
        </p:nvSpPr>
        <p:spPr>
          <a:xfrm>
            <a:off x="5071158" y="3844713"/>
            <a:ext cx="1093768" cy="3495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上</a:t>
            </a:r>
            <a:r>
              <a:rPr lang="zh-CN" altLang="en-US" sz="1100" smtClean="0"/>
              <a:t>海国际集团</a:t>
            </a:r>
            <a:endParaRPr lang="en-US" altLang="zh-CN" sz="1100" smtClean="0"/>
          </a:p>
          <a:p>
            <a:pPr algn="ctr"/>
            <a:r>
              <a:rPr lang="en-US" altLang="zh-CN" sz="1100" smtClean="0"/>
              <a:t>2</a:t>
            </a:r>
            <a:r>
              <a:rPr lang="en-US" altLang="zh-CN" sz="1100"/>
              <a:t>,</a:t>
            </a:r>
            <a:r>
              <a:rPr lang="en-US" altLang="zh-CN" sz="1100" smtClean="0"/>
              <a:t>313</a:t>
            </a:r>
            <a:endParaRPr lang="zh-CN" altLang="en-US" sz="1100"/>
          </a:p>
        </p:txBody>
      </p:sp>
      <p:sp>
        <p:nvSpPr>
          <p:cNvPr id="27" name="Rounded Rectangle 26"/>
          <p:cNvSpPr/>
          <p:nvPr/>
        </p:nvSpPr>
        <p:spPr>
          <a:xfrm>
            <a:off x="3043015" y="4195448"/>
            <a:ext cx="1074605" cy="3495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a:t>爱</a:t>
            </a:r>
            <a:r>
              <a:rPr lang="zh-CN" altLang="en-US" sz="1100" smtClean="0"/>
              <a:t>建集团</a:t>
            </a:r>
            <a:endParaRPr lang="en-US" altLang="zh-CN" sz="1100" smtClean="0"/>
          </a:p>
        </p:txBody>
      </p:sp>
      <p:sp>
        <p:nvSpPr>
          <p:cNvPr id="28" name="Rounded Rectangle 27"/>
          <p:cNvSpPr/>
          <p:nvPr/>
        </p:nvSpPr>
        <p:spPr>
          <a:xfrm>
            <a:off x="5071975" y="4725122"/>
            <a:ext cx="1093768" cy="44706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民生集团</a:t>
            </a:r>
            <a:endParaRPr lang="en-US" altLang="zh-CN" sz="1100" smtClean="0"/>
          </a:p>
        </p:txBody>
      </p:sp>
      <p:sp>
        <p:nvSpPr>
          <p:cNvPr id="29" name="Rounded Rectangle 28"/>
          <p:cNvSpPr/>
          <p:nvPr/>
        </p:nvSpPr>
        <p:spPr>
          <a:xfrm>
            <a:off x="5069116" y="4319318"/>
            <a:ext cx="1093768" cy="29837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渝富集团</a:t>
            </a:r>
            <a:endParaRPr lang="en-US" altLang="zh-CN" sz="1100" smtClean="0"/>
          </a:p>
        </p:txBody>
      </p:sp>
      <p:sp>
        <p:nvSpPr>
          <p:cNvPr id="30" name="Rounded Rectangle 29"/>
          <p:cNvSpPr/>
          <p:nvPr/>
        </p:nvSpPr>
        <p:spPr>
          <a:xfrm>
            <a:off x="1751246" y="3797834"/>
            <a:ext cx="1093768" cy="29837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国元</a:t>
            </a:r>
            <a:r>
              <a:rPr lang="zh-CN" altLang="en-US" sz="1100"/>
              <a:t>集团</a:t>
            </a:r>
            <a:endParaRPr lang="en-US" altLang="zh-CN" sz="1100" smtClean="0"/>
          </a:p>
        </p:txBody>
      </p:sp>
      <p:sp>
        <p:nvSpPr>
          <p:cNvPr id="32" name="Rounded Rectangle 31"/>
          <p:cNvSpPr/>
          <p:nvPr/>
        </p:nvSpPr>
        <p:spPr>
          <a:xfrm>
            <a:off x="3043015" y="4652436"/>
            <a:ext cx="1074606" cy="33892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越秀金控</a:t>
            </a:r>
            <a:endParaRPr lang="en-US" altLang="zh-CN" sz="1100" smtClean="0"/>
          </a:p>
        </p:txBody>
      </p:sp>
      <p:sp>
        <p:nvSpPr>
          <p:cNvPr id="33" name="Rounded Rectangle 32"/>
          <p:cNvSpPr/>
          <p:nvPr/>
        </p:nvSpPr>
        <p:spPr>
          <a:xfrm>
            <a:off x="1761897" y="4195448"/>
            <a:ext cx="1093768" cy="34950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山东鲁信</a:t>
            </a:r>
            <a:endParaRPr lang="en-US" altLang="zh-CN" sz="1100" smtClean="0"/>
          </a:p>
        </p:txBody>
      </p:sp>
      <p:sp>
        <p:nvSpPr>
          <p:cNvPr id="34" name="Rounded Rectangle 33"/>
          <p:cNvSpPr/>
          <p:nvPr/>
        </p:nvSpPr>
        <p:spPr>
          <a:xfrm>
            <a:off x="1761897" y="4652437"/>
            <a:ext cx="1093768" cy="338921"/>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五矿资本</a:t>
            </a:r>
            <a:endParaRPr lang="en-US" altLang="zh-CN" sz="1100" smtClean="0"/>
          </a:p>
        </p:txBody>
      </p:sp>
      <p:sp>
        <p:nvSpPr>
          <p:cNvPr id="35" name="Rounded Rectangle 34"/>
          <p:cNvSpPr/>
          <p:nvPr/>
        </p:nvSpPr>
        <p:spPr>
          <a:xfrm>
            <a:off x="3034544" y="3797833"/>
            <a:ext cx="1093768" cy="30661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100" smtClean="0"/>
              <a:t>明天集团</a:t>
            </a:r>
            <a:endParaRPr lang="en-US" altLang="zh-CN" sz="1100" smtClean="0"/>
          </a:p>
        </p:txBody>
      </p:sp>
      <p:sp>
        <p:nvSpPr>
          <p:cNvPr id="6" name="Rectangle 5"/>
          <p:cNvSpPr/>
          <p:nvPr/>
        </p:nvSpPr>
        <p:spPr>
          <a:xfrm>
            <a:off x="668859" y="1746039"/>
            <a:ext cx="3843776" cy="3745087"/>
          </a:xfrm>
          <a:prstGeom prst="rect">
            <a:avLst/>
          </a:prstGeom>
          <a:solidFill>
            <a:schemeClr val="bg1">
              <a:alpha val="9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TextBox 6"/>
          <p:cNvSpPr txBox="1"/>
          <p:nvPr/>
        </p:nvSpPr>
        <p:spPr>
          <a:xfrm>
            <a:off x="213771" y="1835601"/>
            <a:ext cx="4408528" cy="329320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itchFamily="2" charset="2"/>
              <a:buChar char="ü"/>
            </a:pPr>
            <a:r>
              <a:rPr lang="zh-CN" altLang="en-US" sz="1600"/>
              <a:t>在国际金融市场，</a:t>
            </a:r>
            <a:r>
              <a:rPr lang="zh-CN" altLang="en-US" sz="1600" b="1"/>
              <a:t>利率市场化</a:t>
            </a:r>
            <a:r>
              <a:rPr lang="zh-CN" altLang="en-US" sz="1600"/>
              <a:t>是多元金融和金控平台发展的强力推手，尤其是对银行金控发展起到了关键作用。主要原因是利率市场化会大幅缩减商业银行存贷差的盈利空间，倒逼银行转型寻求与其他金融机构的合作，发展多元化业务寻找新的盈利</a:t>
            </a:r>
            <a:r>
              <a:rPr lang="zh-CN" altLang="en-US" sz="1600" smtClean="0"/>
              <a:t>空间</a:t>
            </a:r>
            <a:endParaRPr lang="en-US" altLang="zh-CN" sz="1600"/>
          </a:p>
          <a:p>
            <a:pPr marL="285750" indent="-285750">
              <a:buFont typeface="Wingdings" pitchFamily="2" charset="2"/>
              <a:buChar char="ü"/>
            </a:pPr>
            <a:r>
              <a:rPr lang="en-US" altLang="zh-CN" sz="1600"/>
              <a:t>2015</a:t>
            </a:r>
            <a:r>
              <a:rPr lang="zh-CN" altLang="en-US" sz="1600"/>
              <a:t>年交行收购华英证券</a:t>
            </a:r>
            <a:r>
              <a:rPr lang="en-US" altLang="zh-CN" sz="1600"/>
              <a:t>33.33%</a:t>
            </a:r>
            <a:r>
              <a:rPr lang="zh-CN" altLang="en-US" sz="1600"/>
              <a:t>的股权，浦发并购信托，两者都在加速完善金控平台布局。</a:t>
            </a:r>
            <a:endParaRPr lang="en-US" altLang="zh-CN" sz="1600"/>
          </a:p>
          <a:p>
            <a:pPr marL="285750" indent="-285750">
              <a:buFont typeface="Wingdings" pitchFamily="2" charset="2"/>
              <a:buChar char="ü"/>
            </a:pPr>
            <a:r>
              <a:rPr lang="zh-CN" altLang="en-US" sz="1600"/>
              <a:t>金控的发展方向之一是多元化银行，</a:t>
            </a:r>
            <a:r>
              <a:rPr lang="en-US" altLang="zh-CN" sz="1600" b="1"/>
              <a:t>TW</a:t>
            </a:r>
            <a:r>
              <a:rPr lang="zh-CN" altLang="en-US" sz="1600" b="1"/>
              <a:t>业务切入点在并购过程中产生的（人力资源）战</a:t>
            </a:r>
            <a:r>
              <a:rPr lang="zh-CN" altLang="en-US" sz="1600" b="1" smtClean="0"/>
              <a:t>略匹配以及后续一系列落地</a:t>
            </a:r>
            <a:r>
              <a:rPr lang="zh-CN" altLang="en-US" sz="1600" smtClean="0"/>
              <a:t>。</a:t>
            </a:r>
            <a:endParaRPr lang="en-US" altLang="zh-CN" sz="1600"/>
          </a:p>
          <a:p>
            <a:pPr marL="285750" indent="-285750">
              <a:buFont typeface="Wingdings" pitchFamily="2" charset="2"/>
              <a:buChar char="ü"/>
            </a:pPr>
            <a:endParaRPr lang="zh-CN" altLang="en-US" sz="1600"/>
          </a:p>
        </p:txBody>
      </p:sp>
      <p:sp>
        <p:nvSpPr>
          <p:cNvPr id="41" name="Rectangle 40"/>
          <p:cNvSpPr/>
          <p:nvPr/>
        </p:nvSpPr>
        <p:spPr>
          <a:xfrm>
            <a:off x="4887531" y="0"/>
            <a:ext cx="425647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Rounded Rectangle 41"/>
          <p:cNvSpPr/>
          <p:nvPr/>
        </p:nvSpPr>
        <p:spPr>
          <a:xfrm>
            <a:off x="4911950" y="36999"/>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a:solidFill>
                  <a:schemeClr val="bg1">
                    <a:lumMod val="65000"/>
                  </a:schemeClr>
                </a:solidFill>
              </a:rPr>
              <a:t>政策面</a:t>
            </a:r>
          </a:p>
        </p:txBody>
      </p:sp>
      <p:sp>
        <p:nvSpPr>
          <p:cNvPr id="43" name="Rounded Rectangle 42"/>
          <p:cNvSpPr/>
          <p:nvPr/>
        </p:nvSpPr>
        <p:spPr>
          <a:xfrm>
            <a:off x="5977409" y="46836"/>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境外金控</a:t>
            </a:r>
            <a:endParaRPr lang="zh-CN" altLang="en-US" sz="1400">
              <a:solidFill>
                <a:schemeClr val="bg1">
                  <a:lumMod val="65000"/>
                </a:schemeClr>
              </a:solidFill>
            </a:endParaRPr>
          </a:p>
        </p:txBody>
      </p:sp>
      <p:sp>
        <p:nvSpPr>
          <p:cNvPr id="44" name="Rounded Rectangle 43"/>
          <p:cNvSpPr/>
          <p:nvPr/>
        </p:nvSpPr>
        <p:spPr>
          <a:xfrm>
            <a:off x="7042868" y="43009"/>
            <a:ext cx="986841" cy="3699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lt1"/>
                </a:solidFill>
              </a:rPr>
              <a:t>境内金控</a:t>
            </a:r>
          </a:p>
        </p:txBody>
      </p:sp>
      <p:sp>
        <p:nvSpPr>
          <p:cNvPr id="45" name="Rounded Rectangle 44"/>
          <p:cNvSpPr/>
          <p:nvPr/>
        </p:nvSpPr>
        <p:spPr>
          <a:xfrm>
            <a:off x="8097718" y="43008"/>
            <a:ext cx="986841" cy="3699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smtClean="0">
                <a:solidFill>
                  <a:schemeClr val="bg1">
                    <a:lumMod val="65000"/>
                  </a:schemeClr>
                </a:solidFill>
              </a:rPr>
              <a:t>发展路径</a:t>
            </a:r>
            <a:endParaRPr lang="zh-CN" altLang="en-US" sz="1400">
              <a:solidFill>
                <a:schemeClr val="bg1">
                  <a:lumMod val="65000"/>
                </a:schemeClr>
              </a:solidFill>
            </a:endParaRPr>
          </a:p>
        </p:txBody>
      </p:sp>
    </p:spTree>
    <p:extLst>
      <p:ext uri="{BB962C8B-B14F-4D97-AF65-F5344CB8AC3E}">
        <p14:creationId xmlns:p14="http://schemas.microsoft.com/office/powerpoint/2010/main" val="151475667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https://d.book118.com/796154034204010035</a:t>
            </a:r>
          </a:p>
        </p:txBody>
      </p:sp>
    </p:spTree>
  </p:cSld>
  <p:clrMapOvr>
    <a:masterClrMapping/>
  </p:clrMapOvr>
  <p:transition/>
  <p:timing/>
</p:sld>
</file>

<file path=ppt/tags/tag1.xml><?xml version="1.0" encoding="utf-8"?>
<p:tagLst xmlns:p="http://schemas.openxmlformats.org/presentationml/2006/main">
  <p:tag name="TW_FOOTER" val="Watermark"/>
  <p:tag name="WT_FOOTER" val="Watermark"/>
</p:tagLst>
</file>

<file path=ppt/tags/tag2.xml><?xml version="1.0" encoding="utf-8"?>
<p:tagLst xmlns:p="http://schemas.openxmlformats.org/presentationml/2006/main">
  <p:tag name="WT_DELETETEXT" val="YES"/>
</p:tagLst>
</file>

<file path=ppt/tags/tag3.xml><?xml version="1.0" encoding="utf-8"?>
<p:tagLst xmlns:p="http://schemas.openxmlformats.org/presentationml/2006/main">
  <p:tag name="WT_DELETETEXT" val="YES"/>
</p:tagLst>
</file>

<file path=ppt/tags/tag4.xml><?xml version="1.0" encoding="utf-8"?>
<p:tagLst xmlns:p="http://schemas.openxmlformats.org/presentationml/2006/main">
  <p:tag name="WT_DELETETEXT" val="YES"/>
  <p:tag name="WT_UNGROUP" val="NO"/>
</p:tagLst>
</file>

<file path=ppt/tags/tag5.xml><?xml version="1.0" encoding="utf-8"?>
<p:tagLst xmlns:p="http://schemas.openxmlformats.org/presentationml/2006/main">
  <p:tag name="WT_ASSOCIATEDSLIDES" val=""/>
  <p:tag name="WT_DIALOGNAME" val="Blue Title Slide"/>
  <p:tag name="WT_INNEWPRESENTATION" val="YES"/>
  <p:tag name="WT_ONINSERTSLIDEDLG" val="YES"/>
  <p:tag name="WT_SHORTNAME" val="BASIC"/>
</p:tagLst>
</file>

<file path=ppt/tags/tag6.xml><?xml version="1.0" encoding="utf-8"?>
<p:tagLst xmlns:p="http://schemas.openxmlformats.org/presentationml/2006/main">
  <p:tag name="WT_DELETETEXT" val="YES"/>
</p:tagLst>
</file>

<file path=ppt/tags/tag7.xml><?xml version="1.0" encoding="utf-8"?>
<p:tagLst xmlns:p="http://schemas.openxmlformats.org/presentationml/2006/main">
  <p:tag name="WT_DELETETEXT" val="YES"/>
</p:tagLst>
</file>

<file path=ppt/tags/tag8.xml><?xml version="1.0" encoding="utf-8"?>
<p:tagLst xmlns:p="http://schemas.openxmlformats.org/presentationml/2006/main">
  <p:tag name="WT_ASSOCIATEDSLIDES" val=""/>
  <p:tag name="WT_DIALOGNAME" val="One-Column Slide with Basic Bullets"/>
  <p:tag name="WT_INNEWPRESENTATION" val="YES"/>
  <p:tag name="WT_ONINSERTSLIDEDLG" val="YES"/>
  <p:tag name="WT_SHORTNAME" val="BASIC"/>
</p:tagLst>
</file>

<file path=ppt/tags/tag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TW">
  <a:themeElements>
    <a:clrScheme name="WTW Theme">
      <a:dk1>
        <a:sysClr val="windowText" lastClr="000000"/>
      </a:dk1>
      <a:lt1>
        <a:sysClr val="window" lastClr="FFFFFF"/>
      </a:lt1>
      <a:dk2>
        <a:srgbClr val="63666A"/>
      </a:dk2>
      <a:lt2>
        <a:srgbClr val="EEECE1"/>
      </a:lt2>
      <a:accent1>
        <a:srgbClr val="702082"/>
      </a:accent1>
      <a:accent2>
        <a:srgbClr val="FFB81C"/>
      </a:accent2>
      <a:accent3>
        <a:srgbClr val="00A0D2"/>
      </a:accent3>
      <a:accent4>
        <a:srgbClr val="C110A0"/>
      </a:accent4>
      <a:accent5>
        <a:srgbClr val="00C389"/>
      </a:accent5>
      <a:accent6>
        <a:srgbClr val="63666A"/>
      </a:accent6>
      <a:hlink>
        <a:srgbClr val="00A0D2"/>
      </a:hlink>
      <a:folHlink>
        <a:srgbClr val="63666A"/>
      </a:folHlink>
    </a:clrScheme>
    <a:fontScheme name="Willis Towers Watso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custClrLst>
    <a:custClr name="WTW Light Gray">
      <a:srgbClr val="D8DBD8"/>
    </a:custClr>
    <a:custClr name="WTW Light Violet">
      <a:srgbClr val="D8D7DF"/>
    </a:custClr>
    <a:custClr name="WTW Pink">
      <a:srgbClr val="DDD0CF"/>
    </a:custClr>
    <a:custClr name="WTW Light Blue">
      <a:srgbClr val="C8D7DF"/>
    </a:custClr>
    <a:custClr name="WTW Light Green">
      <a:srgbClr val="D9E6DC"/>
    </a:custClr>
    <a:custClr name="WTW Light Sand">
      <a:srgbClr val="EFEEDE"/>
    </a:custClr>
  </a:custClrLst>
  <a:extLst>
    <a:ext uri="{05A4C25C-085E-4340-85A3-A5531E510DB2}">
      <thm15:themeFamily xmlns:thm15="http://schemas.microsoft.com/office/thememl/2012/main" name="Presentation2" id="{5369F1BB-92F3-4DB8-928C-34BCDF878BA6}" vid="{583519DF-748D-4E38-9BE0-66CD341BD85F}"/>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188</Paragraphs>
  <Slides>11</Slides>
  <Notes>1</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Wingdings</vt:lpstr>
      <vt:lpstr>Office Theme</vt:lpstr>
      <vt:lpstr>金控平台研究及未来TR业务切入</vt:lpstr>
      <vt:lpstr>观点摘要</vt:lpstr>
      <vt:lpstr>目录</vt:lpstr>
      <vt:lpstr>政策东风频吹，金控扬帆起航</vt:lpstr>
      <vt:lpstr>境外金控形式研究（日本/台湾）-纯金融控股</vt:lpstr>
      <vt:lpstr>境外金控形式研究（英国）-银行金控</vt:lpstr>
      <vt:lpstr>境外金控形式研究（德国）-全能银行</vt:lpstr>
      <vt:lpstr>境内金控集团牌照情况</vt:lpstr>
      <vt:lpstr>境内金控发展现状-国有银行控股金控体量优势明显</vt:lpstr>
      <vt:lpstr>境内金控发展现状-银行型金控发展路径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2024-09-05T18:18:28.397</cp:lastPrinted>
  <dcterms:created xsi:type="dcterms:W3CDTF">2024-09-05T10:18:28Z</dcterms:created>
  <dcterms:modified xsi:type="dcterms:W3CDTF">2024-09-05T10:18:31Z</dcterms:modified>
</cp:coreProperties>
</file>