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0693400" cy="75628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5F189-B924-4BBD-9613-5E5720DEC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8C04-8EF2-4F19-A87A-CF23D5DC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B25B-0503-41DE-B710-D67F7978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53F44-B4CB-445D-B6EA-3118F514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43D51-7C28-45B7-AF75-89E2EDC6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2E346-5964-4D4C-9A2C-AF93A1C77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F03C3-B2B8-42A6-BDBD-52D4959A4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ED9A4-ADD8-4189-9A29-EDDB3AD8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A58E1-748D-441C-8ECB-0575DF6A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70439-0EA8-40EF-A4AD-898D6B396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A12CF-2CF4-4546-B92E-2D3D641A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2000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762637" y="2584638"/>
            <a:ext cx="6421754" cy="2270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1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900" b="1" kern="0" spc="-90">
                <a:solidFill>
                  <a:srgbClr val="0042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添加副标题</a:t>
            </a:r>
            <a:endParaRPr lang="SimSun" altLang="SimSun" sz="3900"/>
          </a:p>
          <a:p>
            <a:pPr marL="19050" algn="l" rtl="0" eaLnBrk="0">
              <a:lnSpc>
                <a:spcPct val="84000"/>
              </a:lnSpc>
              <a:spcBef>
                <a:spcPts val="1195"/>
              </a:spcBef>
            </a:pPr>
            <a:r>
              <a:rPr sz="39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风湿关节炎与感染的关系：</a:t>
            </a:r>
            <a:endParaRPr lang="SimSun" altLang="SimSun" sz="3900"/>
          </a:p>
          <a:p>
            <a:pPr marL="50800" algn="l" rtl="0" eaLnBrk="0">
              <a:lnSpc>
                <a:spcPts val="5134"/>
              </a:lnSpc>
            </a:pPr>
            <a:r>
              <a:rPr sz="3900" b="1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易感因素与预防措施</a:t>
            </a:r>
            <a:endParaRPr lang="SimSun" altLang="SimSun" sz="3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329565" algn="l" rtl="0" eaLnBrk="0">
              <a:lnSpc>
                <a:spcPct val="99000"/>
              </a:lnSpc>
              <a:spcBef>
                <a:spcPts val="2"/>
              </a:spcBef>
            </a:pPr>
            <a:r>
              <a:rPr sz="1000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0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4578322"/>
            <a:ext cx="3714780" cy="22352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476710" y="2265206"/>
            <a:ext cx="1681479" cy="3049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-50">
                <a:solidFill>
                  <a:srgbClr val="0041F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风湿关节炎概述</a:t>
            </a:r>
            <a:endParaRPr lang="SimHei" altLang="SimHei" sz="19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5875" algn="l" rtl="0" eaLnBrk="0">
              <a:lnSpc>
                <a:spcPct val="99000"/>
              </a:lnSpc>
              <a:spcBef>
                <a:spcPts val="571"/>
              </a:spcBef>
            </a:pPr>
            <a:r>
              <a:rPr sz="1900" b="1" kern="0" spc="-30">
                <a:solidFill>
                  <a:srgbClr val="0042F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易感因素</a:t>
            </a:r>
            <a:endParaRPr lang="SimHei" altLang="SimHei" sz="19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1900" kern="0" spc="10">
                <a:solidFill>
                  <a:srgbClr val="0048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结论</a:t>
            </a:r>
            <a:endParaRPr lang="SimHei" altLang="SimHei" sz="1900"/>
          </a:p>
        </p:txBody>
      </p:sp>
      <p:sp>
        <p:nvSpPr>
          <p:cNvPr id="12" name="textbox 12"/>
          <p:cNvSpPr/>
          <p:nvPr/>
        </p:nvSpPr>
        <p:spPr>
          <a:xfrm>
            <a:off x="654033" y="1415189"/>
            <a:ext cx="3382009" cy="1236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0"/>
              </a:lnSpc>
            </a:pPr>
            <a:endParaRPr lang="Arial" altLang="Arial" sz="100"/>
          </a:p>
          <a:p>
            <a:pPr marL="51435" algn="l" rtl="0" eaLnBrk="0">
              <a:lnSpc>
                <a:spcPct val="96000"/>
              </a:lnSpc>
            </a:pPr>
            <a:r>
              <a:rPr sz="4100" b="1" kern="0" spc="-20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4100"/>
          </a:p>
          <a:p>
            <a:pPr marL="12700" algn="l" rtl="0" eaLnBrk="0">
              <a:lnSpc>
                <a:spcPct val="72000"/>
              </a:lnSpc>
              <a:spcBef>
                <a:spcPts val="719"/>
              </a:spcBef>
            </a:pP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900" kern="0" spc="13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r>
              <a:rPr sz="1900" kern="0" spc="7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</a:t>
            </a:r>
            <a:r>
              <a:rPr sz="1900" kern="0" spc="12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</a:t>
            </a:r>
            <a:r>
              <a:rPr sz="1900" kern="0" spc="10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r>
              <a:rPr sz="1900" kern="0" spc="8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</a:t>
            </a:r>
            <a:r>
              <a:rPr sz="1900" kern="0" spc="1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</a:t>
            </a:r>
            <a:r>
              <a:rPr sz="1900" kern="0" spc="15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900" kern="0" spc="-10">
                <a:solidFill>
                  <a:srgbClr val="1E64F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</a:t>
            </a:r>
            <a:endParaRPr lang="Times New Roman" altLang="Times New Roman" sz="1900"/>
          </a:p>
          <a:p>
            <a:pPr algn="r" rtl="0" eaLnBrk="0">
              <a:lnSpc>
                <a:spcPct val="78000"/>
              </a:lnSpc>
              <a:spcBef>
                <a:spcPts val="23"/>
              </a:spcBef>
            </a:pPr>
            <a:r>
              <a:rPr sz="2600" kern="0" spc="-40">
                <a:solidFill>
                  <a:srgbClr val="0043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2600"/>
          </a:p>
        </p:txBody>
      </p:sp>
      <p:sp>
        <p:nvSpPr>
          <p:cNvPr id="14" name="textbox 14"/>
          <p:cNvSpPr/>
          <p:nvPr/>
        </p:nvSpPr>
        <p:spPr>
          <a:xfrm>
            <a:off x="7893036" y="2149110"/>
            <a:ext cx="1913889" cy="579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900" kern="0" spc="-50">
                <a:solidFill>
                  <a:srgbClr val="0041F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感染与风湿关节炎</a:t>
            </a:r>
            <a:r>
              <a:rPr sz="1900" kern="0" spc="50">
                <a:solidFill>
                  <a:srgbClr val="0041F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20">
                <a:solidFill>
                  <a:srgbClr val="0041F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的关系</a:t>
            </a:r>
            <a:endParaRPr lang="SimHei" altLang="SimHei" sz="1900"/>
          </a:p>
        </p:txBody>
      </p:sp>
      <p:sp>
        <p:nvSpPr>
          <p:cNvPr id="16" name="textbox 16"/>
          <p:cNvSpPr/>
          <p:nvPr/>
        </p:nvSpPr>
        <p:spPr>
          <a:xfrm>
            <a:off x="7105682" y="2312791"/>
            <a:ext cx="344804" cy="1691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13"/>
              </a:lnSpc>
            </a:pPr>
            <a:endParaRPr lang="Arial" altLang="Arial" sz="100"/>
          </a:p>
          <a:p>
            <a:pPr marL="17145" algn="l" rtl="0" eaLnBrk="0">
              <a:lnSpc>
                <a:spcPct val="78000"/>
              </a:lnSpc>
            </a:pPr>
            <a:r>
              <a:rPr sz="2600" b="1" kern="0" spc="-60">
                <a:solidFill>
                  <a:srgbClr val="0042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6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78000"/>
              </a:lnSpc>
              <a:spcBef>
                <a:spcPts val="4"/>
              </a:spcBef>
            </a:pPr>
            <a:r>
              <a:rPr sz="2600" kern="0" spc="-40">
                <a:solidFill>
                  <a:srgbClr val="0041F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600"/>
          </a:p>
        </p:txBody>
      </p:sp>
      <p:sp>
        <p:nvSpPr>
          <p:cNvPr id="18" name="textbox 18"/>
          <p:cNvSpPr/>
          <p:nvPr/>
        </p:nvSpPr>
        <p:spPr>
          <a:xfrm>
            <a:off x="7893037" y="3627640"/>
            <a:ext cx="98298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-20">
                <a:solidFill>
                  <a:srgbClr val="0041F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</a:t>
            </a:r>
            <a:endParaRPr lang="SimHei" altLang="SimHei" sz="1900"/>
          </a:p>
        </p:txBody>
      </p:sp>
      <p:sp>
        <p:nvSpPr>
          <p:cNvPr id="20" name="textbox 20"/>
          <p:cNvSpPr/>
          <p:nvPr/>
        </p:nvSpPr>
        <p:spPr>
          <a:xfrm>
            <a:off x="3700386" y="3665330"/>
            <a:ext cx="340359" cy="33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1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2600" b="1" kern="0" spc="-60">
                <a:solidFill>
                  <a:srgbClr val="0041F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600"/>
          </a:p>
        </p:txBody>
      </p:sp>
      <p:sp>
        <p:nvSpPr>
          <p:cNvPr id="22" name="textbox 22"/>
          <p:cNvSpPr/>
          <p:nvPr/>
        </p:nvSpPr>
        <p:spPr>
          <a:xfrm>
            <a:off x="3695664" y="5032657"/>
            <a:ext cx="340359" cy="33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1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2600" kern="0" spc="-40">
                <a:solidFill>
                  <a:srgbClr val="0048F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05577" y="1085874"/>
            <a:ext cx="4387822" cy="5689607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890327" y="2555018"/>
            <a:ext cx="3756659" cy="1762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42544" algn="l" rtl="0" eaLnBrk="0">
              <a:lnSpc>
                <a:spcPts val="5794"/>
              </a:lnSpc>
            </a:pPr>
            <a:r>
              <a:rPr sz="4700" kern="0" spc="-330">
                <a:solidFill>
                  <a:srgbClr val="1651F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4700" kern="0" spc="-330">
                <a:solidFill>
                  <a:srgbClr val="0048F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47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4200" b="1" kern="0" spc="-3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风湿关节炎概述</a:t>
            </a:r>
            <a:endParaRPr lang="SimHei" altLang="SimHei" sz="4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1873269" y="5556274"/>
            <a:ext cx="6922134" cy="603250"/>
          </a:xfrm>
          <a:prstGeom prst="rect">
            <a:avLst/>
          </a:prstGeom>
          <a:solidFill>
            <a:srgbClr val="EBEFF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7291"/>
              </a:lnSpc>
            </a:pPr>
            <a:endParaRPr lang="Arial" altLang="Arial" sz="100"/>
          </a:p>
          <a:p>
            <a:pPr marL="330200" algn="l" rtl="0" eaLnBrk="0">
              <a:lnSpc>
                <a:spcPct val="96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病因和发病机制尚未完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全明确，可能与遗传、感染、环境等多种因素有关</a:t>
            </a:r>
            <a:endParaRPr lang="SimHei" altLang="SimHei" sz="1100"/>
          </a:p>
        </p:txBody>
      </p:sp>
      <p:sp>
        <p:nvSpPr>
          <p:cNvPr id="34" name="textbox 34"/>
          <p:cNvSpPr/>
          <p:nvPr/>
        </p:nvSpPr>
        <p:spPr>
          <a:xfrm>
            <a:off x="1917647" y="4362478"/>
            <a:ext cx="6769734" cy="596900"/>
          </a:xfrm>
          <a:prstGeom prst="rect">
            <a:avLst/>
          </a:prstGeom>
          <a:solidFill>
            <a:srgbClr val="EAEFF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7291"/>
              </a:lnSpc>
            </a:pPr>
            <a:endParaRPr lang="Arial" altLang="Arial" sz="100"/>
          </a:p>
          <a:p>
            <a:pPr marL="285750" algn="l" rtl="0" eaLnBrk="0">
              <a:lnSpc>
                <a:spcPct val="96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疾病可累及多个关节，且呈反复发作和缓解交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替的慢性病程</a:t>
            </a:r>
            <a:endParaRPr lang="SimHei" altLang="SimHei" sz="1100"/>
          </a:p>
        </p:txBody>
      </p:sp>
      <p:sp>
        <p:nvSpPr>
          <p:cNvPr id="36" name="textbox 36"/>
          <p:cNvSpPr/>
          <p:nvPr/>
        </p:nvSpPr>
        <p:spPr>
          <a:xfrm>
            <a:off x="1993891" y="1955828"/>
            <a:ext cx="6623684" cy="590550"/>
          </a:xfrm>
          <a:prstGeom prst="rect">
            <a:avLst/>
          </a:prstGeom>
          <a:solidFill>
            <a:srgbClr val="EAEFF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209550" algn="l" rtl="0" eaLnBrk="0">
              <a:lnSpc>
                <a:spcPct val="99000"/>
              </a:lnSpc>
              <a:spcBef>
                <a:spcPts val="6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风湿关节炎是一种慢性自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身免疫性疾病</a:t>
            </a:r>
            <a:endParaRPr lang="SimHei" altLang="SimHei" sz="1100"/>
          </a:p>
        </p:txBody>
      </p:sp>
      <p:sp>
        <p:nvSpPr>
          <p:cNvPr id="38" name="textbox 38"/>
          <p:cNvSpPr/>
          <p:nvPr/>
        </p:nvSpPr>
        <p:spPr>
          <a:xfrm>
            <a:off x="3916648" y="1252701"/>
            <a:ext cx="2854960" cy="434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800" b="1" kern="0" spc="-3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风湿关节炎的定义</a:t>
            </a:r>
            <a:endParaRPr lang="SimHei" altLang="SimHei" sz="2800"/>
          </a:p>
        </p:txBody>
      </p:sp>
      <p:sp>
        <p:nvSpPr>
          <p:cNvPr id="40" name="textbox 40"/>
          <p:cNvSpPr/>
          <p:nvPr/>
        </p:nvSpPr>
        <p:spPr>
          <a:xfrm>
            <a:off x="2190782" y="3382987"/>
            <a:ext cx="151066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关节炎症是其主要表现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746257" y="1251279"/>
            <a:ext cx="5025390" cy="4768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800" b="1" kern="0" spc="-3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风湿关节炎的症状</a:t>
            </a:r>
            <a:endParaRPr lang="SimHei" altLang="SimHei" sz="28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1"/>
              </a:spcBef>
            </a:pP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关节疼痛</a:t>
            </a:r>
            <a:endParaRPr lang="SimHei" altLang="SimHei" sz="16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2"/>
              </a:spcBef>
            </a:pP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关节肿胀</a:t>
            </a:r>
            <a:endParaRPr lang="SimHei" altLang="SimHei" sz="1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484"/>
              </a:spcBef>
            </a:pP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关节僵硬</a:t>
            </a:r>
            <a:endParaRPr lang="SimHei" altLang="SimHei" sz="1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疲劳和无力感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1238295" y="5283179"/>
            <a:ext cx="8743950" cy="953135"/>
          </a:xfrm>
          <a:prstGeom prst="rect">
            <a:avLst/>
          </a:prstGeom>
          <a:solidFill>
            <a:srgbClr val="EFF4F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348615" algn="l" rtl="0" eaLnBrk="0">
              <a:lnSpc>
                <a:spcPct val="98000"/>
              </a:lnSpc>
              <a:spcBef>
                <a:spcPts val="6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其他因素：环境因素、生活方式等也与风湿关节炎的发生有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</a:t>
            </a:r>
            <a:endParaRPr lang="SimHei" altLang="SimHei" sz="1800"/>
          </a:p>
        </p:txBody>
      </p:sp>
      <p:sp>
        <p:nvSpPr>
          <p:cNvPr id="50" name="textbox 50"/>
          <p:cNvSpPr/>
          <p:nvPr/>
        </p:nvSpPr>
        <p:spPr>
          <a:xfrm>
            <a:off x="1238295" y="3016216"/>
            <a:ext cx="8591550" cy="940435"/>
          </a:xfrm>
          <a:prstGeom prst="rect">
            <a:avLst/>
          </a:prstGeom>
          <a:solidFill>
            <a:srgbClr val="EEF3F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8605"/>
              </a:lnSpc>
            </a:pPr>
            <a:endParaRPr lang="Arial" altLang="Arial" sz="100"/>
          </a:p>
          <a:p>
            <a:pPr marL="348615" algn="l" rtl="0" eaLnBrk="0">
              <a:lnSpc>
                <a:spcPct val="98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感染因素：与某些细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菌或病毒的感染有关</a:t>
            </a:r>
            <a:endParaRPr lang="SimHei" altLang="SimHei" sz="1800"/>
          </a:p>
        </p:txBody>
      </p:sp>
      <p:sp>
        <p:nvSpPr>
          <p:cNvPr id="52" name="textbox 52"/>
          <p:cNvSpPr/>
          <p:nvPr/>
        </p:nvSpPr>
        <p:spPr>
          <a:xfrm>
            <a:off x="1282673" y="1885948"/>
            <a:ext cx="8553450" cy="940435"/>
          </a:xfrm>
          <a:prstGeom prst="rect">
            <a:avLst/>
          </a:prstGeom>
          <a:solidFill>
            <a:srgbClr val="EFF3F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9010"/>
              </a:lnSpc>
            </a:pPr>
            <a:endParaRPr lang="Arial" altLang="Arial" sz="100"/>
          </a:p>
          <a:p>
            <a:pPr marL="304800" algn="l" rtl="0" eaLnBrk="0">
              <a:lnSpc>
                <a:spcPct val="94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遗传因素：家族中有患病者，个体易感性增加</a:t>
            </a:r>
            <a:endParaRPr lang="SimHei" altLang="SimHei" sz="1800"/>
          </a:p>
        </p:txBody>
      </p:sp>
      <p:sp>
        <p:nvSpPr>
          <p:cNvPr id="54" name="textbox 54"/>
          <p:cNvSpPr/>
          <p:nvPr/>
        </p:nvSpPr>
        <p:spPr>
          <a:xfrm>
            <a:off x="1238295" y="4152912"/>
            <a:ext cx="8572500" cy="933450"/>
          </a:xfrm>
          <a:prstGeom prst="rect">
            <a:avLst/>
          </a:prstGeom>
          <a:solidFill>
            <a:srgbClr val="EFF4F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348615" algn="l" rtl="0" eaLnBrk="0">
              <a:lnSpc>
                <a:spcPct val="98000"/>
              </a:lnSpc>
              <a:spcBef>
                <a:spcPts val="5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免疫因素：自身免疫反应引起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炎症反应</a:t>
            </a:r>
            <a:endParaRPr lang="SimHei" altLang="SimHei" sz="1800"/>
          </a:p>
        </p:txBody>
      </p:sp>
      <p:sp>
        <p:nvSpPr>
          <p:cNvPr id="56" name="textbox 56"/>
          <p:cNvSpPr/>
          <p:nvPr/>
        </p:nvSpPr>
        <p:spPr>
          <a:xfrm>
            <a:off x="3916557" y="1265259"/>
            <a:ext cx="2856864" cy="426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7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风湿关节炎的病因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11886" y="1155679"/>
            <a:ext cx="4381513" cy="5657843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876349" y="3677132"/>
            <a:ext cx="4859020" cy="1294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306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97000"/>
              </a:lnSpc>
            </a:pPr>
            <a:r>
              <a:rPr sz="4100" kern="0" spc="11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感染与风湿关节炎的</a:t>
            </a:r>
            <a:r>
              <a:rPr sz="4100" kern="0" spc="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500" kern="0" spc="-10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关系</a:t>
            </a:r>
            <a:endParaRPr lang="SimHei" altLang="SimHei" sz="4500"/>
          </a:p>
        </p:txBody>
      </p:sp>
      <p:pic>
        <p:nvPicPr>
          <p:cNvPr id="64" name="picture 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1667" y="2622569"/>
            <a:ext cx="977911" cy="6921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308148" y="4567050"/>
            <a:ext cx="3382009" cy="65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预防措施包括积极治</a:t>
            </a: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疗感染和控</a:t>
            </a:r>
            <a:endParaRPr lang="SimHei" altLang="SimHei" sz="1800"/>
          </a:p>
          <a:p>
            <a:pPr marL="12700" algn="l" rtl="0" eaLnBrk="0">
              <a:lnSpc>
                <a:spcPts val="3050"/>
              </a:lnSpc>
            </a:pPr>
            <a:r>
              <a:rPr sz="1800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制炎症等。</a:t>
            </a:r>
            <a:endParaRPr lang="SimHei" altLang="SimHei" sz="1800"/>
          </a:p>
        </p:txBody>
      </p:sp>
      <p:sp>
        <p:nvSpPr>
          <p:cNvPr id="70" name="textbox 70"/>
          <p:cNvSpPr/>
          <p:nvPr/>
        </p:nvSpPr>
        <p:spPr>
          <a:xfrm>
            <a:off x="1308148" y="2242987"/>
            <a:ext cx="3388359" cy="626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细菌和病毒等微生物感染可诱发</a:t>
            </a:r>
            <a:endParaRPr lang="SimHei" altLang="SimHei" sz="1800"/>
          </a:p>
          <a:p>
            <a:pPr marL="12700" algn="l" rtl="0" eaLnBrk="0">
              <a:lnSpc>
                <a:spcPts val="2856"/>
              </a:lnSpc>
            </a:pPr>
            <a:r>
              <a:rPr sz="18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风湿关节炎。</a:t>
            </a:r>
            <a:endParaRPr lang="SimHei" altLang="SimHei" sz="1800"/>
          </a:p>
        </p:txBody>
      </p:sp>
      <p:sp>
        <p:nvSpPr>
          <p:cNvPr id="72" name="textbox 72"/>
          <p:cNvSpPr/>
          <p:nvPr/>
        </p:nvSpPr>
        <p:spPr>
          <a:xfrm>
            <a:off x="6013458" y="2230281"/>
            <a:ext cx="3386454" cy="619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37465" algn="l" rtl="0" eaLnBrk="0">
              <a:lnSpc>
                <a:spcPct val="87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感染后免疫系统异常反应可导致</a:t>
            </a:r>
            <a:endParaRPr lang="SimHei" altLang="SimHei" sz="1800"/>
          </a:p>
          <a:p>
            <a:pPr marL="12700" algn="l" rtl="0" eaLnBrk="0">
              <a:lnSpc>
                <a:spcPts val="28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炎症和自身免疫反应。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6076977" y="4536226"/>
            <a:ext cx="3366134" cy="612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25400" algn="l" rtl="0" eaLnBrk="0">
              <a:lnSpc>
                <a:spcPct val="87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感染控制对风湿关节炎的治疗和</a:t>
            </a:r>
            <a:endParaRPr lang="SimHei" altLang="SimHei" sz="1800"/>
          </a:p>
          <a:p>
            <a:pPr marL="12700" algn="l" rtl="0" eaLnBrk="0">
              <a:lnSpc>
                <a:spcPts val="2742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预防具有重要意义。</a:t>
            </a:r>
            <a:endParaRPr lang="SimHei" altLang="SimHei" sz="1800"/>
          </a:p>
        </p:txBody>
      </p:sp>
      <p:sp>
        <p:nvSpPr>
          <p:cNvPr id="76" name="textbox 76"/>
          <p:cNvSpPr/>
          <p:nvPr/>
        </p:nvSpPr>
        <p:spPr>
          <a:xfrm>
            <a:off x="3027434" y="1271318"/>
            <a:ext cx="4658995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9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感染是风湿关节炎的重要诱因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2971802" y="2908293"/>
            <a:ext cx="2292344" cy="2292375"/>
            <a:chExt cx="2292344" cy="2292375"/>
          </a:xfrm>
        </p:grpSpPr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292344" cy="2292375"/>
            </a:xfrm>
            <a:prstGeom prst="rect">
              <a:avLst/>
            </a:prstGeom>
          </p:spPr>
        </p:pic>
        <p:sp>
          <p:nvSpPr>
            <p:cNvPr id="82" name="textbox 82"/>
            <p:cNvSpPr/>
            <p:nvPr/>
          </p:nvSpPr>
          <p:spPr>
            <a:xfrm>
              <a:off x="-12700" y="-12700"/>
              <a:ext cx="2317750" cy="23507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7671"/>
                </a:lnSpc>
              </a:pPr>
              <a:endParaRPr lang="Arial" altLang="Arial" sz="100"/>
            </a:p>
            <a:p>
              <a:pPr marL="227965" algn="l" rtl="0" eaLnBrk="0">
                <a:lnSpc>
                  <a:spcPct val="87000"/>
                </a:lnSpc>
              </a:pPr>
              <a:r>
                <a:rPr sz="18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某些病毒、细菌</a:t>
              </a:r>
              <a:endParaRPr lang="SimHei" altLang="SimHei" sz="1800"/>
            </a:p>
            <a:p>
              <a:pPr marL="227965" algn="l" rtl="0" eaLnBrk="0">
                <a:lnSpc>
                  <a:spcPts val="2694"/>
                </a:lnSpc>
              </a:pPr>
              <a:r>
                <a:rPr sz="18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等微生物感染可</a:t>
              </a:r>
              <a:endParaRPr lang="SimHei" altLang="SimHei" sz="1800"/>
            </a:p>
            <a:p>
              <a:pPr marL="231775" algn="l" rtl="0" eaLnBrk="0">
                <a:lnSpc>
                  <a:spcPct val="98000"/>
                </a:lnSpc>
                <a:spcBef>
                  <a:spcPts val="835"/>
                </a:spcBef>
              </a:pPr>
              <a:r>
                <a:rPr sz="1800" b="1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诱导自身免疫反</a:t>
              </a:r>
              <a:endParaRPr lang="SimHei" altLang="SimHei" sz="1800"/>
            </a:p>
            <a:p>
              <a:pPr algn="l" rtl="0" eaLnBrk="0">
                <a:lnSpc>
                  <a:spcPct val="104000"/>
                </a:lnSpc>
              </a:pPr>
              <a:endParaRPr lang="Arial" altLang="Arial" sz="500"/>
            </a:p>
            <a:p>
              <a:pPr marL="227965" algn="l" rtl="0" eaLnBrk="0">
                <a:lnSpc>
                  <a:spcPct val="99000"/>
                </a:lnSpc>
                <a:spcBef>
                  <a:spcPts val="6"/>
                </a:spcBef>
              </a:pPr>
              <a:r>
                <a:rPr sz="1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应</a:t>
              </a:r>
              <a:endParaRPr lang="SimHei" altLang="SimHei" sz="18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5422943" y="2908293"/>
            <a:ext cx="2285927" cy="2298728"/>
            <a:chExt cx="2285927" cy="2298728"/>
          </a:xfrm>
        </p:grpSpPr>
        <p:pic>
          <p:nvPicPr>
            <p:cNvPr id="84" name="picture 8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285927" cy="2298728"/>
            </a:xfrm>
            <a:prstGeom prst="rect">
              <a:avLst/>
            </a:prstGeom>
          </p:spPr>
        </p:pic>
        <p:sp>
          <p:nvSpPr>
            <p:cNvPr id="86" name="textbox 86"/>
            <p:cNvSpPr/>
            <p:nvPr/>
          </p:nvSpPr>
          <p:spPr>
            <a:xfrm>
              <a:off x="-12700" y="-12700"/>
              <a:ext cx="2311400" cy="23545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6879"/>
                </a:lnSpc>
              </a:pPr>
              <a:endParaRPr lang="Arial" altLang="Arial" sz="100"/>
            </a:p>
            <a:p>
              <a:pPr marL="234315" algn="l" rtl="0" eaLnBrk="0">
                <a:lnSpc>
                  <a:spcPct val="87000"/>
                </a:lnSpc>
              </a:pPr>
              <a:r>
                <a:rPr sz="18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感染引起的自身</a:t>
              </a:r>
              <a:endParaRPr lang="SimHei" altLang="SimHei" sz="1800"/>
            </a:p>
            <a:p>
              <a:pPr marL="234315" algn="l" rtl="0" eaLnBrk="0">
                <a:lnSpc>
                  <a:spcPct val="131000"/>
                </a:lnSpc>
                <a:spcBef>
                  <a:spcPts val="26"/>
                </a:spcBef>
              </a:pPr>
              <a:r>
                <a:rPr sz="18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免疫反应可导致</a:t>
              </a:r>
              <a:r>
                <a:rPr sz="18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8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炎症和关节损害</a:t>
              </a:r>
              <a:endParaRPr lang="SimHei" altLang="SimHei" sz="18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33386" y="2908293"/>
            <a:ext cx="2267000" cy="2298728"/>
            <a:chExt cx="2267000" cy="2298728"/>
          </a:xfrm>
        </p:grpSpPr>
        <p:pic>
          <p:nvPicPr>
            <p:cNvPr id="88" name="picture 8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267000" cy="2298728"/>
            </a:xfrm>
            <a:prstGeom prst="rect">
              <a:avLst/>
            </a:prstGeom>
          </p:spPr>
        </p:pic>
        <p:sp>
          <p:nvSpPr>
            <p:cNvPr id="90" name="textbox 90"/>
            <p:cNvSpPr/>
            <p:nvPr/>
          </p:nvSpPr>
          <p:spPr>
            <a:xfrm>
              <a:off x="-12700" y="-12700"/>
              <a:ext cx="2292985" cy="23577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225425" algn="l" rtl="0" eaLnBrk="0">
                <a:lnSpc>
                  <a:spcPct val="87000"/>
                </a:lnSpc>
                <a:spcBef>
                  <a:spcPts val="1"/>
                </a:spcBef>
              </a:pPr>
              <a:r>
                <a:rPr sz="1800" b="1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感染因素与风湿</a:t>
              </a:r>
              <a:endParaRPr lang="SimHei" altLang="SimHei" sz="1800"/>
            </a:p>
            <a:p>
              <a:pPr marL="225425" algn="l" rtl="0" eaLnBrk="0">
                <a:lnSpc>
                  <a:spcPts val="2692"/>
                </a:lnSpc>
              </a:pPr>
              <a:r>
                <a:rPr sz="1800" b="1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关节炎的发病有</a:t>
              </a:r>
              <a:endParaRPr lang="SimHei" altLang="SimHei" sz="1800"/>
            </a:p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22250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1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关</a:t>
              </a:r>
              <a:endParaRPr lang="SimHei" altLang="SimHei" sz="18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7880394" y="2908293"/>
            <a:ext cx="2266894" cy="2292375"/>
            <a:chExt cx="2266894" cy="2292375"/>
          </a:xfrm>
        </p:grpSpPr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266894" cy="2292375"/>
            </a:xfrm>
            <a:prstGeom prst="rect">
              <a:avLst/>
            </a:prstGeom>
          </p:spPr>
        </p:pic>
        <p:sp>
          <p:nvSpPr>
            <p:cNvPr id="94" name="textbox 94"/>
            <p:cNvSpPr/>
            <p:nvPr/>
          </p:nvSpPr>
          <p:spPr>
            <a:xfrm>
              <a:off x="-12700" y="-12700"/>
              <a:ext cx="2292350" cy="23488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6879"/>
                </a:lnSpc>
              </a:pPr>
              <a:endParaRPr lang="Arial" altLang="Arial" sz="100"/>
            </a:p>
            <a:p>
              <a:pPr marL="228600" algn="l" rtl="0" eaLnBrk="0">
                <a:lnSpc>
                  <a:spcPct val="87000"/>
                </a:lnSpc>
              </a:pPr>
              <a:r>
                <a:rPr sz="18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预防措施包括减</a:t>
              </a:r>
              <a:endParaRPr lang="SimHei" altLang="SimHei" sz="1800"/>
            </a:p>
            <a:p>
              <a:pPr marL="227965" algn="l" rtl="0" eaLnBrk="0">
                <a:lnSpc>
                  <a:spcPts val="2707"/>
                </a:lnSpc>
              </a:pPr>
              <a:r>
                <a:rPr sz="18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少感染的风险、</a:t>
              </a:r>
              <a:endParaRPr lang="SimHei" altLang="SimHei" sz="18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marL="231775" algn="l" rtl="0" eaLnBrk="0">
                <a:lnSpc>
                  <a:spcPct val="98000"/>
                </a:lnSpc>
                <a:spcBef>
                  <a:spcPts val="1"/>
                </a:spcBef>
              </a:pPr>
              <a:r>
                <a:rPr sz="1800" b="1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及时治疗感染等</a:t>
              </a:r>
              <a:endParaRPr lang="SimHei" altLang="SimHei" sz="1800"/>
            </a:p>
          </p:txBody>
        </p:sp>
      </p:grpSp>
      <p:sp>
        <p:nvSpPr>
          <p:cNvPr id="96" name="textbox 96"/>
          <p:cNvSpPr/>
          <p:nvPr/>
        </p:nvSpPr>
        <p:spPr>
          <a:xfrm>
            <a:off x="3383080" y="1270094"/>
            <a:ext cx="3940175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8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感染引起的自身免疫反应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2190782" y="3306962"/>
            <a:ext cx="6334759" cy="264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4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某些病原体感染后，可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诱导产生针对关节滑膜的特异性抗体，引发免疫应答，导致风湿关节炎发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endParaRPr lang="SimHei" altLang="SimHei" sz="11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4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感染可引起机体免疫功能紊乱，导致风湿关节炎发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endParaRPr lang="SimHei" altLang="SimHei" sz="11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感染后可引起炎症反应，促进风湿关节炎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的发展</a:t>
            </a:r>
            <a:endParaRPr lang="SimHei" altLang="SimHei" sz="1100"/>
          </a:p>
        </p:txBody>
      </p:sp>
      <p:sp>
        <p:nvSpPr>
          <p:cNvPr id="102" name="textbox 102"/>
          <p:cNvSpPr/>
          <p:nvPr/>
        </p:nvSpPr>
        <p:spPr>
          <a:xfrm>
            <a:off x="3033743" y="1271318"/>
            <a:ext cx="4653915" cy="411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9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感染与风湿关节炎的</a:t>
            </a:r>
            <a:r>
              <a:rPr sz="2600" b="1" kern="0" spc="18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关联机制</a:t>
            </a:r>
            <a:endParaRPr lang="SimHei" altLang="SimHei" sz="2600"/>
          </a:p>
        </p:txBody>
      </p:sp>
      <p:sp>
        <p:nvSpPr>
          <p:cNvPr id="104" name="textbox 104"/>
          <p:cNvSpPr/>
          <p:nvPr/>
        </p:nvSpPr>
        <p:spPr>
          <a:xfrm>
            <a:off x="2190782" y="2176619"/>
            <a:ext cx="3021964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感染诱发自身免疫反应，导致风湿关节炎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发生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903192" y="2647506"/>
            <a:ext cx="2178050" cy="1675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9844" algn="l" rtl="0" eaLnBrk="0">
              <a:lnSpc>
                <a:spcPts val="5602"/>
              </a:lnSpc>
            </a:pPr>
            <a:r>
              <a:rPr sz="4400" kern="0" spc="-300">
                <a:solidFill>
                  <a:srgbClr val="1651F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①3</a:t>
            </a:r>
            <a:endParaRPr lang="SimSun" altLang="SimSun" sz="4400"/>
          </a:p>
          <a:p>
            <a:pPr algn="l" rtl="0" eaLnBrk="0">
              <a:lnSpc>
                <a:spcPct val="104000"/>
              </a:lnSpc>
            </a:pPr>
            <a:endParaRPr lang="Arial" altLang="Arial" sz="1900"/>
          </a:p>
          <a:p>
            <a:pPr algn="l" rtl="0" eaLnBrk="0">
              <a:lnSpc>
                <a:spcPct val="11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300" b="1" kern="0" spc="-8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易感因素</a:t>
            </a:r>
            <a:endParaRPr lang="SimHei" altLang="SimHei" sz="4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7372375" y="4908037"/>
            <a:ext cx="2778125" cy="688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48"/>
              </a:lnSpc>
            </a:pPr>
            <a:endParaRPr lang="Arial" altLang="Arial" sz="100"/>
          </a:p>
          <a:p>
            <a:pPr marL="12700" algn="l" rtl="0" eaLnBrk="0">
              <a:lnSpc>
                <a:spcPct val="121000"/>
              </a:lnSpc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遗传因素对风湿关节炎的影响：遗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传因素增加了患者对感染的易感性，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促进了风湿关节炎的发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endParaRPr lang="SimHei" altLang="SimHei" sz="1200"/>
          </a:p>
        </p:txBody>
      </p:sp>
      <p:sp>
        <p:nvSpPr>
          <p:cNvPr id="114" name="textbox 114"/>
          <p:cNvSpPr/>
          <p:nvPr/>
        </p:nvSpPr>
        <p:spPr>
          <a:xfrm>
            <a:off x="1215958" y="3999018"/>
            <a:ext cx="802449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7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7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17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7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7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</a:t>
            </a: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标题</a:t>
            </a:r>
            <a:endParaRPr lang="SimHei" altLang="SimHei" sz="1700"/>
          </a:p>
        </p:txBody>
      </p:sp>
      <p:sp>
        <p:nvSpPr>
          <p:cNvPr id="116" name="textbox 116"/>
          <p:cNvSpPr/>
          <p:nvPr/>
        </p:nvSpPr>
        <p:spPr>
          <a:xfrm>
            <a:off x="5105374" y="2196605"/>
            <a:ext cx="2593975" cy="688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47"/>
              </a:lnSpc>
            </a:pPr>
            <a:endParaRPr lang="Arial" altLang="Arial" sz="100"/>
          </a:p>
          <a:p>
            <a:pPr marL="12700" algn="l" rtl="0" eaLnBrk="0">
              <a:lnSpc>
                <a:spcPct val="121000"/>
              </a:lnSpc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遗传与环境因素相互作用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：遗传因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素与环境因素共同作用，导致风湿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关节炎的发生</a:t>
            </a:r>
            <a:endParaRPr lang="SimHei" altLang="SimHei" sz="1200"/>
          </a:p>
        </p:txBody>
      </p:sp>
      <p:sp>
        <p:nvSpPr>
          <p:cNvPr id="118" name="textbox 118"/>
          <p:cNvSpPr/>
          <p:nvPr/>
        </p:nvSpPr>
        <p:spPr>
          <a:xfrm>
            <a:off x="514377" y="2189143"/>
            <a:ext cx="2778760" cy="461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17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9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家族史：风湿关节炎患者的家族中，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有较高的发病率</a:t>
            </a:r>
            <a:endParaRPr lang="SimHei" altLang="SimHei" sz="1200"/>
          </a:p>
        </p:txBody>
      </p:sp>
      <p:sp>
        <p:nvSpPr>
          <p:cNvPr id="120" name="textbox 120"/>
          <p:cNvSpPr/>
          <p:nvPr/>
        </p:nvSpPr>
        <p:spPr>
          <a:xfrm>
            <a:off x="2755927" y="4908037"/>
            <a:ext cx="2608579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39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6000"/>
              </a:lnSpc>
            </a:pP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基因变异：某些基因的变异会增加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风湿关节炎的易感性</a:t>
            </a:r>
            <a:endParaRPr lang="SimHei" altLang="SimHei" sz="1200"/>
          </a:p>
        </p:txBody>
      </p:sp>
      <p:sp>
        <p:nvSpPr>
          <p:cNvPr id="122" name="textbox 122"/>
          <p:cNvSpPr/>
          <p:nvPr/>
        </p:nvSpPr>
        <p:spPr>
          <a:xfrm>
            <a:off x="4615142" y="1259054"/>
            <a:ext cx="1469389" cy="434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800" b="1" kern="0" spc="20">
                <a:solidFill>
                  <a:srgbClr val="0042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遗传因素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https://d.book118.com/796202000101010031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2024-08-29T20:30:57.126</cp:lastPrinted>
  <dcterms:created xsi:type="dcterms:W3CDTF">2024-08-29T12:30:57Z</dcterms:created>
  <dcterms:modified xsi:type="dcterms:W3CDTF">2024-08-29T12:30:58Z</dcterms:modified>
</cp:coreProperties>
</file>