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100584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380CB-097D-4242-9B63-FC86B9E6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BED01-C592-41CD-B869-896B1E20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2927D-C40B-45D7-83D0-83C0B06C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2B59F-10A8-4E86-B1A2-08E9DECEA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4678BA-1A78-424D-A6E9-32104F9CE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867E4-1ACC-459D-9B36-634BBDE12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42FB9-913B-4E82-BD07-9A7D2DCD6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E9CC3-66A9-4E47-B742-12C1B0D76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1DE91-18E1-4164-B309-C1900C8F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D30D8-62B9-4580-93A6-0A8386CC3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8F69A-6DE2-4D0D-B536-E9831B377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1101112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0020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56512" y="2752943"/>
            <a:ext cx="5251450" cy="741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5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审计整改培训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160020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1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textbox 8"/>
          <p:cNvSpPr/>
          <p:nvPr/>
        </p:nvSpPr>
        <p:spPr>
          <a:xfrm>
            <a:off x="5472398" y="3181204"/>
            <a:ext cx="3565525" cy="2551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5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8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审计整改流程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6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见审计问题及整改措施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0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计整改案例分析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计整改经验分享与总结</a:t>
            </a:r>
            <a:endParaRPr lang="Microsoft YaHei" altLang="Microsoft YaHei" sz="24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1091915"/>
            <a:ext cx="1412426" cy="242364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64696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160020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39523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75128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0020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1085144" y="3180598"/>
            <a:ext cx="2916554" cy="2292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25815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7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extbox 17"/>
          <p:cNvSpPr/>
          <p:nvPr/>
        </p:nvSpPr>
        <p:spPr>
          <a:xfrm>
            <a:off x="2480107" y="6450712"/>
            <a:ext cx="7378065" cy="1376044"/>
          </a:xfrm>
          <a:prstGeom prst="rect">
            <a:avLst/>
          </a:prstGeom>
          <a:solidFill>
            <a:srgbClr val="3045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67023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审计整改的基本原则包括依法依规、实事求是、公开透明、注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实效等。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2480107" y="2887871"/>
            <a:ext cx="7378065" cy="1376044"/>
          </a:xfrm>
          <a:prstGeom prst="rect">
            <a:avLst/>
          </a:prstGeom>
          <a:solidFill>
            <a:srgbClr val="3045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6128"/>
              </a:lnSpc>
            </a:pPr>
            <a:endParaRPr lang="Arial" altLang="Arial" sz="100"/>
          </a:p>
          <a:p>
            <a:pPr marL="662419" indent="7810" algn="l" rtl="0" eaLnBrk="0">
              <a:lnSpc>
                <a:spcPct val="123000"/>
              </a:lnSpc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审计整改是指被审计单位根据审计机关依法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审计所提出的意见和建议，         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对其自身存在的违法违规问题或薄弱环节进行纠正和改进的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系列活动。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2480107" y="4669293"/>
            <a:ext cx="7378065" cy="1376680"/>
          </a:xfrm>
          <a:prstGeom prst="rect">
            <a:avLst/>
          </a:prstGeom>
          <a:solidFill>
            <a:srgbClr val="3045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570413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审计整改的目的是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确保被审计单位能够按照法律法规、政策制度以及内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3802436" indent="-3238499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部管理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规定的要求，规范财务收支、经济业务活动和内部控制制度，提             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高经营管理水平和风险防范能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" name="path"/>
          <p:cNvSpPr/>
          <p:nvPr/>
        </p:nvSpPr>
        <p:spPr>
          <a:xfrm>
            <a:off x="999470" y="2650928"/>
            <a:ext cx="2132497" cy="1830188"/>
          </a:xfrm>
          <a:custGeom>
            <a:rect l="0" t="0" r="0" b="0"/>
            <a:pathLst>
              <a:path w="3358" h="2882">
                <a:moveTo>
                  <a:pt x="0" y="1441"/>
                </a:moveTo>
                <a:lnTo>
                  <a:pt x="720" y="0"/>
                </a:lnTo>
                <a:lnTo>
                  <a:pt x="2637" y="0"/>
                </a:lnTo>
                <a:lnTo>
                  <a:pt x="3358" y="1441"/>
                </a:lnTo>
                <a:lnTo>
                  <a:pt x="2637" y="2882"/>
                </a:lnTo>
                <a:lnTo>
                  <a:pt x="720" y="2882"/>
                </a:lnTo>
                <a:lnTo>
                  <a:pt x="0" y="144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path"/>
          <p:cNvSpPr/>
          <p:nvPr/>
        </p:nvSpPr>
        <p:spPr>
          <a:xfrm>
            <a:off x="999470" y="6213770"/>
            <a:ext cx="2132497" cy="1830187"/>
          </a:xfrm>
          <a:custGeom>
            <a:rect l="0" t="0" r="0" b="0"/>
            <a:pathLst>
              <a:path w="3358" h="2882">
                <a:moveTo>
                  <a:pt x="0" y="1441"/>
                </a:moveTo>
                <a:lnTo>
                  <a:pt x="720" y="0"/>
                </a:lnTo>
                <a:lnTo>
                  <a:pt x="2637" y="0"/>
                </a:lnTo>
                <a:lnTo>
                  <a:pt x="3358" y="1441"/>
                </a:lnTo>
                <a:lnTo>
                  <a:pt x="2637" y="2882"/>
                </a:lnTo>
                <a:lnTo>
                  <a:pt x="720" y="2882"/>
                </a:lnTo>
                <a:lnTo>
                  <a:pt x="0" y="144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path"/>
          <p:cNvSpPr/>
          <p:nvPr/>
        </p:nvSpPr>
        <p:spPr>
          <a:xfrm>
            <a:off x="9060033" y="4432349"/>
            <a:ext cx="2132496" cy="1830188"/>
          </a:xfrm>
          <a:custGeom>
            <a:rect l="0" t="0" r="0" b="0"/>
            <a:pathLst>
              <a:path w="3358" h="2882">
                <a:moveTo>
                  <a:pt x="0" y="1441"/>
                </a:moveTo>
                <a:lnTo>
                  <a:pt x="720" y="0"/>
                </a:lnTo>
                <a:lnTo>
                  <a:pt x="2637" y="0"/>
                </a:lnTo>
                <a:lnTo>
                  <a:pt x="3358" y="1441"/>
                </a:lnTo>
                <a:lnTo>
                  <a:pt x="2637" y="2882"/>
                </a:lnTo>
                <a:lnTo>
                  <a:pt x="720" y="2882"/>
                </a:lnTo>
                <a:lnTo>
                  <a:pt x="0" y="144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63114" y="4505500"/>
            <a:ext cx="1926335" cy="168249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99415" y="6286920"/>
            <a:ext cx="1926335" cy="1682495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99415" y="2724774"/>
            <a:ext cx="1926335" cy="1682494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442263" y="19186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950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审计整改的定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082382" y="3400021"/>
            <a:ext cx="3992789" cy="3992789"/>
          </a:xfrm>
          <a:prstGeom prst="rect">
            <a:avLst/>
          </a:prstGeom>
        </p:spPr>
      </p:pic>
      <p:sp>
        <p:nvSpPr>
          <p:cNvPr id="49" name="textbox 49"/>
          <p:cNvSpPr/>
          <p:nvPr/>
        </p:nvSpPr>
        <p:spPr>
          <a:xfrm>
            <a:off x="758596" y="5985471"/>
            <a:ext cx="32238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6477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审计整改有助于促进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被审计单位落实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法规、政策制度以及企业内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部管理规定，推动企业守法诚信经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0" name="textbox 50"/>
          <p:cNvSpPr/>
          <p:nvPr/>
        </p:nvSpPr>
        <p:spPr>
          <a:xfrm>
            <a:off x="677601" y="3807736"/>
            <a:ext cx="307276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9334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审计整改有助于规范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被审计单位的财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收支和经济业务活动，提高财务报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告质量和经营管理水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平。</a:t>
            </a:r>
            <a:endParaRPr lang="Microsoft YaHei" altLang="Microsoft YaHei" sz="1500"/>
          </a:p>
        </p:txBody>
      </p:sp>
      <p:sp>
        <p:nvSpPr>
          <p:cNvPr id="51" name="textbox 51"/>
          <p:cNvSpPr/>
          <p:nvPr/>
        </p:nvSpPr>
        <p:spPr>
          <a:xfrm>
            <a:off x="8227178" y="3807736"/>
            <a:ext cx="30714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8191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审计整改有助于加强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被审计单位的内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部控制制度建设，防范和化解风险，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保障资产安全完整。</a:t>
            </a:r>
            <a:endParaRPr lang="Microsoft YaHei" altLang="Microsoft YaHei" sz="1500"/>
          </a:p>
        </p:txBody>
      </p:sp>
      <p:sp>
        <p:nvSpPr>
          <p:cNvPr id="52" name="textbox 52"/>
          <p:cNvSpPr/>
          <p:nvPr/>
        </p:nvSpPr>
        <p:spPr>
          <a:xfrm>
            <a:off x="442263" y="19186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950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审计整改的目的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和意义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3" name="textbox 73"/>
          <p:cNvSpPr/>
          <p:nvPr/>
        </p:nvSpPr>
        <p:spPr>
          <a:xfrm>
            <a:off x="8295054" y="5985471"/>
            <a:ext cx="30714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13"/>
              </a:lnSpc>
            </a:pPr>
            <a:endParaRPr lang="Arial" altLang="Arial" sz="100"/>
          </a:p>
          <a:p>
            <a:pPr marL="12700" indent="8001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审计整改有助于提高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审计工作的权威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性和公信力，促进审计事业的发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34514" y="5866007"/>
            <a:ext cx="1084575" cy="1084575"/>
            <a:chExt cx="1084575" cy="1084575"/>
          </a:xfrm>
        </p:grpSpPr>
        <p:sp>
          <p:nvSpPr>
            <p:cNvPr id="75" name="path"/>
            <p:cNvSpPr/>
            <p:nvPr/>
          </p:nvSpPr>
          <p:spPr>
            <a:xfrm>
              <a:off x="80693" y="80693"/>
              <a:ext cx="923187" cy="923188"/>
            </a:xfrm>
            <a:custGeom>
              <a:rect l="0" t="0" r="0" b="0"/>
              <a:pathLst>
                <a:path w="1453" h="1453">
                  <a:moveTo>
                    <a:pt x="0" y="726"/>
                  </a:moveTo>
                  <a:cubicBezTo>
                    <a:pt x="0" y="325"/>
                    <a:pt x="325" y="0"/>
                    <a:pt x="726" y="0"/>
                  </a:cubicBezTo>
                  <a:lnTo>
                    <a:pt x="726" y="0"/>
                  </a:lnTo>
                  <a:lnTo>
                    <a:pt x="726" y="0"/>
                  </a:lnTo>
                  <a:lnTo>
                    <a:pt x="726" y="0"/>
                  </a:lnTo>
                  <a:cubicBezTo>
                    <a:pt x="1128" y="0"/>
                    <a:pt x="1453" y="325"/>
                    <a:pt x="1453" y="726"/>
                  </a:cubicBezTo>
                  <a:lnTo>
                    <a:pt x="1453" y="726"/>
                  </a:lnTo>
                  <a:cubicBezTo>
                    <a:pt x="1453" y="726"/>
                    <a:pt x="1453" y="726"/>
                    <a:pt x="1453" y="726"/>
                  </a:cubicBezTo>
                  <a:lnTo>
                    <a:pt x="1453" y="726"/>
                  </a:lnTo>
                  <a:lnTo>
                    <a:pt x="1453" y="726"/>
                  </a:lnTo>
                  <a:lnTo>
                    <a:pt x="1453" y="726"/>
                  </a:lnTo>
                  <a:cubicBezTo>
                    <a:pt x="1453" y="1128"/>
                    <a:pt x="1128" y="1453"/>
                    <a:pt x="726" y="1453"/>
                  </a:cubicBezTo>
                  <a:lnTo>
                    <a:pt x="726" y="1453"/>
                  </a:lnTo>
                  <a:cubicBezTo>
                    <a:pt x="325" y="1453"/>
                    <a:pt x="0" y="1128"/>
                    <a:pt x="0" y="726"/>
                  </a:cubicBezTo>
                  <a:lnTo>
                    <a:pt x="0" y="726"/>
                  </a:lnTo>
                  <a:close/>
                </a:path>
              </a:pathLst>
            </a:custGeom>
            <a:solidFill>
              <a:srgbClr val="142EB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0"/>
              <a:ext cx="1084575" cy="1084575"/>
            </a:xfrm>
            <a:custGeom>
              <a:rect l="0" t="0" r="0" b="0"/>
              <a:pathLst>
                <a:path w="1707" h="1707">
                  <a:moveTo>
                    <a:pt x="0" y="853"/>
                  </a:moveTo>
                  <a:cubicBezTo>
                    <a:pt x="0" y="382"/>
                    <a:pt x="382" y="0"/>
                    <a:pt x="853" y="0"/>
                  </a:cubicBezTo>
                  <a:lnTo>
                    <a:pt x="853" y="0"/>
                  </a:lnTo>
                  <a:lnTo>
                    <a:pt x="853" y="0"/>
                  </a:lnTo>
                  <a:lnTo>
                    <a:pt x="853" y="0"/>
                  </a:lnTo>
                  <a:cubicBezTo>
                    <a:pt x="1325" y="0"/>
                    <a:pt x="1707" y="382"/>
                    <a:pt x="1707" y="853"/>
                  </a:cubicBezTo>
                  <a:lnTo>
                    <a:pt x="1707" y="853"/>
                  </a:lnTo>
                  <a:cubicBezTo>
                    <a:pt x="1707" y="853"/>
                    <a:pt x="1707" y="853"/>
                    <a:pt x="1707" y="853"/>
                  </a:cubicBezTo>
                  <a:lnTo>
                    <a:pt x="1707" y="853"/>
                  </a:lnTo>
                  <a:lnTo>
                    <a:pt x="1707" y="853"/>
                  </a:lnTo>
                  <a:lnTo>
                    <a:pt x="1707" y="853"/>
                  </a:lnTo>
                  <a:cubicBezTo>
                    <a:pt x="1707" y="1325"/>
                    <a:pt x="1325" y="1707"/>
                    <a:pt x="853" y="1707"/>
                  </a:cubicBezTo>
                  <a:lnTo>
                    <a:pt x="853" y="1707"/>
                  </a:lnTo>
                  <a:lnTo>
                    <a:pt x="853" y="1707"/>
                  </a:lnTo>
                  <a:lnTo>
                    <a:pt x="853" y="1707"/>
                  </a:lnTo>
                  <a:cubicBezTo>
                    <a:pt x="382" y="1707"/>
                    <a:pt x="0" y="1325"/>
                    <a:pt x="0" y="853"/>
                  </a:cubicBezTo>
                  <a:lnTo>
                    <a:pt x="0" y="853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5573361" y="5655648"/>
            <a:ext cx="756543" cy="508743"/>
            <a:chExt cx="756543" cy="508743"/>
          </a:xfrm>
        </p:grpSpPr>
        <p:sp>
          <p:nvSpPr>
            <p:cNvPr id="77" name="path"/>
            <p:cNvSpPr/>
            <p:nvPr/>
          </p:nvSpPr>
          <p:spPr>
            <a:xfrm>
              <a:off x="2641" y="3962"/>
              <a:ext cx="751260" cy="500818"/>
            </a:xfrm>
            <a:custGeom>
              <a:rect l="0" t="0" r="0" b="0"/>
              <a:pathLst>
                <a:path w="1183" h="788">
                  <a:moveTo>
                    <a:pt x="0" y="788"/>
                  </a:moveTo>
                  <a:lnTo>
                    <a:pt x="1183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0"/>
              <a:ext cx="756543" cy="508743"/>
            </a:xfrm>
            <a:custGeom>
              <a:rect l="0" t="0" r="0" b="0"/>
              <a:pathLst>
                <a:path w="1191" h="801">
                  <a:moveTo>
                    <a:pt x="4" y="794"/>
                  </a:moveTo>
                  <a:lnTo>
                    <a:pt x="1187" y="6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6723336" y="3659284"/>
            <a:ext cx="1139033" cy="1139031"/>
            <a:chExt cx="1139033" cy="1139031"/>
          </a:xfrm>
        </p:grpSpPr>
        <p:sp>
          <p:nvSpPr>
            <p:cNvPr id="79" name="path"/>
            <p:cNvSpPr/>
            <p:nvPr/>
          </p:nvSpPr>
          <p:spPr>
            <a:xfrm>
              <a:off x="102082" y="78132"/>
              <a:ext cx="951886" cy="951888"/>
            </a:xfrm>
            <a:custGeom>
              <a:rect l="0" t="0" r="0" b="0"/>
              <a:pathLst>
                <a:path w="1499" h="1499">
                  <a:moveTo>
                    <a:pt x="0" y="749"/>
                  </a:moveTo>
                  <a:cubicBezTo>
                    <a:pt x="0" y="335"/>
                    <a:pt x="335" y="0"/>
                    <a:pt x="749" y="0"/>
                  </a:cubicBezTo>
                  <a:lnTo>
                    <a:pt x="749" y="0"/>
                  </a:lnTo>
                  <a:lnTo>
                    <a:pt x="749" y="0"/>
                  </a:lnTo>
                  <a:lnTo>
                    <a:pt x="749" y="0"/>
                  </a:lnTo>
                  <a:cubicBezTo>
                    <a:pt x="1163" y="0"/>
                    <a:pt x="1499" y="335"/>
                    <a:pt x="1499" y="749"/>
                  </a:cubicBezTo>
                  <a:lnTo>
                    <a:pt x="1499" y="749"/>
                  </a:lnTo>
                  <a:cubicBezTo>
                    <a:pt x="1499" y="749"/>
                    <a:pt x="1499" y="749"/>
                    <a:pt x="1499" y="749"/>
                  </a:cubicBezTo>
                  <a:lnTo>
                    <a:pt x="1499" y="749"/>
                  </a:lnTo>
                  <a:lnTo>
                    <a:pt x="1499" y="749"/>
                  </a:lnTo>
                  <a:lnTo>
                    <a:pt x="1499" y="749"/>
                  </a:lnTo>
                  <a:cubicBezTo>
                    <a:pt x="1499" y="1163"/>
                    <a:pt x="1163" y="1499"/>
                    <a:pt x="749" y="1499"/>
                  </a:cubicBezTo>
                  <a:lnTo>
                    <a:pt x="749" y="1499"/>
                  </a:lnTo>
                  <a:lnTo>
                    <a:pt x="749" y="1499"/>
                  </a:lnTo>
                  <a:lnTo>
                    <a:pt x="749" y="1499"/>
                  </a:lnTo>
                  <a:cubicBezTo>
                    <a:pt x="335" y="1499"/>
                    <a:pt x="0" y="1163"/>
                    <a:pt x="0" y="749"/>
                  </a:cubicBezTo>
                  <a:lnTo>
                    <a:pt x="0" y="749"/>
                  </a:lnTo>
                  <a:close/>
                </a:path>
              </a:pathLst>
            </a:custGeom>
            <a:solidFill>
              <a:srgbClr val="142EB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0"/>
              <a:ext cx="1139033" cy="1139031"/>
            </a:xfrm>
            <a:custGeom>
              <a:rect l="0" t="0" r="0" b="0"/>
              <a:pathLst>
                <a:path w="1792" h="1792">
                  <a:moveTo>
                    <a:pt x="0" y="896"/>
                  </a:moveTo>
                  <a:cubicBezTo>
                    <a:pt x="0" y="401"/>
                    <a:pt x="401" y="0"/>
                    <a:pt x="896" y="0"/>
                  </a:cubicBezTo>
                  <a:lnTo>
                    <a:pt x="896" y="0"/>
                  </a:lnTo>
                  <a:lnTo>
                    <a:pt x="896" y="0"/>
                  </a:lnTo>
                  <a:lnTo>
                    <a:pt x="896" y="0"/>
                  </a:lnTo>
                  <a:cubicBezTo>
                    <a:pt x="1392" y="0"/>
                    <a:pt x="1793" y="401"/>
                    <a:pt x="1793" y="896"/>
                  </a:cubicBezTo>
                  <a:lnTo>
                    <a:pt x="1793" y="896"/>
                  </a:lnTo>
                  <a:cubicBezTo>
                    <a:pt x="1793" y="896"/>
                    <a:pt x="1793" y="896"/>
                    <a:pt x="1793" y="896"/>
                  </a:cubicBezTo>
                  <a:lnTo>
                    <a:pt x="1793" y="896"/>
                  </a:lnTo>
                  <a:lnTo>
                    <a:pt x="1793" y="896"/>
                  </a:lnTo>
                  <a:lnTo>
                    <a:pt x="1793" y="896"/>
                  </a:lnTo>
                  <a:cubicBezTo>
                    <a:pt x="1793" y="1392"/>
                    <a:pt x="1392" y="1793"/>
                    <a:pt x="896" y="1793"/>
                  </a:cubicBezTo>
                  <a:lnTo>
                    <a:pt x="896" y="1793"/>
                  </a:lnTo>
                  <a:lnTo>
                    <a:pt x="896" y="1793"/>
                  </a:lnTo>
                  <a:lnTo>
                    <a:pt x="896" y="1793"/>
                  </a:lnTo>
                  <a:cubicBezTo>
                    <a:pt x="401" y="1793"/>
                    <a:pt x="0" y="1392"/>
                    <a:pt x="0" y="896"/>
                  </a:cubicBezTo>
                  <a:lnTo>
                    <a:pt x="0" y="89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5418020" y="4478930"/>
            <a:ext cx="2425691" cy="2266031"/>
            <a:chExt cx="2425691" cy="2266031"/>
          </a:xfrm>
        </p:grpSpPr>
        <p:sp>
          <p:nvSpPr>
            <p:cNvPr id="81" name="path"/>
            <p:cNvSpPr/>
            <p:nvPr/>
          </p:nvSpPr>
          <p:spPr>
            <a:xfrm>
              <a:off x="0" y="99779"/>
              <a:ext cx="2425691" cy="2166251"/>
            </a:xfrm>
            <a:custGeom>
              <a:rect l="0" t="0" r="0" b="0"/>
              <a:pathLst>
                <a:path w="3819" h="3411">
                  <a:moveTo>
                    <a:pt x="2533" y="2768"/>
                  </a:moveTo>
                  <a:cubicBezTo>
                    <a:pt x="2533" y="2413"/>
                    <a:pt x="2821" y="2125"/>
                    <a:pt x="3176" y="2125"/>
                  </a:cubicBezTo>
                  <a:lnTo>
                    <a:pt x="3176" y="2125"/>
                  </a:lnTo>
                  <a:lnTo>
                    <a:pt x="3176" y="2125"/>
                  </a:lnTo>
                  <a:lnTo>
                    <a:pt x="3176" y="2125"/>
                  </a:lnTo>
                  <a:cubicBezTo>
                    <a:pt x="3532" y="2125"/>
                    <a:pt x="3819" y="2413"/>
                    <a:pt x="3819" y="2768"/>
                  </a:cubicBezTo>
                  <a:lnTo>
                    <a:pt x="3819" y="2768"/>
                  </a:lnTo>
                  <a:cubicBezTo>
                    <a:pt x="3819" y="2768"/>
                    <a:pt x="3819" y="2768"/>
                    <a:pt x="3819" y="2768"/>
                  </a:cubicBezTo>
                  <a:lnTo>
                    <a:pt x="3819" y="2768"/>
                  </a:lnTo>
                  <a:lnTo>
                    <a:pt x="3819" y="2768"/>
                  </a:lnTo>
                  <a:lnTo>
                    <a:pt x="3819" y="2768"/>
                  </a:lnTo>
                  <a:cubicBezTo>
                    <a:pt x="3819" y="3123"/>
                    <a:pt x="3532" y="3411"/>
                    <a:pt x="3176" y="3411"/>
                  </a:cubicBezTo>
                  <a:lnTo>
                    <a:pt x="3176" y="3411"/>
                  </a:lnTo>
                  <a:lnTo>
                    <a:pt x="3176" y="3411"/>
                  </a:lnTo>
                  <a:lnTo>
                    <a:pt x="3176" y="3411"/>
                  </a:lnTo>
                  <a:cubicBezTo>
                    <a:pt x="2821" y="3411"/>
                    <a:pt x="2533" y="3123"/>
                    <a:pt x="2533" y="2768"/>
                  </a:cubicBezTo>
                  <a:lnTo>
                    <a:pt x="2533" y="2768"/>
                  </a:lnTo>
                  <a:close/>
                </a:path>
                <a:path w="3819" h="3411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6" y="0"/>
                    <a:pt x="1168" y="261"/>
                    <a:pt x="1168" y="584"/>
                  </a:cubicBezTo>
                  <a:lnTo>
                    <a:pt x="1168" y="584"/>
                  </a:lnTo>
                  <a:cubicBezTo>
                    <a:pt x="1168" y="584"/>
                    <a:pt x="1168" y="584"/>
                    <a:pt x="1168" y="584"/>
                  </a:cubicBezTo>
                  <a:lnTo>
                    <a:pt x="1168" y="584"/>
                  </a:lnTo>
                  <a:lnTo>
                    <a:pt x="1168" y="584"/>
                  </a:lnTo>
                  <a:lnTo>
                    <a:pt x="1168" y="584"/>
                  </a:lnTo>
                  <a:cubicBezTo>
                    <a:pt x="1168" y="906"/>
                    <a:pt x="906" y="1168"/>
                    <a:pt x="584" y="1168"/>
                  </a:cubicBezTo>
                  <a:lnTo>
                    <a:pt x="584" y="1168"/>
                  </a:lnTo>
                  <a:lnTo>
                    <a:pt x="584" y="1168"/>
                  </a:lnTo>
                  <a:lnTo>
                    <a:pt x="584" y="1168"/>
                  </a:lnTo>
                  <a:cubicBezTo>
                    <a:pt x="261" y="1168"/>
                    <a:pt x="0" y="906"/>
                    <a:pt x="0" y="584"/>
                  </a:cubicBezTo>
                  <a:lnTo>
                    <a:pt x="0" y="584"/>
                  </a:lnTo>
                  <a:close/>
                </a:path>
                <a:path w="3819" h="3411">
                  <a:moveTo>
                    <a:pt x="2638" y="2768"/>
                  </a:moveTo>
                  <a:cubicBezTo>
                    <a:pt x="2638" y="2470"/>
                    <a:pt x="2879" y="2229"/>
                    <a:pt x="3176" y="2229"/>
                  </a:cubicBezTo>
                  <a:lnTo>
                    <a:pt x="3176" y="2229"/>
                  </a:lnTo>
                  <a:lnTo>
                    <a:pt x="3176" y="2229"/>
                  </a:lnTo>
                  <a:lnTo>
                    <a:pt x="3176" y="2229"/>
                  </a:lnTo>
                  <a:cubicBezTo>
                    <a:pt x="3474" y="2229"/>
                    <a:pt x="3715" y="2470"/>
                    <a:pt x="3715" y="2768"/>
                  </a:cubicBezTo>
                  <a:lnTo>
                    <a:pt x="3715" y="2768"/>
                  </a:lnTo>
                  <a:cubicBezTo>
                    <a:pt x="3715" y="2768"/>
                    <a:pt x="3715" y="2768"/>
                    <a:pt x="3715" y="2768"/>
                  </a:cubicBezTo>
                  <a:lnTo>
                    <a:pt x="3715" y="2768"/>
                  </a:lnTo>
                  <a:lnTo>
                    <a:pt x="3715" y="2768"/>
                  </a:lnTo>
                  <a:lnTo>
                    <a:pt x="3715" y="2768"/>
                  </a:lnTo>
                  <a:cubicBezTo>
                    <a:pt x="3715" y="3065"/>
                    <a:pt x="3474" y="3306"/>
                    <a:pt x="3176" y="3306"/>
                  </a:cubicBezTo>
                  <a:lnTo>
                    <a:pt x="3176" y="3306"/>
                  </a:lnTo>
                  <a:lnTo>
                    <a:pt x="3176" y="3306"/>
                  </a:lnTo>
                  <a:lnTo>
                    <a:pt x="3176" y="3306"/>
                  </a:lnTo>
                  <a:cubicBezTo>
                    <a:pt x="2879" y="3306"/>
                    <a:pt x="2638" y="3065"/>
                    <a:pt x="2638" y="2768"/>
                  </a:cubicBezTo>
                  <a:lnTo>
                    <a:pt x="2638" y="2768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67787" y="156800"/>
              <a:ext cx="617054" cy="617052"/>
            </a:xfrm>
            <a:custGeom>
              <a:rect l="0" t="0" r="0" b="0"/>
              <a:pathLst>
                <a:path w="971" h="971">
                  <a:moveTo>
                    <a:pt x="0" y="485"/>
                  </a:moveTo>
                  <a:cubicBezTo>
                    <a:pt x="0" y="217"/>
                    <a:pt x="217" y="0"/>
                    <a:pt x="485" y="0"/>
                  </a:cubicBezTo>
                  <a:lnTo>
                    <a:pt x="485" y="0"/>
                  </a:lnTo>
                  <a:lnTo>
                    <a:pt x="485" y="0"/>
                  </a:lnTo>
                  <a:lnTo>
                    <a:pt x="485" y="0"/>
                  </a:lnTo>
                  <a:cubicBezTo>
                    <a:pt x="754" y="0"/>
                    <a:pt x="971" y="217"/>
                    <a:pt x="971" y="485"/>
                  </a:cubicBezTo>
                  <a:lnTo>
                    <a:pt x="971" y="485"/>
                  </a:lnTo>
                  <a:cubicBezTo>
                    <a:pt x="971" y="485"/>
                    <a:pt x="971" y="485"/>
                    <a:pt x="971" y="485"/>
                  </a:cubicBezTo>
                  <a:lnTo>
                    <a:pt x="971" y="485"/>
                  </a:lnTo>
                  <a:lnTo>
                    <a:pt x="971" y="485"/>
                  </a:lnTo>
                  <a:lnTo>
                    <a:pt x="971" y="485"/>
                  </a:lnTo>
                  <a:cubicBezTo>
                    <a:pt x="971" y="754"/>
                    <a:pt x="754" y="971"/>
                    <a:pt x="485" y="971"/>
                  </a:cubicBezTo>
                  <a:lnTo>
                    <a:pt x="485" y="971"/>
                  </a:lnTo>
                  <a:lnTo>
                    <a:pt x="485" y="971"/>
                  </a:lnTo>
                  <a:lnTo>
                    <a:pt x="485" y="971"/>
                  </a:lnTo>
                  <a:cubicBezTo>
                    <a:pt x="217" y="971"/>
                    <a:pt x="0" y="754"/>
                    <a:pt x="0" y="485"/>
                  </a:cubicBezTo>
                  <a:lnTo>
                    <a:pt x="0" y="485"/>
                  </a:lnTo>
                  <a:close/>
                </a:path>
              </a:pathLst>
            </a:custGeom>
            <a:solidFill>
              <a:srgbClr val="EF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909241" y="644375"/>
              <a:ext cx="536303" cy="536304"/>
            </a:xfrm>
            <a:custGeom>
              <a:rect l="0" t="0" r="0" b="0"/>
              <a:pathLst>
                <a:path w="844" h="844">
                  <a:moveTo>
                    <a:pt x="0" y="422"/>
                  </a:moveTo>
                  <a:cubicBezTo>
                    <a:pt x="0" y="189"/>
                    <a:pt x="189" y="0"/>
                    <a:pt x="422" y="0"/>
                  </a:cubicBezTo>
                  <a:lnTo>
                    <a:pt x="422" y="0"/>
                  </a:lnTo>
                  <a:lnTo>
                    <a:pt x="422" y="0"/>
                  </a:lnTo>
                  <a:lnTo>
                    <a:pt x="422" y="0"/>
                  </a:lnTo>
                  <a:cubicBezTo>
                    <a:pt x="655" y="0"/>
                    <a:pt x="844" y="189"/>
                    <a:pt x="844" y="422"/>
                  </a:cubicBezTo>
                  <a:lnTo>
                    <a:pt x="844" y="422"/>
                  </a:lnTo>
                  <a:cubicBezTo>
                    <a:pt x="844" y="422"/>
                    <a:pt x="844" y="422"/>
                    <a:pt x="844" y="422"/>
                  </a:cubicBezTo>
                  <a:lnTo>
                    <a:pt x="844" y="422"/>
                  </a:lnTo>
                  <a:lnTo>
                    <a:pt x="844" y="422"/>
                  </a:lnTo>
                  <a:lnTo>
                    <a:pt x="844" y="422"/>
                  </a:lnTo>
                  <a:cubicBezTo>
                    <a:pt x="844" y="655"/>
                    <a:pt x="655" y="844"/>
                    <a:pt x="422" y="844"/>
                  </a:cubicBezTo>
                  <a:lnTo>
                    <a:pt x="422" y="844"/>
                  </a:lnTo>
                  <a:cubicBezTo>
                    <a:pt x="189" y="844"/>
                    <a:pt x="0" y="655"/>
                    <a:pt x="0" y="422"/>
                  </a:cubicBezTo>
                  <a:lnTo>
                    <a:pt x="0" y="422"/>
                  </a:lnTo>
                  <a:close/>
                </a:path>
              </a:pathLst>
            </a:custGeom>
            <a:solidFill>
              <a:srgbClr val="2CCCD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684843" y="4647"/>
              <a:ext cx="827414" cy="1242747"/>
            </a:xfrm>
            <a:custGeom>
              <a:rect l="0" t="0" r="0" b="0"/>
              <a:pathLst>
                <a:path w="1303" h="1957">
                  <a:moveTo>
                    <a:pt x="248" y="1429"/>
                  </a:moveTo>
                  <a:cubicBezTo>
                    <a:pt x="248" y="1138"/>
                    <a:pt x="484" y="902"/>
                    <a:pt x="775" y="902"/>
                  </a:cubicBezTo>
                  <a:lnTo>
                    <a:pt x="775" y="902"/>
                  </a:lnTo>
                  <a:lnTo>
                    <a:pt x="775" y="902"/>
                  </a:lnTo>
                  <a:lnTo>
                    <a:pt x="775" y="902"/>
                  </a:lnTo>
                  <a:cubicBezTo>
                    <a:pt x="1066" y="902"/>
                    <a:pt x="1303" y="1138"/>
                    <a:pt x="1303" y="1429"/>
                  </a:cubicBezTo>
                  <a:lnTo>
                    <a:pt x="1303" y="1429"/>
                  </a:lnTo>
                  <a:cubicBezTo>
                    <a:pt x="1303" y="1429"/>
                    <a:pt x="1303" y="1429"/>
                    <a:pt x="1303" y="1429"/>
                  </a:cubicBezTo>
                  <a:lnTo>
                    <a:pt x="1303" y="1429"/>
                  </a:lnTo>
                  <a:lnTo>
                    <a:pt x="1303" y="1429"/>
                  </a:lnTo>
                  <a:lnTo>
                    <a:pt x="1303" y="1429"/>
                  </a:lnTo>
                  <a:cubicBezTo>
                    <a:pt x="1303" y="1720"/>
                    <a:pt x="1066" y="1957"/>
                    <a:pt x="775" y="1957"/>
                  </a:cubicBezTo>
                  <a:lnTo>
                    <a:pt x="775" y="1957"/>
                  </a:lnTo>
                  <a:lnTo>
                    <a:pt x="775" y="1957"/>
                  </a:lnTo>
                  <a:lnTo>
                    <a:pt x="775" y="1957"/>
                  </a:lnTo>
                  <a:cubicBezTo>
                    <a:pt x="484" y="1957"/>
                    <a:pt x="248" y="1720"/>
                    <a:pt x="248" y="1429"/>
                  </a:cubicBezTo>
                  <a:lnTo>
                    <a:pt x="248" y="1429"/>
                  </a:lnTo>
                  <a:close/>
                </a:path>
                <a:path w="1303" h="1957">
                  <a:moveTo>
                    <a:pt x="0" y="239"/>
                  </a:moveTo>
                  <a:lnTo>
                    <a:pt x="1069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683802" y="0"/>
              <a:ext cx="681255" cy="161449"/>
            </a:xfrm>
            <a:custGeom>
              <a:rect l="0" t="0" r="0" b="0"/>
              <a:pathLst>
                <a:path w="1072" h="254">
                  <a:moveTo>
                    <a:pt x="1" y="246"/>
                  </a:moveTo>
                  <a:lnTo>
                    <a:pt x="1071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407398" y="247728"/>
              <a:ext cx="191609" cy="442328"/>
            </a:xfrm>
            <a:custGeom>
              <a:rect l="0" t="0" r="0" b="0"/>
              <a:pathLst>
                <a:path w="301" h="696">
                  <a:moveTo>
                    <a:pt x="0" y="696"/>
                  </a:moveTo>
                  <a:lnTo>
                    <a:pt x="301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403028" y="245835"/>
              <a:ext cx="200349" cy="446113"/>
            </a:xfrm>
            <a:custGeom>
              <a:rect l="0" t="0" r="0" b="0"/>
              <a:pathLst>
                <a:path w="315" h="702">
                  <a:moveTo>
                    <a:pt x="6" y="699"/>
                  </a:moveTo>
                  <a:lnTo>
                    <a:pt x="308" y="2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883343" y="284309"/>
              <a:ext cx="133933" cy="1164887"/>
            </a:xfrm>
            <a:custGeom>
              <a:rect l="0" t="0" r="0" b="0"/>
              <a:pathLst>
                <a:path w="210" h="1834">
                  <a:moveTo>
                    <a:pt x="210" y="1834"/>
                  </a:moveTo>
                  <a:lnTo>
                    <a:pt x="0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878612" y="283764"/>
              <a:ext cx="143396" cy="1165976"/>
            </a:xfrm>
            <a:custGeom>
              <a:rect l="0" t="0" r="0" b="0"/>
              <a:pathLst>
                <a:path w="225" h="1836">
                  <a:moveTo>
                    <a:pt x="218" y="1835"/>
                  </a:moveTo>
                  <a:lnTo>
                    <a:pt x="7" y="0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0508" y="841643"/>
              <a:ext cx="360424" cy="686184"/>
            </a:xfrm>
            <a:custGeom>
              <a:rect l="0" t="0" r="0" b="0"/>
              <a:pathLst>
                <a:path w="567" h="1080">
                  <a:moveTo>
                    <a:pt x="0" y="1080"/>
                  </a:moveTo>
                  <a:lnTo>
                    <a:pt x="567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6291" y="839428"/>
              <a:ext cx="368857" cy="690613"/>
            </a:xfrm>
            <a:custGeom>
              <a:rect l="0" t="0" r="0" b="0"/>
              <a:pathLst>
                <a:path w="580" h="1087">
                  <a:moveTo>
                    <a:pt x="6" y="1084"/>
                  </a:moveTo>
                  <a:lnTo>
                    <a:pt x="574" y="3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445543" y="1180681"/>
              <a:ext cx="334698" cy="361266"/>
            </a:xfrm>
            <a:custGeom>
              <a:rect l="0" t="0" r="0" b="0"/>
              <a:pathLst>
                <a:path w="527" h="568">
                  <a:moveTo>
                    <a:pt x="527" y="568"/>
                  </a:moveTo>
                  <a:lnTo>
                    <a:pt x="0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442050" y="1177444"/>
              <a:ext cx="341686" cy="367739"/>
            </a:xfrm>
            <a:custGeom>
              <a:rect l="0" t="0" r="0" b="0"/>
              <a:pathLst>
                <a:path w="538" h="579">
                  <a:moveTo>
                    <a:pt x="532" y="574"/>
                  </a:moveTo>
                  <a:lnTo>
                    <a:pt x="5" y="5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708347" y="605344"/>
              <a:ext cx="200894" cy="39030"/>
            </a:xfrm>
            <a:custGeom>
              <a:rect l="0" t="0" r="0" b="0"/>
              <a:pathLst>
                <a:path w="316" h="61">
                  <a:moveTo>
                    <a:pt x="316" y="61"/>
                  </a:moveTo>
                  <a:lnTo>
                    <a:pt x="0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707439" y="600669"/>
              <a:ext cx="202711" cy="48380"/>
            </a:xfrm>
            <a:custGeom>
              <a:rect l="0" t="0" r="0" b="0"/>
              <a:pathLst>
                <a:path w="319" h="76">
                  <a:moveTo>
                    <a:pt x="317" y="68"/>
                  </a:moveTo>
                  <a:lnTo>
                    <a:pt x="1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92673" y="281686"/>
              <a:ext cx="367284" cy="367285"/>
            </a:xfrm>
            <a:custGeom>
              <a:rect l="0" t="0" r="0" b="0"/>
              <a:pathLst>
                <a:path w="578" h="578">
                  <a:moveTo>
                    <a:pt x="578" y="324"/>
                  </a:moveTo>
                  <a:lnTo>
                    <a:pt x="578" y="252"/>
                  </a:lnTo>
                  <a:lnTo>
                    <a:pt x="491" y="216"/>
                  </a:lnTo>
                  <a:lnTo>
                    <a:pt x="491" y="216"/>
                  </a:lnTo>
                  <a:cubicBezTo>
                    <a:pt x="489" y="209"/>
                    <a:pt x="487" y="203"/>
                    <a:pt x="483" y="196"/>
                  </a:cubicBezTo>
                  <a:lnTo>
                    <a:pt x="483" y="196"/>
                  </a:lnTo>
                  <a:lnTo>
                    <a:pt x="518" y="109"/>
                  </a:lnTo>
                  <a:lnTo>
                    <a:pt x="467" y="58"/>
                  </a:lnTo>
                  <a:lnTo>
                    <a:pt x="381" y="94"/>
                  </a:lnTo>
                  <a:lnTo>
                    <a:pt x="381" y="94"/>
                  </a:lnTo>
                  <a:cubicBezTo>
                    <a:pt x="375" y="91"/>
                    <a:pt x="368" y="88"/>
                    <a:pt x="361" y="85"/>
                  </a:cubicBezTo>
                  <a:lnTo>
                    <a:pt x="361" y="85"/>
                  </a:lnTo>
                  <a:lnTo>
                    <a:pt x="324" y="0"/>
                  </a:lnTo>
                  <a:lnTo>
                    <a:pt x="252" y="0"/>
                  </a:lnTo>
                  <a:lnTo>
                    <a:pt x="216" y="85"/>
                  </a:lnTo>
                  <a:lnTo>
                    <a:pt x="216" y="85"/>
                  </a:lnTo>
                  <a:cubicBezTo>
                    <a:pt x="209" y="88"/>
                    <a:pt x="202" y="90"/>
                    <a:pt x="195" y="94"/>
                  </a:cubicBezTo>
                  <a:lnTo>
                    <a:pt x="195" y="94"/>
                  </a:lnTo>
                  <a:lnTo>
                    <a:pt x="109" y="59"/>
                  </a:lnTo>
                  <a:lnTo>
                    <a:pt x="58" y="110"/>
                  </a:lnTo>
                  <a:lnTo>
                    <a:pt x="93" y="195"/>
                  </a:lnTo>
                  <a:lnTo>
                    <a:pt x="93" y="195"/>
                  </a:lnTo>
                  <a:cubicBezTo>
                    <a:pt x="90" y="202"/>
                    <a:pt x="87" y="209"/>
                    <a:pt x="85" y="217"/>
                  </a:cubicBezTo>
                  <a:lnTo>
                    <a:pt x="85" y="217"/>
                  </a:lnTo>
                  <a:lnTo>
                    <a:pt x="0" y="253"/>
                  </a:lnTo>
                  <a:lnTo>
                    <a:pt x="0" y="325"/>
                  </a:lnTo>
                  <a:lnTo>
                    <a:pt x="85" y="361"/>
                  </a:lnTo>
                  <a:lnTo>
                    <a:pt x="85" y="361"/>
                  </a:lnTo>
                  <a:cubicBezTo>
                    <a:pt x="87" y="368"/>
                    <a:pt x="90" y="375"/>
                    <a:pt x="93" y="382"/>
                  </a:cubicBezTo>
                  <a:lnTo>
                    <a:pt x="93" y="382"/>
                  </a:lnTo>
                  <a:lnTo>
                    <a:pt x="59" y="468"/>
                  </a:lnTo>
                  <a:lnTo>
                    <a:pt x="110" y="519"/>
                  </a:lnTo>
                  <a:lnTo>
                    <a:pt x="196" y="484"/>
                  </a:lnTo>
                  <a:lnTo>
                    <a:pt x="196" y="484"/>
                  </a:lnTo>
                  <a:cubicBezTo>
                    <a:pt x="202" y="487"/>
                    <a:pt x="209" y="490"/>
                    <a:pt x="217" y="492"/>
                  </a:cubicBezTo>
                  <a:lnTo>
                    <a:pt x="217" y="492"/>
                  </a:lnTo>
                  <a:lnTo>
                    <a:pt x="253" y="578"/>
                  </a:lnTo>
                  <a:lnTo>
                    <a:pt x="325" y="578"/>
                  </a:lnTo>
                  <a:lnTo>
                    <a:pt x="361" y="492"/>
                  </a:lnTo>
                  <a:lnTo>
                    <a:pt x="361" y="492"/>
                  </a:lnTo>
                  <a:cubicBezTo>
                    <a:pt x="368" y="489"/>
                    <a:pt x="375" y="487"/>
                    <a:pt x="381" y="484"/>
                  </a:cubicBezTo>
                  <a:lnTo>
                    <a:pt x="381" y="484"/>
                  </a:lnTo>
                  <a:lnTo>
                    <a:pt x="468" y="518"/>
                  </a:lnTo>
                  <a:lnTo>
                    <a:pt x="519" y="467"/>
                  </a:lnTo>
                  <a:lnTo>
                    <a:pt x="484" y="381"/>
                  </a:lnTo>
                  <a:lnTo>
                    <a:pt x="484" y="381"/>
                  </a:lnTo>
                  <a:cubicBezTo>
                    <a:pt x="487" y="374"/>
                    <a:pt x="489" y="368"/>
                    <a:pt x="491" y="361"/>
                  </a:cubicBezTo>
                  <a:lnTo>
                    <a:pt x="491" y="361"/>
                  </a:lnTo>
                  <a:lnTo>
                    <a:pt x="578" y="324"/>
                  </a:lnTo>
                  <a:close/>
                  <a:moveTo>
                    <a:pt x="288" y="397"/>
                  </a:moveTo>
                  <a:cubicBezTo>
                    <a:pt x="228" y="397"/>
                    <a:pt x="180" y="349"/>
                    <a:pt x="180" y="289"/>
                  </a:cubicBezTo>
                  <a:lnTo>
                    <a:pt x="180" y="289"/>
                  </a:lnTo>
                  <a:cubicBezTo>
                    <a:pt x="180" y="229"/>
                    <a:pt x="228" y="180"/>
                    <a:pt x="288" y="180"/>
                  </a:cubicBezTo>
                  <a:lnTo>
                    <a:pt x="288" y="180"/>
                  </a:lnTo>
                  <a:cubicBezTo>
                    <a:pt x="348" y="180"/>
                    <a:pt x="397" y="229"/>
                    <a:pt x="397" y="289"/>
                  </a:cubicBezTo>
                  <a:lnTo>
                    <a:pt x="397" y="289"/>
                  </a:lnTo>
                  <a:cubicBezTo>
                    <a:pt x="397" y="349"/>
                    <a:pt x="348" y="397"/>
                    <a:pt x="288" y="397"/>
                  </a:cubicBez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048208" y="801603"/>
              <a:ext cx="1152475" cy="1204300"/>
            </a:xfrm>
            <a:custGeom>
              <a:rect l="0" t="0" r="0" b="0"/>
              <a:pathLst>
                <a:path w="1813" h="1895">
                  <a:moveTo>
                    <a:pt x="1237" y="1752"/>
                  </a:moveTo>
                  <a:lnTo>
                    <a:pt x="1526" y="1824"/>
                  </a:lnTo>
                  <a:lnTo>
                    <a:pt x="1814" y="1752"/>
                  </a:lnTo>
                  <a:lnTo>
                    <a:pt x="1814" y="1824"/>
                  </a:lnTo>
                  <a:lnTo>
                    <a:pt x="1526" y="1896"/>
                  </a:lnTo>
                  <a:lnTo>
                    <a:pt x="1237" y="1824"/>
                  </a:lnTo>
                  <a:lnTo>
                    <a:pt x="1237" y="1752"/>
                  </a:lnTo>
                  <a:close/>
                  <a:moveTo>
                    <a:pt x="1237" y="1607"/>
                  </a:moveTo>
                  <a:lnTo>
                    <a:pt x="1526" y="1679"/>
                  </a:lnTo>
                  <a:lnTo>
                    <a:pt x="1814" y="1607"/>
                  </a:lnTo>
                  <a:lnTo>
                    <a:pt x="1814" y="1679"/>
                  </a:lnTo>
                  <a:lnTo>
                    <a:pt x="1526" y="1752"/>
                  </a:lnTo>
                  <a:lnTo>
                    <a:pt x="1237" y="1679"/>
                  </a:lnTo>
                  <a:lnTo>
                    <a:pt x="1237" y="1607"/>
                  </a:lnTo>
                  <a:close/>
                  <a:moveTo>
                    <a:pt x="1237" y="1463"/>
                  </a:moveTo>
                  <a:lnTo>
                    <a:pt x="1526" y="1391"/>
                  </a:lnTo>
                  <a:lnTo>
                    <a:pt x="1814" y="1463"/>
                  </a:lnTo>
                  <a:lnTo>
                    <a:pt x="1814" y="1535"/>
                  </a:lnTo>
                  <a:lnTo>
                    <a:pt x="1526" y="1607"/>
                  </a:lnTo>
                  <a:lnTo>
                    <a:pt x="1237" y="1535"/>
                  </a:lnTo>
                  <a:lnTo>
                    <a:pt x="1237" y="1463"/>
                  </a:lnTo>
                  <a:close/>
                </a:path>
                <a:path w="1813" h="1895">
                  <a:moveTo>
                    <a:pt x="195" y="0"/>
                  </a:moveTo>
                  <a:lnTo>
                    <a:pt x="1" y="83"/>
                  </a:lnTo>
                  <a:lnTo>
                    <a:pt x="195" y="166"/>
                  </a:lnTo>
                  <a:lnTo>
                    <a:pt x="392" y="83"/>
                  </a:lnTo>
                  <a:lnTo>
                    <a:pt x="195" y="0"/>
                  </a:lnTo>
                  <a:close/>
                  <a:moveTo>
                    <a:pt x="203" y="177"/>
                  </a:moveTo>
                  <a:lnTo>
                    <a:pt x="203" y="377"/>
                  </a:lnTo>
                  <a:lnTo>
                    <a:pt x="392" y="288"/>
                  </a:lnTo>
                  <a:lnTo>
                    <a:pt x="392" y="96"/>
                  </a:lnTo>
                  <a:lnTo>
                    <a:pt x="203" y="177"/>
                  </a:lnTo>
                  <a:close/>
                  <a:moveTo>
                    <a:pt x="0" y="288"/>
                  </a:moveTo>
                  <a:lnTo>
                    <a:pt x="189" y="377"/>
                  </a:lnTo>
                  <a:lnTo>
                    <a:pt x="189" y="177"/>
                  </a:lnTo>
                  <a:lnTo>
                    <a:pt x="0" y="96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8" name="textbox 98"/>
          <p:cNvSpPr/>
          <p:nvPr/>
        </p:nvSpPr>
        <p:spPr>
          <a:xfrm>
            <a:off x="8069029" y="5979249"/>
            <a:ext cx="3606800" cy="1325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74"/>
              </a:lnSpc>
            </a:pPr>
            <a:endParaRPr lang="Arial" altLang="Arial" sz="100"/>
          </a:p>
          <a:p>
            <a:pPr marL="1588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注重实效原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2700" indent="1714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被审计单位应当注重整改工作的实际效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保整改措施得到有效执行，问题得到根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本解决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9" name="textbox 99"/>
          <p:cNvSpPr/>
          <p:nvPr/>
        </p:nvSpPr>
        <p:spPr>
          <a:xfrm>
            <a:off x="660033" y="3077041"/>
            <a:ext cx="3606165" cy="1302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58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依法依规原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2300"/>
          </a:p>
          <a:p>
            <a:pPr marL="12700" algn="l" rtl="0" eaLnBrk="0">
              <a:lnSpc>
                <a:spcPct val="91000"/>
              </a:lnSpc>
              <a:spcBef>
                <a:spcPts val="156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计单位应当按照法律法规、政策制度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213296" indent="-193928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以及内部管理规定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的要求，对审计发现的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问题进行整改，确保整改工作合法合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0" name="textbox 100"/>
          <p:cNvSpPr/>
          <p:nvPr/>
        </p:nvSpPr>
        <p:spPr>
          <a:xfrm>
            <a:off x="660033" y="6057293"/>
            <a:ext cx="3606165" cy="1300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7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公开透明原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2300"/>
          </a:p>
          <a:p>
            <a:pPr marL="12700" algn="l" rtl="0" eaLnBrk="0">
              <a:lnSpc>
                <a:spcPct val="91000"/>
              </a:lnSpc>
              <a:spcBef>
                <a:spcPts val="15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计单位应当及时向社会公众公开整改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310129" indent="-2297429" algn="l" rtl="0" eaLnBrk="0">
              <a:lnSpc>
                <a:spcPct val="109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接受社会监督，增强整改工作的透   </a:t>
            </a: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明度和公信力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01" name="textbox 101"/>
          <p:cNvSpPr/>
          <p:nvPr/>
        </p:nvSpPr>
        <p:spPr>
          <a:xfrm>
            <a:off x="8070553" y="3161665"/>
            <a:ext cx="3452495" cy="1324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01"/>
              </a:lnSpc>
            </a:pPr>
            <a:endParaRPr lang="Arial" altLang="Arial" sz="100"/>
          </a:p>
          <a:p>
            <a:pPr marL="1790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2700" indent="190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被审计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单位应当根据审计发现的问题，结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际情况，采取切实有效的措施进行整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改，确保整改工作取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实效。</a:t>
            </a:r>
            <a:endParaRPr lang="Microsoft YaHei" altLang="Microsoft YaHei" sz="1500"/>
          </a:p>
        </p:txBody>
      </p:sp>
      <p:sp>
        <p:nvSpPr>
          <p:cNvPr id="102" name="textbox 102"/>
          <p:cNvSpPr/>
          <p:nvPr/>
        </p:nvSpPr>
        <p:spPr>
          <a:xfrm>
            <a:off x="442263" y="19186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950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审计整改的基本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92081" y="3627862"/>
            <a:ext cx="825939" cy="825939"/>
            <a:chExt cx="825939" cy="825939"/>
          </a:xfrm>
        </p:grpSpPr>
        <p:sp>
          <p:nvSpPr>
            <p:cNvPr id="123" name="path"/>
            <p:cNvSpPr/>
            <p:nvPr/>
          </p:nvSpPr>
          <p:spPr>
            <a:xfrm>
              <a:off x="70958" y="70960"/>
              <a:ext cx="684021" cy="684020"/>
            </a:xfrm>
            <a:custGeom>
              <a:rect l="0" t="0" r="0" b="0"/>
              <a:pathLst>
                <a:path w="1077" h="1077">
                  <a:moveTo>
                    <a:pt x="0" y="538"/>
                  </a:moveTo>
                  <a:cubicBezTo>
                    <a:pt x="0" y="241"/>
                    <a:pt x="241" y="0"/>
                    <a:pt x="538" y="0"/>
                  </a:cubicBezTo>
                  <a:lnTo>
                    <a:pt x="538" y="0"/>
                  </a:lnTo>
                  <a:lnTo>
                    <a:pt x="538" y="0"/>
                  </a:lnTo>
                  <a:lnTo>
                    <a:pt x="538" y="0"/>
                  </a:lnTo>
                  <a:cubicBezTo>
                    <a:pt x="836" y="0"/>
                    <a:pt x="1077" y="241"/>
                    <a:pt x="1077" y="538"/>
                  </a:cubicBezTo>
                  <a:lnTo>
                    <a:pt x="1077" y="538"/>
                  </a:lnTo>
                  <a:cubicBezTo>
                    <a:pt x="1077" y="538"/>
                    <a:pt x="1077" y="538"/>
                    <a:pt x="1077" y="538"/>
                  </a:cubicBezTo>
                  <a:lnTo>
                    <a:pt x="1077" y="538"/>
                  </a:lnTo>
                  <a:lnTo>
                    <a:pt x="1077" y="538"/>
                  </a:lnTo>
                  <a:lnTo>
                    <a:pt x="1077" y="538"/>
                  </a:lnTo>
                  <a:cubicBezTo>
                    <a:pt x="1077" y="836"/>
                    <a:pt x="836" y="1077"/>
                    <a:pt x="538" y="1077"/>
                  </a:cubicBezTo>
                  <a:lnTo>
                    <a:pt x="538" y="1077"/>
                  </a:lnTo>
                  <a:lnTo>
                    <a:pt x="538" y="1077"/>
                  </a:lnTo>
                  <a:lnTo>
                    <a:pt x="538" y="1077"/>
                  </a:lnTo>
                  <a:cubicBezTo>
                    <a:pt x="241" y="1077"/>
                    <a:pt x="0" y="836"/>
                    <a:pt x="0" y="538"/>
                  </a:cubicBezTo>
                  <a:lnTo>
                    <a:pt x="0" y="538"/>
                  </a:lnTo>
                  <a:close/>
                </a:path>
              </a:pathLst>
            </a:custGeom>
            <a:solidFill>
              <a:srgbClr val="2CCCD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0"/>
              <a:ext cx="825939" cy="825939"/>
            </a:xfrm>
            <a:custGeom>
              <a:rect l="0" t="0" r="0" b="0"/>
              <a:pathLst>
                <a:path w="1300" h="1300">
                  <a:moveTo>
                    <a:pt x="0" y="650"/>
                  </a:moveTo>
                  <a:cubicBezTo>
                    <a:pt x="0" y="291"/>
                    <a:pt x="291" y="0"/>
                    <a:pt x="650" y="0"/>
                  </a:cubicBezTo>
                  <a:lnTo>
                    <a:pt x="650" y="0"/>
                  </a:lnTo>
                  <a:lnTo>
                    <a:pt x="650" y="0"/>
                  </a:lnTo>
                  <a:lnTo>
                    <a:pt x="650" y="0"/>
                  </a:lnTo>
                  <a:cubicBezTo>
                    <a:pt x="1009" y="0"/>
                    <a:pt x="1300" y="291"/>
                    <a:pt x="1300" y="650"/>
                  </a:cubicBezTo>
                  <a:lnTo>
                    <a:pt x="1300" y="650"/>
                  </a:lnTo>
                  <a:cubicBezTo>
                    <a:pt x="1300" y="650"/>
                    <a:pt x="1300" y="650"/>
                    <a:pt x="1300" y="650"/>
                  </a:cubicBezTo>
                  <a:lnTo>
                    <a:pt x="1300" y="650"/>
                  </a:lnTo>
                  <a:lnTo>
                    <a:pt x="1300" y="650"/>
                  </a:lnTo>
                  <a:lnTo>
                    <a:pt x="1300" y="650"/>
                  </a:lnTo>
                  <a:cubicBezTo>
                    <a:pt x="1300" y="1009"/>
                    <a:pt x="1009" y="1300"/>
                    <a:pt x="650" y="1300"/>
                  </a:cubicBezTo>
                  <a:lnTo>
                    <a:pt x="650" y="1300"/>
                  </a:lnTo>
                  <a:lnTo>
                    <a:pt x="650" y="1300"/>
                  </a:lnTo>
                  <a:lnTo>
                    <a:pt x="650" y="1300"/>
                  </a:lnTo>
                  <a:cubicBezTo>
                    <a:pt x="291" y="1300"/>
                    <a:pt x="0" y="1009"/>
                    <a:pt x="0" y="650"/>
                  </a:cubicBezTo>
                  <a:lnTo>
                    <a:pt x="0" y="65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3715500" y="4852715"/>
            <a:ext cx="669735" cy="669733"/>
            <a:chExt cx="669735" cy="669733"/>
          </a:xfrm>
        </p:grpSpPr>
        <p:sp>
          <p:nvSpPr>
            <p:cNvPr id="125" name="path"/>
            <p:cNvSpPr/>
            <p:nvPr/>
          </p:nvSpPr>
          <p:spPr>
            <a:xfrm>
              <a:off x="0" y="0"/>
              <a:ext cx="669735" cy="669733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66716" y="72468"/>
              <a:ext cx="536303" cy="536304"/>
            </a:xfrm>
            <a:custGeom>
              <a:rect l="0" t="0" r="0" b="0"/>
              <a:pathLst>
                <a:path w="844" h="844">
                  <a:moveTo>
                    <a:pt x="0" y="422"/>
                  </a:moveTo>
                  <a:cubicBezTo>
                    <a:pt x="0" y="189"/>
                    <a:pt x="189" y="0"/>
                    <a:pt x="422" y="0"/>
                  </a:cubicBezTo>
                  <a:lnTo>
                    <a:pt x="422" y="0"/>
                  </a:lnTo>
                  <a:lnTo>
                    <a:pt x="422" y="0"/>
                  </a:lnTo>
                  <a:lnTo>
                    <a:pt x="422" y="0"/>
                  </a:lnTo>
                  <a:cubicBezTo>
                    <a:pt x="655" y="0"/>
                    <a:pt x="844" y="189"/>
                    <a:pt x="844" y="422"/>
                  </a:cubicBezTo>
                  <a:lnTo>
                    <a:pt x="844" y="422"/>
                  </a:lnTo>
                  <a:cubicBezTo>
                    <a:pt x="844" y="422"/>
                    <a:pt x="844" y="422"/>
                    <a:pt x="844" y="422"/>
                  </a:cubicBezTo>
                  <a:lnTo>
                    <a:pt x="844" y="422"/>
                  </a:lnTo>
                  <a:lnTo>
                    <a:pt x="844" y="422"/>
                  </a:lnTo>
                  <a:lnTo>
                    <a:pt x="844" y="422"/>
                  </a:lnTo>
                  <a:cubicBezTo>
                    <a:pt x="844" y="655"/>
                    <a:pt x="655" y="844"/>
                    <a:pt x="422" y="844"/>
                  </a:cubicBezTo>
                  <a:lnTo>
                    <a:pt x="422" y="844"/>
                  </a:lnTo>
                  <a:cubicBezTo>
                    <a:pt x="189" y="844"/>
                    <a:pt x="0" y="655"/>
                    <a:pt x="0" y="422"/>
                  </a:cubicBezTo>
                  <a:lnTo>
                    <a:pt x="0" y="422"/>
                  </a:lnTo>
                  <a:close/>
                </a:path>
              </a:pathLst>
            </a:custGeom>
            <a:solidFill>
              <a:srgbClr val="EF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74258" y="177287"/>
              <a:ext cx="314884" cy="308526"/>
            </a:xfrm>
            <a:custGeom>
              <a:rect l="0" t="0" r="0" b="0"/>
              <a:pathLst>
                <a:path w="495" h="485">
                  <a:moveTo>
                    <a:pt x="218" y="294"/>
                  </a:moveTo>
                  <a:lnTo>
                    <a:pt x="66" y="142"/>
                  </a:lnTo>
                  <a:lnTo>
                    <a:pt x="66" y="142"/>
                  </a:lnTo>
                  <a:cubicBezTo>
                    <a:pt x="-8" y="230"/>
                    <a:pt x="-8" y="359"/>
                    <a:pt x="66" y="446"/>
                  </a:cubicBezTo>
                  <a:lnTo>
                    <a:pt x="66" y="446"/>
                  </a:lnTo>
                  <a:lnTo>
                    <a:pt x="218" y="294"/>
                  </a:lnTo>
                  <a:close/>
                  <a:moveTo>
                    <a:pt x="313" y="63"/>
                  </a:moveTo>
                  <a:lnTo>
                    <a:pt x="313" y="285"/>
                  </a:lnTo>
                  <a:lnTo>
                    <a:pt x="156" y="442"/>
                  </a:lnTo>
                  <a:lnTo>
                    <a:pt x="156" y="442"/>
                  </a:lnTo>
                  <a:cubicBezTo>
                    <a:pt x="191" y="469"/>
                    <a:pt x="234" y="485"/>
                    <a:pt x="282" y="485"/>
                  </a:cubicBezTo>
                  <a:lnTo>
                    <a:pt x="282" y="485"/>
                  </a:lnTo>
                  <a:cubicBezTo>
                    <a:pt x="400" y="485"/>
                    <a:pt x="495" y="390"/>
                    <a:pt x="495" y="272"/>
                  </a:cubicBezTo>
                  <a:lnTo>
                    <a:pt x="495" y="272"/>
                  </a:lnTo>
                  <a:cubicBezTo>
                    <a:pt x="495" y="165"/>
                    <a:pt x="416" y="78"/>
                    <a:pt x="313" y="63"/>
                  </a:cubicBezTo>
                  <a:moveTo>
                    <a:pt x="252" y="243"/>
                  </a:moveTo>
                  <a:lnTo>
                    <a:pt x="252" y="0"/>
                  </a:lnTo>
                  <a:lnTo>
                    <a:pt x="252" y="0"/>
                  </a:lnTo>
                  <a:cubicBezTo>
                    <a:pt x="186" y="4"/>
                    <a:pt x="126" y="29"/>
                    <a:pt x="78" y="68"/>
                  </a:cubicBezTo>
                  <a:lnTo>
                    <a:pt x="78" y="68"/>
                  </a:lnTo>
                  <a:lnTo>
                    <a:pt x="252" y="243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265533" y="5458616"/>
            <a:ext cx="450808" cy="591602"/>
            <a:chExt cx="450808" cy="591602"/>
          </a:xfrm>
        </p:grpSpPr>
        <p:sp>
          <p:nvSpPr>
            <p:cNvPr id="128" name="path"/>
            <p:cNvSpPr/>
            <p:nvPr/>
          </p:nvSpPr>
          <p:spPr>
            <a:xfrm>
              <a:off x="3798" y="2873"/>
              <a:ext cx="443212" cy="585855"/>
            </a:xfrm>
            <a:custGeom>
              <a:rect l="0" t="0" r="0" b="0"/>
              <a:pathLst>
                <a:path w="697" h="922">
                  <a:moveTo>
                    <a:pt x="0" y="0"/>
                  </a:moveTo>
                  <a:lnTo>
                    <a:pt x="697" y="922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0"/>
              <a:ext cx="450808" cy="591602"/>
            </a:xfrm>
            <a:custGeom>
              <a:rect l="0" t="0" r="0" b="0"/>
              <a:pathLst>
                <a:path w="709" h="931">
                  <a:moveTo>
                    <a:pt x="5" y="4"/>
                  </a:moveTo>
                  <a:lnTo>
                    <a:pt x="703" y="92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path"/>
          <p:cNvSpPr/>
          <p:nvPr/>
        </p:nvSpPr>
        <p:spPr>
          <a:xfrm>
            <a:off x="6996366" y="3995665"/>
            <a:ext cx="631634" cy="413025"/>
          </a:xfrm>
          <a:custGeom>
            <a:rect l="0" t="0" r="0" b="0"/>
            <a:pathLst>
              <a:path w="994" h="650">
                <a:moveTo>
                  <a:pt x="803" y="650"/>
                </a:moveTo>
                <a:cubicBezTo>
                  <a:pt x="803" y="650"/>
                  <a:pt x="962" y="650"/>
                  <a:pt x="984" y="494"/>
                </a:cubicBezTo>
                <a:lnTo>
                  <a:pt x="984" y="494"/>
                </a:lnTo>
                <a:cubicBezTo>
                  <a:pt x="995" y="324"/>
                  <a:pt x="830" y="291"/>
                  <a:pt x="830" y="291"/>
                </a:cubicBezTo>
                <a:lnTo>
                  <a:pt x="830" y="291"/>
                </a:lnTo>
                <a:cubicBezTo>
                  <a:pt x="830" y="291"/>
                  <a:pt x="849" y="39"/>
                  <a:pt x="618" y="10"/>
                </a:cubicBezTo>
                <a:lnTo>
                  <a:pt x="618" y="10"/>
                </a:lnTo>
                <a:cubicBezTo>
                  <a:pt x="420" y="-9"/>
                  <a:pt x="360" y="173"/>
                  <a:pt x="360" y="173"/>
                </a:cubicBezTo>
                <a:lnTo>
                  <a:pt x="360" y="173"/>
                </a:lnTo>
                <a:cubicBezTo>
                  <a:pt x="360" y="173"/>
                  <a:pt x="301" y="116"/>
                  <a:pt x="220" y="163"/>
                </a:cubicBezTo>
                <a:lnTo>
                  <a:pt x="220" y="163"/>
                </a:lnTo>
                <a:cubicBezTo>
                  <a:pt x="147" y="208"/>
                  <a:pt x="160" y="289"/>
                  <a:pt x="160" y="289"/>
                </a:cubicBezTo>
                <a:lnTo>
                  <a:pt x="160" y="289"/>
                </a:lnTo>
                <a:cubicBezTo>
                  <a:pt x="160" y="289"/>
                  <a:pt x="0" y="321"/>
                  <a:pt x="0" y="485"/>
                </a:cubicBezTo>
                <a:lnTo>
                  <a:pt x="0" y="485"/>
                </a:lnTo>
                <a:cubicBezTo>
                  <a:pt x="3" y="648"/>
                  <a:pt x="174" y="650"/>
                  <a:pt x="174" y="650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384166" y="4945000"/>
            <a:ext cx="1034924" cy="247222"/>
            <a:chExt cx="1034924" cy="247222"/>
          </a:xfrm>
        </p:grpSpPr>
        <p:sp>
          <p:nvSpPr>
            <p:cNvPr id="131" name="path"/>
            <p:cNvSpPr/>
            <p:nvPr/>
          </p:nvSpPr>
          <p:spPr>
            <a:xfrm>
              <a:off x="1069" y="4640"/>
              <a:ext cx="1032786" cy="237940"/>
            </a:xfrm>
            <a:custGeom>
              <a:rect l="0" t="0" r="0" b="0"/>
              <a:pathLst>
                <a:path w="1626" h="374">
                  <a:moveTo>
                    <a:pt x="0" y="374"/>
                  </a:moveTo>
                  <a:lnTo>
                    <a:pt x="1626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0"/>
              <a:ext cx="1034924" cy="247222"/>
            </a:xfrm>
            <a:custGeom>
              <a:rect l="0" t="0" r="0" b="0"/>
              <a:pathLst>
                <a:path w="1629" h="389">
                  <a:moveTo>
                    <a:pt x="1" y="382"/>
                  </a:moveTo>
                  <a:lnTo>
                    <a:pt x="1628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314502" y="4380289"/>
            <a:ext cx="352560" cy="547449"/>
            <a:chExt cx="352560" cy="547449"/>
          </a:xfrm>
        </p:grpSpPr>
        <p:sp>
          <p:nvSpPr>
            <p:cNvPr id="133" name="path"/>
            <p:cNvSpPr/>
            <p:nvPr/>
          </p:nvSpPr>
          <p:spPr>
            <a:xfrm>
              <a:off x="4019" y="2553"/>
              <a:ext cx="344520" cy="542342"/>
            </a:xfrm>
            <a:custGeom>
              <a:rect l="0" t="0" r="0" b="0"/>
              <a:pathLst>
                <a:path w="542" h="854">
                  <a:moveTo>
                    <a:pt x="0" y="854"/>
                  </a:moveTo>
                  <a:lnTo>
                    <a:pt x="542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0"/>
              <a:ext cx="352560" cy="547449"/>
            </a:xfrm>
            <a:custGeom>
              <a:rect l="0" t="0" r="0" b="0"/>
              <a:pathLst>
                <a:path w="555" h="862">
                  <a:moveTo>
                    <a:pt x="6" y="858"/>
                  </a:moveTo>
                  <a:lnTo>
                    <a:pt x="548" y="4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413154" y="4089207"/>
            <a:ext cx="1310675" cy="144329"/>
            <a:chExt cx="1310675" cy="144329"/>
          </a:xfrm>
        </p:grpSpPr>
        <p:sp>
          <p:nvSpPr>
            <p:cNvPr id="135" name="path"/>
            <p:cNvSpPr/>
            <p:nvPr/>
          </p:nvSpPr>
          <p:spPr>
            <a:xfrm>
              <a:off x="487" y="4737"/>
              <a:ext cx="1309699" cy="134854"/>
            </a:xfrm>
            <a:custGeom>
              <a:rect l="0" t="0" r="0" b="0"/>
              <a:pathLst>
                <a:path w="2062" h="211">
                  <a:moveTo>
                    <a:pt x="0" y="0"/>
                  </a:moveTo>
                  <a:lnTo>
                    <a:pt x="2062" y="212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0"/>
              <a:ext cx="1310675" cy="144329"/>
            </a:xfrm>
            <a:custGeom>
              <a:rect l="0" t="0" r="0" b="0"/>
              <a:pathLst>
                <a:path w="2064" h="226">
                  <a:moveTo>
                    <a:pt x="0" y="7"/>
                  </a:moveTo>
                  <a:lnTo>
                    <a:pt x="2063" y="219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path"/>
          <p:cNvSpPr/>
          <p:nvPr/>
        </p:nvSpPr>
        <p:spPr>
          <a:xfrm>
            <a:off x="4874748" y="6206242"/>
            <a:ext cx="404108" cy="404107"/>
          </a:xfrm>
          <a:custGeom>
            <a:rect l="0" t="0" r="0" b="0"/>
            <a:pathLst>
              <a:path w="636" h="636">
                <a:moveTo>
                  <a:pt x="350" y="0"/>
                </a:moveTo>
                <a:lnTo>
                  <a:pt x="381" y="0"/>
                </a:lnTo>
                <a:lnTo>
                  <a:pt x="381" y="95"/>
                </a:lnTo>
                <a:lnTo>
                  <a:pt x="477" y="318"/>
                </a:lnTo>
                <a:lnTo>
                  <a:pt x="477" y="572"/>
                </a:lnTo>
                <a:lnTo>
                  <a:pt x="477" y="572"/>
                </a:lnTo>
                <a:cubicBezTo>
                  <a:pt x="477" y="607"/>
                  <a:pt x="448" y="636"/>
                  <a:pt x="413" y="636"/>
                </a:cubicBezTo>
                <a:lnTo>
                  <a:pt x="413" y="636"/>
                </a:lnTo>
                <a:lnTo>
                  <a:pt x="413" y="636"/>
                </a:lnTo>
                <a:lnTo>
                  <a:pt x="159" y="636"/>
                </a:lnTo>
                <a:lnTo>
                  <a:pt x="159" y="636"/>
                </a:lnTo>
                <a:cubicBezTo>
                  <a:pt x="124" y="636"/>
                  <a:pt x="85" y="609"/>
                  <a:pt x="73" y="576"/>
                </a:cubicBezTo>
                <a:lnTo>
                  <a:pt x="73" y="576"/>
                </a:lnTo>
                <a:lnTo>
                  <a:pt x="0" y="381"/>
                </a:lnTo>
                <a:lnTo>
                  <a:pt x="0" y="318"/>
                </a:lnTo>
                <a:lnTo>
                  <a:pt x="0" y="318"/>
                </a:lnTo>
                <a:cubicBezTo>
                  <a:pt x="0" y="283"/>
                  <a:pt x="28" y="254"/>
                  <a:pt x="63" y="254"/>
                </a:cubicBezTo>
                <a:lnTo>
                  <a:pt x="63" y="254"/>
                </a:lnTo>
                <a:lnTo>
                  <a:pt x="63" y="254"/>
                </a:lnTo>
                <a:lnTo>
                  <a:pt x="286" y="254"/>
                </a:lnTo>
                <a:lnTo>
                  <a:pt x="286" y="63"/>
                </a:lnTo>
                <a:lnTo>
                  <a:pt x="286" y="63"/>
                </a:lnTo>
                <a:cubicBezTo>
                  <a:pt x="286" y="28"/>
                  <a:pt x="314" y="0"/>
                  <a:pt x="350" y="0"/>
                </a:cubicBezTo>
                <a:lnTo>
                  <a:pt x="350" y="0"/>
                </a:lnTo>
                <a:lnTo>
                  <a:pt x="350" y="0"/>
                </a:lnTo>
                <a:close/>
                <a:moveTo>
                  <a:pt x="540" y="318"/>
                </a:moveTo>
                <a:lnTo>
                  <a:pt x="636" y="318"/>
                </a:lnTo>
                <a:lnTo>
                  <a:pt x="636" y="636"/>
                </a:lnTo>
                <a:lnTo>
                  <a:pt x="540" y="636"/>
                </a:lnTo>
                <a:lnTo>
                  <a:pt x="540" y="31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5567048" y="6331791"/>
            <a:ext cx="1460130" cy="101232"/>
            <a:chExt cx="1460130" cy="101232"/>
          </a:xfrm>
        </p:grpSpPr>
        <p:sp>
          <p:nvSpPr>
            <p:cNvPr id="138" name="path"/>
            <p:cNvSpPr/>
            <p:nvPr/>
          </p:nvSpPr>
          <p:spPr>
            <a:xfrm>
              <a:off x="298" y="4753"/>
              <a:ext cx="1459532" cy="91726"/>
            </a:xfrm>
            <a:custGeom>
              <a:rect l="0" t="0" r="0" b="0"/>
              <a:pathLst>
                <a:path w="2298" h="144">
                  <a:moveTo>
                    <a:pt x="2298" y="0"/>
                  </a:moveTo>
                  <a:lnTo>
                    <a:pt x="0" y="144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0"/>
              <a:ext cx="1460130" cy="101232"/>
            </a:xfrm>
            <a:custGeom>
              <a:rect l="0" t="0" r="0" b="0"/>
              <a:pathLst>
                <a:path w="2299" h="159">
                  <a:moveTo>
                    <a:pt x="2298" y="7"/>
                  </a:moveTo>
                  <a:lnTo>
                    <a:pt x="0" y="151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path"/>
          <p:cNvSpPr/>
          <p:nvPr/>
        </p:nvSpPr>
        <p:spPr>
          <a:xfrm>
            <a:off x="4829928" y="3821438"/>
            <a:ext cx="352778" cy="391924"/>
          </a:xfrm>
          <a:custGeom>
            <a:rect l="0" t="0" r="0" b="0"/>
            <a:pathLst>
              <a:path w="555" h="617">
                <a:moveTo>
                  <a:pt x="160" y="617"/>
                </a:moveTo>
                <a:cubicBezTo>
                  <a:pt x="119" y="531"/>
                  <a:pt x="141" y="482"/>
                  <a:pt x="173" y="436"/>
                </a:cubicBezTo>
                <a:lnTo>
                  <a:pt x="173" y="436"/>
                </a:lnTo>
                <a:cubicBezTo>
                  <a:pt x="207" y="385"/>
                  <a:pt x="216" y="335"/>
                  <a:pt x="216" y="335"/>
                </a:cubicBezTo>
                <a:lnTo>
                  <a:pt x="216" y="335"/>
                </a:lnTo>
                <a:cubicBezTo>
                  <a:pt x="216" y="335"/>
                  <a:pt x="243" y="371"/>
                  <a:pt x="232" y="426"/>
                </a:cubicBezTo>
                <a:lnTo>
                  <a:pt x="232" y="426"/>
                </a:lnTo>
                <a:cubicBezTo>
                  <a:pt x="281" y="372"/>
                  <a:pt x="290" y="287"/>
                  <a:pt x="282" y="254"/>
                </a:cubicBezTo>
                <a:lnTo>
                  <a:pt x="282" y="254"/>
                </a:lnTo>
                <a:cubicBezTo>
                  <a:pt x="391" y="330"/>
                  <a:pt x="437" y="495"/>
                  <a:pt x="375" y="617"/>
                </a:cubicBezTo>
                <a:lnTo>
                  <a:pt x="375" y="617"/>
                </a:lnTo>
                <a:cubicBezTo>
                  <a:pt x="708" y="428"/>
                  <a:pt x="458" y="146"/>
                  <a:pt x="414" y="115"/>
                </a:cubicBezTo>
                <a:lnTo>
                  <a:pt x="414" y="115"/>
                </a:lnTo>
                <a:cubicBezTo>
                  <a:pt x="429" y="146"/>
                  <a:pt x="431" y="200"/>
                  <a:pt x="402" y="226"/>
                </a:cubicBezTo>
                <a:lnTo>
                  <a:pt x="402" y="226"/>
                </a:lnTo>
                <a:cubicBezTo>
                  <a:pt x="352" y="38"/>
                  <a:pt x="230" y="0"/>
                  <a:pt x="230" y="0"/>
                </a:cubicBezTo>
                <a:lnTo>
                  <a:pt x="230" y="0"/>
                </a:lnTo>
                <a:cubicBezTo>
                  <a:pt x="244" y="97"/>
                  <a:pt x="177" y="203"/>
                  <a:pt x="112" y="282"/>
                </a:cubicBezTo>
                <a:lnTo>
                  <a:pt x="112" y="282"/>
                </a:lnTo>
                <a:cubicBezTo>
                  <a:pt x="110" y="243"/>
                  <a:pt x="108" y="217"/>
                  <a:pt x="87" y="180"/>
                </a:cubicBezTo>
                <a:lnTo>
                  <a:pt x="87" y="180"/>
                </a:lnTo>
                <a:cubicBezTo>
                  <a:pt x="83" y="250"/>
                  <a:pt x="29" y="307"/>
                  <a:pt x="14" y="378"/>
                </a:cubicBezTo>
                <a:lnTo>
                  <a:pt x="14" y="378"/>
                </a:lnTo>
                <a:cubicBezTo>
                  <a:pt x="-4" y="473"/>
                  <a:pt x="29" y="543"/>
                  <a:pt x="160" y="617"/>
                </a:cubicBezTo>
                <a:lnTo>
                  <a:pt x="160" y="61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5318955" y="4331105"/>
            <a:ext cx="243904" cy="302453"/>
            <a:chExt cx="243904" cy="302453"/>
          </a:xfrm>
        </p:grpSpPr>
        <p:sp>
          <p:nvSpPr>
            <p:cNvPr id="141" name="path"/>
            <p:cNvSpPr/>
            <p:nvPr/>
          </p:nvSpPr>
          <p:spPr>
            <a:xfrm>
              <a:off x="3723" y="2969"/>
              <a:ext cx="236458" cy="296514"/>
            </a:xfrm>
            <a:custGeom>
              <a:rect l="0" t="0" r="0" b="0"/>
              <a:pathLst>
                <a:path w="372" h="466">
                  <a:moveTo>
                    <a:pt x="0" y="0"/>
                  </a:moveTo>
                  <a:lnTo>
                    <a:pt x="372" y="466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0"/>
              <a:ext cx="243904" cy="302453"/>
            </a:xfrm>
            <a:custGeom>
              <a:rect l="0" t="0" r="0" b="0"/>
              <a:pathLst>
                <a:path w="384" h="476">
                  <a:moveTo>
                    <a:pt x="5" y="4"/>
                  </a:moveTo>
                  <a:lnTo>
                    <a:pt x="378" y="471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picture 1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00200"/>
            <a:ext cx="12192000" cy="6858000"/>
          </a:xfrm>
          <a:prstGeom prst="rect">
            <a:avLst/>
          </a:prstGeom>
        </p:spPr>
      </p:pic>
      <p:sp>
        <p:nvSpPr>
          <p:cNvPr id="144" name="textbox 144"/>
          <p:cNvSpPr/>
          <p:nvPr/>
        </p:nvSpPr>
        <p:spPr>
          <a:xfrm>
            <a:off x="1085144" y="3184484"/>
            <a:ext cx="2916554" cy="2286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2581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审计整改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00200"/>
            <a:ext cx="12192000" cy="6858000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466495" y="5366953"/>
            <a:ext cx="3974465" cy="2473325"/>
          </a:xfrm>
          <a:prstGeom prst="rect">
            <a:avLst/>
          </a:prstGeom>
          <a:solidFill>
            <a:srgbClr val="0219E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30268" algn="l" rtl="0" eaLnBrk="0">
              <a:lnSpc>
                <a:spcPct val="95000"/>
              </a:lnSpc>
              <a:spcBef>
                <a:spcPts val="6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500"/>
          </a:p>
          <a:p>
            <a:pPr marL="235926" algn="l" rtl="0" eaLnBrk="0">
              <a:lnSpc>
                <a:spcPct val="86000"/>
              </a:lnSpc>
              <a:spcBef>
                <a:spcPts val="1506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审计发现问题包括财务报表错报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</a:t>
            </a:r>
            <a:endParaRPr lang="Microsoft YaHei" altLang="Microsoft YaHei" sz="1300"/>
          </a:p>
          <a:p>
            <a:pPr marL="230096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部控制缺陷、违规行为等，这些问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1300"/>
          </a:p>
          <a:p>
            <a:pPr marL="229925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可能对企业的财务状况、经营成果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228896" algn="l" rtl="0" eaLnBrk="0">
              <a:lnSpc>
                <a:spcPts val="2428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合规性产生负面影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7" name="textbox 147"/>
          <p:cNvSpPr/>
          <p:nvPr/>
        </p:nvSpPr>
        <p:spPr>
          <a:xfrm>
            <a:off x="643564" y="3060740"/>
            <a:ext cx="2905125" cy="1009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2"/>
              </a:lnSpc>
            </a:pPr>
            <a:endParaRPr lang="Arial" altLang="Arial" sz="100"/>
          </a:p>
          <a:p>
            <a:pPr marL="143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20758" algn="l" rtl="0" eaLnBrk="0">
              <a:lnSpc>
                <a:spcPct val="95000"/>
              </a:lnSpc>
              <a:spcBef>
                <a:spcPts val="397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审计发现问题是审计整改流程的起点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是后续整改工作的基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础。</a:t>
            </a:r>
            <a:endParaRPr lang="Microsoft YaHei" altLang="Microsoft YaHei" sz="1300"/>
          </a:p>
        </p:txBody>
      </p:sp>
      <p:sp>
        <p:nvSpPr>
          <p:cNvPr id="148" name="textbox 148"/>
          <p:cNvSpPr/>
          <p:nvPr/>
        </p:nvSpPr>
        <p:spPr>
          <a:xfrm>
            <a:off x="442263" y="19186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50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审计发现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3467100"/>
            <a:ext cx="2050688" cy="3916434"/>
          </a:xfrm>
          <a:prstGeom prst="rect">
            <a:avLst/>
          </a:prstGeom>
        </p:spPr>
      </p:pic>
      <p:pic>
        <p:nvPicPr>
          <p:cNvPr id="171" name="picture 1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3467100"/>
            <a:ext cx="2050688" cy="3916434"/>
          </a:xfrm>
          <a:prstGeom prst="rect">
            <a:avLst/>
          </a:prstGeom>
        </p:spPr>
      </p:pic>
      <p:pic>
        <p:nvPicPr>
          <p:cNvPr id="172" name="picture 1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3467100"/>
            <a:ext cx="2050688" cy="3916434"/>
          </a:xfrm>
          <a:prstGeom prst="rect">
            <a:avLst/>
          </a:prstGeom>
        </p:spPr>
      </p:pic>
      <p:sp>
        <p:nvSpPr>
          <p:cNvPr id="173" name="textbox 173"/>
          <p:cNvSpPr/>
          <p:nvPr/>
        </p:nvSpPr>
        <p:spPr>
          <a:xfrm>
            <a:off x="8485840" y="6251112"/>
            <a:ext cx="2425064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整改方案应包括问题描述、整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</a:t>
            </a:r>
            <a:endParaRPr lang="Microsoft YaHei" altLang="Microsoft YaHei" sz="1300"/>
          </a:p>
          <a:p>
            <a:pPr marL="13728" indent="23488" algn="l" rtl="0" eaLnBrk="0">
              <a:lnSpc>
                <a:spcPct val="158000"/>
              </a:lnSpc>
              <a:spcBef>
                <a:spcPts val="30"/>
              </a:spcBef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目标、整改措施、责任人、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时间等要素，以确保整改工作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有效实施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74" name="textbox 174"/>
          <p:cNvSpPr/>
          <p:nvPr/>
        </p:nvSpPr>
        <p:spPr>
          <a:xfrm>
            <a:off x="8485840" y="4147127"/>
            <a:ext cx="242506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整改方案是针对审计发现问题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300"/>
          </a:p>
          <a:p>
            <a:pPr marL="18014" indent="-3771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定的具体措施，旨在纠正错误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弥补缺陷、改进管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理。</a:t>
            </a:r>
            <a:endParaRPr lang="Microsoft YaHei" altLang="Microsoft YaHei" sz="1300"/>
          </a:p>
        </p:txBody>
      </p:sp>
      <p:sp>
        <p:nvSpPr>
          <p:cNvPr id="175" name="textbox 175"/>
          <p:cNvSpPr/>
          <p:nvPr/>
        </p:nvSpPr>
        <p:spPr>
          <a:xfrm>
            <a:off x="442263" y="19186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359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制定整改方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6" name="textbox 196"/>
          <p:cNvSpPr/>
          <p:nvPr/>
        </p:nvSpPr>
        <p:spPr>
          <a:xfrm>
            <a:off x="9534758" y="5735519"/>
            <a:ext cx="82232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4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500"/>
          </a:p>
        </p:txBody>
      </p:sp>
      <p:sp>
        <p:nvSpPr>
          <p:cNvPr id="197" name="path"/>
          <p:cNvSpPr/>
          <p:nvPr/>
        </p:nvSpPr>
        <p:spPr>
          <a:xfrm>
            <a:off x="8497344" y="34694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textbox 198"/>
          <p:cNvSpPr/>
          <p:nvPr/>
        </p:nvSpPr>
        <p:spPr>
          <a:xfrm>
            <a:off x="9633970" y="3591572"/>
            <a:ext cx="622934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500"/>
          </a:p>
        </p:txBody>
      </p:sp>
      <p:sp>
        <p:nvSpPr>
          <p:cNvPr id="199" name="path"/>
          <p:cNvSpPr/>
          <p:nvPr/>
        </p:nvSpPr>
        <p:spPr>
          <a:xfrm>
            <a:off x="8503615" y="56816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1" name="picture 2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2895600"/>
            <a:ext cx="3679824" cy="4906431"/>
          </a:xfrm>
          <a:prstGeom prst="rect">
            <a:avLst/>
          </a:prstGeom>
        </p:spPr>
      </p:pic>
      <p:sp>
        <p:nvSpPr>
          <p:cNvPr id="202" name="textbox 202"/>
          <p:cNvSpPr/>
          <p:nvPr/>
        </p:nvSpPr>
        <p:spPr>
          <a:xfrm>
            <a:off x="801479" y="5880213"/>
            <a:ext cx="6501765" cy="149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8"/>
              </a:lnSpc>
            </a:pPr>
            <a:endParaRPr lang="Arial" altLang="Arial" sz="100"/>
          </a:p>
          <a:p>
            <a:pPr marL="1725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12700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改实施过程中，应确保责任人按照整改方案的要求，采取有效的措施，确保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改工作的顺利进行。同时，应加强监督和协调，及时解决整改过程中出现的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3" name="textbox 203"/>
          <p:cNvSpPr/>
          <p:nvPr/>
        </p:nvSpPr>
        <p:spPr>
          <a:xfrm>
            <a:off x="875715" y="3345587"/>
            <a:ext cx="5513070" cy="795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80"/>
              </a:lnSpc>
            </a:pPr>
            <a:endParaRPr lang="Arial" altLang="Arial" sz="100"/>
          </a:p>
          <a:p>
            <a:pPr marL="160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整改实施是将整改方案付诸实践的过程，是整改工作的核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环节。</a:t>
            </a:r>
            <a:endParaRPr lang="Microsoft YaHei" altLang="Microsoft YaHei" sz="1500"/>
          </a:p>
        </p:txBody>
      </p:sp>
      <p:sp>
        <p:nvSpPr>
          <p:cNvPr id="204" name="textbox 204"/>
          <p:cNvSpPr/>
          <p:nvPr/>
        </p:nvSpPr>
        <p:spPr>
          <a:xfrm>
            <a:off x="442263" y="19186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5" name="rect"/>
          <p:cNvSpPr/>
          <p:nvPr/>
        </p:nvSpPr>
        <p:spPr>
          <a:xfrm>
            <a:off x="799767" y="5229657"/>
            <a:ext cx="805750" cy="122999"/>
          </a:xfrm>
          <a:prstGeom prst="rect">
            <a:avLst/>
          </a:prstGeom>
          <a:solidFill>
            <a:srgbClr val="3045F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rect"/>
          <p:cNvSpPr/>
          <p:nvPr/>
        </p:nvSpPr>
        <p:spPr>
          <a:xfrm>
            <a:off x="831493" y="7555315"/>
            <a:ext cx="805749" cy="12299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rect"/>
          <p:cNvSpPr/>
          <p:nvPr/>
        </p:nvSpPr>
        <p:spPr>
          <a:xfrm>
            <a:off x="1585873" y="7622401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8" name="rect"/>
          <p:cNvSpPr/>
          <p:nvPr/>
        </p:nvSpPr>
        <p:spPr>
          <a:xfrm>
            <a:off x="1554148" y="5296744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2768677"/>
            <a:ext cx="11247191" cy="4906432"/>
          </a:xfrm>
          <a:prstGeom prst="rect">
            <a:avLst/>
          </a:prstGeom>
        </p:spPr>
      </p:pic>
      <p:sp>
        <p:nvSpPr>
          <p:cNvPr id="231" name="textbox 231"/>
          <p:cNvSpPr/>
          <p:nvPr/>
        </p:nvSpPr>
        <p:spPr>
          <a:xfrm>
            <a:off x="4866690" y="5628713"/>
            <a:ext cx="6025515" cy="1132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5"/>
              </a:lnSpc>
            </a:pPr>
            <a:endParaRPr lang="Arial" altLang="Arial" sz="100"/>
          </a:p>
          <a:p>
            <a:pPr marL="1732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整改验收应由专门的验收小组或第三方机构进行，对整改措施的有效性、合规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0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进行评估，确保问题得到有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解决，并形成验收报告。</a:t>
            </a:r>
            <a:endParaRPr lang="Microsoft YaHei" altLang="Microsoft YaHei" sz="1300"/>
          </a:p>
        </p:txBody>
      </p:sp>
      <p:sp>
        <p:nvSpPr>
          <p:cNvPr id="232" name="textbox 232"/>
          <p:cNvSpPr/>
          <p:nvPr/>
        </p:nvSpPr>
        <p:spPr>
          <a:xfrm>
            <a:off x="4866690" y="3572619"/>
            <a:ext cx="6025515" cy="1054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614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整改验收是对整改实施结果的检查和确认，是确保整改工作达到预期目标的重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7317"/>
              </a:lnSpc>
            </a:pPr>
            <a:endParaRPr lang="Arial" altLang="Arial" sz="100"/>
          </a:p>
          <a:p>
            <a:pPr marL="14586" algn="l" rtl="0" eaLnBrk="0">
              <a:lnSpc>
                <a:spcPct val="100000"/>
              </a:lnSpc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环节。</a:t>
            </a:r>
            <a:endParaRPr lang="Microsoft YaHei" altLang="Microsoft YaHei" sz="1200"/>
          </a:p>
        </p:txBody>
      </p:sp>
      <p:sp>
        <p:nvSpPr>
          <p:cNvPr id="233" name="textbox 233"/>
          <p:cNvSpPr/>
          <p:nvPr/>
        </p:nvSpPr>
        <p:spPr>
          <a:xfrm>
            <a:off x="442263" y="19186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850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2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4" name="rect"/>
          <p:cNvSpPr/>
          <p:nvPr/>
        </p:nvSpPr>
        <p:spPr>
          <a:xfrm>
            <a:off x="2499430" y="7836495"/>
            <a:ext cx="9220163" cy="67345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83810" y="7800840"/>
            <a:ext cx="1854195" cy="158718"/>
            <a:chExt cx="1854195" cy="158718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1" name="picture 26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3015526"/>
            <a:ext cx="4843295" cy="4843295"/>
          </a:xfrm>
          <a:prstGeom prst="rect">
            <a:avLst/>
          </a:prstGeom>
        </p:spPr>
      </p:pic>
      <p:sp>
        <p:nvSpPr>
          <p:cNvPr id="262" name="textbox 262"/>
          <p:cNvSpPr/>
          <p:nvPr/>
        </p:nvSpPr>
        <p:spPr>
          <a:xfrm>
            <a:off x="6373558" y="5798494"/>
            <a:ext cx="4620259" cy="1917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5"/>
              </a:lnSpc>
            </a:pPr>
            <a:endParaRPr lang="Arial" altLang="Arial" sz="100"/>
          </a:p>
          <a:p>
            <a:pPr marL="16618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4414" indent="-1714" algn="l" rtl="0" eaLnBrk="0">
              <a:lnSpc>
                <a:spcPct val="193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整改跟踪是确保整改工作持续有效的重要手段，应定期对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完成整改的问题进行检查和评估，及时发现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和解决潜在问题，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防止问题再次发生。同时，应建立长效机制，将整改成果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化为企业管理和内部控制的持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改进。</a:t>
            </a:r>
            <a:endParaRPr lang="Microsoft YaHei" altLang="Microsoft YaHei" sz="1300"/>
          </a:p>
        </p:txBody>
      </p:sp>
      <p:sp>
        <p:nvSpPr>
          <p:cNvPr id="263" name="textbox 263"/>
          <p:cNvSpPr/>
          <p:nvPr/>
        </p:nvSpPr>
        <p:spPr>
          <a:xfrm>
            <a:off x="6373558" y="3280368"/>
            <a:ext cx="4482465" cy="1176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5595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23501" indent="-10801" algn="l" rtl="0" eaLnBrk="0">
              <a:lnSpc>
                <a:spcPct val="192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整改跟踪是对已完成整改的问题进行持续关注和监督，确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问题不再发生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的过程。</a:t>
            </a:r>
            <a:endParaRPr lang="Microsoft YaHei" altLang="Microsoft YaHei" sz="1300"/>
          </a:p>
        </p:txBody>
      </p:sp>
      <p:sp>
        <p:nvSpPr>
          <p:cNvPr id="264" name="textbox 264"/>
          <p:cNvSpPr/>
          <p:nvPr/>
        </p:nvSpPr>
        <p:spPr>
          <a:xfrm>
            <a:off x="442263" y="19186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5"/>
              </a:spcBef>
              <a:tabLst>
                <a:tab pos="77850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2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00200"/>
            <a:ext cx="12192000" cy="6858000"/>
          </a:xfrm>
          <a:prstGeom prst="rect">
            <a:avLst/>
          </a:prstGeom>
        </p:spPr>
      </p:pic>
      <p:sp>
        <p:nvSpPr>
          <p:cNvPr id="286" name="textbox 286"/>
          <p:cNvSpPr/>
          <p:nvPr/>
        </p:nvSpPr>
        <p:spPr>
          <a:xfrm>
            <a:off x="1067170" y="3184484"/>
            <a:ext cx="4877434" cy="299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7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804"/>
              </a:lnSpc>
            </a:pPr>
            <a:endParaRPr lang="Arial" altLang="Arial" sz="100"/>
          </a:p>
          <a:p>
            <a:pPr marL="12700" indent="14573" algn="l" rtl="0" eaLnBrk="0">
              <a:lnSpc>
                <a:spcPct val="123000"/>
              </a:lnSpc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常见审计问题及整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改措</a:t>
            </a:r>
            <a:r>
              <a:rPr sz="38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textbox 288"/>
          <p:cNvSpPr/>
          <p:nvPr/>
        </p:nvSpPr>
        <p:spPr>
          <a:xfrm>
            <a:off x="1216931" y="3181407"/>
            <a:ext cx="3606165" cy="1333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2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资金管理问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3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如资金挪用、贪污、私自设立小金库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299270" indent="-2285237" algn="l" rtl="0" eaLnBrk="0">
              <a:lnSpc>
                <a:spcPct val="109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需建立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严格的资金管理制度，加强内部审  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计和外部监管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89" name="textbox 289"/>
          <p:cNvSpPr/>
          <p:nvPr/>
        </p:nvSpPr>
        <p:spPr>
          <a:xfrm>
            <a:off x="7125924" y="5557780"/>
            <a:ext cx="3452495" cy="1308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64"/>
              </a:lnSpc>
            </a:pPr>
            <a:endParaRPr lang="Arial" altLang="Arial" sz="100"/>
          </a:p>
          <a:p>
            <a:pPr marL="1465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财务报表问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marL="13080" indent="-380" algn="l" rtl="0" eaLnBrk="0">
              <a:lnSpc>
                <a:spcPct val="12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报收入、隐瞒成本、操纵利润等，需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务报表编制流程，加强财务人员的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专业培训。</a:t>
            </a:r>
            <a:endParaRPr lang="Microsoft YaHei" altLang="Microsoft YaHei" sz="1500"/>
          </a:p>
        </p:txBody>
      </p:sp>
      <p:sp>
        <p:nvSpPr>
          <p:cNvPr id="290" name="textbox 290"/>
          <p:cNvSpPr/>
          <p:nvPr/>
        </p:nvSpPr>
        <p:spPr>
          <a:xfrm>
            <a:off x="418000" y="5625094"/>
            <a:ext cx="3225164" cy="1308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8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marL="395033" algn="l" rtl="0" eaLnBrk="0">
              <a:lnSpc>
                <a:spcPct val="91000"/>
              </a:lnSpc>
              <a:spcBef>
                <a:spcPts val="160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财务审计问题通常涉及资金管理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12700" indent="191833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和税务处理等方面，需要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采取相应的整改措施来规范财务管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91" name="textbox 291"/>
          <p:cNvSpPr/>
          <p:nvPr/>
        </p:nvSpPr>
        <p:spPr>
          <a:xfrm>
            <a:off x="8380314" y="3136341"/>
            <a:ext cx="3452495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6"/>
              </a:lnSpc>
            </a:pPr>
            <a:endParaRPr lang="Arial" altLang="Arial" sz="100"/>
          </a:p>
          <a:p>
            <a:pPr marL="143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税务处理问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2890" indent="-190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税、漏税、延迟纳税等，需加强税务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法规学习，建立完善的税务处理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程。</a:t>
            </a:r>
            <a:endParaRPr lang="Microsoft YaHei" altLang="Microsoft YaHei" sz="1500"/>
          </a:p>
        </p:txBody>
      </p:sp>
      <p:sp>
        <p:nvSpPr>
          <p:cNvPr id="292" name="textbox 292"/>
          <p:cNvSpPr/>
          <p:nvPr/>
        </p:nvSpPr>
        <p:spPr>
          <a:xfrm>
            <a:off x="442263" y="1918668"/>
            <a:ext cx="4980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财务审计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问题及整改措施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2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3808907" y="5286161"/>
            <a:ext cx="1035748" cy="1913761"/>
            <a:chExt cx="1035748" cy="1913761"/>
          </a:xfrm>
        </p:grpSpPr>
        <p:sp>
          <p:nvSpPr>
            <p:cNvPr id="313" name="path"/>
            <p:cNvSpPr/>
            <p:nvPr/>
          </p:nvSpPr>
          <p:spPr>
            <a:xfrm>
              <a:off x="78289" y="0"/>
              <a:ext cx="957458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textbox 314"/>
            <p:cNvSpPr/>
            <p:nvPr/>
          </p:nvSpPr>
          <p:spPr>
            <a:xfrm>
              <a:off x="-12700" y="-12700"/>
              <a:ext cx="1061719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84000"/>
                </a:lnSpc>
                <a:spcBef>
                  <a:spcPts val="7"/>
                </a:spcBef>
              </a:pPr>
              <a:r>
                <a:rPr sz="6300" spc="26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endParaRPr lang="Microsoft YaHei" altLang="Microsoft YaHei" sz="63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973116" y="4546363"/>
            <a:ext cx="957459" cy="1913762"/>
            <a:chExt cx="957459" cy="1913762"/>
          </a:xfrm>
        </p:grpSpPr>
        <p:sp>
          <p:nvSpPr>
            <p:cNvPr id="315" name="path"/>
            <p:cNvSpPr/>
            <p:nvPr/>
          </p:nvSpPr>
          <p:spPr>
            <a:xfrm>
              <a:off x="0" y="0"/>
              <a:ext cx="957459" cy="1913762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textbox 316"/>
            <p:cNvSpPr/>
            <p:nvPr/>
          </p:nvSpPr>
          <p:spPr>
            <a:xfrm>
              <a:off x="-12700" y="-12700"/>
              <a:ext cx="982980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99"/>
                </a:lnSpc>
              </a:pPr>
              <a:endParaRPr lang="Arial" altLang="Arial" sz="100"/>
            </a:p>
            <a:p>
              <a:pPr marL="68147" algn="l" rtl="0" eaLnBrk="0">
                <a:lnSpc>
                  <a:spcPct val="84000"/>
                </a:lnSpc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endParaRPr lang="Microsoft YaHei" altLang="Microsoft YaHei" sz="63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7175868" y="3175344"/>
            <a:ext cx="957459" cy="1913761"/>
            <a:chExt cx="957459" cy="1913761"/>
          </a:xfrm>
        </p:grpSpPr>
        <p:sp>
          <p:nvSpPr>
            <p:cNvPr id="317" name="path"/>
            <p:cNvSpPr/>
            <p:nvPr/>
          </p:nvSpPr>
          <p:spPr>
            <a:xfrm>
              <a:off x="0" y="0"/>
              <a:ext cx="957459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textbox 318"/>
            <p:cNvSpPr/>
            <p:nvPr/>
          </p:nvSpPr>
          <p:spPr>
            <a:xfrm>
              <a:off x="-12700" y="-12700"/>
              <a:ext cx="982980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42588" algn="l" rtl="0" eaLnBrk="0">
                <a:lnSpc>
                  <a:spcPct val="84000"/>
                </a:lnSpc>
                <a:spcBef>
                  <a:spcPts val="7"/>
                </a:spcBef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63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6064389" y="3893421"/>
            <a:ext cx="957458" cy="1913761"/>
            <a:chExt cx="957458" cy="1913761"/>
          </a:xfrm>
        </p:grpSpPr>
        <p:sp>
          <p:nvSpPr>
            <p:cNvPr id="319" name="path"/>
            <p:cNvSpPr/>
            <p:nvPr/>
          </p:nvSpPr>
          <p:spPr>
            <a:xfrm>
              <a:off x="0" y="0"/>
              <a:ext cx="957458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textbox 320"/>
            <p:cNvSpPr/>
            <p:nvPr/>
          </p:nvSpPr>
          <p:spPr>
            <a:xfrm>
              <a:off x="-12700" y="-12700"/>
              <a:ext cx="982980" cy="21215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9078"/>
                </a:lnSpc>
              </a:pPr>
              <a:endParaRPr lang="Arial" altLang="Arial" sz="100"/>
            </a:p>
            <a:p>
              <a:pPr marL="25190" algn="l" rtl="0" eaLnBrk="0">
                <a:lnSpc>
                  <a:spcPct val="85000"/>
                </a:lnSpc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endParaRPr lang="Microsoft YaHei" altLang="Microsoft YaHei" sz="6300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8788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https://d.book118.com/796211011122010101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2024-09-25T23:46:51.482</cp:lastPrinted>
  <dcterms:created xsi:type="dcterms:W3CDTF">2024-09-25T15:46:51Z</dcterms:created>
  <dcterms:modified xsi:type="dcterms:W3CDTF">2024-09-25T15:46:53Z</dcterms:modified>
</cp:coreProperties>
</file>