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85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7556D-40CF-4A5E-BEF9-6AFEDA4C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3CEBC-8123-4EF9-A9D9-2AAF776B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E56E7-AC07-4807-B548-4990A285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4A715-8875-465B-8330-8E0DFD023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BA8858-445B-42DF-B7D6-7B6118C55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E249F-12D6-48CC-A274-154F5C83A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FA2D54-2898-4173-B23D-B53EE969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6154F-DD28-40A4-B600-2DD1EA53C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F2512-B697-4839-922D-297F73B4C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15379-2430-4129-990F-7AB80BF48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6DBA0-44CF-4E60-9CF8-90D065B1D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  <a:lvl6pPr marL="2286000" indent="0">
              <a:buNone/>
              <a:defRPr/>
            </a:lvl6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lnSpc>
                <a:spcPct val="120000"/>
              </a:lnSpc>
              <a:defRPr sz="140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tags" Target="../tags/tag6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tags" Target="../tags/tag64.xml" /><Relationship Id="rId5" Type="http://schemas.openxmlformats.org/officeDocument/2006/relationships/image" Target="../media/image5.png" /><Relationship Id="rId6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Relationship Id="rId4" Type="http://schemas.openxmlformats.org/officeDocument/2006/relationships/tags" Target="../tags/tag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Relationship Id="rId4" Type="http://schemas.openxmlformats.org/officeDocument/2006/relationships/tags" Target="../tags/tag70.xml" /><Relationship Id="rId5" Type="http://schemas.openxmlformats.org/officeDocument/2006/relationships/tags" Target="../tags/tag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Relationship Id="rId4" Type="http://schemas.openxmlformats.org/officeDocument/2006/relationships/tags" Target="../tags/tag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0.png" /><Relationship Id="rId4" Type="http://schemas.openxmlformats.org/officeDocument/2006/relationships/tags" Target="../tags/tag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1.png" /><Relationship Id="rId4" Type="http://schemas.openxmlformats.org/officeDocument/2006/relationships/tags" Target="../tags/tag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7.jpeg" /><Relationship Id="rId4" Type="http://schemas.openxmlformats.org/officeDocument/2006/relationships/tags" Target="../tags/tag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8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8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8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8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tags" Target="../tags/tag8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400312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内容占位符 5" title=""/>
          <p:cNvPicPr>
            <a:picLocks noChangeAspect="1"/>
          </p:cNvPicPr>
          <p:nvPr>
            <p:ph idx="1"/>
          </p:nvPr>
        </p:nvPicPr>
        <p:blipFill>
          <a:blip r:embed="rId2"/>
          <a:srcRect l="3858" t="53056"/>
          <a:stretch>
            <a:fillRect/>
          </a:stretch>
        </p:blipFill>
        <p:spPr>
          <a:xfrm>
            <a:off x="78740" y="0"/>
            <a:ext cx="11113770" cy="6964045"/>
          </a:xfrm>
          <a:prstGeom prst="rect">
            <a:avLst/>
          </a:prstGeom>
        </p:spPr>
      </p:pic>
      <p:sp>
        <p:nvSpPr>
          <p:cNvPr id="7" name="文本框 6" title=""/>
          <p:cNvSpPr txBox="1"/>
          <p:nvPr/>
        </p:nvSpPr>
        <p:spPr>
          <a:xfrm>
            <a:off x="11516995" y="352425"/>
            <a:ext cx="675005" cy="685736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2019</a:t>
            </a:r>
            <a:r>
              <a:rPr lang="zh-CN" altLang="en-US" sz="3200"/>
              <a:t>年郑州三测作文题：屈原是谁</a:t>
            </a:r>
            <a:endParaRPr lang="zh-CN" altLang="en-US" sz="32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0" y="1933575"/>
            <a:ext cx="11941810" cy="2989580"/>
          </a:xfrm>
        </p:spPr>
        <p:txBody>
          <a:bodyPr>
            <a:noAutofit/>
          </a:bodyPr>
          <a:lstStyle/>
          <a:p>
            <a:pPr algn="ctr"/>
            <a:r>
              <a:rPr lang="zh-CN" altLang="en-US" sz="2800"/>
              <a:t>屈平辞赋悬日月，楚王台榭空山丘。</a:t>
            </a:r>
            <a:r>
              <a:rPr lang="en-US" altLang="zh-CN" sz="2800"/>
              <a:t>——</a:t>
            </a:r>
            <a:r>
              <a:rPr sz="2800"/>
              <a:t>李白</a:t>
            </a:r>
            <a:endParaRPr lang="zh-CN" altLang="en-US" sz="2800"/>
          </a:p>
          <a:p>
            <a:pPr algn="ctr"/>
            <a:r>
              <a:rPr lang="zh-CN" altLang="en-US" sz="2800"/>
              <a:t>离骚未尽灵均恨，志士千秋泪满裳。</a:t>
            </a:r>
            <a:r>
              <a:rPr sz="2800"/>
              <a:t>——陆游</a:t>
            </a:r>
            <a:endParaRPr lang="zh-CN" altLang="en-US" sz="2800"/>
          </a:p>
          <a:p>
            <a:pPr algn="ctr"/>
            <a:r>
              <a:rPr sz="2800">
                <a:sym typeface="+mn-ea"/>
              </a:rPr>
              <a:t>千年忠义气，日星光。《离骚》读罢总堪伤。—— [元]舒 頔</a:t>
            </a:r>
            <a:endParaRPr sz="2800">
              <a:sym typeface="+mn-ea"/>
            </a:endParaRPr>
          </a:p>
          <a:p>
            <a:pPr algn="ctr"/>
            <a:r>
              <a:rPr sz="2800">
                <a:sym typeface="+mn-ea"/>
              </a:rPr>
              <a:t>不达时皆笑屈原非，但知音尽说陶潜是。</a:t>
            </a:r>
            <a:r>
              <a:rPr lang="en-US" altLang="zh-CN" sz="2800">
                <a:sym typeface="+mn-ea"/>
              </a:rPr>
              <a:t>——</a:t>
            </a:r>
            <a:r>
              <a:rPr sz="2800">
                <a:sym typeface="+mn-ea"/>
              </a:rPr>
              <a:t>白朴</a:t>
            </a:r>
            <a:endParaRPr sz="2800">
              <a:sym typeface="+mn-ea"/>
            </a:endParaRPr>
          </a:p>
          <a:p>
            <a:pPr marL="0" indent="0" algn="ctr">
              <a:buNone/>
            </a:pPr>
            <a:endParaRPr lang="zh-CN" altLang="en-US" sz="2400"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内容占位符 5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58140" y="557530"/>
            <a:ext cx="5553075" cy="5295900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1215" y="557530"/>
            <a:ext cx="6096000" cy="553212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/>
          <a:srcRect l="998" t="1633" r="1326" b="1768"/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7" name="文本框 6" title=""/>
          <p:cNvSpPr txBox="1"/>
          <p:nvPr/>
        </p:nvSpPr>
        <p:spPr>
          <a:xfrm>
            <a:off x="7103110" y="1118870"/>
            <a:ext cx="1536700" cy="51993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>
                <a:solidFill>
                  <a:schemeClr val="tx1">
                    <a:lumMod val="65000"/>
                    <a:lumOff val="35000"/>
                  </a:schemeClr>
                </a:solidFill>
                <a:latin typeface="华文行楷" panose="02010800040101010101" charset="-122"/>
                <a:ea typeface="华文行楷" panose="02010800040101010101" charset="-122"/>
              </a:rPr>
              <a:t>屈原列传</a:t>
            </a:r>
            <a:endParaRPr lang="zh-CN" altLang="en-US" sz="8800">
              <a:solidFill>
                <a:schemeClr val="tx1">
                  <a:lumMod val="65000"/>
                  <a:lumOff val="35000"/>
                </a:schemeClr>
              </a:solidFill>
              <a:latin typeface="华文行楷" panose="02010800040101010101" charset="-122"/>
              <a:ea typeface="华文行楷" panose="02010800040101010101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9354820" y="2988945"/>
            <a:ext cx="921385" cy="3017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>
                <a:latin typeface="微软雅黑" panose="020b0503020204020204" pitchFamily="34" charset="-122"/>
                <a:ea typeface="微软雅黑" panose="020b0503020204020204" pitchFamily="34" charset="-122"/>
              </a:rPr>
              <a:t>（司马迁）</a:t>
            </a:r>
            <a:endParaRPr lang="zh-CN" altLang="en-US" sz="4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0"/>
            <a:ext cx="12192000" cy="6831965"/>
          </a:xfrm>
          <a:prstGeom prst="rect">
            <a:avLst/>
          </a:prstGeom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608400" y="1075760"/>
            <a:ext cx="10969200" cy="705600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C00000"/>
                </a:solidFill>
              </a:rPr>
              <a:t>【学习目标】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932815" y="2272665"/>
            <a:ext cx="1031049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800" b="1">
                <a:latin typeface="+mn-ea"/>
                <a:cs typeface="+mn-ea"/>
              </a:rPr>
              <a:t> </a:t>
            </a:r>
            <a:r>
              <a:rPr lang="zh-CN" altLang="en-US" sz="2800" b="1">
                <a:latin typeface="+mn-ea"/>
                <a:cs typeface="+mn-ea"/>
              </a:rPr>
              <a:t>通过研读关键语段，能够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描述文中的屈原形象</a:t>
            </a:r>
            <a:r>
              <a:rPr lang="zh-CN" altLang="en-US" sz="2800" b="1">
                <a:latin typeface="+mn-ea"/>
                <a:cs typeface="+mn-ea"/>
              </a:rPr>
              <a:t>。</a:t>
            </a:r>
            <a:endParaRPr lang="zh-CN" altLang="en-US" sz="2800" b="1">
              <a:latin typeface="+mn-ea"/>
              <a:cs typeface="+mn-ea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800" b="1">
                <a:latin typeface="+mn-ea"/>
                <a:cs typeface="+mn-ea"/>
              </a:rPr>
              <a:t> </a:t>
            </a:r>
            <a:r>
              <a:rPr lang="zh-CN" altLang="en-US" sz="2800" b="1">
                <a:latin typeface="+mn-ea"/>
                <a:cs typeface="+mn-ea"/>
              </a:rPr>
              <a:t>能够理解并用自己的话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表述司马迁对屈原的独特情感</a:t>
            </a:r>
            <a:r>
              <a:rPr lang="zh-CN" altLang="en-US" sz="2800" b="1">
                <a:latin typeface="+mn-ea"/>
                <a:cs typeface="+mn-ea"/>
              </a:rPr>
              <a:t>。</a:t>
            </a:r>
            <a:endParaRPr lang="zh-CN" altLang="en-US" sz="2800" b="1">
              <a:latin typeface="+mn-ea"/>
              <a:cs typeface="+mn-ea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lang="en-US" altLang="zh-CN" sz="2800" b="1">
                <a:latin typeface="+mn-ea"/>
                <a:cs typeface="+mn-ea"/>
              </a:rPr>
              <a:t> </a:t>
            </a:r>
            <a:r>
              <a:rPr lang="zh-CN" altLang="en-US" sz="2800" b="1">
                <a:latin typeface="+mn-ea"/>
                <a:cs typeface="+mn-ea"/>
              </a:rPr>
              <a:t>能够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理解古今异义词在文中的意义</a:t>
            </a:r>
            <a:r>
              <a:rPr lang="zh-CN" altLang="en-US" sz="2800" b="1">
                <a:latin typeface="+mn-ea"/>
                <a:cs typeface="+mn-ea"/>
              </a:rPr>
              <a:t>，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梳理常见的古今异义词</a:t>
            </a:r>
            <a:r>
              <a:rPr lang="zh-CN" altLang="en-US" sz="2800" b="1">
                <a:latin typeface="+mn-ea"/>
                <a:cs typeface="+mn-ea"/>
              </a:rPr>
              <a:t>。</a:t>
            </a:r>
            <a:endParaRPr lang="zh-CN" altLang="en-US" sz="2800" b="1">
              <a:latin typeface="+mn-ea"/>
              <a:cs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0"/>
            <a:ext cx="12192000" cy="6831965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2870835" y="2086610"/>
            <a:ext cx="8862695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z="4000" b="1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rPr>
              <a:t>任务一：结合高一所学《鸿门宴》等，回顾司马迁及《史记》体例、价值。</a:t>
            </a:r>
            <a:endParaRPr lang="zh-CN" altLang="en-US" sz="4000" b="1">
              <a:solidFill>
                <a:srgbClr val="C00000"/>
              </a:solidFill>
              <a:latin typeface="华文行楷" panose="02010800040101010101" charset="-122"/>
              <a:ea typeface="华文行楷" panose="02010800040101010101" charset="-122"/>
              <a:cs typeface="华文行楷" panose="02010800040101010101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/>
          <a:srcRect l="26094" t="12446" b="9954"/>
          <a:stretch>
            <a:fillRect/>
          </a:stretch>
        </p:blipFill>
        <p:spPr>
          <a:xfrm>
            <a:off x="304165" y="1778635"/>
            <a:ext cx="1990725" cy="2858135"/>
          </a:xfrm>
          <a:prstGeom prst="ellipse">
            <a:avLst/>
          </a:prstGeom>
        </p:spPr>
      </p:pic>
    </p:spTree>
    <p:custDataLst>
      <p:tags r:id="rId4"/>
    </p:custData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0"/>
            <a:ext cx="12192000" cy="6831965"/>
          </a:xfrm>
          <a:prstGeom prst="rect">
            <a:avLst/>
          </a:prstGeom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284480" y="111125"/>
            <a:ext cx="4353560" cy="705485"/>
          </a:xfrm>
        </p:spPr>
        <p:txBody>
          <a:bodyPr>
            <a:normAutofit fontScale="90000"/>
          </a:bodyPr>
          <a:lstStyle/>
          <a:p>
            <a:pPr algn="l"/>
            <a:r>
              <a:rPr lang="zh-CN" altLang="en-US">
                <a:solidFill>
                  <a:srgbClr val="C00000"/>
                </a:solidFill>
              </a:rPr>
              <a:t>【走进作者：司马迁】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18434" name="文本框 1" title=""/>
          <p:cNvSpPr txBox="1"/>
          <p:nvPr/>
        </p:nvSpPr>
        <p:spPr>
          <a:xfrm>
            <a:off x="344170" y="137478"/>
            <a:ext cx="6929438" cy="600075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812800">
              <a:lnSpc>
                <a:spcPct val="3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、</a:t>
            </a: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20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岁以前：率真、自由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pPr indent="812800">
              <a:lnSpc>
                <a:spcPct val="3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、壮游天下：飘逸、自由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pPr indent="812800">
              <a:lnSpc>
                <a:spcPct val="3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、入仕为官：昂扬、发奋</a:t>
            </a:r>
            <a:endParaRPr lang="zh-CN" altLang="en-US" sz="3200">
              <a:latin typeface="楷体" panose="02010609060101010101" charset="-122"/>
              <a:ea typeface="楷体" panose="02010609060101010101" charset="-122"/>
            </a:endParaRPr>
          </a:p>
          <a:p>
            <a:pPr indent="812800">
              <a:lnSpc>
                <a:spcPct val="300000"/>
              </a:lnSpc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、遭遇宫刑：痛苦、忧愤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808288" y="1341120"/>
            <a:ext cx="9299575" cy="119856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>
              <a:lnSpc>
                <a:spcPct val="150000"/>
              </a:lnSpc>
            </a:pP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生于龙门,耕牧河山之阳，年十岁,则诵古文</a:t>
            </a:r>
            <a:endParaRPr lang="zh-CN" altLang="zh-CN" sz="2400">
              <a:latin typeface="楷体" panose="02010609060101010101" charset="-122"/>
              <a:ea typeface="楷体" panose="02010609060101010101" charset="-122"/>
            </a:endParaRPr>
          </a:p>
          <a:p>
            <a:pPr indent="609600">
              <a:lnSpc>
                <a:spcPct val="150000"/>
              </a:lnSpc>
            </a:pP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后入京,学于孔安国(《尚书》 )董仲舒(《春秋》 )</a:t>
            </a:r>
            <a:endParaRPr lang="zh-CN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808288" y="2742883"/>
            <a:ext cx="9299575" cy="11985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>
              <a:lnSpc>
                <a:spcPct val="150000"/>
              </a:lnSpc>
            </a:pP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行万里路,读万卷书。(春秋战国的游士、孔子)</a:t>
            </a:r>
            <a:endParaRPr lang="zh-CN" altLang="zh-CN" sz="2400">
              <a:latin typeface="楷体" panose="02010609060101010101" charset="-122"/>
              <a:ea typeface="楷体" panose="02010609060101010101" charset="-122"/>
            </a:endParaRPr>
          </a:p>
          <a:p>
            <a:pPr indent="609600">
              <a:lnSpc>
                <a:spcPct val="150000"/>
              </a:lnSpc>
            </a:pP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司马迁是以游览河山积累知识为目的而去壮游的第一人。</a:t>
            </a:r>
            <a:endParaRPr lang="zh-CN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2716213" y="4289108"/>
            <a:ext cx="9297987" cy="11985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>
              <a:lnSpc>
                <a:spcPct val="150000"/>
              </a:lnSpc>
            </a:pP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郎中——奉使西征巴蜀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参加封禅大典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38岁太史令</a:t>
            </a:r>
            <a:endParaRPr lang="zh-CN" altLang="zh-CN" sz="2400">
              <a:latin typeface="楷体" panose="02010609060101010101" charset="-122"/>
              <a:ea typeface="楷体" panose="02010609060101010101" charset="-122"/>
            </a:endParaRPr>
          </a:p>
          <a:p>
            <a:pPr indent="609600">
              <a:lnSpc>
                <a:spcPct val="150000"/>
              </a:lnSpc>
            </a:pP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主持修正“太初历”(正月岁首)</a:t>
            </a:r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太初元年写《史记》</a:t>
            </a:r>
            <a:endParaRPr lang="zh-CN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2716213" y="5851208"/>
            <a:ext cx="9297987" cy="644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>
              <a:lnSpc>
                <a:spcPct val="150000"/>
              </a:lnSpc>
            </a:pPr>
            <a:r>
              <a:rPr lang="zh-CN" altLang="zh-CN" sz="2400">
                <a:latin typeface="楷体" panose="02010609060101010101" charset="-122"/>
                <a:ea typeface="楷体" panose="02010609060101010101" charset="-122"/>
              </a:rPr>
              <a:t>47岁“李陵事件” “诬上”极刑 腐刑 50岁中书令《报任安书》</a:t>
            </a:r>
            <a:endParaRPr lang="zh-CN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611575" y="246450"/>
            <a:ext cx="10969200" cy="705600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C00000"/>
                </a:solidFill>
              </a:rPr>
              <a:t>【了解《史记》】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685415" y="842645"/>
            <a:ext cx="8895080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本纪</a:t>
            </a:r>
            <a:r>
              <a:rPr lang="en-US"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</a:t>
            </a:r>
            <a:r>
              <a:rPr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记载典章制度,天文地理</a:t>
            </a:r>
            <a:r>
              <a:rPr 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     </a:t>
            </a:r>
            <a:r>
              <a:rPr lang="en-US" sz="28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12</a:t>
            </a:r>
            <a:endParaRPr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世家</a:t>
            </a:r>
            <a:r>
              <a:rPr lang="en-US"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</a:t>
            </a:r>
            <a:r>
              <a:rPr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历代诸侯之外名官名人的事迹</a:t>
            </a:r>
            <a:r>
              <a:rPr 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</a:t>
            </a:r>
            <a:r>
              <a:rPr lang="en-US" sz="28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70</a:t>
            </a:r>
            <a:endParaRPr sz="2800" b="1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列传</a:t>
            </a:r>
            <a:r>
              <a:rPr lang="en-US"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</a:t>
            </a:r>
            <a:r>
              <a:rPr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叙述贵族王侯的历史</a:t>
            </a:r>
            <a:r>
              <a:rPr 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        </a:t>
            </a:r>
            <a:r>
              <a:rPr lang="en-US" sz="28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30</a:t>
            </a:r>
            <a:endParaRPr sz="2800" b="1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表</a:t>
            </a:r>
            <a:r>
              <a:rPr lang="en-US"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  </a:t>
            </a:r>
            <a:r>
              <a:rPr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叙述历代帝王的历史</a:t>
            </a:r>
            <a:r>
              <a:rPr 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         </a:t>
            </a:r>
            <a:r>
              <a:rPr lang="en-US" sz="28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8</a:t>
            </a:r>
            <a:endParaRPr lang="en-US" sz="2800" b="1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书</a:t>
            </a:r>
            <a:r>
              <a:rPr lang="en-US" sz="2800" b="1">
                <a:solidFill>
                  <a:srgbClr val="0070C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  </a:t>
            </a:r>
            <a:r>
              <a:rPr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各个历史时期的简单大事记</a:t>
            </a:r>
            <a:r>
              <a:rPr 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    </a:t>
            </a:r>
            <a:r>
              <a:rPr lang="en-US" sz="28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10</a:t>
            </a:r>
            <a:endParaRPr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latin typeface="+mn-ea"/>
                <a:cs typeface="+mn-ea"/>
                <a:sym typeface="+mn-ea"/>
              </a:rPr>
              <a:t>上至上古传说中的黄帝时代，下至汉武帝太初四年间共3000多年的历史</a:t>
            </a:r>
            <a:r>
              <a:rPr lang="zh-CN" altLang="en-US" sz="2800" b="1">
                <a:latin typeface="+mn-ea"/>
                <a:cs typeface="+mn-ea"/>
                <a:sym typeface="+mn-ea"/>
              </a:rPr>
              <a:t>，</a:t>
            </a:r>
            <a:r>
              <a:rPr sz="2800" b="1"/>
              <a:t>全书人物塑造形象鲜明,文笔简练朴素，其中也有许多思想性和艺术性高度结合的作品。鲁迅赞誉它为“</a:t>
            </a:r>
            <a:r>
              <a:rPr lang="en-US" sz="2800" b="1" u="sng"/>
              <a:t>史家之绝唱，无韵之《离骚》</a:t>
            </a:r>
            <a:r>
              <a:rPr sz="2800" b="1"/>
              <a:t>”。</a:t>
            </a:r>
            <a:endParaRPr sz="2800" b="1"/>
          </a:p>
        </p:txBody>
      </p:sp>
      <p:pic>
        <p:nvPicPr>
          <p:cNvPr id="13319" name="Picture 7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0" y="4038600"/>
            <a:ext cx="2685415" cy="2806065"/>
          </a:xfrm>
          <a:prstGeom prst="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6146" name="Rectangle 5" title=""/>
          <p:cNvSpPr>
            <a:spLocks noGrp="1"/>
          </p:cNvSpPr>
          <p:nvPr>
            <p:ph idx="1"/>
          </p:nvPr>
        </p:nvSpPr>
        <p:spPr>
          <a:xfrm>
            <a:off x="304800" y="1037590"/>
            <a:ext cx="11887200" cy="4783455"/>
          </a:xfrm>
        </p:spPr>
        <p:txBody>
          <a:bodyPr vert="horz" wrap="square" lIns="118860" tIns="59430" rIns="118860" bIns="59430" anchor="t" anchorCtr="0">
            <a:normAutofit fontScale="90000" lnSpcReduction="10000"/>
          </a:bodyPr>
          <a:lstStyle/>
          <a:p>
            <a:pPr eaLnBrk="1" hangingPunct="1">
              <a:lnSpc>
                <a:spcPct val="120000"/>
              </a:lnSpc>
              <a:buNone/>
            </a:pPr>
            <a:r>
              <a:rPr lang="en-US" altLang="zh-CN" sz="32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史记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是我国第一部</a:t>
            </a:r>
            <a:r>
              <a:rPr lang="zh-CN" altLang="en-US" sz="3200" b="1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纪传体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通史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3200" b="1" u="sng"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120000"/>
              </a:lnSpc>
              <a:buNone/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春秋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是我国现存最早的一部</a:t>
            </a:r>
            <a:r>
              <a:rPr lang="zh-CN" altLang="en-US" sz="3200" b="1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编年体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史书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。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（相传为孔子依据鲁国史官所编的《春秋》加以整理修订而成的）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120000"/>
              </a:lnSpc>
              <a:buNone/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3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左传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是我国第一部</a:t>
            </a:r>
            <a:r>
              <a:rPr lang="zh-CN" altLang="en-US" sz="3200" b="1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叙事详细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、议论精辟的</a:t>
            </a:r>
            <a:r>
              <a:rPr lang="zh-CN" altLang="en-US" sz="3200" b="1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编年体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史书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。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（原名《春秋左氏传》，相传为春秋末年的鲁国史官左丘明为解释孔子的《春秋》而作）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120000"/>
              </a:lnSpc>
              <a:buNone/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4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资治通鉴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是我国第一部</a:t>
            </a:r>
            <a:r>
              <a:rPr lang="zh-CN" altLang="en-US" sz="3200" b="1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编年体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通史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。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（北宋司马光主编）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</a:endParaRPr>
          </a:p>
          <a:p>
            <a:pPr eaLnBrk="1" hangingPunct="1">
              <a:lnSpc>
                <a:spcPct val="120000"/>
              </a:lnSpc>
              <a:buNone/>
            </a:pPr>
            <a:r>
              <a:rPr lang="en-US" altLang="zh-CN" sz="3200" b="1">
                <a:latin typeface="楷体" panose="02010609060101010101" charset="-122"/>
                <a:ea typeface="楷体" panose="02010609060101010101" charset="-122"/>
              </a:rPr>
              <a:t>5</a:t>
            </a:r>
            <a:r>
              <a:rPr lang="en-US" altLang="zh-CN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.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《</a:t>
            </a:r>
            <a:r>
              <a:rPr lang="zh-CN" altLang="en-US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国语</a:t>
            </a:r>
            <a:r>
              <a:rPr lang="en-US" altLang="zh-CN" sz="3200" b="1" u="sng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》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是我国现存最早的一部</a:t>
            </a:r>
            <a:r>
              <a:rPr lang="zh-CN" altLang="en-US" sz="3200" b="1" u="sng">
                <a:solidFill>
                  <a:srgbClr val="0000FF"/>
                </a:solidFill>
                <a:latin typeface="楷体" panose="02010609060101010101" charset="-122"/>
                <a:ea typeface="楷体" panose="02010609060101010101" charset="-122"/>
              </a:rPr>
              <a:t>国别史</a:t>
            </a:r>
            <a:r>
              <a:rPr lang="zh-CN" altLang="en-US" sz="3200" b="1" u="sng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3200" b="1" u="sng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23553" name="标题 1" title=""/>
          <p:cNvSpPr>
            <a:spLocks noGrp="1"/>
          </p:cNvSpPr>
          <p:nvPr/>
        </p:nvSpPr>
        <p:spPr>
          <a:xfrm>
            <a:off x="2042651" y="482466"/>
            <a:ext cx="7828962" cy="1142683"/>
          </a:xfrm>
          <a:prstGeom prst="rect">
            <a:avLst/>
          </a:prstGeom>
          <a:noFill/>
          <a:ln w="9525">
            <a:noFill/>
          </a:ln>
        </p:spPr>
        <p:txBody>
          <a:bodyPr wrap="square" lIns="118860" tIns="59430" rIns="118860" bIns="5943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《史记》</a:t>
            </a:r>
            <a:r>
              <a:rPr lang="en-US" altLang="zh-CN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——</a:t>
            </a:r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修史理想</a:t>
            </a:r>
            <a:endParaRPr lang="zh-CN" altLang="en-US"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554" name="文本框 1" title=""/>
          <p:cNvSpPr txBox="1"/>
          <p:nvPr/>
        </p:nvSpPr>
        <p:spPr>
          <a:xfrm>
            <a:off x="431786" y="2058416"/>
            <a:ext cx="11563313" cy="286131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究天人之际：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探讨天道自然与人类社会的关系</a:t>
            </a:r>
            <a:endParaRPr lang="zh-CN" altLang="en-US" sz="2400">
              <a:latin typeface="楷体" panose="02010609060101010101" charset="-122"/>
              <a:ea typeface="楷体" panose="02010609060101010101" charset="-122"/>
            </a:endParaRPr>
          </a:p>
          <a:p>
            <a:pPr indent="60960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通古今之变：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研究三千年历史的发展变化的原因、见盛观衰、总结“兴衰之理”</a:t>
            </a:r>
            <a:endParaRPr lang="zh-CN" altLang="en-US" sz="2400">
              <a:latin typeface="楷体" panose="02010609060101010101" charset="-122"/>
              <a:ea typeface="楷体" panose="02010609060101010101" charset="-122"/>
            </a:endParaRPr>
          </a:p>
          <a:p>
            <a:pPr indent="609600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成一家之言：</a:t>
            </a: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有统一的思想体系</a:t>
            </a:r>
            <a:endParaRPr lang="zh-CN" altLang="en-US" sz="2400">
              <a:latin typeface="楷体" panose="02010609060101010101" charset="-122"/>
              <a:ea typeface="楷体" panose="02010609060101010101" charset="-122"/>
            </a:endParaRPr>
          </a:p>
          <a:p>
            <a:pPr indent="609600">
              <a:lnSpc>
                <a:spcPct val="150000"/>
              </a:lnSpc>
            </a:pPr>
            <a:r>
              <a:rPr lang="zh-CN" altLang="en-US" sz="2400">
                <a:latin typeface="楷体" panose="02010609060101010101" charset="-122"/>
                <a:ea typeface="楷体" panose="02010609060101010101" charset="-122"/>
              </a:rPr>
              <a:t>            为实现自我价值不懈奋斗、顽强的意志、坚韧不拔的毅力、有正义感和高尚的情操</a:t>
            </a:r>
            <a:endParaRPr lang="zh-CN" altLang="en-US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611575" y="27375"/>
            <a:ext cx="10969200" cy="705600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C00000"/>
                </a:solidFill>
              </a:rPr>
              <a:t>【走进屈原】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664460" y="703580"/>
            <a:ext cx="9302115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solidFill>
                  <a:srgbClr val="0070C0"/>
                </a:solidFill>
                <a:latin typeface="+mn-ea"/>
              </a:rPr>
              <a:t>屈原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（</a:t>
            </a:r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约公元前340年---公元前278年</a:t>
            </a:r>
            <a:r>
              <a:rPr 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）</a:t>
            </a:r>
            <a:endParaRPr lang="zh-CN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457200" indent="-457200" fontAlgn="auto">
              <a:lnSpc>
                <a:spcPct val="150000"/>
              </a:lnSpc>
              <a:buFont typeface="Wingdings" panose="05000000000000000000" charset="0"/>
              <a:buChar char="Ø"/>
            </a:pPr>
            <a:r>
              <a:rPr sz="2800" b="1">
                <a:latin typeface="+mn-ea"/>
              </a:rPr>
              <a:t>战国时期楚国诗人、政治家。芈姓，屈氏，名平，字原 。约公元前340年出生于楚国丹阳（今湖北秭归），楚武王熊通之子屈瑕的后代。 屈原是</a:t>
            </a:r>
            <a:r>
              <a:rPr lang="zh-CN" sz="2800" b="1">
                <a:latin typeface="+mn-ea"/>
              </a:rPr>
              <a:t>：</a:t>
            </a:r>
            <a:r>
              <a:rPr sz="2800" b="1">
                <a:solidFill>
                  <a:srgbClr val="FF0000"/>
                </a:solidFill>
                <a:latin typeface="+mn-ea"/>
                <a:sym typeface="+mn-ea"/>
              </a:rPr>
              <a:t>中国历史上第一位伟大的爱国诗人，中国浪漫主义文学的奠基人，被誉为</a:t>
            </a:r>
            <a:r>
              <a:rPr sz="2800" b="1">
                <a:solidFill>
                  <a:srgbClr val="FF0000"/>
                </a:solidFill>
                <a:latin typeface="+mn-ea"/>
              </a:rPr>
              <a:t>“中华诗祖”“辞赋之祖”。</a:t>
            </a:r>
            <a:r>
              <a:rPr sz="2800" b="1">
                <a:latin typeface="+mn-ea"/>
              </a:rPr>
              <a:t>代表作有</a:t>
            </a:r>
            <a:r>
              <a:rPr sz="2800" b="1">
                <a:sym typeface="+mn-ea"/>
              </a:rPr>
              <a:t>《九歌》《天问》</a:t>
            </a:r>
            <a:r>
              <a:rPr lang="zh-CN" sz="2800" b="1">
                <a:sym typeface="+mn-ea"/>
              </a:rPr>
              <a:t>，</a:t>
            </a:r>
            <a:r>
              <a:rPr lang="en-US" altLang="zh-CN" sz="2800" b="1">
                <a:sym typeface="+mn-ea"/>
              </a:rPr>
              <a:t> </a:t>
            </a:r>
            <a:r>
              <a:rPr sz="2800" b="1">
                <a:sym typeface="+mn-ea"/>
              </a:rPr>
              <a:t>《楚辞》是中国浪漫主义文学的源头，与《诗经》并称“风骚”</a:t>
            </a:r>
            <a:r>
              <a:rPr lang="zh-CN" sz="2800" b="1">
                <a:sym typeface="+mn-ea"/>
              </a:rPr>
              <a:t>。</a:t>
            </a:r>
            <a:r>
              <a:rPr sz="2800" b="1">
                <a:latin typeface="+mn-ea"/>
              </a:rPr>
              <a:t>标志着中国诗歌进入了一个由集体歌唱到个人独创的新时代。他被后人称为“诗魂"。 </a:t>
            </a:r>
            <a:endParaRPr sz="2800" b="1">
              <a:latin typeface="+mn-ea"/>
            </a:endParaRPr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790" y="1954530"/>
            <a:ext cx="2723515" cy="3632200"/>
          </a:xfrm>
          <a:prstGeom prst="ellipse">
            <a:avLst/>
          </a:prstGeom>
          <a:ln w="38100">
            <a:solidFill>
              <a:srgbClr val="AA693F"/>
            </a:solidFill>
          </a:ln>
        </p:spPr>
      </p:pic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611575" y="465525"/>
            <a:ext cx="10969200" cy="705600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C00000"/>
                </a:solidFill>
              </a:rPr>
              <a:t>【走进屈原】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2400" y="1540510"/>
            <a:ext cx="11788140" cy="474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fontAlgn="auto">
              <a:lnSpc>
                <a:spcPct val="120000"/>
              </a:lnSpc>
              <a:buFont typeface="Wingdings" panose="05000000000000000000" charset="0"/>
              <a:buChar char="Ø"/>
            </a:pPr>
            <a:r>
              <a:rPr sz="2800" b="1"/>
              <a:t>屈原也楚国重要的政治家，早年受楚怀王信任，任左徒、三闾大夫，兼管内政外交大事。</a:t>
            </a:r>
            <a:endParaRPr sz="2800" b="1"/>
          </a:p>
          <a:p>
            <a:pPr marL="457200" indent="-457200" fontAlgn="auto">
              <a:lnSpc>
                <a:spcPct val="120000"/>
              </a:lnSpc>
              <a:buFont typeface="Wingdings" panose="05000000000000000000" charset="0"/>
              <a:buChar char="Ø"/>
            </a:pPr>
            <a:r>
              <a:rPr sz="2800" b="1"/>
              <a:t>吴起之后，在楚国另一个主张变法的就是屈原 。他提倡</a:t>
            </a:r>
            <a:r>
              <a:rPr sz="2800" b="1">
                <a:solidFill>
                  <a:srgbClr val="FF0000"/>
                </a:solidFill>
              </a:rPr>
              <a:t>“</a:t>
            </a:r>
            <a:r>
              <a:rPr sz="2800" b="1">
                <a:solidFill>
                  <a:srgbClr val="FF0000"/>
                </a:solidFill>
                <a:sym typeface="+mn-ea"/>
              </a:rPr>
              <a:t>美政</a:t>
            </a:r>
            <a:r>
              <a:rPr sz="2800" b="1">
                <a:solidFill>
                  <a:srgbClr val="FF0000"/>
                </a:solidFill>
              </a:rPr>
              <a:t>”</a:t>
            </a:r>
            <a:r>
              <a:rPr sz="2800" b="1"/>
              <a:t>，主张对内举贤任能，修明法度，对外力主联齐抗秦。因遭贵族排挤毁谤，被先后流放至汉北和沅湘流域 。公元前278年，秦将白起攻破楚都郢（今湖北江陵），屈原悲愤交加，怀石自沉于汨罗江，以身殉国。</a:t>
            </a:r>
            <a:endParaRPr sz="2800" b="1"/>
          </a:p>
          <a:p>
            <a:pPr marL="457200" indent="-457200" fontAlgn="auto">
              <a:lnSpc>
                <a:spcPct val="120000"/>
              </a:lnSpc>
              <a:buFont typeface="Wingdings" panose="05000000000000000000" charset="0"/>
              <a:buChar char="Ø"/>
            </a:pPr>
            <a:r>
              <a:rPr sz="2800" b="1"/>
              <a:t>1953年是屈原逝世2230周年，世界和平理事会通过决议，确定屈原为当年纪念的</a:t>
            </a:r>
            <a:r>
              <a:rPr sz="2800" b="1">
                <a:solidFill>
                  <a:srgbClr val="FF0000"/>
                </a:solidFill>
              </a:rPr>
              <a:t>世界四大文化名人之一</a:t>
            </a:r>
            <a:r>
              <a:rPr sz="2800" b="1"/>
              <a:t>。 </a:t>
            </a:r>
            <a:endParaRPr sz="2800" b="1"/>
          </a:p>
          <a:p>
            <a:pPr indent="0" fontAlgn="auto">
              <a:lnSpc>
                <a:spcPct val="120000"/>
              </a:lnSpc>
              <a:buFont typeface="Wingdings" panose="05000000000000000000" charset="0"/>
              <a:buNone/>
            </a:pPr>
            <a:endParaRPr sz="2800" b="1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任务一课堂小检测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608400" y="1986970"/>
            <a:ext cx="10969200" cy="4759200"/>
          </a:xfrm>
        </p:spPr>
        <p:txBody>
          <a:bodyPr/>
          <a:lstStyle/>
          <a:p>
            <a:r>
              <a:rPr lang="en-US" altLang="zh-CN"/>
              <a:t>        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en-US" altLang="zh-CN" sz="2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 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，爱国忠君真气节；</a:t>
            </a:r>
            <a:endParaRPr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</a:t>
            </a:r>
            <a:r>
              <a:rPr lang="en-US" altLang="zh-CN" sz="2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r>
              <a:rPr lang="en-US" altLang="zh-CN" sz="2800" u="sng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        </a:t>
            </a:r>
            <a:r>
              <a:rPr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，经天纬地大诗篇。</a:t>
            </a:r>
            <a:endParaRPr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endParaRPr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</a:t>
            </a:r>
            <a:r>
              <a:rPr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刚直不阿，留得正气冲霄汉；</a:t>
            </a:r>
            <a:endParaRPr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</a:t>
            </a:r>
            <a:r>
              <a:rPr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幽愁发愤，著成信史照尘寰。</a:t>
            </a:r>
            <a:endParaRPr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433445" y="1883410"/>
            <a:ext cx="25590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志洁行廉</a:t>
            </a:r>
            <a:endParaRPr lang="zh-CN" altLang="en-US" sz="32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458210" y="2613025"/>
            <a:ext cx="25590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文约辞微</a:t>
            </a:r>
            <a:endParaRPr lang="zh-CN" altLang="en-US" sz="32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7702" name="Text Box 6" title=""/>
          <p:cNvSpPr txBox="1"/>
          <p:nvPr/>
        </p:nvSpPr>
        <p:spPr>
          <a:xfrm>
            <a:off x="8154035" y="4515803"/>
            <a:ext cx="2301875" cy="768350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司马迁</a:t>
            </a:r>
            <a:endParaRPr lang="zh-CN" altLang="en-US"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57700" name="Text Box 4" title=""/>
          <p:cNvSpPr txBox="1"/>
          <p:nvPr/>
        </p:nvSpPr>
        <p:spPr>
          <a:xfrm>
            <a:off x="10002203" y="2306955"/>
            <a:ext cx="1981200" cy="768350"/>
          </a:xfrm>
          <a:prstGeom prst="rect">
            <a:avLst/>
          </a:prstGeom>
          <a:noFill/>
          <a:ln w="12700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屈原</a:t>
            </a:r>
            <a:endParaRPr lang="zh-CN" altLang="en-US" sz="44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7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702" grpId="0"/>
      <p:bldP spid="4" grpId="0"/>
      <p:bldP spid="5" grpId="0"/>
      <p:bldP spid="15770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/>
        </p:nvPicPr>
        <p:blipFill>
          <a:blip r:embed="rId3"/>
          <a:srcRect l="2682" t="16388" r="2516"/>
          <a:stretch>
            <a:fillRect/>
          </a:stretch>
        </p:blipFill>
        <p:spPr>
          <a:xfrm>
            <a:off x="438785" y="1400810"/>
            <a:ext cx="11558270" cy="4707255"/>
          </a:xfrm>
          <a:prstGeom prst="rect">
            <a:avLst/>
          </a:prstGeom>
        </p:spPr>
      </p:pic>
      <p:sp>
        <p:nvSpPr>
          <p:cNvPr id="10" name="矩形 11" title=""/>
          <p:cNvSpPr>
            <a:spLocks noChangeArrowheads="1"/>
          </p:cNvSpPr>
          <p:nvPr/>
        </p:nvSpPr>
        <p:spPr bwMode="auto">
          <a:xfrm>
            <a:off x="711835" y="514090"/>
            <a:ext cx="649414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迷你简剪纸"/>
              </a:rPr>
              <a:t>《屈原列传》字词读音</a:t>
            </a:r>
            <a:endParaRPr lang="zh-CN" altLang="en-US" sz="3200">
              <a:solidFill>
                <a:schemeClr val="tx2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迷你简剪纸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0" name="矩形 11" title=""/>
          <p:cNvSpPr>
            <a:spLocks noChangeArrowheads="1"/>
          </p:cNvSpPr>
          <p:nvPr/>
        </p:nvSpPr>
        <p:spPr bwMode="auto">
          <a:xfrm>
            <a:off x="607695" y="157220"/>
            <a:ext cx="649414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迷你简剪纸"/>
              </a:rPr>
              <a:t>《屈原列传》字词读音</a:t>
            </a:r>
            <a:endParaRPr lang="zh-CN" altLang="en-US" sz="3200">
              <a:solidFill>
                <a:schemeClr val="tx2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迷你简剪纸"/>
            </a:endParaRPr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3"/>
          <a:srcRect l="2688" t="17646" r="2198"/>
          <a:stretch>
            <a:fillRect/>
          </a:stretch>
        </p:blipFill>
        <p:spPr>
          <a:xfrm>
            <a:off x="416560" y="1143000"/>
            <a:ext cx="11596370" cy="486029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0" name="矩形 11" title=""/>
          <p:cNvSpPr>
            <a:spLocks noChangeArrowheads="1"/>
          </p:cNvSpPr>
          <p:nvPr/>
        </p:nvSpPr>
        <p:spPr bwMode="auto">
          <a:xfrm>
            <a:off x="607695" y="347085"/>
            <a:ext cx="649414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迷你简剪纸"/>
              </a:rPr>
              <a:t>《屈原列传》字词读音</a:t>
            </a:r>
            <a:endParaRPr lang="zh-CN" altLang="en-US" sz="3200">
              <a:solidFill>
                <a:schemeClr val="tx2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迷你简剪纸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881380" y="1083310"/>
            <a:ext cx="10428605" cy="5077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/>
              <a:t>为：</a:t>
            </a:r>
            <a:r>
              <a:rPr lang="en-US" altLang="zh-CN" sz="2400"/>
              <a:t>1</a:t>
            </a:r>
            <a:r>
              <a:rPr lang="zh-CN" altLang="en-US" sz="2400"/>
              <a:t>、</a:t>
            </a:r>
            <a:r>
              <a:rPr lang="en-US" altLang="zh-CN" sz="2400"/>
              <a:t>[</a:t>
            </a:r>
            <a:r>
              <a:rPr lang="zh-CN" altLang="en-US" sz="2400"/>
              <a:t>wéi</a:t>
            </a:r>
            <a:r>
              <a:rPr lang="en-US" altLang="zh-CN" sz="2400"/>
              <a:t>]</a:t>
            </a:r>
            <a:r>
              <a:rPr lang="zh-CN" altLang="en-US" sz="2400"/>
              <a:t>：介词：表被动，</a:t>
            </a:r>
            <a:r>
              <a:rPr lang="en-US" altLang="zh-CN" sz="2400"/>
              <a:t>“</a:t>
            </a:r>
            <a:r>
              <a:rPr lang="zh-CN" altLang="en-US" sz="2400"/>
              <a:t>被</a:t>
            </a:r>
            <a:r>
              <a:rPr lang="en-US" altLang="zh-CN" sz="2400"/>
              <a:t>”</a:t>
            </a:r>
            <a:r>
              <a:rPr lang="zh-CN" altLang="en-US" sz="2400"/>
              <a:t>。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                           </a:t>
            </a:r>
            <a:r>
              <a:rPr lang="zh-CN" altLang="en-US" sz="2400">
                <a:solidFill>
                  <a:srgbClr val="FF0000"/>
                </a:solidFill>
              </a:rPr>
              <a:t>动词：做、担任。</a:t>
            </a:r>
            <a:endParaRPr lang="zh-CN" altLang="en-US" sz="2400">
              <a:solidFill>
                <a:srgbClr val="FF0000"/>
              </a:solidFill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                           </a:t>
            </a:r>
            <a:r>
              <a:rPr lang="zh-CN" altLang="en-US" sz="2400"/>
              <a:t>语气助词：用在句末，表疑问或反诘。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       2</a:t>
            </a:r>
            <a:r>
              <a:rPr lang="zh-CN" altLang="en-US" sz="2400"/>
              <a:t>、</a:t>
            </a:r>
            <a:r>
              <a:rPr lang="en-US" altLang="zh-CN" sz="2400"/>
              <a:t>[</a:t>
            </a:r>
            <a:r>
              <a:rPr lang="zh-CN" altLang="en-US" sz="2400"/>
              <a:t>wèi</a:t>
            </a:r>
            <a:r>
              <a:rPr lang="en-US" altLang="zh-CN" sz="2400"/>
              <a:t>]</a:t>
            </a:r>
            <a:r>
              <a:rPr lang="zh-CN" altLang="en-US" sz="2400"/>
              <a:t>：介词：替、给。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                           </a:t>
            </a:r>
            <a:r>
              <a:rPr lang="zh-CN" altLang="en-US" sz="2400"/>
              <a:t>介词：对、向。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                           </a:t>
            </a:r>
            <a:r>
              <a:rPr lang="zh-CN" altLang="en-US" sz="2400"/>
              <a:t>介词：因为，表原因；为了，表目的。</a:t>
            </a:r>
            <a:endParaRPr lang="zh-CN" altLang="en-US" sz="2400"/>
          </a:p>
          <a:p>
            <a:pPr fontAlgn="auto">
              <a:lnSpc>
                <a:spcPct val="150000"/>
              </a:lnSpc>
            </a:pPr>
            <a:r>
              <a:rPr lang="zh-CN" altLang="en-US" sz="2400"/>
              <a:t>见：</a:t>
            </a:r>
            <a:r>
              <a:rPr lang="en-US" altLang="zh-CN" sz="2400"/>
              <a:t>1</a:t>
            </a:r>
            <a:r>
              <a:rPr lang="zh-CN" altLang="en-US" sz="2400"/>
              <a:t>、[ jiàn ] 本义：动词，看见。引申义：</a:t>
            </a:r>
            <a:r>
              <a:rPr lang="zh-CN" altLang="en-US" sz="2400">
                <a:solidFill>
                  <a:srgbClr val="FF0000"/>
                </a:solidFill>
              </a:rPr>
              <a:t>助词，在动词前，表被动。（</a:t>
            </a:r>
            <a:r>
              <a:rPr lang="en-US" altLang="zh-CN" sz="2400">
                <a:solidFill>
                  <a:srgbClr val="FF0000"/>
                </a:solidFill>
              </a:rPr>
              <a:t>10</a:t>
            </a:r>
            <a:r>
              <a:rPr lang="zh-CN" altLang="en-US" sz="2400">
                <a:solidFill>
                  <a:srgbClr val="FF0000"/>
                </a:solidFill>
              </a:rPr>
              <a:t>段：是以见放）</a:t>
            </a:r>
            <a:endParaRPr lang="zh-CN" altLang="en-US" sz="2400">
              <a:solidFill>
                <a:srgbClr val="FF0000"/>
              </a:solidFill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2400"/>
              <a:t>        2</a:t>
            </a:r>
            <a:r>
              <a:rPr lang="zh-CN" altLang="en-US" sz="2400"/>
              <a:t>、[ xiàn ]动词，显现，呈现；表现。</a:t>
            </a:r>
            <a:endParaRPr lang="zh-CN" altLang="en-US" sz="24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0"/>
            <a:ext cx="12192000" cy="6831965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2319655" y="2649220"/>
            <a:ext cx="959929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buFont typeface="Wingdings" panose="05000000000000000000" charset="0"/>
              <a:buNone/>
            </a:pPr>
            <a:r>
              <a:rPr lang="zh-CN" altLang="en-US" sz="4400" b="1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  <a:cs typeface="华文行楷" panose="02010800040101010101" charset="-122"/>
              </a:rPr>
              <a:t>任务二：寻关键词句，理文章思路。</a:t>
            </a:r>
            <a:endParaRPr lang="zh-CN" altLang="en-US" sz="4400" b="1">
              <a:solidFill>
                <a:srgbClr val="C00000"/>
              </a:solidFill>
              <a:latin typeface="华文行楷" panose="02010800040101010101" charset="-122"/>
              <a:ea typeface="华文行楷" panose="02010800040101010101" charset="-122"/>
              <a:cs typeface="华文行楷" panose="02010800040101010101" charset="-122"/>
            </a:endParaRP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/>
          <a:srcRect l="26094" t="12446" b="9954"/>
          <a:stretch>
            <a:fillRect/>
          </a:stretch>
        </p:blipFill>
        <p:spPr>
          <a:xfrm>
            <a:off x="204470" y="2000250"/>
            <a:ext cx="1990725" cy="2858135"/>
          </a:xfrm>
          <a:prstGeom prst="ellipse">
            <a:avLst/>
          </a:prstGeom>
        </p:spPr>
      </p:pic>
    </p:spTree>
    <p:custDataLst>
      <p:tags r:id="rId4"/>
    </p:custData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内容占位符 3" title=""/>
          <p:cNvPicPr>
            <a:picLocks noChangeAspect="1"/>
          </p:cNvPicPr>
          <p:nvPr/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0" name="矩形 11" title=""/>
          <p:cNvSpPr>
            <a:spLocks noChangeArrowheads="1"/>
          </p:cNvSpPr>
          <p:nvPr/>
        </p:nvSpPr>
        <p:spPr bwMode="auto">
          <a:xfrm>
            <a:off x="607695" y="67050"/>
            <a:ext cx="649414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tx2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迷你简剪纸"/>
              </a:rPr>
              <a:t>理清思路的关键句：</a:t>
            </a:r>
            <a:endParaRPr lang="zh-CN" altLang="en-US" sz="3200">
              <a:solidFill>
                <a:schemeClr val="tx2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迷你简剪纸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625600" y="767715"/>
            <a:ext cx="8495030" cy="58159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 u="sng"/>
              <a:t>第</a:t>
            </a:r>
            <a:r>
              <a:rPr lang="en-US" altLang="zh-CN" sz="2400" u="sng"/>
              <a:t>1</a:t>
            </a:r>
            <a:r>
              <a:rPr lang="zh-CN" altLang="en-US" sz="2400" u="sng"/>
              <a:t>段：王甚</a:t>
            </a:r>
            <a:r>
              <a:rPr lang="zh-CN" altLang="en-US" sz="2400" u="sng">
                <a:solidFill>
                  <a:srgbClr val="FF0000"/>
                </a:solidFill>
              </a:rPr>
              <a:t>任</a:t>
            </a:r>
            <a:r>
              <a:rPr lang="zh-CN" altLang="en-US" sz="2400" u="sng"/>
              <a:t>之。</a:t>
            </a:r>
            <a:endParaRPr lang="zh-CN" altLang="en-US" sz="2400" u="sng"/>
          </a:p>
          <a:p>
            <a:pPr fontAlgn="auto">
              <a:lnSpc>
                <a:spcPct val="150000"/>
              </a:lnSpc>
            </a:pPr>
            <a:r>
              <a:rPr lang="zh-CN" altLang="en-US" sz="2400" u="sng"/>
              <a:t>第</a:t>
            </a:r>
            <a:r>
              <a:rPr lang="en-US" altLang="zh-CN" sz="2400" u="sng"/>
              <a:t>2</a:t>
            </a:r>
            <a:r>
              <a:rPr lang="zh-CN" altLang="en-US" sz="2400" u="sng"/>
              <a:t>段：王怒</a:t>
            </a:r>
            <a:r>
              <a:rPr lang="zh-CN" altLang="en-US" sz="2400" u="sng">
                <a:solidFill>
                  <a:srgbClr val="FF0000"/>
                </a:solidFill>
              </a:rPr>
              <a:t>而疏</a:t>
            </a:r>
            <a:r>
              <a:rPr lang="zh-CN" altLang="en-US" sz="2400" u="sng"/>
              <a:t>屈平。</a:t>
            </a:r>
            <a:endParaRPr lang="zh-CN" altLang="en-US" sz="2400" u="sng"/>
          </a:p>
          <a:p>
            <a:pPr fontAlgn="auto">
              <a:lnSpc>
                <a:spcPct val="150000"/>
              </a:lnSpc>
            </a:pPr>
            <a:r>
              <a:rPr lang="zh-CN" altLang="en-US" sz="2000"/>
              <a:t>补充：而：连词，表示并列关系，译为“和、又”。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000"/>
              <a:t>                  连词，表示承接关系，译为“就、然后”，或者不译</a:t>
            </a:r>
            <a:r>
              <a:rPr lang="zh-CN" altLang="en-US" sz="2000"/>
              <a:t>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000"/>
              <a:t>                  连词，表示递进关系，译为“并且、而且”</a:t>
            </a:r>
            <a:r>
              <a:rPr lang="zh-CN" altLang="en-US" sz="2000"/>
              <a:t>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000"/>
              <a:t>                  </a:t>
            </a:r>
            <a:r>
              <a:rPr lang="zh-CN" altLang="en-US" sz="2000"/>
              <a:t>连词，表示转折关系，译为“然而、却”。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000"/>
              <a:t>                  </a:t>
            </a:r>
            <a:r>
              <a:rPr lang="zh-CN" altLang="en-US" sz="2000"/>
              <a:t>连词，表示假设关系，译为“如果”。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000"/>
              <a:t>                  </a:t>
            </a:r>
            <a:r>
              <a:rPr lang="zh-CN" altLang="en-US" sz="2000"/>
              <a:t>连词，表示因果关系，译为“因而、所以”。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000"/>
              <a:t>                  </a:t>
            </a:r>
            <a:r>
              <a:rPr lang="zh-CN" altLang="en-US" sz="2000"/>
              <a:t>连词，表示修饰关系，连接状语和动词。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en-US" altLang="zh-CN" sz="2000"/>
              <a:t>                  </a:t>
            </a:r>
            <a:r>
              <a:rPr lang="zh-CN" altLang="en-US" sz="2000"/>
              <a:t>连词，表示目的关系。</a:t>
            </a:r>
            <a:endParaRPr lang="zh-CN" altLang="en-US" sz="2000"/>
          </a:p>
          <a:p>
            <a:pPr fontAlgn="auto">
              <a:lnSpc>
                <a:spcPct val="150000"/>
              </a:lnSpc>
            </a:pPr>
            <a:r>
              <a:rPr lang="zh-CN" altLang="en-US" sz="2000" u="sng">
                <a:solidFill>
                  <a:schemeClr val="tx1"/>
                </a:solidFill>
              </a:rPr>
              <a:t>第</a:t>
            </a:r>
            <a:r>
              <a:rPr lang="en-US" altLang="zh-CN" sz="2000" u="sng">
                <a:solidFill>
                  <a:schemeClr val="tx1"/>
                </a:solidFill>
              </a:rPr>
              <a:t>4</a:t>
            </a:r>
            <a:r>
              <a:rPr lang="zh-CN" altLang="en-US" sz="2000" u="sng">
                <a:solidFill>
                  <a:schemeClr val="tx1"/>
                </a:solidFill>
              </a:rPr>
              <a:t>段：屈平既</a:t>
            </a:r>
            <a:r>
              <a:rPr lang="zh-CN" altLang="en-US" sz="2000" u="sng">
                <a:solidFill>
                  <a:srgbClr val="FF0000"/>
                </a:solidFill>
              </a:rPr>
              <a:t>绌</a:t>
            </a:r>
            <a:r>
              <a:rPr lang="zh-CN" altLang="en-US" sz="2000" u="sng">
                <a:solidFill>
                  <a:schemeClr val="tx1"/>
                </a:solidFill>
              </a:rPr>
              <a:t>。</a:t>
            </a:r>
            <a:r>
              <a:rPr lang="en-US" altLang="zh-CN" sz="2000" u="sng">
                <a:solidFill>
                  <a:schemeClr val="tx1"/>
                </a:solidFill>
              </a:rPr>
              <a:t>    </a:t>
            </a:r>
            <a:r>
              <a:rPr lang="zh-CN" altLang="en-US" sz="2000" u="sng">
                <a:solidFill>
                  <a:schemeClr val="tx1"/>
                </a:solidFill>
              </a:rPr>
              <a:t>第</a:t>
            </a:r>
            <a:r>
              <a:rPr lang="en-US" altLang="zh-CN" sz="2000" u="sng">
                <a:solidFill>
                  <a:schemeClr val="tx1"/>
                </a:solidFill>
              </a:rPr>
              <a:t>9</a:t>
            </a:r>
            <a:r>
              <a:rPr lang="zh-CN" altLang="en-US" sz="2000" u="sng">
                <a:solidFill>
                  <a:schemeClr val="tx1"/>
                </a:solidFill>
              </a:rPr>
              <a:t>段：顷襄王怒而</a:t>
            </a:r>
            <a:r>
              <a:rPr lang="zh-CN" altLang="en-US" sz="2000" u="sng">
                <a:solidFill>
                  <a:srgbClr val="FF0000"/>
                </a:solidFill>
              </a:rPr>
              <a:t>迁</a:t>
            </a:r>
            <a:r>
              <a:rPr lang="zh-CN" altLang="en-US" sz="2000" u="sng">
                <a:solidFill>
                  <a:schemeClr val="tx1"/>
                </a:solidFill>
              </a:rPr>
              <a:t>之。</a:t>
            </a:r>
            <a:endParaRPr lang="zh-CN" altLang="en-US" sz="2000" u="sng">
              <a:solidFill>
                <a:schemeClr val="tx1"/>
              </a:solidFill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000" u="sng">
                <a:solidFill>
                  <a:schemeClr val="tx1"/>
                </a:solidFill>
              </a:rPr>
              <a:t>第</a:t>
            </a:r>
            <a:r>
              <a:rPr lang="en-US" altLang="zh-CN" sz="2000" u="sng">
                <a:solidFill>
                  <a:schemeClr val="tx1"/>
                </a:solidFill>
              </a:rPr>
              <a:t>10</a:t>
            </a:r>
            <a:r>
              <a:rPr lang="zh-CN" altLang="en-US" sz="2000" u="sng">
                <a:solidFill>
                  <a:schemeClr val="tx1"/>
                </a:solidFill>
              </a:rPr>
              <a:t>段：遂自投汨罗以</a:t>
            </a:r>
            <a:r>
              <a:rPr lang="zh-CN" altLang="en-US" sz="2000" u="sng">
                <a:solidFill>
                  <a:srgbClr val="FF0000"/>
                </a:solidFill>
              </a:rPr>
              <a:t>死</a:t>
            </a:r>
            <a:r>
              <a:rPr lang="zh-CN" altLang="en-US" sz="2000" u="sng">
                <a:solidFill>
                  <a:schemeClr val="tx1"/>
                </a:solidFill>
              </a:rPr>
              <a:t>。</a:t>
            </a:r>
            <a:endParaRPr lang="zh-CN" altLang="en-US" sz="2000" u="sng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内容占位符 3" title=""/>
          <p:cNvPicPr>
            <a:picLocks noChangeAspect="1"/>
          </p:cNvPicPr>
          <p:nvPr/>
        </p:nvPicPr>
        <p:blipFill>
          <a:blip r:embed="rId2">
            <a:lum bright="52000" contrast="-70000"/>
          </a:blip>
          <a:srcRect l="21719" t="6463" r="1390" b="11806"/>
          <a:stretch>
            <a:fillRect/>
          </a:stretch>
        </p:blipFill>
        <p:spPr>
          <a:xfrm>
            <a:off x="-635" y="-103505"/>
            <a:ext cx="12192635" cy="6961505"/>
          </a:xfrm>
          <a:prstGeom prst="rect">
            <a:avLst/>
          </a:prstGeom>
        </p:spPr>
      </p:pic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906780" y="1471930"/>
            <a:ext cx="10290175" cy="4526280"/>
          </a:xfrm>
        </p:spPr>
        <p:txBody>
          <a:bodyPr/>
          <a:lstStyle/>
          <a:p>
            <a:pPr>
              <a:lnSpc>
                <a:spcPct val="130000"/>
              </a:lnSpc>
              <a:spcBef>
                <a:spcPct val="0"/>
              </a:spcBef>
            </a:pPr>
            <a:endParaRPr lang="en-US" altLang="zh-CN" kern="100" smtClean="0">
              <a:ea typeface="黑体" panose="02010609060101010101" charset="-122"/>
              <a:cs typeface="Times New Roman" panose="02020603050405020304"/>
            </a:endParaRPr>
          </a:p>
          <a:p>
            <a:pPr>
              <a:lnSpc>
                <a:spcPct val="130000"/>
              </a:lnSpc>
              <a:spcBef>
                <a:spcPct val="0"/>
              </a:spcBef>
            </a:pPr>
            <a:endParaRPr lang="zh-CN" altLang="zh-CN" sz="1465" kern="100" smtClean="0">
              <a:ea typeface="黑体" panose="02010609060101010101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Bef>
                <a:spcPct val="0"/>
              </a:spcBef>
            </a:pPr>
            <a:endParaRPr lang="zh-CN" altLang="en-US">
              <a:ea typeface="黑体" panose="02010609060101010101" charset="-122"/>
            </a:endParaRPr>
          </a:p>
        </p:txBody>
      </p:sp>
      <p:sp>
        <p:nvSpPr>
          <p:cNvPr id="4" name="流程图: 过程 3" title=""/>
          <p:cNvSpPr/>
          <p:nvPr/>
        </p:nvSpPr>
        <p:spPr>
          <a:xfrm>
            <a:off x="143510" y="2778125"/>
            <a:ext cx="1840865" cy="2571750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3200" b="1" smtClean="0">
                <a:ea typeface="黑体" panose="02010609060101010101" charset="-122"/>
              </a:rPr>
              <a:t>楚王信任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</a:pPr>
            <a:r>
              <a:rPr lang="zh-CN" altLang="en-US" sz="3200" b="1" smtClean="0">
                <a:solidFill>
                  <a:srgbClr val="FF0000"/>
                </a:solidFill>
                <a:ea typeface="黑体" panose="02010609060101010101" charset="-122"/>
              </a:rPr>
              <a:t>屈原得志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</a:pPr>
            <a:r>
              <a:rPr lang="zh-CN" altLang="en-US" sz="3200" b="1">
                <a:ea typeface="黑体" panose="02010609060101010101" charset="-122"/>
              </a:rPr>
              <a:t>（</a:t>
            </a:r>
            <a:r>
              <a:rPr lang="en-US" altLang="zh-CN" sz="3200" b="1">
                <a:ea typeface="黑体" panose="02010609060101010101" charset="-122"/>
              </a:rPr>
              <a:t>1</a:t>
            </a:r>
            <a:r>
              <a:rPr lang="zh-CN" altLang="en-US" sz="3200" b="1">
                <a:ea typeface="黑体" panose="02010609060101010101" charset="-122"/>
              </a:rPr>
              <a:t>）</a:t>
            </a:r>
            <a:endParaRPr lang="zh-CN" altLang="en-US" sz="3200" b="1">
              <a:ea typeface="黑体" panose="02010609060101010101" charset="-122"/>
            </a:endParaRPr>
          </a:p>
        </p:txBody>
      </p:sp>
      <p:sp>
        <p:nvSpPr>
          <p:cNvPr id="5" name="流程图: 过程 4" title=""/>
          <p:cNvSpPr/>
          <p:nvPr/>
        </p:nvSpPr>
        <p:spPr>
          <a:xfrm>
            <a:off x="2476500" y="2778125"/>
            <a:ext cx="2207895" cy="2571750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solidFill>
                  <a:srgbClr val="FF0000"/>
                </a:solidFill>
                <a:ea typeface="黑体" panose="02010609060101010101" charset="-122"/>
              </a:rPr>
              <a:t>遭谗被疏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忧作离骚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（2、3）</a:t>
            </a:r>
            <a:endParaRPr lang="zh-CN" altLang="en-US" sz="4265" b="1">
              <a:ea typeface="黑体" panose="02010609060101010101" charset="-122"/>
            </a:endParaRPr>
          </a:p>
        </p:txBody>
      </p:sp>
      <p:sp>
        <p:nvSpPr>
          <p:cNvPr id="6" name="流程图: 过程 5" title=""/>
          <p:cNvSpPr/>
          <p:nvPr/>
        </p:nvSpPr>
        <p:spPr>
          <a:xfrm>
            <a:off x="5179695" y="2778125"/>
            <a:ext cx="2047240" cy="2667000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solidFill>
                  <a:srgbClr val="FF0000"/>
                </a:solidFill>
                <a:ea typeface="黑体" panose="02010609060101010101" charset="-122"/>
              </a:rPr>
              <a:t>屈原被黜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国事衰微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（4—9）</a:t>
            </a:r>
            <a:endParaRPr lang="zh-CN" altLang="en-US" sz="3200" b="1" smtClean="0">
              <a:ea typeface="黑体" panose="02010609060101010101" charset="-122"/>
            </a:endParaRPr>
          </a:p>
        </p:txBody>
      </p:sp>
      <p:sp>
        <p:nvSpPr>
          <p:cNvPr id="7" name="流程图: 过程 6" title=""/>
          <p:cNvSpPr/>
          <p:nvPr/>
        </p:nvSpPr>
        <p:spPr>
          <a:xfrm>
            <a:off x="7709535" y="2778125"/>
            <a:ext cx="1931670" cy="2571750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solidFill>
                  <a:srgbClr val="FF0000"/>
                </a:solidFill>
                <a:ea typeface="黑体" panose="02010609060101010101" charset="-122"/>
              </a:rPr>
              <a:t>自沉汨罗</a:t>
            </a:r>
            <a:endParaRPr lang="zh-CN" altLang="en-US" sz="3200" b="1" smtClean="0">
              <a:solidFill>
                <a:srgbClr val="FF0000"/>
              </a:solidFill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秦为楚灭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（10、11）</a:t>
            </a:r>
            <a:endParaRPr lang="zh-CN" altLang="en-US" sz="4265" b="1">
              <a:ea typeface="黑体" panose="02010609060101010101" charset="-122"/>
            </a:endParaRPr>
          </a:p>
        </p:txBody>
      </p:sp>
      <p:sp>
        <p:nvSpPr>
          <p:cNvPr id="8" name="右箭头 7" title=""/>
          <p:cNvSpPr/>
          <p:nvPr/>
        </p:nvSpPr>
        <p:spPr>
          <a:xfrm>
            <a:off x="1981177" y="3825880"/>
            <a:ext cx="476253" cy="4762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 sz="2400">
              <a:ea typeface="黑体" panose="02010609060101010101" charset="-122"/>
            </a:endParaRPr>
          </a:p>
        </p:txBody>
      </p:sp>
      <p:sp>
        <p:nvSpPr>
          <p:cNvPr id="9" name="右箭头 8" title=""/>
          <p:cNvSpPr/>
          <p:nvPr/>
        </p:nvSpPr>
        <p:spPr>
          <a:xfrm>
            <a:off x="4696452" y="3825881"/>
            <a:ext cx="476253" cy="4762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 sz="2400">
              <a:ea typeface="黑体" panose="02010609060101010101" charset="-122"/>
            </a:endParaRPr>
          </a:p>
        </p:txBody>
      </p:sp>
      <p:sp>
        <p:nvSpPr>
          <p:cNvPr id="10" name="右箭头 9" title=""/>
          <p:cNvSpPr/>
          <p:nvPr/>
        </p:nvSpPr>
        <p:spPr>
          <a:xfrm>
            <a:off x="7221864" y="3825881"/>
            <a:ext cx="476253" cy="4762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 sz="2400">
              <a:ea typeface="黑体" panose="02010609060101010101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4857115" y="1207770"/>
            <a:ext cx="381698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C00000"/>
                </a:solidFill>
                <a:latin typeface="华文行楷" panose="02010800040101010101" charset="-122"/>
                <a:ea typeface="华文行楷" panose="02010800040101010101" charset="-122"/>
              </a:rPr>
              <a:t>屈原境遇</a:t>
            </a:r>
            <a:endParaRPr lang="zh-CN" altLang="en-US" sz="5400" b="1">
              <a:solidFill>
                <a:srgbClr val="C00000"/>
              </a:solidFill>
              <a:latin typeface="华文行楷" panose="02010800040101010101" charset="-122"/>
              <a:ea typeface="华文行楷" panose="02010800040101010101" charset="-122"/>
            </a:endParaRPr>
          </a:p>
        </p:txBody>
      </p:sp>
      <p:sp>
        <p:nvSpPr>
          <p:cNvPr id="2" name="右箭头 1" title=""/>
          <p:cNvSpPr/>
          <p:nvPr/>
        </p:nvSpPr>
        <p:spPr>
          <a:xfrm>
            <a:off x="9652644" y="3825881"/>
            <a:ext cx="476253" cy="4762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 sz="2400">
              <a:ea typeface="黑体" panose="02010609060101010101" charset="-122"/>
            </a:endParaRPr>
          </a:p>
        </p:txBody>
      </p:sp>
      <p:sp>
        <p:nvSpPr>
          <p:cNvPr id="12" name="流程图: 过程 11" title=""/>
          <p:cNvSpPr/>
          <p:nvPr/>
        </p:nvSpPr>
        <p:spPr>
          <a:xfrm>
            <a:off x="10140315" y="2778125"/>
            <a:ext cx="1931670" cy="2571750"/>
          </a:xfrm>
          <a:prstGeom prst="flowChartProcess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叹其不幸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赞其品格</a:t>
            </a:r>
            <a:endParaRPr lang="zh-CN" altLang="en-US" sz="3200" b="1" smtClean="0">
              <a:ea typeface="黑体" panose="02010609060101010101" charset="-122"/>
            </a:endParaRPr>
          </a:p>
          <a:p>
            <a:pPr algn="ctr">
              <a:lnSpc>
                <a:spcPct val="130000"/>
              </a:lnSpc>
              <a:buClrTx/>
              <a:buSzTx/>
              <a:buNone/>
            </a:pPr>
            <a:r>
              <a:rPr lang="zh-CN" altLang="en-US" sz="3200" b="1" smtClean="0">
                <a:ea typeface="黑体" panose="02010609060101010101" charset="-122"/>
              </a:rPr>
              <a:t>（</a:t>
            </a:r>
            <a:r>
              <a:rPr lang="en-US" altLang="zh-CN" sz="3200" b="1" smtClean="0">
                <a:ea typeface="黑体" panose="02010609060101010101" charset="-122"/>
              </a:rPr>
              <a:t>12</a:t>
            </a:r>
            <a:r>
              <a:rPr lang="zh-CN" altLang="en-US" sz="3200" b="1" smtClean="0">
                <a:ea typeface="黑体" panose="02010609060101010101" charset="-122"/>
              </a:rPr>
              <a:t>）</a:t>
            </a:r>
            <a:endParaRPr lang="zh-CN" altLang="en-US" sz="4265" b="1"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473075" y="675640"/>
            <a:ext cx="2912110" cy="550799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Calibri"/>
              </a:rPr>
              <a:t>①</a:t>
            </a:r>
            <a:r>
              <a:rPr lang="zh-CN" altLang="en-US" sz="3200"/>
              <a:t>屈原</a:t>
            </a:r>
            <a:r>
              <a:rPr lang="zh-CN" altLang="en-US" sz="3200">
                <a:solidFill>
                  <a:srgbClr val="FF0000"/>
                </a:solidFill>
              </a:rPr>
              <a:t>者</a:t>
            </a:r>
            <a:r>
              <a:rPr lang="zh-CN" altLang="en-US" sz="3200"/>
              <a:t>，名平，</a:t>
            </a:r>
            <a:r>
              <a:rPr lang="zh-CN" altLang="en-US" sz="3200">
                <a:solidFill>
                  <a:srgbClr val="FF0000"/>
                </a:solidFill>
              </a:rPr>
              <a:t>楚之同姓也</a:t>
            </a:r>
            <a:r>
              <a:rPr lang="zh-CN" altLang="en-US" sz="3200"/>
              <a:t>。为楚怀王</a:t>
            </a:r>
            <a:r>
              <a:rPr lang="zh-CN" altLang="en-US" sz="3200">
                <a:solidFill>
                  <a:schemeClr val="tx1"/>
                </a:solidFill>
              </a:rPr>
              <a:t>左徒</a:t>
            </a:r>
            <a:r>
              <a:rPr lang="zh-CN" altLang="en-US" sz="3200"/>
              <a:t>。</a:t>
            </a:r>
            <a:r>
              <a:rPr lang="zh-CN" altLang="en-US" sz="3200">
                <a:solidFill>
                  <a:schemeClr val="tx1"/>
                </a:solidFill>
              </a:rPr>
              <a:t>博闻强志，</a:t>
            </a:r>
            <a:r>
              <a:rPr lang="zh-CN" altLang="en-US" sz="3200">
                <a:solidFill>
                  <a:srgbClr val="FF0000"/>
                </a:solidFill>
              </a:rPr>
              <a:t>明于治乱，娴于辞令</a:t>
            </a:r>
            <a:r>
              <a:rPr lang="zh-CN" altLang="en-US" sz="3200"/>
              <a:t>。</a:t>
            </a:r>
            <a:r>
              <a:rPr lang="zh-CN" altLang="en-US" sz="3200">
                <a:solidFill>
                  <a:srgbClr val="FF0000"/>
                </a:solidFill>
              </a:rPr>
              <a:t>入</a:t>
            </a:r>
            <a:r>
              <a:rPr lang="zh-CN" altLang="en-US" sz="3200"/>
              <a:t>则与王图议国事，以出号令；</a:t>
            </a:r>
            <a:r>
              <a:rPr lang="zh-CN" altLang="en-US" sz="3200">
                <a:solidFill>
                  <a:srgbClr val="FF0000"/>
                </a:solidFill>
              </a:rPr>
              <a:t>出</a:t>
            </a:r>
            <a:r>
              <a:rPr lang="zh-CN" altLang="en-US" sz="3200"/>
              <a:t>则</a:t>
            </a:r>
            <a:r>
              <a:rPr lang="zh-CN" altLang="en-US" sz="3200">
                <a:solidFill>
                  <a:srgbClr val="FF0000"/>
                </a:solidFill>
              </a:rPr>
              <a:t>接遇</a:t>
            </a:r>
            <a:r>
              <a:rPr lang="zh-CN" altLang="en-US" sz="3200"/>
              <a:t>宾客，应对诸侯。王甚任之。</a:t>
            </a:r>
            <a:endParaRPr lang="zh-CN" altLang="en-US" sz="3200"/>
          </a:p>
        </p:txBody>
      </p:sp>
      <p:sp>
        <p:nvSpPr>
          <p:cNvPr id="13" name="文本框 12" title=""/>
          <p:cNvSpPr txBox="1"/>
          <p:nvPr/>
        </p:nvSpPr>
        <p:spPr>
          <a:xfrm>
            <a:off x="3589020" y="556895"/>
            <a:ext cx="8354695" cy="563118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楚之同姓：楚王族本姓芈（mǐ米），楚武王熊通的儿子瑕封于屈，他的后代遂以屈为姓，瑕是屈原的祖先。楚国王族的同姓。屈、 景、昭氏都是楚国的王族同姓。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左徒：战国时楚国特有的官名，职位仅次于令尹。与后世左右拾遗相当。主要职责是规谏皇帝、举荐人才。史记载春申君与屈原曾任左徒。 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博闻强志：见识广博，记忆力强。闻：动词作名词，见识，知识。志，同“记”。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明于治乱：即“于治乱明”，状语后置。通晓国家治乱的道理。于，对于。</a:t>
            </a:r>
            <a:endParaRPr lang="zh-CN" altLang="en-US" sz="2400" b="1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娴于辞令：擅长外交辞令。娴(xián)，熟悉。辞令，指外交方面应酬交际的语言。</a:t>
            </a:r>
            <a:endParaRPr lang="zh-CN" altLang="en-US" sz="2400" b="1">
              <a:solidFill>
                <a:srgbClr val="FF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solidFill>
                  <a:srgbClr val="FF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入：指对内。出：指对外。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接遇宾客：接待外国使节。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应对：应酬。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任：信任。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473075" y="675640"/>
            <a:ext cx="2912110" cy="550799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Calibri"/>
              </a:rPr>
              <a:t>①</a:t>
            </a:r>
            <a:r>
              <a:rPr lang="zh-CN" altLang="en-US" sz="3200">
                <a:solidFill>
                  <a:schemeClr val="tx1"/>
                </a:solidFill>
              </a:rPr>
              <a:t>屈原者，名平，楚之同姓也。为楚怀王左徒。博闻强志，明于治乱，娴于辞令。入则与王图议国事，以出号令；出则接遇宾客，应对诸侯。王甚任之。</a:t>
            </a:r>
            <a:endParaRPr lang="zh-CN" altLang="en-US" sz="3200">
              <a:solidFill>
                <a:schemeClr val="tx1"/>
              </a:solidFill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3559175" y="1439545"/>
            <a:ext cx="8354695" cy="3538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为什么屈原能够得志？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　①楚之同姓：屈原的祖先屈瑕是楚武王的儿子，受封于屈，因以屈为氏，是楚国王族中的一支。（古代姓比氏大，后来姓氏不分。）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en-US" altLang="zh-CN" sz="32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②屈原具有杰出的才能：“博闻强志，明于治乱，娴于辞令”。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1522095" y="490855"/>
            <a:ext cx="8624570" cy="224536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Calibri"/>
              </a:rPr>
              <a:t>②</a:t>
            </a:r>
            <a:r>
              <a:rPr lang="zh-CN" altLang="en-US" sz="2800"/>
              <a:t>上官大夫与之</a:t>
            </a:r>
            <a:r>
              <a:rPr lang="zh-CN" altLang="en-US" sz="2800">
                <a:solidFill>
                  <a:schemeClr val="tx1"/>
                </a:solidFill>
              </a:rPr>
              <a:t>同列</a:t>
            </a:r>
            <a:r>
              <a:rPr lang="zh-CN" altLang="en-US" sz="2800"/>
              <a:t>，争宠而心</a:t>
            </a:r>
            <a:r>
              <a:rPr lang="zh-CN" altLang="en-US" sz="2800">
                <a:solidFill>
                  <a:srgbClr val="FF0000"/>
                </a:solidFill>
              </a:rPr>
              <a:t>害</a:t>
            </a:r>
            <a:r>
              <a:rPr lang="zh-CN" altLang="en-US" sz="2800"/>
              <a:t>其能。怀王使屈原</a:t>
            </a:r>
            <a:r>
              <a:rPr lang="zh-CN" altLang="en-US" sz="2800">
                <a:solidFill>
                  <a:srgbClr val="FF0000"/>
                </a:solidFill>
              </a:rPr>
              <a:t>造为宪令</a:t>
            </a:r>
            <a:r>
              <a:rPr lang="zh-CN" altLang="en-US" sz="2800"/>
              <a:t>，屈平</a:t>
            </a:r>
            <a:r>
              <a:rPr lang="zh-CN" altLang="en-US" sz="2800">
                <a:solidFill>
                  <a:srgbClr val="FF0000"/>
                </a:solidFill>
              </a:rPr>
              <a:t>属</a:t>
            </a:r>
            <a:r>
              <a:rPr lang="zh-CN" altLang="en-US" sz="2800"/>
              <a:t>草稿未定。上官大夫见而欲</a:t>
            </a:r>
            <a:r>
              <a:rPr lang="zh-CN" altLang="en-US" sz="2800">
                <a:solidFill>
                  <a:srgbClr val="FF0000"/>
                </a:solidFill>
              </a:rPr>
              <a:t>夺</a:t>
            </a:r>
            <a:r>
              <a:rPr lang="zh-CN" altLang="en-US" sz="2800"/>
              <a:t>之，屈平不</a:t>
            </a:r>
            <a:r>
              <a:rPr lang="zh-CN" altLang="en-US" sz="2800">
                <a:solidFill>
                  <a:srgbClr val="FF0000"/>
                </a:solidFill>
              </a:rPr>
              <a:t>与</a:t>
            </a:r>
            <a:r>
              <a:rPr lang="zh-CN" altLang="en-US" sz="2800"/>
              <a:t>，因</a:t>
            </a:r>
            <a:r>
              <a:rPr lang="zh-CN" altLang="en-US" sz="2800">
                <a:solidFill>
                  <a:srgbClr val="FF0000"/>
                </a:solidFill>
              </a:rPr>
              <a:t>谗</a:t>
            </a:r>
            <a:r>
              <a:rPr lang="zh-CN" altLang="en-US" sz="2800"/>
              <a:t>之曰：“王使屈平</a:t>
            </a:r>
            <a:r>
              <a:rPr lang="zh-CN" altLang="en-US" sz="2800">
                <a:solidFill>
                  <a:srgbClr val="FF0000"/>
                </a:solidFill>
              </a:rPr>
              <a:t>为</a:t>
            </a:r>
            <a:r>
              <a:rPr lang="zh-CN" altLang="en-US" sz="2800"/>
              <a:t>令，众</a:t>
            </a:r>
            <a:r>
              <a:rPr lang="zh-CN" altLang="en-US" sz="2800">
                <a:solidFill>
                  <a:schemeClr val="tx1"/>
                </a:solidFill>
              </a:rPr>
              <a:t>莫</a:t>
            </a:r>
            <a:r>
              <a:rPr lang="zh-CN" altLang="en-US" sz="2800"/>
              <a:t>不知，每一令出，平</a:t>
            </a:r>
            <a:r>
              <a:rPr lang="zh-CN" altLang="en-US" sz="2800">
                <a:solidFill>
                  <a:srgbClr val="FF0000"/>
                </a:solidFill>
              </a:rPr>
              <a:t>伐</a:t>
            </a:r>
            <a:r>
              <a:rPr lang="zh-CN" altLang="en-US" sz="2800"/>
              <a:t>其功，曰，以为‘非我莫能为’也。”王怒而</a:t>
            </a:r>
            <a:r>
              <a:rPr lang="zh-CN" altLang="en-US" sz="2800">
                <a:solidFill>
                  <a:srgbClr val="FF0000"/>
                </a:solidFill>
              </a:rPr>
              <a:t>疏</a:t>
            </a:r>
            <a:r>
              <a:rPr lang="zh-CN" altLang="en-US" sz="2800"/>
              <a:t>屈平。</a:t>
            </a:r>
            <a:endParaRPr lang="zh-CN" altLang="en-US" sz="2800"/>
          </a:p>
        </p:txBody>
      </p:sp>
      <p:sp>
        <p:nvSpPr>
          <p:cNvPr id="13" name="文本框 12" title=""/>
          <p:cNvSpPr txBox="1"/>
          <p:nvPr/>
        </p:nvSpPr>
        <p:spPr>
          <a:xfrm>
            <a:off x="1054100" y="2918460"/>
            <a:ext cx="9561195" cy="3538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itchFamily="34" charset="0"/>
              <a:buChar char="•"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上官大夫：楚大夫。上官，复姓。同列：官阶职位相同。害：嫉妒。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造为：制订。宪令：国家的重要法令。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属（zhǔ）：写作。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夺：强取为己有。与：给。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谗(chán)：说别人的坏话。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为：起草。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莫：没有谁。伐：自夸，炫耀。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疏：疏远。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1522095" y="636905"/>
            <a:ext cx="8624570" cy="224536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Calibri"/>
              </a:rPr>
              <a:t>②</a:t>
            </a:r>
            <a:r>
              <a:rPr lang="zh-CN" altLang="en-US" sz="2800">
                <a:solidFill>
                  <a:schemeClr val="tx1"/>
                </a:solidFill>
              </a:rPr>
              <a:t>上官大夫与之同列，争宠而心害其能。怀王使屈原造为宪令，屈平属草稿未定。上官大夫见而欲夺之，屈平不与，因谗之曰：“王使屈平为令，众莫不知，每一令出，平伐其功，曰，以为‘非我莫能为’也。”王怒而疏屈平。</a:t>
            </a:r>
            <a:endParaRPr lang="zh-CN" altLang="en-US" sz="2800">
              <a:solidFill>
                <a:schemeClr val="tx1"/>
              </a:solidFill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1005205" y="3697605"/>
            <a:ext cx="9947275" cy="156845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如果楚王是一位明君，面对上官大夫的谗言，会如何应对？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内容占位符 3" title=""/>
          <p:cNvPicPr>
            <a:picLocks noChangeAspect="1"/>
          </p:cNvPicPr>
          <p:nvPr>
            <p:ph idx="1"/>
          </p:nvPr>
        </p:nvPicPr>
        <p:blipFill>
          <a:blip r:embed="rId2"/>
          <a:srcRect l="1060" t="1586" r="1197" b="1949"/>
          <a:stretch>
            <a:fillRect/>
          </a:stretch>
        </p:blipFill>
        <p:spPr>
          <a:xfrm>
            <a:off x="0" y="12700"/>
            <a:ext cx="12192000" cy="6831965"/>
          </a:xfrm>
          <a:prstGeom prst="rect">
            <a:avLst/>
          </a:prstGeom>
        </p:spPr>
      </p:pic>
      <p:sp>
        <p:nvSpPr>
          <p:cNvPr id="12" name="文本框 11" title=""/>
          <p:cNvSpPr txBox="1"/>
          <p:nvPr/>
        </p:nvSpPr>
        <p:spPr>
          <a:xfrm>
            <a:off x="1522095" y="324485"/>
            <a:ext cx="8624570" cy="2245360"/>
          </a:xfrm>
          <a:prstGeom prst="rect">
            <a:avLst/>
          </a:prstGeom>
          <a:noFill/>
          <a:ln w="12700" cmpd="sng">
            <a:solidFill>
              <a:schemeClr val="accent1">
                <a:shade val="50000"/>
              </a:schemeClr>
            </a:solidFill>
            <a:prstDash val="dash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Calibri"/>
              </a:rPr>
              <a:t>②</a:t>
            </a:r>
            <a:r>
              <a:rPr lang="zh-CN" altLang="en-US" sz="2800"/>
              <a:t>上官大夫与之</a:t>
            </a:r>
            <a:r>
              <a:rPr lang="zh-CN" altLang="en-US" sz="2800">
                <a:solidFill>
                  <a:srgbClr val="FF0000"/>
                </a:solidFill>
              </a:rPr>
              <a:t>同列</a:t>
            </a:r>
            <a:r>
              <a:rPr lang="zh-CN" altLang="en-US" sz="2800"/>
              <a:t>，争宠而心</a:t>
            </a:r>
            <a:r>
              <a:rPr lang="zh-CN" altLang="en-US" sz="2800">
                <a:solidFill>
                  <a:srgbClr val="FF0000"/>
                </a:solidFill>
              </a:rPr>
              <a:t>害</a:t>
            </a:r>
            <a:r>
              <a:rPr lang="zh-CN" altLang="en-US" sz="2800"/>
              <a:t>其能。怀王使屈原</a:t>
            </a:r>
            <a:r>
              <a:rPr lang="zh-CN" altLang="en-US" sz="2800">
                <a:solidFill>
                  <a:srgbClr val="FF0000"/>
                </a:solidFill>
              </a:rPr>
              <a:t>造为宪令</a:t>
            </a:r>
            <a:r>
              <a:rPr lang="zh-CN" altLang="en-US" sz="2800"/>
              <a:t>，屈平</a:t>
            </a:r>
            <a:r>
              <a:rPr lang="zh-CN" altLang="en-US" sz="2800">
                <a:solidFill>
                  <a:srgbClr val="FF0000"/>
                </a:solidFill>
              </a:rPr>
              <a:t>属</a:t>
            </a:r>
            <a:r>
              <a:rPr lang="zh-CN" altLang="en-US" sz="2800"/>
              <a:t>草稿未定。上官大夫见而欲</a:t>
            </a:r>
            <a:r>
              <a:rPr lang="zh-CN" altLang="en-US" sz="2800">
                <a:solidFill>
                  <a:srgbClr val="FF0000"/>
                </a:solidFill>
              </a:rPr>
              <a:t>夺</a:t>
            </a:r>
            <a:r>
              <a:rPr lang="zh-CN" altLang="en-US" sz="2800"/>
              <a:t>之，屈平不</a:t>
            </a:r>
            <a:r>
              <a:rPr lang="zh-CN" altLang="en-US" sz="2800">
                <a:solidFill>
                  <a:srgbClr val="FF0000"/>
                </a:solidFill>
              </a:rPr>
              <a:t>与</a:t>
            </a:r>
            <a:r>
              <a:rPr lang="zh-CN" altLang="en-US" sz="2800"/>
              <a:t>，因</a:t>
            </a:r>
            <a:r>
              <a:rPr lang="zh-CN" altLang="en-US" sz="2800">
                <a:solidFill>
                  <a:srgbClr val="FF0000"/>
                </a:solidFill>
              </a:rPr>
              <a:t>谗</a:t>
            </a:r>
            <a:r>
              <a:rPr lang="zh-CN" altLang="en-US" sz="2800"/>
              <a:t>之曰：“王使屈平为令，众</a:t>
            </a:r>
            <a:r>
              <a:rPr lang="zh-CN" altLang="en-US" sz="2800">
                <a:solidFill>
                  <a:srgbClr val="FF0000"/>
                </a:solidFill>
              </a:rPr>
              <a:t>莫</a:t>
            </a:r>
            <a:r>
              <a:rPr lang="zh-CN" altLang="en-US" sz="2800"/>
              <a:t>不知，每一令出，平</a:t>
            </a:r>
            <a:r>
              <a:rPr lang="zh-CN" altLang="en-US" sz="2800">
                <a:solidFill>
                  <a:srgbClr val="FF0000"/>
                </a:solidFill>
              </a:rPr>
              <a:t>伐</a:t>
            </a:r>
            <a:r>
              <a:rPr lang="zh-CN" altLang="en-US" sz="2800"/>
              <a:t>其功，曰，以为‘非我莫能为’也。”王怒而</a:t>
            </a:r>
            <a:r>
              <a:rPr lang="zh-CN" altLang="en-US" sz="2800">
                <a:solidFill>
                  <a:srgbClr val="FF0000"/>
                </a:solidFill>
              </a:rPr>
              <a:t>疏</a:t>
            </a:r>
            <a:r>
              <a:rPr lang="zh-CN" altLang="en-US" sz="2800"/>
              <a:t>屈平。</a:t>
            </a:r>
            <a:endParaRPr lang="zh-CN" altLang="en-US" sz="2800"/>
          </a:p>
        </p:txBody>
      </p:sp>
      <p:sp>
        <p:nvSpPr>
          <p:cNvPr id="13" name="文本框 12" title=""/>
          <p:cNvSpPr txBox="1"/>
          <p:nvPr/>
        </p:nvSpPr>
        <p:spPr>
          <a:xfrm>
            <a:off x="946785" y="2688590"/>
            <a:ext cx="9947275" cy="396938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上官大夫：大王，您让屈平大夫起草宪令，众人皆知，这是您会用人哪。可是屈平目中无人，说别人谁也做不了，只有他才能胜任，这都是他的功劳。您说，他眼里还有大王您吗？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indent="457200" fontAlgn="auto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楚王：屈原大夫乃国之栋梁，是一位君子，他绝不会说这样的话。我看你是一个小人，嫉贤妒能，挑拨离间，陷害忠良。来人，把这个小人给我轰出去！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https://d.book118.com/796224003124010050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4.xml><?xml version="1.0" encoding="utf-8"?>
<p:tagLst xmlns:p="http://schemas.openxmlformats.org/presentationml/2006/main">
  <p:tag name="KSO_WM_UNIT_PLACING_PICTURE_USER_VIEWPORT" val="{&quot;height&quot;:8340,&quot;width&quot;:8745}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0.xml><?xml version="1.0" encoding="utf-8"?>
<p:tagLst xmlns:p="http://schemas.openxmlformats.org/presentationml/2006/main">
  <p:tag name="KSO_WM_UNIT_PLACING_PICTURE_USER_VIEWPORT" val="{&quot;height&quot;:6211.7370078740159,&quot;width&quot;:4182.4031496062989}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8">
      <vt:lpstr>Arial</vt:lpstr>
      <vt:lpstr>Calibri</vt:lpstr>
      <vt:lpstr>微软雅黑</vt:lpstr>
      <vt:lpstr>Wingdings</vt:lpstr>
      <vt:lpstr>华文行楷</vt:lpstr>
      <vt:lpstr>楷体</vt:lpstr>
      <vt:lpstr>仿宋</vt:lpstr>
      <vt:lpstr>宋体</vt:lpstr>
      <vt:lpstr>迷你简剪纸</vt:lpstr>
      <vt:lpstr>黑体</vt:lpstr>
      <vt:lpstr>Times New Roman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【学习目标】</vt:lpstr>
      <vt:lpstr>PowerPoint Presentation</vt:lpstr>
      <vt:lpstr>【走进作者：司马迁】</vt:lpstr>
      <vt:lpstr>【了解《史记》】</vt:lpstr>
      <vt:lpstr>PowerPoint Presentation</vt:lpstr>
      <vt:lpstr>PowerPoint Presentation</vt:lpstr>
      <vt:lpstr>【走进屈原】</vt:lpstr>
      <vt:lpstr>【走进屈原】</vt:lpstr>
      <vt:lpstr>任务一课堂小检测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2024-09-15T20:07:55.582</cp:lastPrinted>
  <dcterms:created xsi:type="dcterms:W3CDTF">2024-09-15T12:07:55Z</dcterms:created>
  <dcterms:modified xsi:type="dcterms:W3CDTF">2024-09-15T12:07:57Z</dcterms:modified>
</cp:coreProperties>
</file>