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AF3B0-4713-4CD8-8C14-60D0D027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51618-E195-4EEC-B32F-CDCA4B8CE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63D86-0102-4C7B-A46B-180804535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E7A2A-71D8-44ED-BE06-852A1BF7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F60C7D-C314-45E5-AD2C-20087EDE3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432F1-A021-4481-8981-AD6C05EBF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09A41-9C5F-4ED3-9042-49F5BF196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56E5E-9C91-4C9D-9034-4A9DD0FD3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91E4B-7AEC-4641-9FF1-F88513ED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06C47-0741-4705-AED3-656BA87C3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1145C-3B00-488A-B71E-96B7F9D94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155" r:id="rId2"/>
    <p:sldLayoutId id="2147488156" r:id="rId3"/>
    <p:sldLayoutId id="2147488157" r:id="rId4"/>
    <p:sldLayoutId id="2147488158" r:id="rId5"/>
    <p:sldLayoutId id="2147488159" r:id="rId6"/>
    <p:sldLayoutId id="2147488160" r:id="rId7"/>
    <p:sldLayoutId id="2147488161" r:id="rId8"/>
    <p:sldLayoutId id="2147488162" r:id="rId9"/>
    <p:sldLayoutId id="2147488163" r:id="rId10"/>
    <p:sldLayoutId id="21474881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4051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品牌定位九大黄金法则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69596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69596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36613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36613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品牌定位的重要性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03631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03631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品牌定位的九大黄金法则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0648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0648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品牌定位的实践应用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品牌定位的重要性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品牌定位的定义</a:t>
            </a:r>
            <a:endParaRPr lang="zh-CN" altLang="en-US"/>
          </a:p>
        </p:txBody>
      </p:sp>
      <p:sp>
        <p:nvSpPr>
          <p:cNvPr id="1048942" name="矩形 8"/>
          <p:cNvSpPr/>
          <p:nvPr>
            <p:custDataLst>
              <p:tags r:id="rId2"/>
            </p:custDataLst>
          </p:nvPr>
        </p:nvSpPr>
        <p:spPr>
          <a:xfrm>
            <a:off x="838200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品牌定位是指企业在市场中确定自己的位置，以区别于竞争对手。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48944" name="矩形 9"/>
          <p:cNvSpPr/>
          <p:nvPr>
            <p:custDataLst>
              <p:tags r:id="rId3"/>
            </p:custDataLst>
          </p:nvPr>
        </p:nvSpPr>
        <p:spPr>
          <a:xfrm>
            <a:off x="3587973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品牌定位可以帮助企业明确目标市场，提高品牌知名度和美誉度。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48946" name="矩形 10"/>
          <p:cNvSpPr/>
          <p:nvPr>
            <p:custDataLst>
              <p:tags r:id="rId4"/>
            </p:custDataLst>
          </p:nvPr>
        </p:nvSpPr>
        <p:spPr>
          <a:xfrm>
            <a:off x="6337745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品牌定位可以指导企业的产品开发、市场推广和营销策略。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48948" name="矩形 15"/>
          <p:cNvSpPr/>
          <p:nvPr>
            <p:custDataLst>
              <p:tags r:id="rId5"/>
            </p:custDataLst>
          </p:nvPr>
        </p:nvSpPr>
        <p:spPr>
          <a:xfrm>
            <a:off x="9087518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品牌定位可以增强企业的市场竞争力，提高企业的盈利能力。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品牌定位的作用</a:t>
            </a:r>
            <a:endParaRPr lang="zh-CN" altLang="en-US"/>
          </a:p>
        </p:txBody>
      </p:sp>
      <p:sp>
        <p:nvSpPr>
          <p:cNvPr id="1048984" name="矩形 3"/>
          <p:cNvSpPr/>
          <p:nvPr>
            <p:custDataLst>
              <p:tags r:id="rId2"/>
            </p:custDataLst>
          </p:nvPr>
        </p:nvSpPr>
        <p:spPr>
          <a:xfrm>
            <a:off x="1383931" y="1364400"/>
            <a:ext cx="9778500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3730" tIns="135864" rIns="228978" bIns="13586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明确品牌定位，有助于消费者快速识别和记忆品牌</a:t>
            </a:r>
            <a:endParaRPr lang="zh-CN" altLang="zh-CN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86" name="矩形 13"/>
          <p:cNvSpPr/>
          <p:nvPr>
            <p:custDataLst>
              <p:tags r:id="rId3"/>
            </p:custDataLst>
          </p:nvPr>
        </p:nvSpPr>
        <p:spPr>
          <a:xfrm>
            <a:off x="1030133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39"/>
          <p:cNvSpPr/>
          <p:nvPr>
            <p:custDataLst>
              <p:tags r:id="rId4"/>
            </p:custDataLst>
          </p:nvPr>
        </p:nvSpPr>
        <p:spPr>
          <a:xfrm>
            <a:off x="1383931" y="2617142"/>
            <a:ext cx="9778500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3730" tIns="135864" rIns="228978" bIns="13586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品牌定位可以引导消费者对品牌的认知和评价</a:t>
            </a:r>
            <a:endParaRPr lang="zh-CN" altLang="zh-CN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90" name="矩形 5"/>
          <p:cNvSpPr/>
          <p:nvPr>
            <p:custDataLst>
              <p:tags r:id="rId5"/>
            </p:custDataLst>
          </p:nvPr>
        </p:nvSpPr>
        <p:spPr>
          <a:xfrm>
            <a:off x="1030133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2"/>
          <p:cNvSpPr/>
          <p:nvPr>
            <p:custDataLst>
              <p:tags r:id="rId6"/>
            </p:custDataLst>
          </p:nvPr>
        </p:nvSpPr>
        <p:spPr>
          <a:xfrm>
            <a:off x="1383931" y="3869884"/>
            <a:ext cx="9778500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3730" tIns="135864" rIns="228978" bIns="13586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品牌定位有助于提高品牌的市场竞争力</a:t>
            </a:r>
            <a:endParaRPr lang="zh-CN" altLang="zh-CN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94" name="矩形 17"/>
          <p:cNvSpPr/>
          <p:nvPr>
            <p:custDataLst>
              <p:tags r:id="rId7"/>
            </p:custDataLst>
          </p:nvPr>
        </p:nvSpPr>
        <p:spPr>
          <a:xfrm>
            <a:off x="1030133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49"/>
          <p:cNvSpPr/>
          <p:nvPr>
            <p:custDataLst>
              <p:tags r:id="rId8"/>
            </p:custDataLst>
          </p:nvPr>
        </p:nvSpPr>
        <p:spPr>
          <a:xfrm>
            <a:off x="1383931" y="5121984"/>
            <a:ext cx="9778500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363730" tIns="135864" rIns="228978" bIns="13586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品牌定位可以指导企业的营销策略和品牌传播</a:t>
            </a:r>
            <a:endParaRPr lang="zh-CN" altLang="zh-CN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98" name="矩形 26"/>
          <p:cNvSpPr/>
          <p:nvPr>
            <p:custDataLst>
              <p:tags r:id="rId9"/>
            </p:custDataLst>
          </p:nvPr>
        </p:nvSpPr>
        <p:spPr>
          <a:xfrm>
            <a:off x="1030133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品牌定位的步骤</a:t>
            </a:r>
            <a:endParaRPr lang="zh-CN" altLang="en-US"/>
          </a:p>
        </p:txBody>
      </p:sp>
      <p:sp>
        <p:nvSpPr>
          <p:cNvPr id="1049034" name="椭圆 22"/>
          <p:cNvSpPr/>
          <p:nvPr>
            <p:custDataLst>
              <p:tags r:id="rId2"/>
            </p:custDataLst>
          </p:nvPr>
        </p:nvSpPr>
        <p:spPr>
          <a:xfrm>
            <a:off x="6948863" y="2633606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FFFFFF"/>
                </a:solidFill>
                <a:latin typeface="微软雅黑" panose="020b0503020204020204" charset="-122"/>
                <a:ea typeface="微软雅黑"/>
              </a:rPr>
              <a:t>实施品牌策略：通过广告、公关、活动等手段，实施品牌策略</a:t>
            </a:r>
            <a:endParaRPr lang="zh-CN" altLang="zh-CN" sz="1400">
              <a:solidFill>
                <a:srgbClr val="FFFFFF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9036" name="椭圆 24"/>
          <p:cNvSpPr/>
          <p:nvPr>
            <p:custDataLst>
              <p:tags r:id="rId3"/>
            </p:custDataLst>
          </p:nvPr>
        </p:nvSpPr>
        <p:spPr>
          <a:xfrm>
            <a:off x="5052476" y="2633606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262626"/>
                </a:solidFill>
                <a:latin typeface="+mn-ea"/>
                <a:cs typeface="+mn-ea"/>
              </a:rPr>
              <a:t>制定品牌策略：根据品牌定位，制定品牌推广、营销和传播策略</a:t>
            </a:r>
            <a:endParaRPr lang="zh-CN" altLang="zh-CN" sz="1400">
              <a:solidFill>
                <a:srgbClr val="262626"/>
              </a:solidFill>
              <a:latin typeface="+mn-ea"/>
              <a:cs typeface="+mn-ea"/>
            </a:endParaRPr>
          </a:p>
        </p:txBody>
      </p:sp>
      <p:sp>
        <p:nvSpPr>
          <p:cNvPr id="1049038" name="椭圆 30"/>
          <p:cNvSpPr/>
          <p:nvPr>
            <p:custDataLst>
              <p:tags r:id="rId4"/>
            </p:custDataLst>
          </p:nvPr>
        </p:nvSpPr>
        <p:spPr>
          <a:xfrm>
            <a:off x="8864974" y="2633606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262626"/>
                </a:solidFill>
                <a:latin typeface="+mn-ea"/>
                <a:cs typeface="+mn-ea"/>
              </a:rPr>
              <a:t>评估品牌效果：定期评估品牌策略的效果，并根据评估结果进行调整和优化</a:t>
            </a:r>
            <a:endParaRPr lang="zh-CN" altLang="zh-CN" sz="1400">
              <a:solidFill>
                <a:srgbClr val="262626"/>
              </a:solidFill>
              <a:latin typeface="+mn-ea"/>
              <a:cs typeface="+mn-ea"/>
            </a:endParaRPr>
          </a:p>
        </p:txBody>
      </p:sp>
      <p:sp>
        <p:nvSpPr>
          <p:cNvPr id="1049040" name="弧形 58"/>
          <p:cNvSpPr/>
          <p:nvPr>
            <p:custDataLst>
              <p:tags r:id="rId5"/>
            </p:custDataLst>
          </p:nvPr>
        </p:nvSpPr>
        <p:spPr>
          <a:xfrm>
            <a:off x="8649475" y="2418838"/>
            <a:ext cx="2704950" cy="270495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31"/>
          <p:cNvSpPr/>
          <p:nvPr>
            <p:custDataLst>
              <p:tags r:id="rId6"/>
            </p:custDataLst>
          </p:nvPr>
        </p:nvSpPr>
        <p:spPr>
          <a:xfrm>
            <a:off x="9165211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7"/>
          <p:cNvSpPr/>
          <p:nvPr>
            <p:custDataLst>
              <p:tags r:id="rId7"/>
            </p:custDataLst>
          </p:nvPr>
        </p:nvSpPr>
        <p:spPr>
          <a:xfrm>
            <a:off x="3156819" y="2633606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FFFFFF"/>
                </a:solidFill>
                <a:latin typeface="微软雅黑" panose="020b0503020204020204" charset="-122"/>
                <a:ea typeface="微软雅黑"/>
              </a:rPr>
              <a:t>确定品牌定位：根据目标市场的需求，确定品牌的定位和形象</a:t>
            </a:r>
            <a:endParaRPr lang="zh-CN" altLang="zh-CN" sz="1400">
              <a:solidFill>
                <a:srgbClr val="FFFFFF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9046" name="弧形 57"/>
          <p:cNvSpPr/>
          <p:nvPr>
            <p:custDataLst>
              <p:tags r:id="rId8"/>
            </p:custDataLst>
          </p:nvPr>
        </p:nvSpPr>
        <p:spPr>
          <a:xfrm>
            <a:off x="838200" y="2418838"/>
            <a:ext cx="2704950" cy="270495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23"/>
          <p:cNvSpPr/>
          <p:nvPr>
            <p:custDataLst>
              <p:tags r:id="rId9"/>
            </p:custDataLst>
          </p:nvPr>
        </p:nvSpPr>
        <p:spPr>
          <a:xfrm>
            <a:off x="7249100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25"/>
          <p:cNvSpPr/>
          <p:nvPr>
            <p:custDataLst>
              <p:tags r:id="rId10"/>
            </p:custDataLst>
          </p:nvPr>
        </p:nvSpPr>
        <p:spPr>
          <a:xfrm>
            <a:off x="5353443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9"/>
          <p:cNvSpPr/>
          <p:nvPr>
            <p:custDataLst>
              <p:tags r:id="rId11"/>
            </p:custDataLst>
          </p:nvPr>
        </p:nvSpPr>
        <p:spPr>
          <a:xfrm>
            <a:off x="3457056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5"/>
          <p:cNvSpPr/>
          <p:nvPr>
            <p:custDataLst>
              <p:tags r:id="rId12"/>
            </p:custDataLst>
          </p:nvPr>
        </p:nvSpPr>
        <p:spPr>
          <a:xfrm>
            <a:off x="1045663" y="2633606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262626"/>
                </a:solidFill>
                <a:latin typeface="+mn-ea"/>
                <a:cs typeface="+mn-ea"/>
              </a:rPr>
              <a:t>确定目标市场：分析目标消费者的需求、偏好和购买力</a:t>
            </a:r>
            <a:endParaRPr lang="zh-CN" altLang="zh-CN" sz="1400">
              <a:solidFill>
                <a:srgbClr val="262626"/>
              </a:solidFill>
              <a:latin typeface="+mn-ea"/>
              <a:cs typeface="+mn-ea"/>
            </a:endParaRPr>
          </a:p>
        </p:txBody>
      </p:sp>
      <p:sp>
        <p:nvSpPr>
          <p:cNvPr id="1049056" name="椭圆 4"/>
          <p:cNvSpPr/>
          <p:nvPr>
            <p:custDataLst>
              <p:tags r:id="rId13"/>
            </p:custDataLst>
          </p:nvPr>
        </p:nvSpPr>
        <p:spPr>
          <a:xfrm>
            <a:off x="1346631" y="2678897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品牌定位的九大黄金法则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聚焦法则：明确品牌的核心价值</a:t>
            </a:r>
            <a:endParaRPr lang="zh-CN" altLang="en-US"/>
          </a:p>
        </p:txBody>
      </p:sp>
      <p:sp>
        <p:nvSpPr>
          <p:cNvPr id="104912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975787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4"/>
          <p:cNvSpPr/>
          <p:nvPr>
            <p:custDataLst>
              <p:tags r:id="rId4"/>
            </p:custDataLst>
          </p:nvPr>
        </p:nvSpPr>
        <p:spPr>
          <a:xfrm>
            <a:off x="940471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114583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明确品牌的核心价值，是品牌定位的关键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975178"/>
            <a:ext cx="681562" cy="19832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8"/>
          <p:cNvSpPr/>
          <p:nvPr>
            <p:custDataLst>
              <p:tags r:id="rId9"/>
            </p:custDataLst>
          </p:nvPr>
        </p:nvSpPr>
        <p:spPr>
          <a:xfrm>
            <a:off x="5206003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2114583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核心价值应该具有独特性、稳定性和持久性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5"/>
          <p:cNvSpPr/>
          <p:nvPr>
            <p:custDataLst>
              <p:tags r:id="rId14"/>
            </p:custDataLst>
          </p:nvPr>
        </p:nvSpPr>
        <p:spPr>
          <a:xfrm>
            <a:off x="7339682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核心价值应该能够满足消费者的需求，引起消费者的共鸣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98613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195301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1"/>
          <p:cNvSpPr/>
          <p:nvPr>
            <p:custDataLst>
              <p:tags r:id="rId19"/>
            </p:custDataLst>
          </p:nvPr>
        </p:nvSpPr>
        <p:spPr>
          <a:xfrm>
            <a:off x="3073541" y="2633241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212493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19816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核心价值是品牌的灵魂，是品牌区别于其他品牌的关键因素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25"/>
          <p:cNvSpPr/>
          <p:nvPr>
            <p:custDataLst>
              <p:tags r:id="rId24"/>
            </p:custDataLst>
          </p:nvPr>
        </p:nvSpPr>
        <p:spPr>
          <a:xfrm>
            <a:off x="9472144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核心价值应该能够体现品牌的个性和特点，使品牌具有独特的魅力和吸引力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差异化法则：建立独特的品牌形象</a:t>
            </a:r>
            <a:endParaRPr lang="zh-CN" altLang="en-US"/>
          </a:p>
        </p:txBody>
      </p:sp>
      <p:sp>
        <p:nvSpPr>
          <p:cNvPr id="1049212" name="矩形 8"/>
          <p:cNvSpPr/>
          <p:nvPr>
            <p:custDataLst>
              <p:tags r:id="rId2"/>
            </p:custDataLst>
          </p:nvPr>
        </p:nvSpPr>
        <p:spPr>
          <a:xfrm>
            <a:off x="838200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差异化法则是品牌定位的核心，通过独特的品牌形象，让消费者记住品牌。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49214" name="矩形 9"/>
          <p:cNvSpPr/>
          <p:nvPr>
            <p:custDataLst>
              <p:tags r:id="rId3"/>
            </p:custDataLst>
          </p:nvPr>
        </p:nvSpPr>
        <p:spPr>
          <a:xfrm>
            <a:off x="3587973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差异化法则可以帮助品牌在众多竞争对手中脱颖而出，提高品牌知名度。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49216" name="矩形 10"/>
          <p:cNvSpPr/>
          <p:nvPr>
            <p:custDataLst>
              <p:tags r:id="rId4"/>
            </p:custDataLst>
          </p:nvPr>
        </p:nvSpPr>
        <p:spPr>
          <a:xfrm>
            <a:off x="6337745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差异化法则可以通过产品、服务、价格、渠道等方面来实现，让消费者感受到品牌的独特性。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  <p:sp>
        <p:nvSpPr>
          <p:cNvPr id="1049218" name="矩形 15"/>
          <p:cNvSpPr/>
          <p:nvPr>
            <p:custDataLst>
              <p:tags r:id="rId5"/>
            </p:custDataLst>
          </p:nvPr>
        </p:nvSpPr>
        <p:spPr>
          <a:xfrm>
            <a:off x="9087518" y="2431952"/>
            <a:ext cx="2266282" cy="2678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None/>
            </a:pPr>
            <a:r>
              <a:rPr lang="zh-CN" altLang="en-US" sz="15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中文正文" charset="0"/>
                <a:ea typeface="+mn-ea"/>
                <a:sym typeface="+mn-ea"/>
              </a:rPr>
              <a:t>差异化法则需要持续创新，不断更新品牌形象，以保持品牌的竞争力。</a:t>
            </a:r>
            <a:endParaRPr lang="zh-CN" altLang="en-US" sz="15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中文正文" charset="0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受众法则：了解目标消费者需求</a:t>
            </a:r>
            <a:endParaRPr lang="zh-CN" altLang="en-US"/>
          </a:p>
        </p:txBody>
      </p:sp>
      <p:sp>
        <p:nvSpPr>
          <p:cNvPr id="1049254" name="椭圆 24"/>
          <p:cNvSpPr/>
          <p:nvPr>
            <p:custDataLst>
              <p:tags r:id="rId2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262626"/>
                </a:solidFill>
                <a:latin typeface="+mn-ea"/>
                <a:cs typeface="+mn-ea"/>
              </a:rPr>
              <a:t>制定品牌定位：根据消费者需求，制定符合消费者需求的品牌定位</a:t>
            </a:r>
            <a:endParaRPr lang="zh-CN" altLang="zh-CN" sz="1400">
              <a:solidFill>
                <a:srgbClr val="262626"/>
              </a:solidFill>
              <a:latin typeface="+mn-ea"/>
              <a:cs typeface="+mn-ea"/>
            </a:endParaRPr>
          </a:p>
        </p:txBody>
      </p:sp>
      <p:sp>
        <p:nvSpPr>
          <p:cNvPr id="1049256" name="椭圆 22"/>
          <p:cNvSpPr/>
          <p:nvPr>
            <p:custDataLst>
              <p:tags r:id="rId3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FFFFFF"/>
                </a:solidFill>
                <a:latin typeface="微软雅黑" panose="020b0503020204020204" charset="-122"/>
                <a:ea typeface="微软雅黑"/>
              </a:rPr>
              <a:t>调整品牌策略：根据消费者需求的变化，调整品牌策略，以适应市场变化</a:t>
            </a:r>
            <a:endParaRPr lang="zh-CN" altLang="zh-CN" sz="1400">
              <a:solidFill>
                <a:srgbClr val="FFFFFF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9258" name="弧形 58"/>
          <p:cNvSpPr/>
          <p:nvPr>
            <p:custDataLst>
              <p:tags r:id="rId4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7"/>
          <p:cNvSpPr/>
          <p:nvPr>
            <p:custDataLst>
              <p:tags r:id="rId5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FFFFFF"/>
                </a:solidFill>
                <a:latin typeface="微软雅黑" panose="020b0503020204020204" charset="-122"/>
                <a:ea typeface="微软雅黑"/>
              </a:rPr>
              <a:t>研究消费者需求：了解他们的消费习惯、购买动机、购买频率等</a:t>
            </a:r>
            <a:endParaRPr lang="zh-CN" altLang="zh-CN" sz="1400">
              <a:solidFill>
                <a:srgbClr val="FFFFFF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9262" name="弧形 57"/>
          <p:cNvSpPr/>
          <p:nvPr>
            <p:custDataLst>
              <p:tags r:id="rId6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23"/>
          <p:cNvSpPr/>
          <p:nvPr>
            <p:custDataLst>
              <p:tags r:id="rId7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9"/>
          <p:cNvSpPr/>
          <p:nvPr>
            <p:custDataLst>
              <p:tags r:id="rId9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5"/>
          <p:cNvSpPr/>
          <p:nvPr>
            <p:custDataLst>
              <p:tags r:id="rId10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262626"/>
                </a:solidFill>
                <a:latin typeface="+mn-ea"/>
                <a:cs typeface="+mn-ea"/>
              </a:rPr>
              <a:t>明确目标消费者：了解他们的年龄、性别、职业、收入等基本信息</a:t>
            </a:r>
            <a:endParaRPr lang="zh-CN" altLang="zh-CN" sz="1400">
              <a:solidFill>
                <a:srgbClr val="262626"/>
              </a:solidFill>
              <a:latin typeface="+mn-ea"/>
              <a:cs typeface="+mn-ea"/>
            </a:endParaRPr>
          </a:p>
        </p:txBody>
      </p:sp>
      <p:sp>
        <p:nvSpPr>
          <p:cNvPr id="1049272" name="椭圆 4"/>
          <p:cNvSpPr/>
          <p:nvPr>
            <p:custDataLst>
              <p:tags r:id="rId11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https://d.book118.com/796224051112010101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29998779296875,&quot;width&quot;:843.34997558593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8"/>
  <p:tag name="KSO_WM_UNIT_FILL_TYPE" val="1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8"/>
  <p:tag name="KSO_WM_UNIT_FILL_TYPE" val="1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.8"/>
  <p:tag name="KSO_WM_UNIT_FILL_TYPE" val="1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9174804688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205.5,&quot;width&quot;:806.9000244140625}"/>
  <p:tag name="KSO_WM_TAG_VERSION" val="3.0"/>
  <p:tag name="KSO_WM_TEMPLATE_CATEGORY" val="diagram"/>
  <p:tag name="KSO_WM_TEMPLATE_INDEX" val="20233571"/>
  <p:tag name="KSO_WM_UNIT_COMPATIBLE" val="0"/>
  <p:tag name="KSO_WM_UNIT_DIAGRAM_ISNUMVISUAL" val="0"/>
  <p:tag name="KSO_WM_UNIT_DIAGRAM_ISREFERUNIT" val="0"/>
  <p:tag name="KSO_WM_UNIT_HIGHLIGHT" val="0"/>
  <p:tag name="KSO_WM_UNIT_ID" val="diagram20233571_1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传达的思想。单击此处添加文本具体内容，简明扼要地阐述您的观点。"/>
  <p:tag name="KSO_WM_UNIT_PRESET_TEXT_INDEX" val="6"/>
  <p:tag name="KSO_WM_UNIT_PRESET_TEXT_LEN" val="530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+中文正文</vt:lpstr>
      <vt:lpstr>宋体</vt:lpstr>
      <vt:lpstr>Office Theme</vt:lpstr>
      <vt:lpstr>品牌定位九大黄金法则</vt:lpstr>
      <vt:lpstr>目录</vt:lpstr>
      <vt:lpstr>单击添加章节标题</vt:lpstr>
      <vt:lpstr>品牌定位的重要性</vt:lpstr>
      <vt:lpstr>品牌定位的定义</vt:lpstr>
      <vt:lpstr>品牌定位的作用</vt:lpstr>
      <vt:lpstr>品牌定位的步骤</vt:lpstr>
      <vt:lpstr>品牌定位的九大黄金法则</vt:lpstr>
      <vt:lpstr>聚焦法则：明确品牌的核心价值</vt:lpstr>
      <vt:lpstr>差异化法则：建立独特的品牌形象</vt:lpstr>
      <vt:lpstr>受众法则：了解目标消费者需求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2024-09-25T21:56:05.030</cp:lastPrinted>
  <dcterms:created xsi:type="dcterms:W3CDTF">2024-09-25T13:56:05Z</dcterms:created>
  <dcterms:modified xsi:type="dcterms:W3CDTF">2024-09-25T13:56:07Z</dcterms:modified>
</cp:coreProperties>
</file>