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7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22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21BEC-D0F7-432C-BE66-1FA33DD59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6856-2221-48AB-96B5-638677A50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6708C-E3C4-424B-A822-CD2E68C7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EF298-8267-4789-B7B4-0BA58D03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3186B0-8C22-426C-A949-C487E89F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060E4-6938-4994-960B-27A73250C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1698D-8B89-4D8C-8B16-A256AAF4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674E8-2077-43D1-9366-439D930D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004A0-6E1F-4D26-AF32-F0DF164A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4FA91-15BD-40A0-8033-6C6E52CE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79936-8AA0-494B-84B6-D6BB2808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8313821-8864-AFAE-4546-0FC3409193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EC173BD-A3D0-9235-5523-9F02064188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2A8CAA9-61E4-26C6-CE35-283121208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4B128E7-8688-F95B-44F4-484E6541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A0035B1-BAD0-CB7D-60F6-D1A17DFC9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815710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1534386-42B1-32EA-C208-E984C56F6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D113D6C-E5B4-CCEB-99CB-9A3140E24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68B1E3E-9C9B-0B17-0BE5-C39851D6B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9C2CE7B-F5E3-CFC9-6362-377BBF0FF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FAE1F24-A014-836D-5042-2FDEA299A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298118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C147488-BF48-E2D9-3063-E96394DD6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C15F665-E7EE-9084-C224-3ADD865A7F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1A2580B-96E8-F827-A898-EA07E5639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5E59678-DA4D-3E36-0045-1DF416669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6EF952F-2AAD-EE4B-916C-B7DF43DC3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634962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2445DFFA-AD3D-2C28-7B53-2219F80D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2BB8F5D-15C1-B569-4D5A-3E131A7CDC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AB41658-835A-D35F-370D-2AD5F2B90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234BD17-925B-F355-4A3B-C8CFD8D61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35ED308-7D5B-F244-FCB4-60D126719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A94605B-75D9-CBCD-D94B-DC7D223FD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508013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AF8C837-0C6B-B05A-2A7C-70B08F58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66E8749-3097-BB25-B6CB-3C2E673BE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3DE6C84-F940-FF84-BDB6-07DE21EB8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6B59018-8F78-2A79-5911-B36D3DBCE7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D3664AF-00B2-7152-5350-9270FB43F9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0EDEB60-2F83-5252-80DB-8646FBD1E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108960D-D0AF-1B7B-5E0D-A9560654A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44ED79C-8286-BE08-F580-AD841BDC4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7776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9C02B08-E577-3B59-92AD-4EC5A1EE3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D9C8BB9-06E2-FA5C-50C8-FAC5C3DBB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2A543FC-DFF9-C7C8-0CC0-3AA923A8B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460004E-332E-187C-3DE1-4AECBFC7E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0551115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DC07C99-817F-8D80-58E0-8DF4F3CF9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BFD4053-62DE-6095-9CA8-BE8D9C2DC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43D027D-044C-2B67-9848-1C19C25BC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872348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9FDEC85-9613-0A11-CD08-4D24F0746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F31D6A2-5A62-DB1B-BC94-81F868BC8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B1782D7-0108-63E1-DA21-61055915B2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44215E0-51A4-1AC3-6F88-54CA1FE56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8742E01-AF65-08EB-C558-004279110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4C094BB-C5E8-B393-49AD-5BF96CD75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042778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3C059FD-56E7-3D28-9E7C-BBEA411EE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9203125-D6B2-4D98-AD59-64271987D9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457A2CA-37FE-FF36-0F47-9EF5FB5080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CAC1A1C-BFFD-632C-EF28-FE0434E04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3D7A5182-3F6D-9FB9-39C8-420980970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A0D1DD30-E312-20C1-3E14-2D5B63D57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748936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1925514-5733-8B2B-EB8E-EB6CE0BA6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B4ABB69-F08C-BC88-C25D-251AAAE17D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C43D6DB-20ED-E464-A22D-490DDC7BE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81C94E9-7189-92C8-20C4-F1E387904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97527F8-91CD-BE34-DA6B-646C02429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3934540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5419AED-5AAC-D19C-8B21-978173487A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3194CAE-C628-5916-C6D3-495ADA348B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5A7808C-7C05-943C-8CAA-41CD3AC2C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EFE94FA-49F7-5C1C-CA33-D3AB7D4F4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5AEB0A4-EBEE-1B86-5C8B-1565B71A0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0692194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2691813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dk1">
                    <a:lumMod val="100000"/>
                  </a:schemeClr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</a:p>
        </p:txBody>
      </p:sp>
    </p:spTree>
    <p:extLst>
      <p:ext uri="{BB962C8B-B14F-4D97-AF65-F5344CB8AC3E}">
        <p14:creationId xmlns:p14="http://schemas.microsoft.com/office/powerpoint/2010/main" val="580450600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075F3D6-D83A-42EF-B79D-B775B8742390}" type="slidenum">
              <a:rPr lang="zh-CN" altLang="zh-CN"/>
              <a:t>‹#›</a:t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C926F1-D1EA-4F1D-B49C-E2B643D08B4E}" type="slidenum">
              <a:rPr lang="zh-CN" altLang="zh-CN"/>
              <a:t>‹#›</a:t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1.png" /><Relationship Id="rId16" Type="http://schemas.openxmlformats.org/officeDocument/2006/relationships/image" Target="../media/image2.jpe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image" Target="file:///D:\qq&#25991;&#20214;\712321467\Image\C2C\Image2\%7b75232B38-A165-1FB7-499C-2E1C792CACB5%7d.png" TargetMode="External" /><Relationship Id="rId7" Type="http://schemas.openxmlformats.org/officeDocument/2006/relationships/image" Target="../media/image1.png" /><Relationship Id="rId8" Type="http://schemas.openxmlformats.org/officeDocument/2006/relationships/image" Target="../media/image3.jpeg" /><Relationship Id="rId9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5BC632B-B880-04C3-9BE7-D1061C2FA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5BDB0849-E118-3ABF-6C94-39E53572AB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94D494A-E76B-E3E8-76AD-EEE76417B1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87B3D5F-7D05-4F41-8C44-D4345C221B75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8CCF24A-1539-9D17-56CF-5D57B26BFB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30BF871-1AFC-1053-3A1E-2553289BAB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88AC9B2-24DB-40EF-9E8A-2E5E0EC6B2F3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663209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8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9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2"/>
            <a:ext cx="10972800" cy="4525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1219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1219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1219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7" r:link="rId6"/>
          <a:stretch>
            <a:fillRect/>
          </a:stretch>
        </p:blipFill>
        <p:spPr>
          <a:xfrm>
            <a:off x="1117600" y="486833"/>
            <a:ext cx="12700" cy="127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</p:sldLayoutIdLst>
  <p:transition/>
  <p:timing/>
  <p:txStyles>
    <p:titleStyle>
      <a:lvl1pPr algn="ctr" defTabSz="1219200" rtl="0" eaLnBrk="1" latinLnBrk="0" hangingPunct="1"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itchFamily="34" charset="0"/>
        <a:buChar char="–"/>
        <a:defRPr sz="3733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itchFamily="34" charset="0"/>
        <a:buChar char="–"/>
        <a:defRPr sz="2667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itchFamily="34" charset="0"/>
        <a:buChar char="»"/>
        <a:defRPr sz="2667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Relationship Id="rId3" Type="http://schemas.openxmlformats.org/officeDocument/2006/relationships/tags" Target="../tags/tag5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5.png" /><Relationship Id="rId6" Type="http://schemas.openxmlformats.org/officeDocument/2006/relationships/tags" Target="../tags/tag6.xml" /><Relationship Id="rId7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tags" Target="../tags/tag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Relationship Id="rId3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9.emf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tags" Target="../tags/tag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Relationship Id="rId3" Type="http://schemas.openxmlformats.org/officeDocument/2006/relationships/tags" Target="../tags/tag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Relationship Id="rId3" Type="http://schemas.openxmlformats.org/officeDocument/2006/relationships/image" Target="../media/image13.png" /><Relationship Id="rId4" Type="http://schemas.openxmlformats.org/officeDocument/2006/relationships/tags" Target="../tags/tag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4.png" /><Relationship Id="rId3" Type="http://schemas.openxmlformats.org/officeDocument/2006/relationships/tags" Target="../tags/tag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9.emf" /><Relationship Id="rId3" Type="http://schemas.openxmlformats.org/officeDocument/2006/relationships/image" Target="../media/image15.png" /><Relationship Id="rId4" Type="http://schemas.openxmlformats.org/officeDocument/2006/relationships/tags" Target="../tags/tag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9.xml" /><Relationship Id="rId3" Type="http://schemas.openxmlformats.org/officeDocument/2006/relationships/audio" Target="../media/audio11111111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6.png" /><Relationship Id="rId3" Type="http://schemas.openxmlformats.org/officeDocument/2006/relationships/tags" Target="../tags/tag2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4212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5"/>
          <p:cNvSpPr txBox="1"/>
          <p:nvPr/>
        </p:nvSpPr>
        <p:spPr>
          <a:xfrm>
            <a:off x="-1" y="1413114"/>
            <a:ext cx="12192000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6600" b="1" smtClean="0">
                <a:latin typeface="微软雅黑" pitchFamily="34" charset="-122"/>
                <a:ea typeface="微软雅黑" pitchFamily="34" charset="-122"/>
                <a:cs typeface="思源黑体 CN Normal" panose="020b0400000000000000" charset="-122"/>
              </a:rPr>
              <a:t>一</a:t>
            </a:r>
            <a:r>
              <a:rPr lang="zh-CN" altLang="en-US" sz="6600" b="1">
                <a:latin typeface="微软雅黑" pitchFamily="34" charset="-122"/>
                <a:ea typeface="微软雅黑" pitchFamily="34" charset="-122"/>
                <a:cs typeface="思源黑体 CN Normal" panose="020b0400000000000000" charset="-122"/>
              </a:rPr>
              <a:t>次函数的应</a:t>
            </a:r>
            <a:r>
              <a:rPr lang="zh-CN" altLang="en-US" sz="6600" b="1" smtClean="0">
                <a:latin typeface="微软雅黑" pitchFamily="34" charset="-122"/>
                <a:ea typeface="微软雅黑" pitchFamily="34" charset="-122"/>
                <a:cs typeface="思源黑体 CN Normal" panose="020b0400000000000000" charset="-122"/>
              </a:rPr>
              <a:t>用</a:t>
            </a:r>
            <a:endParaRPr lang="en-US" altLang="zh-CN" sz="6600" b="1" smtClean="0">
              <a:latin typeface="微软雅黑" pitchFamily="34" charset="-122"/>
              <a:ea typeface="微软雅黑" pitchFamily="34" charset="-122"/>
              <a:cs typeface="思源黑体 CN Normal" panose="020b0400000000000000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200" b="1" smtClean="0">
                <a:latin typeface="微软雅黑" pitchFamily="34" charset="-122"/>
                <a:ea typeface="微软雅黑" pitchFamily="34" charset="-122"/>
                <a:cs typeface="思源黑体 CN Normal" panose="020b0400000000000000" charset="-122"/>
              </a:rPr>
              <a:t>第</a:t>
            </a:r>
            <a:r>
              <a:rPr lang="en-US" altLang="zh-CN" sz="3200" b="1" smtClean="0">
                <a:latin typeface="微软雅黑" pitchFamily="34" charset="-122"/>
                <a:ea typeface="微软雅黑" pitchFamily="34" charset="-122"/>
                <a:cs typeface="思源黑体 CN Normal" panose="020b0400000000000000" charset="-122"/>
              </a:rPr>
              <a:t>2</a:t>
            </a:r>
            <a:r>
              <a:rPr lang="zh-CN" altLang="en-US" sz="3200" b="1" smtClean="0">
                <a:latin typeface="微软雅黑" pitchFamily="34" charset="-122"/>
                <a:ea typeface="微软雅黑" pitchFamily="34" charset="-122"/>
                <a:cs typeface="思源黑体 CN Normal" panose="020b0400000000000000" charset="-122"/>
              </a:rPr>
              <a:t>课时</a:t>
            </a:r>
            <a:endParaRPr lang="zh-CN" altLang="en-US" sz="3200" b="1">
              <a:latin typeface="微软雅黑" pitchFamily="34" charset="-122"/>
              <a:ea typeface="微软雅黑" pitchFamily="34" charset="-122"/>
              <a:cs typeface="思源黑体 CN Normal" panose="020b0400000000000000" charset="-122"/>
            </a:endParaRPr>
          </a:p>
        </p:txBody>
      </p:sp>
      <p:sp>
        <p:nvSpPr>
          <p:cNvPr id="5" name="文本框 6"/>
          <p:cNvSpPr txBox="1"/>
          <p:nvPr/>
        </p:nvSpPr>
        <p:spPr>
          <a:xfrm>
            <a:off x="4380626" y="4142861"/>
            <a:ext cx="3430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思源黑体 CN Normal" panose="020b0400000000000000" charset="-122"/>
                <a:ea typeface="思源黑体 CN Normal" panose="020b0400000000000000" charset="-122"/>
                <a:cs typeface="思源黑体 CN Normal" panose="020b0400000000000000" charset="-122"/>
              </a:rPr>
              <a:t>北师大版八年级上册</a:t>
            </a:r>
          </a:p>
        </p:txBody>
      </p:sp>
      <p:sp>
        <p:nvSpPr>
          <p:cNvPr id="8" name="矩形 7"/>
          <p:cNvSpPr/>
          <p:nvPr/>
        </p:nvSpPr>
        <p:spPr>
          <a:xfrm>
            <a:off x="6003644" y="5639159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教学目标</a:t>
            </a:r>
          </a:p>
        </p:txBody>
      </p:sp>
      <p:sp>
        <p:nvSpPr>
          <p:cNvPr id="8" name="文本框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4AE5926-4D4D-03C0-83CA-F667382D7EFD}"/>
              </a:ext>
            </a:extLst>
          </p:cNvPr>
          <p:cNvSpPr txBox="1"/>
          <p:nvPr/>
        </p:nvSpPr>
        <p:spPr>
          <a:xfrm>
            <a:off x="1306947" y="2022954"/>
            <a:ext cx="9692369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  <a:sym typeface="+mn-ea"/>
              </a:rPr>
              <a:t>1．经历分析实际问题中两个变量之间关系，解决有关问题的过程，发展应用意识。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  <a:sym typeface="+mn-ea"/>
              </a:rPr>
              <a:t>2．进一步体会数形结合的思想，发展数形结合解决问题的能力。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  <a:sym typeface="+mn-ea"/>
              </a:rPr>
              <a:t>3．利用一次函数图象分析、解决简单实际问题，发展几何直观。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复习导入</a:t>
            </a:r>
            <a:endParaRPr lang="zh-CN" altLang="zh-CN">
              <a:solidFill>
                <a:schemeClr val="dk1">
                  <a:lumMod val="100000"/>
                </a:schemeClr>
              </a:solidFill>
            </a:endParaRP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1032681" y="1671620"/>
            <a:ext cx="61722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8001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12573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7145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2171700" indent="-3429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6289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30861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5433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40005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AutoNum type="arabicPeriod"/>
              <a:defRPr/>
            </a:pP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一次函数的表达式</a:t>
            </a: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  <a:sym typeface="Wingdings" panose="05000000000000000000" pitchFamily="2" charset="2"/>
              </a:rPr>
              <a:t>为：</a:t>
            </a:r>
          </a:p>
        </p:txBody>
      </p:sp>
      <p:sp>
        <p:nvSpPr>
          <p:cNvPr id="9" name="Text Box 11"/>
          <p:cNvSpPr txBox="1">
            <a:spLocks noChangeArrowheads="1"/>
          </p:cNvSpPr>
          <p:nvPr/>
        </p:nvSpPr>
        <p:spPr bwMode="auto">
          <a:xfrm>
            <a:off x="1032681" y="2922570"/>
            <a:ext cx="45910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2. </a:t>
            </a: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正比例函数的表达式为：</a:t>
            </a:r>
            <a:endParaRPr lang="zh-CN" altLang="en-US" sz="2400" b="1" i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  <a:sym typeface="Wingdings" panose="05000000000000000000" pitchFamily="2" charset="2"/>
            </a:endParaRPr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1421619" y="2297095"/>
            <a:ext cx="506728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=</a:t>
            </a:r>
            <a:r>
              <a:rPr kumimoji="1" lang="en-US" altLang="zh-CN" sz="2400" b="1" i="1" err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kx</a:t>
            </a:r>
            <a:r>
              <a:rPr kumimoji="1" lang="en-US" altLang="zh-CN" sz="2400" b="1" err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+</a:t>
            </a:r>
            <a:r>
              <a:rPr kumimoji="1" lang="en-US" altLang="zh-CN" sz="2400" b="1" i="1" err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(</a:t>
            </a: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,  </a:t>
            </a: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</a:t>
            </a:r>
            <a:r>
              <a:rPr kumimoji="1"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为常数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,</a:t>
            </a: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≠0)</a:t>
            </a:r>
            <a:endParaRPr kumimoji="1"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16" name="Text Box 15"/>
          <p:cNvSpPr txBox="1">
            <a:spLocks noChangeArrowheads="1"/>
          </p:cNvSpPr>
          <p:nvPr/>
        </p:nvSpPr>
        <p:spPr bwMode="auto">
          <a:xfrm>
            <a:off x="1421619" y="3546458"/>
            <a:ext cx="439102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=</a:t>
            </a:r>
            <a:r>
              <a:rPr kumimoji="1" lang="en-US" altLang="zh-CN" sz="2400" b="1" i="1" err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kx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(</a:t>
            </a: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</a:t>
            </a:r>
            <a:r>
              <a:rPr kumimoji="1"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为常数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,</a:t>
            </a:r>
            <a:r>
              <a:rPr kumimoji="1"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</a:t>
            </a:r>
            <a:r>
              <a:rPr kumimoji="1"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≠0)</a:t>
            </a:r>
          </a:p>
        </p:txBody>
      </p:sp>
      <p:sp>
        <p:nvSpPr>
          <p:cNvPr id="17" name="Text Box 16"/>
          <p:cNvSpPr txBox="1">
            <a:spLocks noChangeArrowheads="1"/>
          </p:cNvSpPr>
          <p:nvPr/>
        </p:nvSpPr>
        <p:spPr bwMode="auto">
          <a:xfrm>
            <a:off x="1032681" y="4202095"/>
            <a:ext cx="789160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3. </a:t>
            </a: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直线</a:t>
            </a:r>
            <a:r>
              <a:rPr kumimoji="1" lang="en-US" altLang="zh-CN" sz="2400" b="1" i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=3</a:t>
            </a:r>
            <a:r>
              <a:rPr kumimoji="1" lang="en-US" altLang="zh-CN" sz="2400" b="1" i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kumimoji="1"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+1</a:t>
            </a: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与直线</a:t>
            </a:r>
            <a:r>
              <a:rPr kumimoji="1" lang="en-US" altLang="zh-CN" sz="2400" b="1" i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=3</a:t>
            </a:r>
            <a:r>
              <a:rPr kumimoji="1" lang="en-US" altLang="zh-CN" sz="2400" b="1" i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－</a:t>
            </a:r>
            <a:r>
              <a:rPr kumimoji="1"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</a:t>
            </a:r>
            <a:r>
              <a:rPr kumimoji="1"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有什么样的位置关系？</a:t>
            </a:r>
          </a:p>
        </p:txBody>
      </p:sp>
      <p:sp>
        <p:nvSpPr>
          <p:cNvPr id="18" name="Text Box 17"/>
          <p:cNvSpPr txBox="1">
            <a:spLocks noChangeArrowheads="1"/>
          </p:cNvSpPr>
          <p:nvPr/>
        </p:nvSpPr>
        <p:spPr bwMode="auto">
          <a:xfrm>
            <a:off x="1421619" y="4830745"/>
            <a:ext cx="1119187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平行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6619514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新知讲解</a:t>
            </a:r>
          </a:p>
        </p:txBody>
      </p:sp>
      <p:sp>
        <p:nvSpPr>
          <p:cNvPr id="7" name="Rectangle 40"/>
          <p:cNvSpPr/>
          <p:nvPr/>
        </p:nvSpPr>
        <p:spPr>
          <a:xfrm>
            <a:off x="575946" y="1581681"/>
            <a:ext cx="5955665" cy="1701095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由于持续高温和连日无雨</a:t>
            </a:r>
            <a:r>
              <a:rPr kumimoji="0" lang="en-US" altLang="x-none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,</a:t>
            </a:r>
            <a:r>
              <a:rPr kumimoji="0" lang="zh-CN" altLang="en-US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某水库的蓄水量随着时间的增加而减少</a:t>
            </a:r>
            <a:r>
              <a:rPr kumimoji="0" lang="en-US" altLang="x-none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.</a:t>
            </a:r>
            <a:r>
              <a:rPr kumimoji="0" lang="zh-CN" altLang="en-US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蓄水量</a:t>
            </a:r>
            <a:r>
              <a:rPr kumimoji="0" lang="en-US" altLang="x-none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V(</a:t>
            </a:r>
            <a:r>
              <a:rPr kumimoji="0" lang="zh-CN" altLang="en-US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万</a:t>
            </a:r>
            <a:r>
              <a:rPr kumimoji="0" lang="en-US" altLang="zh-CN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m</a:t>
            </a:r>
            <a:r>
              <a:rPr kumimoji="0" lang="en-US" altLang="zh-CN" sz="2400" b="1" u="none" strike="noStrike" kern="1200" cap="none" spc="0" normalizeH="0" baseline="3000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3</a:t>
            </a:r>
            <a:r>
              <a:rPr kumimoji="0" lang="en-US" altLang="x-none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)</a:t>
            </a:r>
            <a:r>
              <a:rPr kumimoji="0" lang="zh-CN" altLang="en-US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与</a:t>
            </a:r>
            <a:r>
              <a:rPr kumimoji="0" lang="zh-CN" altLang="en-US" sz="2400" b="1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干旱持续时间 </a:t>
            </a:r>
            <a:endParaRPr kumimoji="0" lang="en-US" altLang="x-none" sz="2400" b="1" u="none" strike="noStrike" kern="1200" cap="none" spc="0" normalizeH="0" baseline="0" noProof="1">
              <a:ln>
                <a:noFill/>
              </a:ln>
              <a:effectLst/>
              <a:uLnTx/>
              <a:uFillTx/>
              <a:latin typeface="微软雅黑" pitchFamily="34" charset="-122"/>
              <a:ea typeface="微软雅黑" pitchFamily="34" charset="-122"/>
              <a:cs typeface="宋体" panose="02010600030101010101" pitchFamily="2" charset="-122"/>
            </a:endParaRPr>
          </a:p>
        </p:txBody>
      </p:sp>
      <p:pic>
        <p:nvPicPr>
          <p:cNvPr id="8" name="Picture 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0535" y="1351934"/>
            <a:ext cx="4312285" cy="301625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9" name="Object 2"/>
          <p:cNvGraphicFramePr>
            <a:graphicFrameLocks noChangeAspect="1"/>
          </p:cNvGraphicFramePr>
          <p:nvPr/>
        </p:nvGraphicFramePr>
        <p:xfrm>
          <a:off x="1441950" y="3673632"/>
          <a:ext cx="3962400" cy="245676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2514600" imgH="1533525" progId="MSPhotoEd.3">
                  <p:embed/>
                </p:oleObj>
              </mc:Choice>
              <mc:Fallback>
                <p:oleObj r:id="rId4" imgW="2514600" imgH="1533525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41950" y="3673632"/>
                        <a:ext cx="3962400" cy="2456764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6"/>
    </p:custDataLst>
    <p:extLst>
      <p:ext uri="{BB962C8B-B14F-4D97-AF65-F5344CB8AC3E}">
        <p14:creationId xmlns:p14="http://schemas.microsoft.com/office/powerpoint/2010/main" val="21230449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新知讲解</a:t>
            </a:r>
            <a:endParaRPr lang="zh-CN" altLang="zh-CN">
              <a:solidFill>
                <a:schemeClr val="dk1">
                  <a:lumMod val="100000"/>
                </a:schemeClr>
              </a:solidFill>
            </a:endParaRPr>
          </a:p>
        </p:txBody>
      </p:sp>
      <p:sp>
        <p:nvSpPr>
          <p:cNvPr id="69" name="Rectangle 15"/>
          <p:cNvSpPr/>
          <p:nvPr/>
        </p:nvSpPr>
        <p:spPr>
          <a:xfrm>
            <a:off x="6221281" y="4800579"/>
            <a:ext cx="434975" cy="31750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4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文本框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66B59C1-9FE9-AA23-8AB5-D02D7D09B779}"/>
              </a:ext>
            </a:extLst>
          </p:cNvPr>
          <p:cNvSpPr txBox="1"/>
          <p:nvPr/>
        </p:nvSpPr>
        <p:spPr>
          <a:xfrm>
            <a:off x="723332" y="1542097"/>
            <a:ext cx="5186150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266700"/>
            <a:r>
              <a:rPr 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(1)</a:t>
            </a:r>
            <a:r>
              <a:rPr 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水库干旱前的蓄水量是多少？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7D0FEC9-4C0C-66C2-8B67-F6D4471E404D}"/>
              </a:ext>
            </a:extLst>
          </p:cNvPr>
          <p:cNvSpPr txBox="1"/>
          <p:nvPr/>
        </p:nvSpPr>
        <p:spPr>
          <a:xfrm>
            <a:off x="723332" y="2256014"/>
            <a:ext cx="6725792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720090">
              <a:lnSpc>
                <a:spcPct val="150000"/>
              </a:lnSpc>
            </a:pPr>
            <a:r>
              <a:rPr 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黑体" panose="02010609060101010101" pitchFamily="49" charset="-122"/>
              </a:rPr>
              <a:t>答：</a:t>
            </a:r>
            <a:r>
              <a:rPr 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黑体" panose="02010609060101010101" pitchFamily="49" charset="-122"/>
              </a:rPr>
              <a:t>(1)</a:t>
            </a:r>
            <a:r>
              <a:rPr 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黑体" panose="02010609060101010101" pitchFamily="49" charset="-122"/>
              </a:rPr>
              <a:t>水库干旱前的蓄水量是</a:t>
            </a:r>
            <a:r>
              <a:rPr 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黑体" panose="02010609060101010101" pitchFamily="49" charset="-122"/>
              </a:rPr>
              <a:t>1200</a:t>
            </a:r>
            <a:r>
              <a:rPr 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黑体" panose="02010609060101010101" pitchFamily="49" charset="-122"/>
              </a:rPr>
              <a:t>万米</a:t>
            </a:r>
            <a:r>
              <a:rPr lang="en-US" sz="2400" b="1" baseline="300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黑体" panose="02010609060101010101" pitchFamily="49" charset="-122"/>
              </a:rPr>
              <a:t>3</a:t>
            </a:r>
            <a:endParaRPr lang="en-US" altLang="en-US" sz="2400" b="1" baseline="30000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黑体" panose="02010609060101010101" pitchFamily="49" charset="-122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9D48899-E91E-167F-D352-F29B4364AAEC}"/>
              </a:ext>
            </a:extLst>
          </p:cNvPr>
          <p:cNvSpPr/>
          <p:nvPr/>
        </p:nvSpPr>
        <p:spPr>
          <a:xfrm>
            <a:off x="167018" y="3092230"/>
            <a:ext cx="904838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90">
              <a:lnSpc>
                <a:spcPct val="150000"/>
              </a:lnSpc>
              <a:defRPr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（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）干旱持续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10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天，蓄水量为多少？连续干旱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23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天呢？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82A2935-D245-3BBA-EBF9-03DE3AFD75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7711" y="3998958"/>
            <a:ext cx="10727140" cy="17010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9455" eaLnBrk="1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解：求干旱持续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10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天时的蓄水量，也就是求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indent="719455" eaLnBrk="1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当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indent="719455" eaLnBrk="1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同理可知当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0053583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新知讲解</a:t>
            </a:r>
            <a:endParaRPr lang="zh-CN" altLang="zh-CN">
              <a:solidFill>
                <a:schemeClr val="dk1">
                  <a:lumMod val="100000"/>
                </a:schemeClr>
              </a:solidFill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42FE250-E91B-4837-E54C-F841E8250C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281" y="1277727"/>
            <a:ext cx="9523698" cy="11302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（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）蓄水量小于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400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万米</a:t>
            </a:r>
            <a:r>
              <a:rPr lang="en-US" altLang="zh-CN" sz="2400" b="1" baseline="30000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时，将发生严重干旱警报．干旱多少天后将发出严重干旱警报？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2743358-B608-EA36-8C5C-23A030075A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032" y="2574994"/>
            <a:ext cx="9523697" cy="1701095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解：当蓄水量小于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400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万米</a:t>
            </a:r>
            <a:r>
              <a:rPr lang="en-US" altLang="zh-CN" sz="2400" b="1" baseline="300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时，将发出严重干旱警报，也就是当</a:t>
            </a:r>
            <a:r>
              <a:rPr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V 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等于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400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万米</a:t>
            </a:r>
            <a:r>
              <a:rPr lang="en-US" altLang="zh-CN" sz="2400" b="1" baseline="300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时，求所对应的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eaLnBrk="1"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当</a:t>
            </a:r>
            <a:r>
              <a:rPr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V 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等于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400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万米</a:t>
            </a:r>
            <a:r>
              <a:rPr lang="en-US" altLang="zh-CN" sz="2400" b="1" baseline="300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时，所对应的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455F087F-D25C-DD11-C82E-AED3E913CA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282" y="4235026"/>
            <a:ext cx="7998400" cy="646331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（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4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）按照这个规律，预计持续干旱多少天水库将干涸？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06760D2-8D7E-79EF-F61C-333CF6950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031" y="4905293"/>
            <a:ext cx="10698597" cy="1152455"/>
          </a:xfrm>
          <a:prstGeom prst="rect">
            <a:avLst/>
          </a:prstGeom>
          <a:noFill/>
          <a:ln w="9525">
            <a:noFill/>
            <a:miter lim="800000"/>
          </a:ln>
          <a:effectLst>
            <a:prstShdw prst="shdw17" dist="17961" dir="27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解：</a:t>
            </a:r>
            <a:r>
              <a:rPr 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水库干涸也就是</a:t>
            </a:r>
            <a:r>
              <a:rPr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V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为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，所以求函数图象与横轴交点的横坐标即为所求．</a:t>
            </a:r>
            <a:endParaRPr lang="en-US" altLang="zh-CN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eaLnBrk="1"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当</a:t>
            </a:r>
            <a:r>
              <a:rPr lang="en-US" altLang="zh-CN" sz="2400" b="1" i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V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为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时，所对应的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1430045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归纳总结</a:t>
            </a:r>
            <a:endParaRPr lang="zh-CN" altLang="zh-CN">
              <a:solidFill>
                <a:schemeClr val="dk1">
                  <a:lumMod val="100000"/>
                </a:schemeClr>
              </a:solidFill>
            </a:endParaRPr>
          </a:p>
        </p:txBody>
      </p:sp>
      <p:pic>
        <p:nvPicPr>
          <p:cNvPr id="8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1063" y="4332809"/>
            <a:ext cx="3240087" cy="2325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"/>
          <p:cNvSpPr txBox="1"/>
          <p:nvPr/>
        </p:nvSpPr>
        <p:spPr>
          <a:xfrm>
            <a:off x="1922344" y="1770456"/>
            <a:ext cx="8504555" cy="11350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1.理解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横轴、纵轴分别表示的实际意义；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进一步理解</a:t>
            </a:r>
            <a:r>
              <a:rPr lang="en-US" altLang="zh-CN" sz="2400" b="1" err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k</a:t>
            </a:r>
            <a:r>
              <a:rPr lang="en-US" altLang="zh-CN" sz="2400" b="1" err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,</a:t>
            </a:r>
            <a:r>
              <a:rPr lang="en-US" altLang="zh-CN" sz="2400" b="1" err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的实际意义；</a:t>
            </a:r>
          </a:p>
        </p:txBody>
      </p:sp>
      <p:sp>
        <p:nvSpPr>
          <p:cNvPr id="10" name="Text Box 7"/>
          <p:cNvSpPr txBox="1"/>
          <p:nvPr/>
        </p:nvSpPr>
        <p:spPr>
          <a:xfrm>
            <a:off x="1922344" y="3155898"/>
            <a:ext cx="965898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2.通过已知条件，在图象上找到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对应的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点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，由点的横坐标或者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纵坐标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的值读出要求的值.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宋体" panose="02010600030101010101" pitchFamily="2" charset="-122"/>
            </a:endParaRP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2239903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典例精析</a:t>
            </a:r>
          </a:p>
        </p:txBody>
      </p:sp>
      <p:sp>
        <p:nvSpPr>
          <p:cNvPr id="5" name="TextBox 33"/>
          <p:cNvSpPr txBox="1">
            <a:spLocks noChangeArrowheads="1"/>
          </p:cNvSpPr>
          <p:nvPr/>
        </p:nvSpPr>
        <p:spPr bwMode="auto">
          <a:xfrm>
            <a:off x="649605" y="1532123"/>
            <a:ext cx="10386060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ea"/>
              </a:rPr>
              <a:t>例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ea"/>
              </a:rPr>
              <a:t>2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ea"/>
                <a:ea typeface="+mn-ea"/>
                <a:cs typeface="+mn-ea"/>
              </a:rPr>
              <a:t>.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某种摩托车的油箱加满油后，油箱中的剩余油量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y(L)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与摩托车行驶路程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x ( km )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之间的关系如图所示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.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根据图象回答下列问题：</a:t>
            </a:r>
          </a:p>
          <a:p>
            <a:pPr marL="0" marR="0" lvl="0" indent="0" algn="l" defTabSz="457200" rtl="0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 （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1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）油箱最多可储油多少升？</a:t>
            </a:r>
          </a:p>
          <a:p>
            <a:pPr marL="0" marR="0" lvl="0" indent="0" algn="l" defTabSz="457200" rtl="0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 （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2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）一箱汽油可供摩托车行驶多少千米？</a:t>
            </a:r>
          </a:p>
          <a:p>
            <a:pPr marL="0" marR="0" lvl="0" indent="0" algn="l" defTabSz="457200" rtl="0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 （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3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）摩托车每行驶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100 km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消耗多少升汽油？</a:t>
            </a:r>
          </a:p>
          <a:p>
            <a:pPr marL="0" marR="0" lvl="0" indent="0" algn="l" defTabSz="457200" rtl="0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400" b="1">
                <a:latin typeface="+mn-ea"/>
                <a:ea typeface="+mn-ea"/>
                <a:cs typeface="+mn-ea"/>
              </a:rPr>
              <a:t>  </a:t>
            </a:r>
            <a:r>
              <a:rPr lang="en-US" altLang="zh-CN" sz="2400" b="1" smtClean="0">
                <a:latin typeface="+mn-ea"/>
                <a:ea typeface="+mn-ea"/>
                <a:cs typeface="+mn-ea"/>
              </a:rPr>
              <a:t>(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4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）</a:t>
            </a:r>
            <a:r>
              <a:rPr kumimoji="0" lang="zh-CN" altLang="en-US" sz="2400" b="1" u="none" strike="noStrike" kern="1200" cap="none" spc="4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油箱中的剩余油量小于</a:t>
            </a:r>
            <a:r>
              <a:rPr kumimoji="0" lang="en-US" altLang="zh-CN" sz="2400" b="1" u="none" strike="noStrike" kern="1200" cap="none" spc="4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1 L</a:t>
            </a:r>
            <a:r>
              <a:rPr kumimoji="0" lang="zh-CN" altLang="en-US" sz="2400" b="1" u="none" strike="noStrike" kern="1200" cap="none" spc="4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时，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摩托</a:t>
            </a:r>
          </a:p>
          <a:p>
            <a:pPr marL="0" marR="0" lvl="0" indent="0" algn="l" defTabSz="457200" rtl="0" eaLnBrk="1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车将自动报警</a:t>
            </a:r>
            <a:r>
              <a:rPr kumimoji="0" lang="en-US" altLang="zh-CN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.</a:t>
            </a: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ea"/>
              </a:rPr>
              <a:t>行驶多少千米后，摩托车将自动报警？</a:t>
            </a:r>
          </a:p>
        </p:txBody>
      </p:sp>
      <p:pic>
        <p:nvPicPr>
          <p:cNvPr id="6" name="Picture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16227" y="2587280"/>
            <a:ext cx="3119438" cy="330835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425302830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典例精析</a:t>
            </a:r>
            <a:endParaRPr lang="zh-CN" altLang="zh-CN">
              <a:solidFill>
                <a:schemeClr val="dk1">
                  <a:lumMod val="100000"/>
                </a:schemeClr>
              </a:solidFill>
            </a:endParaRPr>
          </a:p>
        </p:txBody>
      </p:sp>
      <p:sp>
        <p:nvSpPr>
          <p:cNvPr id="9" name="TextBox 33"/>
          <p:cNvSpPr txBox="1"/>
          <p:nvPr/>
        </p:nvSpPr>
        <p:spPr>
          <a:xfrm>
            <a:off x="830580" y="1736190"/>
            <a:ext cx="10354491" cy="34163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解：观察图象，得</a:t>
            </a:r>
          </a:p>
          <a:p>
            <a:pPr marL="342900" lvl="0" indent="-3429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(1)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当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x=0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时，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y=10.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因此，油箱最多可储油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10L.</a:t>
            </a:r>
          </a:p>
          <a:p>
            <a:pPr marL="342900" lvl="0" indent="-3429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(2)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当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y=0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时，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x=500.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因此，一箱汽油可供摩托车行驶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500km.</a:t>
            </a:r>
          </a:p>
          <a:p>
            <a:pPr marL="342900" lvl="0" indent="-3429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(3)x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从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增加到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100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时，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从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10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减少到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8,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减少了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2,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因此摩托车每行驶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100km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消耗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2L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汽油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.</a:t>
            </a:r>
          </a:p>
          <a:p>
            <a:pPr marL="342900" lvl="0" indent="-342900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(4)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当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y=1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时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,x=450.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因此，行驶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450km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cs typeface="+mn-ea"/>
              </a:rPr>
              <a:t>后，摩托车将自动报警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</a:rPr>
              <a:t>.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0484678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做一做</a:t>
            </a:r>
          </a:p>
        </p:txBody>
      </p:sp>
      <p:pic>
        <p:nvPicPr>
          <p:cNvPr id="15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249551" y="1289079"/>
            <a:ext cx="3099513" cy="2522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文本框 8193"/>
          <p:cNvSpPr txBox="1"/>
          <p:nvPr/>
        </p:nvSpPr>
        <p:spPr>
          <a:xfrm>
            <a:off x="637806" y="3750148"/>
            <a:ext cx="761174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2.解方程0.5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  <a:sym typeface="+mn-ea"/>
              </a:rPr>
              <a:t>+1=0.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endParaRPr lang="zh-CN" altLang="en-US" sz="2400" b="1">
              <a:latin typeface="微软雅黑" pitchFamily="34" charset="-122"/>
              <a:ea typeface="微软雅黑" pitchFamily="34" charset="-122"/>
              <a:cs typeface="楷体" panose="02010609060101010101" pitchFamily="49" charset="-122"/>
            </a:endParaRPr>
          </a:p>
        </p:txBody>
      </p:sp>
      <p:sp>
        <p:nvSpPr>
          <p:cNvPr id="17" name="文本框 4"/>
          <p:cNvSpPr txBox="1"/>
          <p:nvPr/>
        </p:nvSpPr>
        <p:spPr>
          <a:xfrm>
            <a:off x="4044268" y="3743726"/>
            <a:ext cx="1132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=-2</a:t>
            </a:r>
          </a:p>
        </p:txBody>
      </p:sp>
      <p:sp>
        <p:nvSpPr>
          <p:cNvPr id="18" name="文本框 8194"/>
          <p:cNvSpPr txBox="1"/>
          <p:nvPr/>
        </p:nvSpPr>
        <p:spPr>
          <a:xfrm>
            <a:off x="637466" y="4519004"/>
            <a:ext cx="10553698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思考：</a:t>
            </a:r>
            <a:endParaRPr lang="zh-CN" altLang="en-US" sz="2400" b="1">
              <a:solidFill>
                <a:schemeClr val="tx1"/>
              </a:solidFill>
              <a:latin typeface="微软雅黑" pitchFamily="34" charset="-122"/>
              <a:ea typeface="微软雅黑" pitchFamily="34" charset="-122"/>
              <a:cs typeface="宋体" panose="02010600030101010101" pitchFamily="2" charset="-122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通过以上两个问题，你能说一说一元一次方程0.5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+1=0与一次函数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=0.5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+1有什么联系吗？</a:t>
            </a:r>
          </a:p>
        </p:txBody>
      </p:sp>
      <p:sp>
        <p:nvSpPr>
          <p:cNvPr id="19" name="文本框 13"/>
          <p:cNvSpPr txBox="1"/>
          <p:nvPr/>
        </p:nvSpPr>
        <p:spPr>
          <a:xfrm>
            <a:off x="637493" y="1673569"/>
            <a:ext cx="681355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4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+mn-ea"/>
              </a:rPr>
              <a:t>1.如图是某一次函数的图象，看图填空：</a:t>
            </a:r>
            <a:endParaRPr lang="zh-CN" altLang="en-US" sz="2400" b="1">
              <a:latin typeface="微软雅黑" pitchFamily="34" charset="-122"/>
              <a:ea typeface="微软雅黑" pitchFamily="34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楷体" panose="02010609060101010101" pitchFamily="49" charset="-122"/>
              </a:rPr>
              <a:t>  </a:t>
            </a:r>
            <a:r>
              <a:rPr lang="zh-CN" altLang="en-US" sz="24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+mn-ea"/>
              </a:rPr>
              <a:t>（1）当</a:t>
            </a:r>
            <a:r>
              <a:rPr lang="zh-CN" altLang="en-US" sz="24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lang="zh-CN" altLang="en-US" sz="24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+mn-ea"/>
              </a:rPr>
              <a:t>=0时，x=_________;</a:t>
            </a:r>
          </a:p>
          <a:p>
            <a:pPr algn="l">
              <a:lnSpc>
                <a:spcPct val="150000"/>
              </a:lnSpc>
            </a:pPr>
            <a:r>
              <a:rPr lang="zh-CN" altLang="en-US" sz="24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+mn-ea"/>
              </a:rPr>
              <a:t>  （2）直线对应的函数表达式是______</a:t>
            </a:r>
            <a:r>
              <a:rPr lang="zh-CN" altLang="en-US" sz="2400" b="1" u="sng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+mn-ea"/>
              </a:rPr>
              <a:t>_            </a:t>
            </a:r>
            <a:r>
              <a:rPr lang="zh-CN" altLang="en-US" sz="24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+mn-ea"/>
              </a:rPr>
              <a:t> _.</a:t>
            </a:r>
          </a:p>
        </p:txBody>
      </p:sp>
      <p:sp>
        <p:nvSpPr>
          <p:cNvPr id="20" name="文本框 1"/>
          <p:cNvSpPr txBox="1"/>
          <p:nvPr/>
        </p:nvSpPr>
        <p:spPr>
          <a:xfrm>
            <a:off x="3757545" y="2319353"/>
            <a:ext cx="912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-2</a:t>
            </a:r>
          </a:p>
        </p:txBody>
      </p:sp>
      <p:sp>
        <p:nvSpPr>
          <p:cNvPr id="21" name="文本框 2"/>
          <p:cNvSpPr txBox="1"/>
          <p:nvPr/>
        </p:nvSpPr>
        <p:spPr>
          <a:xfrm>
            <a:off x="5069159" y="2781018"/>
            <a:ext cx="1768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=0.5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+1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新知讲解</a:t>
            </a:r>
          </a:p>
        </p:txBody>
      </p:sp>
      <p:sp>
        <p:nvSpPr>
          <p:cNvPr id="9" name="Text Box 4"/>
          <p:cNvSpPr txBox="1"/>
          <p:nvPr/>
        </p:nvSpPr>
        <p:spPr>
          <a:xfrm>
            <a:off x="959793" y="1964851"/>
            <a:ext cx="10135837" cy="1052596"/>
          </a:xfrm>
          <a:prstGeom prst="rect">
            <a:avLst/>
          </a:prstGeom>
          <a:noFill/>
          <a:ln w="25400" cap="flat" cmpd="sng">
            <a:solidFill>
              <a:srgbClr val="85E0E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1.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从“数”的方面看，当一次函数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y=0.5x+1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的因变量的值为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时，相应的自变量的值即为方程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0.5x+1=0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的解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.</a:t>
            </a:r>
          </a:p>
        </p:txBody>
      </p:sp>
      <p:sp>
        <p:nvSpPr>
          <p:cNvPr id="11" name="Text Box 5"/>
          <p:cNvSpPr txBox="1"/>
          <p:nvPr/>
        </p:nvSpPr>
        <p:spPr>
          <a:xfrm>
            <a:off x="959793" y="3967082"/>
            <a:ext cx="10010107" cy="1052596"/>
          </a:xfrm>
          <a:prstGeom prst="rect">
            <a:avLst/>
          </a:prstGeom>
          <a:noFill/>
          <a:ln w="25400" cap="flat" cmpd="sng">
            <a:solidFill>
              <a:srgbClr val="85E0E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2.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从“形”的方面看，函数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y=0.5x+1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与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轴交点的横坐标，即为方程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0.5x+1=0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ea typeface="+mn-ea"/>
                <a:cs typeface="+mn-ea"/>
              </a:rPr>
              <a:t>的解.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3762264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归纳总结</a:t>
            </a: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CB2DBE8-D26C-6B07-CA2F-A4DD7BD015EE}"/>
              </a:ext>
            </a:extLst>
          </p:cNvPr>
          <p:cNvSpPr/>
          <p:nvPr/>
        </p:nvSpPr>
        <p:spPr>
          <a:xfrm>
            <a:off x="1510961" y="3022835"/>
            <a:ext cx="2732906" cy="10393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求</a:t>
            </a:r>
            <a:r>
              <a:rPr lang="en-US" altLang="zh-CN" sz="2400" b="1" i="1" err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ax+b=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0(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a, b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是</a:t>
            </a:r>
          </a:p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常数，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≠0)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的解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29740F4-DF9E-1AA0-EB61-BD1DA8356CD2}"/>
              </a:ext>
            </a:extLst>
          </p:cNvPr>
          <p:cNvSpPr/>
          <p:nvPr/>
        </p:nvSpPr>
        <p:spPr>
          <a:xfrm>
            <a:off x="6174199" y="3021565"/>
            <a:ext cx="3100868" cy="9728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为何值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= </a:t>
            </a:r>
            <a:r>
              <a:rPr lang="en-US" altLang="zh-CN" sz="2400" b="1" i="1" err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ax+b</a:t>
            </a:r>
            <a:endParaRPr lang="en-US" altLang="zh-CN" sz="2400" b="1" i="1">
              <a:solidFill>
                <a:schemeClr val="tx1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的值为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0</a:t>
            </a:r>
          </a:p>
        </p:txBody>
      </p:sp>
      <p:sp>
        <p:nvSpPr>
          <p:cNvPr id="7" name="左右箭头 2253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7C283722-69CF-53EC-B1D5-FD708024050B}"/>
              </a:ext>
            </a:extLst>
          </p:cNvPr>
          <p:cNvSpPr/>
          <p:nvPr/>
        </p:nvSpPr>
        <p:spPr>
          <a:xfrm>
            <a:off x="4255521" y="3145112"/>
            <a:ext cx="1918678" cy="917079"/>
          </a:xfrm>
          <a:prstGeom prst="leftRightArrow">
            <a:avLst>
              <a:gd name="adj1" fmla="val 50000"/>
              <a:gd name="adj2" fmla="val 29009"/>
            </a:avLst>
          </a:prstGeom>
          <a:solidFill>
            <a:schemeClr val="accent2">
              <a:lumMod val="75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A036E60-B449-840F-26B5-E44F773315F1}"/>
              </a:ext>
            </a:extLst>
          </p:cNvPr>
          <p:cNvSpPr/>
          <p:nvPr/>
        </p:nvSpPr>
        <p:spPr>
          <a:xfrm>
            <a:off x="1548086" y="4965275"/>
            <a:ext cx="2748148" cy="9715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求</a:t>
            </a:r>
            <a:r>
              <a:rPr lang="en-US" altLang="zh-CN" sz="2400" b="1" i="1" err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ax+b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=0(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, 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b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是</a:t>
            </a:r>
          </a:p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常数，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</a:t>
            </a:r>
            <a:r>
              <a:rPr lang="en-US" altLang="zh-CN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≠0)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的解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ADAB9B4-7153-3D5D-E285-09C116F6DEAA}"/>
              </a:ext>
            </a:extLst>
          </p:cNvPr>
          <p:cNvSpPr/>
          <p:nvPr/>
        </p:nvSpPr>
        <p:spPr>
          <a:xfrm>
            <a:off x="6294607" y="4850378"/>
            <a:ext cx="3100868" cy="9728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确定直线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y= ax+b</a:t>
            </a:r>
            <a:endParaRPr lang="en-US" altLang="zh-CN" sz="2400" b="1">
              <a:solidFill>
                <a:schemeClr val="tx1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  <a:p>
            <a:pPr algn="ctr"/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与</a:t>
            </a:r>
            <a:r>
              <a:rPr lang="en-US" altLang="zh-CN" sz="2400" b="1" i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lang="zh-CN" altLang="en-US" sz="2400" b="1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轴交点的横坐标</a:t>
            </a:r>
          </a:p>
        </p:txBody>
      </p:sp>
      <p:sp>
        <p:nvSpPr>
          <p:cNvPr id="12" name="左右箭头 2253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4C33F09-5CD7-B8BA-DAB0-47D5E862763E}"/>
              </a:ext>
            </a:extLst>
          </p:cNvPr>
          <p:cNvSpPr/>
          <p:nvPr/>
        </p:nvSpPr>
        <p:spPr>
          <a:xfrm>
            <a:off x="4370173" y="4995135"/>
            <a:ext cx="1877965" cy="917079"/>
          </a:xfrm>
          <a:prstGeom prst="leftRightArrow">
            <a:avLst>
              <a:gd name="adj1" fmla="val 50000"/>
              <a:gd name="adj2" fmla="val 29009"/>
            </a:avLst>
          </a:prstGeom>
          <a:solidFill>
            <a:schemeClr val="accent2">
              <a:lumMod val="75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9841B07-5CD5-A834-1981-1033A1252B85}"/>
              </a:ext>
            </a:extLst>
          </p:cNvPr>
          <p:cNvSpPr/>
          <p:nvPr/>
        </p:nvSpPr>
        <p:spPr>
          <a:xfrm>
            <a:off x="1503740" y="2212026"/>
            <a:ext cx="2590199" cy="464246"/>
          </a:xfrm>
          <a:prstGeom prst="rect">
            <a:avLst/>
          </a:prstGeom>
          <a:noFill/>
          <a:ln w="9525" cap="flat" cmpd="sng">
            <a:solidFill>
              <a:srgbClr val="FFCC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从数的角度看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668A5C1-484C-95EF-CF8B-C4214334EEFB}"/>
              </a:ext>
            </a:extLst>
          </p:cNvPr>
          <p:cNvSpPr/>
          <p:nvPr/>
        </p:nvSpPr>
        <p:spPr>
          <a:xfrm>
            <a:off x="1548086" y="4416178"/>
            <a:ext cx="2545855" cy="400050"/>
          </a:xfrm>
          <a:prstGeom prst="rect">
            <a:avLst/>
          </a:prstGeom>
          <a:noFill/>
          <a:ln w="9525" cap="flat" cmpd="sng">
            <a:solidFill>
              <a:srgbClr val="FFCC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从形的角度看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EF9DEB2-C3B1-C5EC-66C9-191E8514DFB2}"/>
              </a:ext>
            </a:extLst>
          </p:cNvPr>
          <p:cNvSpPr/>
          <p:nvPr/>
        </p:nvSpPr>
        <p:spPr>
          <a:xfrm>
            <a:off x="3073679" y="1466641"/>
            <a:ext cx="465095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一次函数与一元一次方程的关系</a:t>
            </a:r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5799217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3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课堂练习</a:t>
            </a:r>
          </a:p>
        </p:txBody>
      </p:sp>
      <mc:AlternateContent>
        <mc:Choice Requires="a14">
          <p:sp>
            <p:nvSpPr>
              <p:cNvPr id="5" name="内容占位符 7"/>
              <p:cNvSpPr txBox="1">
                <a:spLocks noChangeArrowheads="1"/>
              </p:cNvSpPr>
              <p:nvPr/>
            </p:nvSpPr>
            <p:spPr bwMode="auto">
              <a:xfrm>
                <a:off x="609740" y="1352050"/>
                <a:ext cx="10717899" cy="44576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457200" indent="-4572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4572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4572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4572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4572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1.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已知一次函数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y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＝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x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＋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n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的图象如图所示，则方程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x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＋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n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＝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0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的解是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(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　　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)</a:t>
                </a:r>
              </a:p>
              <a:p>
                <a:pPr eaLnBrk="1" hangingPunct="1">
                  <a:lnSpc>
                    <a:spcPct val="15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A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x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＝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1                     B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x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＝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b="1" i="1" smtClean="0">
                              <a:latin typeface="Cambria Math"/>
                              <a:ea typeface="微软雅黑" panose="020b0503020204020204" pitchFamily="34" charset="-122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400" b="1" i="1" smtClean="0">
                              <a:latin typeface="Cambria Math"/>
                              <a:ea typeface="微软雅黑" panose="020b0503020204020204" pitchFamily="34" charset="-122"/>
                            </a:rPr>
                            <m:t>𝟑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400" b="1" i="1" smtClean="0">
                              <a:latin typeface="Cambria Math"/>
                              <a:ea typeface="微软雅黑" panose="020b0503020204020204" pitchFamily="34" charset="-122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zh-CN" altLang="en-US" sz="2400" b="1">
                  <a:latin typeface="微软雅黑" pitchFamily="34" charset="-122"/>
                  <a:ea typeface="微软雅黑" pitchFamily="34" charset="-122"/>
                </a:endParaRPr>
              </a:p>
              <a:p>
                <a:pPr eaLnBrk="1" hangingPunct="1">
                  <a:lnSpc>
                    <a:spcPct val="15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C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x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＝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-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b="1" i="1" smtClean="0">
                              <a:latin typeface="Cambria Math"/>
                              <a:ea typeface="微软雅黑" panose="020b0503020204020204" pitchFamily="34" charset="-122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400" b="1" i="1" smtClean="0">
                              <a:latin typeface="Cambria Math"/>
                              <a:ea typeface="微软雅黑" panose="020b0503020204020204" pitchFamily="34" charset="-122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400" b="1" i="1" smtClean="0">
                              <a:latin typeface="Cambria Math"/>
                              <a:ea typeface="微软雅黑" panose="020b0503020204020204" pitchFamily="34" charset="-122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                     D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 i="1">
                    <a:latin typeface="微软雅黑" pitchFamily="34" charset="-122"/>
                    <a:ea typeface="微软雅黑" pitchFamily="34" charset="-122"/>
                  </a:rPr>
                  <a:t>x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＝－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1</a:t>
                </a:r>
              </a:p>
              <a:p>
                <a:pPr eaLnBrk="1" hangingPunct="1">
                  <a:lnSpc>
                    <a:spcPct val="15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2.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 五一节期间，王老师一家自驾游去了离家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170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千米的某地，如图是他们离家的距离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y(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千米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)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与汽车行驶时间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x(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小时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)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之间的函数图象，当他们离目的地还有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20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千米时，汽车一共行驶的时间是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(       )</a:t>
                </a:r>
              </a:p>
              <a:p>
                <a:pPr eaLnBrk="1" hangingPunct="1">
                  <a:lnSpc>
                    <a:spcPct val="15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A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小时     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B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2.2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小时    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C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2.25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小时       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D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．</a:t>
                </a:r>
                <a:r>
                  <a:rPr lang="en-US" altLang="zh-CN" sz="2400" b="1">
                    <a:latin typeface="微软雅黑" pitchFamily="34" charset="-122"/>
                    <a:ea typeface="微软雅黑" pitchFamily="34" charset="-122"/>
                  </a:rPr>
                  <a:t>2.4</a:t>
                </a:r>
                <a:r>
                  <a:rPr lang="zh-CN" altLang="en-US" sz="2400" b="1">
                    <a:latin typeface="微软雅黑" pitchFamily="34" charset="-122"/>
                    <a:ea typeface="微软雅黑" pitchFamily="34" charset="-122"/>
                  </a:rPr>
                  <a:t>小时</a:t>
                </a:r>
              </a:p>
            </p:txBody>
          </p:sp>
        </mc:Choice>
        <mc:Fallback>
          <p:sp>
            <p:nvSpPr>
              <p:cNvPr id="5" name="内容占位符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09740" y="1352050"/>
                <a:ext cx="10717899" cy="4457631"/>
              </a:xfrm>
              <a:prstGeom prst="rect">
                <a:avLst/>
              </a:prstGeom>
              <a:blipFill rotWithShape="0">
                <a:blip r:embed="rId2"/>
                <a:stretch>
                  <a:fillRect l="-853" b="-82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228370" y="1932444"/>
            <a:ext cx="1325063" cy="1556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9978885" y="1470779"/>
            <a:ext cx="3898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C</a:t>
            </a:r>
            <a:endParaRPr lang="zh-CN" altLang="en-US" sz="2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951221" y="4918595"/>
            <a:ext cx="2445177" cy="1605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Rectangle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9AFC148-1C93-AF0C-680D-D598305585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31050" y="4628081"/>
            <a:ext cx="391399" cy="581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13" tIns="45706" rIns="91413" bIns="45706">
            <a:spAutoFit/>
          </a:bodyPr>
          <a:lstStyle>
            <a:defPPr>
              <a:defRPr lang="zh-CN"/>
            </a:defPPr>
            <a:lvl1pPr marL="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17674435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课堂练习</a:t>
            </a:r>
          </a:p>
        </p:txBody>
      </p:sp>
      <p:sp>
        <p:nvSpPr>
          <p:cNvPr id="15" name="内容占位符 7"/>
          <p:cNvSpPr txBox="1">
            <a:spLocks noChangeArrowheads="1"/>
          </p:cNvSpPr>
          <p:nvPr/>
        </p:nvSpPr>
        <p:spPr bwMode="auto">
          <a:xfrm>
            <a:off x="739229" y="1336877"/>
            <a:ext cx="9491600" cy="4301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457200" indent="-4572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甲骑摩托车从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地去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B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地，乙开汽车从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B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地去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地，同时出发，匀速行驶，各自到达终点后停止，设甲、乙两人间距离为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①出发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1 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②出发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1.5 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③出发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3 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④甲的速度是乙速度的一半．</a:t>
            </a:r>
          </a:p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其中，正确结论的个数是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　　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)</a:t>
            </a:r>
          </a:p>
          <a:p>
            <a:pPr marL="0" indent="0" eaLnBrk="1" hangingPunct="1">
              <a:lnSpc>
                <a:spcPct val="145000"/>
              </a:lnSpc>
              <a:spcBef>
                <a:spcPct val="0"/>
              </a:spcBef>
              <a:buNone/>
            </a:pP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4            B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3             C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2              D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．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1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6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607569" y="3260015"/>
            <a:ext cx="2887663" cy="212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4410845" y="5692838"/>
            <a:ext cx="39466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B</a:t>
            </a:r>
            <a:endParaRPr lang="zh-CN" altLang="en-US" sz="2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8281925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课堂练习</a:t>
            </a:r>
          </a:p>
        </p:txBody>
      </p:sp>
      <p:sp>
        <p:nvSpPr>
          <p:cNvPr id="8" name="文本占位符 161793"/>
          <p:cNvSpPr txBox="1"/>
          <p:nvPr/>
        </p:nvSpPr>
        <p:spPr>
          <a:xfrm>
            <a:off x="487375" y="1720686"/>
            <a:ext cx="10229215" cy="390731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楷体" panose="02010609060101010101" pitchFamily="49" charset="-122"/>
              </a:rPr>
              <a:t>4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.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宋体" panose="02010600030101010101" pitchFamily="2" charset="-122"/>
              </a:rPr>
              <a:t>直线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y=ax+b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 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楷体" panose="02010609060101010101" pitchFamily="49" charset="-122"/>
              </a:rPr>
              <a:t>在坐标系中的位置如图，则方程</a:t>
            </a:r>
            <a:r>
              <a:rPr kumimoji="0" lang="en-US" altLang="zh-CN" sz="2400" b="1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ax+b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楷体" panose="02010609060101010101" pitchFamily="49" charset="-122"/>
              </a:rPr>
              <a:t>=1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楷体" panose="02010609060101010101" pitchFamily="49" charset="-122"/>
              </a:rPr>
              <a:t> 的解是</a:t>
            </a:r>
            <a:r>
              <a:rPr kumimoji="0" lang="en-US" altLang="zh-CN" sz="2400" b="1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楷体" panose="02010609060101010101" pitchFamily="49" charset="-122"/>
              </a:rPr>
              <a:t>=___.</a:t>
            </a:r>
          </a:p>
        </p:txBody>
      </p:sp>
      <p:sp>
        <p:nvSpPr>
          <p:cNvPr id="9" name="矩形 8"/>
          <p:cNvSpPr/>
          <p:nvPr/>
        </p:nvSpPr>
        <p:spPr>
          <a:xfrm>
            <a:off x="9374421" y="1698120"/>
            <a:ext cx="911225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0</a:t>
            </a:r>
          </a:p>
        </p:txBody>
      </p:sp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374421" y="2159785"/>
            <a:ext cx="2479434" cy="2017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044C6074-AF3F-27D1-3FA7-F38BC46B87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874" y="3201638"/>
            <a:ext cx="8718504" cy="1754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13" tIns="45706" rIns="91413" bIns="45706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5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．李老师开车从甲地到相距</a:t>
            </a: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240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千米的乙地，如果油箱剩余油量</a:t>
            </a: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y(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升</a:t>
            </a: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与行驶里程</a:t>
            </a: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x(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千米</a:t>
            </a: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之间是一次函数关系，其图象如图所示，那么到达乙地时油箱剩余油量是</a:t>
            </a:r>
            <a:r>
              <a:rPr lang="en-US" altLang="zh-CN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______</a:t>
            </a:r>
            <a:r>
              <a:rPr lang="zh-CN" altLang="en-US" sz="2400" b="1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升．</a:t>
            </a:r>
            <a:endParaRPr lang="en-US" altLang="zh-CN" sz="24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14" name="Rectangle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1C875C9-A8C9-F7FF-F2AE-37F7153E35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5940" y="4311701"/>
            <a:ext cx="373766" cy="581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13" tIns="45706" rIns="91413" bIns="45706">
            <a:spAutoFit/>
          </a:bodyPr>
          <a:lstStyle>
            <a:defPPr>
              <a:defRPr lang="zh-CN"/>
            </a:defPPr>
            <a:lvl1pPr marL="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815975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815975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15" name="Picture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8AD2C7B-CEFB-5202-0F05-D4F390E34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400040" y="4602215"/>
            <a:ext cx="3742675" cy="1869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4"/>
    </p:custDataLst>
    <p:extLst>
      <p:ext uri="{BB962C8B-B14F-4D97-AF65-F5344CB8AC3E}">
        <p14:creationId xmlns:p14="http://schemas.microsoft.com/office/powerpoint/2010/main" val="16675783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课堂练习</a:t>
            </a:r>
          </a:p>
        </p:txBody>
      </p:sp>
      <p:sp>
        <p:nvSpPr>
          <p:cNvPr id="8" name="矩形 7"/>
          <p:cNvSpPr/>
          <p:nvPr/>
        </p:nvSpPr>
        <p:spPr>
          <a:xfrm>
            <a:off x="615115" y="1387753"/>
            <a:ext cx="10548753" cy="6038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latin typeface="微软雅黑" pitchFamily="34" charset="-122"/>
                <a:ea typeface="微软雅黑" pitchFamily="34" charset="-122"/>
              </a:rPr>
              <a:t>6</a:t>
            </a:r>
            <a:r>
              <a:rPr lang="en-US" sz="2400" b="1" i="1">
                <a:latin typeface="微软雅黑" pitchFamily="34" charset="-122"/>
                <a:ea typeface="微软雅黑" pitchFamily="34" charset="-122"/>
              </a:rPr>
              <a:t>.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小明骑自行车到学校去上学，学校离家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20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千米，他离家的距离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18312" y="4064434"/>
            <a:ext cx="559198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latin typeface="微软雅黑" pitchFamily="34" charset="-122"/>
                <a:ea typeface="微软雅黑" pitchFamily="34" charset="-122"/>
              </a:rPr>
              <a:t>(3)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小明骑车行驶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15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千米需用多长时间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?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sz="2400" b="1">
                <a:latin typeface="微软雅黑" pitchFamily="34" charset="-122"/>
                <a:ea typeface="微软雅黑" pitchFamily="34" charset="-122"/>
              </a:rPr>
              <a:t>(4)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小明骑车的速度是多少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?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85288" y="2797242"/>
            <a:ext cx="8072494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latin typeface="微软雅黑" pitchFamily="34" charset="-122"/>
                <a:ea typeface="微软雅黑" pitchFamily="34" charset="-122"/>
              </a:rPr>
              <a:t>(1)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小明到达学校需用多长时间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?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sz="2400" b="1">
                <a:latin typeface="微软雅黑" pitchFamily="34" charset="-122"/>
                <a:ea typeface="微软雅黑" pitchFamily="34" charset="-122"/>
              </a:rPr>
              <a:t>(2)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小明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10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分钟骑自行车行驶的路程是多少</a:t>
            </a:r>
            <a:r>
              <a:rPr lang="en-US" sz="2400" b="1">
                <a:latin typeface="微软雅黑" pitchFamily="34" charset="-122"/>
                <a:ea typeface="微软雅黑" pitchFamily="34" charset="-122"/>
              </a:rPr>
              <a:t>?</a:t>
            </a:r>
            <a:endParaRPr lang="zh-CN" altLang="en-US" sz="2400" b="1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E0FFA5"/>
              </a:clrFrom>
              <a:clrTo>
                <a:srgbClr val="E0FFA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140126" y="3285105"/>
            <a:ext cx="416242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3"/>
    </p:custDataLst>
    <p:extLst>
      <p:ext uri="{BB962C8B-B14F-4D97-AF65-F5344CB8AC3E}">
        <p14:creationId xmlns:p14="http://schemas.microsoft.com/office/powerpoint/2010/main" val="19443646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课堂练习</a:t>
            </a:r>
          </a:p>
        </p:txBody>
      </p:sp>
      <mc:AlternateContent>
        <mc:Choice Requires="a14">
          <p:sp>
            <p:nvSpPr>
              <p:cNvPr id="4" name="矩形 3"/>
              <p:cNvSpPr/>
              <p:nvPr/>
            </p:nvSpPr>
            <p:spPr>
              <a:xfrm>
                <a:off x="765586" y="1567582"/>
                <a:ext cx="8215370" cy="310854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解：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(1)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由图象可知小明到达学校需用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40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分钟</a:t>
                </a:r>
                <a:r>
                  <a:rPr lang="en-US" sz="2400" b="1" i="1">
                    <a:solidFill>
                      <a:srgbClr val="FF0000"/>
                    </a:solidFill>
                    <a:latin typeface="+mn-ea"/>
                  </a:rPr>
                  <a:t>.</a:t>
                </a:r>
                <a:endParaRPr lang="zh-CN" altLang="en-US" sz="2400" b="1">
                  <a:solidFill>
                    <a:srgbClr val="FF0000"/>
                  </a:solidFill>
                  <a:latin typeface="+mn-ea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(2)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由图象知小明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10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分钟骑车行驶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5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千米</a:t>
                </a:r>
                <a:r>
                  <a:rPr lang="en-US" sz="2400" b="1" i="1">
                    <a:solidFill>
                      <a:srgbClr val="FF0000"/>
                    </a:solidFill>
                    <a:latin typeface="+mn-ea"/>
                  </a:rPr>
                  <a:t>.</a:t>
                </a:r>
                <a:endParaRPr lang="zh-CN" altLang="en-US" sz="2400" b="1">
                  <a:solidFill>
                    <a:srgbClr val="FF0000"/>
                  </a:solidFill>
                  <a:latin typeface="+mn-ea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(3)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由图象可知小明行驶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15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千米需用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30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分钟</a:t>
                </a:r>
                <a:r>
                  <a:rPr lang="en-US" sz="2400" b="1" i="1">
                    <a:solidFill>
                      <a:srgbClr val="FF0000"/>
                    </a:solidFill>
                    <a:latin typeface="+mn-ea"/>
                  </a:rPr>
                  <a:t>.</a:t>
                </a:r>
                <a:endParaRPr lang="zh-CN" altLang="en-US" sz="2400" b="1">
                  <a:solidFill>
                    <a:srgbClr val="FF0000"/>
                  </a:solidFill>
                  <a:latin typeface="+mn-ea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(4)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小明骑车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40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分钟，行驶</a:t>
                </a:r>
                <a:r>
                  <a:rPr lang="en-US" sz="2400" b="1">
                    <a:solidFill>
                      <a:srgbClr val="FF0000"/>
                    </a:solidFill>
                    <a:latin typeface="+mn-ea"/>
                  </a:rPr>
                  <a:t>20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千米，所以</a:t>
                </a:r>
                <a:endParaRPr lang="en-US" altLang="zh-CN" sz="2400" b="1">
                  <a:solidFill>
                    <a:srgbClr val="FF0000"/>
                  </a:solidFill>
                  <a:latin typeface="+mn-ea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zh-CN" altLang="en-US" sz="2400" b="1">
                    <a:solidFill>
                      <a:srgbClr val="FF0000"/>
                    </a:solidFill>
                    <a:latin typeface="+mn-ea"/>
                  </a:rPr>
                  <a:t>他骑车的速度为</a:t>
                </a:r>
                <a14:m>
                  <m:oMathPara>
                    <m:oMathParaPr>
                      <m:jc m:val="left"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bi"/>
                            </m:rPr>
                            <a:rPr lang="en-US" altLang="zh-CN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𝟐𝟎</m:t>
                          </m:r>
                        </m:num>
                        <m:den>
                          <m:r>
                            <m:rPr>
                              <m:sty m:val="bi"/>
                            </m:rPr>
                            <a:rPr lang="en-US" altLang="zh-CN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𝟒𝟎</m:t>
                          </m:r>
                        </m:den>
                      </m:f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.</m:t>
                      </m:r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(</m:t>
                      </m:r>
                      <m:r>
                        <m:rPr>
                          <m:sty m:val="bi"/>
                        </m:rPr>
                        <a:rPr lang="zh-CN" altLang="en-US" sz="2400" b="1" i="1">
                          <a:solidFill>
                            <a:srgbClr val="FF0000"/>
                          </a:solidFill>
                          <a:latin typeface="Cambria Math"/>
                        </a:rPr>
                        <m:t>千米</m:t>
                      </m:r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/</m:t>
                      </m:r>
                      <m:r>
                        <m:rPr>
                          <m:sty m:val="bi"/>
                        </m:rPr>
                        <a:rPr lang="zh-CN" altLang="en-US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分</m:t>
                      </m:r>
                      <m:r>
                        <m:rPr>
                          <m:sty m:val="bi"/>
                        </m:rPr>
                        <a:rPr lang="en-US" altLang="zh-CN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zh-CN" altLang="en-US" sz="2400" b="1">
                  <a:solidFill>
                    <a:srgbClr val="FF0000"/>
                  </a:solidFill>
                  <a:latin typeface="+mn-ea"/>
                </a:endParaRPr>
              </a:p>
            </p:txBody>
          </p:sp>
        </mc:Choice>
        <mc:Fallback>
          <p:sp>
            <p:nvSpPr>
              <p:cNvPr id="4" name="矩形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586" y="1567582"/>
                <a:ext cx="8215370" cy="3108543"/>
              </a:xfrm>
              <a:prstGeom prst="rect">
                <a:avLst/>
              </a:prstGeom>
              <a:blipFill rotWithShape="0">
                <a:blip r:embed="rId2"/>
                <a:stretch>
                  <a:fillRect l="-118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图片 5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 bwMode="auto">
          <a:xfrm>
            <a:off x="8184321" y="2206735"/>
            <a:ext cx="3286148" cy="20717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custDataLst>
      <p:tags r:id="rId4"/>
    </p:custDataLst>
    <p:extLst>
      <p:ext uri="{BB962C8B-B14F-4D97-AF65-F5344CB8AC3E}">
        <p14:creationId xmlns:p14="http://schemas.microsoft.com/office/powerpoint/2010/main" val="17729371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课堂总结</a:t>
            </a:r>
          </a:p>
        </p:txBody>
      </p:sp>
      <p:sp>
        <p:nvSpPr>
          <p:cNvPr id="9" name="Text Box 16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53C4D3D-97EC-21DD-8A60-21FB5D187E47}"/>
              </a:ext>
            </a:extLst>
          </p:cNvPr>
          <p:cNvSpPr txBox="1"/>
          <p:nvPr/>
        </p:nvSpPr>
        <p:spPr>
          <a:xfrm>
            <a:off x="1095889" y="3373563"/>
            <a:ext cx="1905969" cy="830997"/>
          </a:xfrm>
          <a:prstGeom prst="rect">
            <a:avLst/>
          </a:prstGeom>
          <a:noFill/>
          <a:ln w="254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一次函数的应用</a:t>
            </a:r>
          </a:p>
        </p:txBody>
      </p:sp>
      <p:sp>
        <p:nvSpPr>
          <p:cNvPr id="16" name="左大括号 1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B80352C-93F4-3732-7707-2347917449F9}"/>
              </a:ext>
            </a:extLst>
          </p:cNvPr>
          <p:cNvSpPr/>
          <p:nvPr/>
        </p:nvSpPr>
        <p:spPr>
          <a:xfrm>
            <a:off x="3045002" y="2729969"/>
            <a:ext cx="529390" cy="2261938"/>
          </a:xfrm>
          <a:prstGeom prst="leftBrace">
            <a:avLst>
              <a:gd name="adj1" fmla="val 11496"/>
              <a:gd name="adj2" fmla="val 50000"/>
            </a:avLst>
          </a:prstGeom>
          <a:noFill/>
          <a:ln w="254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 b="1">
              <a:latin typeface="微软雅黑" pitchFamily="34" charset="-122"/>
              <a:ea typeface="微软雅黑" pitchFamily="34" charset="-122"/>
              <a:cs typeface="Times New Roman" panose="02020603050405020304" pitchFamily="18" charset="0"/>
            </a:endParaRPr>
          </a:p>
        </p:txBody>
      </p:sp>
      <p:sp>
        <p:nvSpPr>
          <p:cNvPr id="17" name="Text Box 1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CF962DE-24EC-E6B9-0C5C-4F3A3AB04154}"/>
              </a:ext>
            </a:extLst>
          </p:cNvPr>
          <p:cNvSpPr txBox="1"/>
          <p:nvPr/>
        </p:nvSpPr>
        <p:spPr>
          <a:xfrm>
            <a:off x="3651997" y="4537682"/>
            <a:ext cx="2894196" cy="830997"/>
          </a:xfrm>
          <a:prstGeom prst="rect">
            <a:avLst/>
          </a:prstGeom>
          <a:noFill/>
          <a:ln w="254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一次函数与一元一次方程的关系</a:t>
            </a:r>
          </a:p>
        </p:txBody>
      </p:sp>
      <p:sp>
        <p:nvSpPr>
          <p:cNvPr id="18" name="Text Box 1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A32EAAD-6942-774A-D21B-B8531FD74298}"/>
              </a:ext>
            </a:extLst>
          </p:cNvPr>
          <p:cNvSpPr txBox="1"/>
          <p:nvPr/>
        </p:nvSpPr>
        <p:spPr>
          <a:xfrm>
            <a:off x="3664027" y="2272670"/>
            <a:ext cx="2954355" cy="830997"/>
          </a:xfrm>
          <a:prstGeom prst="rect">
            <a:avLst/>
          </a:prstGeom>
          <a:noFill/>
          <a:ln w="254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单个一次函数图象的应用</a:t>
            </a:r>
          </a:p>
        </p:txBody>
      </p:sp>
      <p:grpSp>
        <p:nvGrpSpPr>
          <p:cNvPr id="19" name="组合 18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B1C70AA9-D30D-3201-4918-2DE0337E044B}"/>
              </a:ext>
            </a:extLst>
          </p:cNvPr>
          <p:cNvGrpSpPr/>
          <p:nvPr/>
        </p:nvGrpSpPr>
        <p:grpSpPr>
          <a:xfrm>
            <a:off x="6168300" y="2530273"/>
            <a:ext cx="5179071" cy="2492990"/>
            <a:chOff x="6306728" y="816893"/>
            <a:chExt cx="5179071" cy="2492990"/>
          </a:xfrm>
          <a:noFill/>
        </p:grpSpPr>
        <p:sp>
          <p:nvSpPr>
            <p:cNvPr id="20" name="矩形 19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FE8EB312-EAD3-A0D5-9328-EF6B684B43E9}"/>
                </a:ext>
              </a:extLst>
            </p:cNvPr>
            <p:cNvSpPr/>
            <p:nvPr/>
          </p:nvSpPr>
          <p:spPr>
            <a:xfrm>
              <a:off x="7434661" y="816893"/>
              <a:ext cx="4051138" cy="2492990"/>
            </a:xfrm>
            <a:prstGeom prst="rect">
              <a:avLst/>
            </a:prstGeom>
            <a:grpFill/>
            <a:ln w="28575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zh-CN" sz="2400" b="1">
                  <a:latin typeface="微软雅黑" pitchFamily="34" charset="-122"/>
                  <a:ea typeface="微软雅黑" pitchFamily="34" charset="-122"/>
                  <a:cs typeface="Times New Roman" panose="02020603050405020304" pitchFamily="18" charset="0"/>
                  <a:sym typeface="Wingdings" charset="2"/>
                </a:rPr>
                <a:t>①数形结合，函数与方程的思想</a:t>
              </a:r>
            </a:p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lang="en-US" altLang="zh-CN" sz="2400" b="1">
                  <a:latin typeface="微软雅黑" pitchFamily="34" charset="-122"/>
                  <a:ea typeface="微软雅黑" pitchFamily="34" charset="-122"/>
                  <a:cs typeface="Times New Roman" panose="02020603050405020304" pitchFamily="18" charset="0"/>
                  <a:sym typeface="Wingdings" charset="2"/>
                </a:rPr>
                <a:t>②利用函数图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  <a:cs typeface="Times New Roman" panose="02020603050405020304" pitchFamily="18" charset="0"/>
                  <a:sym typeface="Wingdings" charset="2"/>
                </a:rPr>
                <a:t>象</a:t>
              </a:r>
              <a:r>
                <a:rPr lang="en-US" altLang="zh-CN" sz="2400" b="1" err="1">
                  <a:latin typeface="微软雅黑" pitchFamily="34" charset="-122"/>
                  <a:ea typeface="微软雅黑" pitchFamily="34" charset="-122"/>
                  <a:cs typeface="Times New Roman" panose="02020603050405020304" pitchFamily="18" charset="0"/>
                  <a:sym typeface="Wingdings" charset="2"/>
                </a:rPr>
                <a:t>解决简单的实际问题</a:t>
              </a:r>
              <a:endPara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  <a:sym typeface="Wingdings" charset="2"/>
              </a:endParaRPr>
            </a:p>
          </p:txBody>
        </p:sp>
        <p:cxnSp>
          <p:nvCxnSpPr>
            <p:cNvPr id="21" name="直接连接符 20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1AC06E2A-4D21-010D-FE35-47F8F6F44152}"/>
                </a:ext>
              </a:extLst>
            </p:cNvPr>
            <p:cNvCxnSpPr/>
            <p:nvPr/>
          </p:nvCxnSpPr>
          <p:spPr>
            <a:xfrm>
              <a:off x="6382928" y="1430629"/>
              <a:ext cx="1010653" cy="68580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>
              <a:extLst>
                <a:ext uri="{FF2B5EF4-FFF2-40B4-BE49-F238E27FC236}">
                  <a16:creationId xmlns:a16="http://schemas.microsoft.com/office/drawing/2014/main" xmlns:p159="http://schemas.microsoft.com/office/powerpoint/2015/09/main" xmlns:p15="http://schemas.microsoft.com/office/powerpoint/2012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9DAFD921-2202-7CC7-BFCA-2376B7988A10}"/>
                </a:ext>
              </a:extLst>
            </p:cNvPr>
            <p:cNvCxnSpPr/>
            <p:nvPr/>
          </p:nvCxnSpPr>
          <p:spPr>
            <a:xfrm flipV="1">
              <a:off x="6306728" y="2156772"/>
              <a:ext cx="1055744" cy="667530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custDataLst>
      <p:tags r:id="rId2"/>
    </p:custDataLst>
    <p:extLst>
      <p:ext uri="{BB962C8B-B14F-4D97-AF65-F5344CB8AC3E}">
        <p14:creationId xmlns:p14="http://schemas.microsoft.com/office/powerpoint/2010/main" val="35683347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6" grpId="0"/>
      <p:bldP spid="17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板书设计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29100" y="1933575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一次函数的应用</a:t>
            </a:r>
          </a:p>
        </p:txBody>
      </p:sp>
      <p:sp>
        <p:nvSpPr>
          <p:cNvPr id="4" name="矩形 3"/>
          <p:cNvSpPr/>
          <p:nvPr/>
        </p:nvSpPr>
        <p:spPr>
          <a:xfrm>
            <a:off x="1384637" y="2907357"/>
            <a:ext cx="384752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单个一次函数图象的应用</a:t>
            </a:r>
          </a:p>
        </p:txBody>
      </p:sp>
      <p:sp>
        <p:nvSpPr>
          <p:cNvPr id="7" name="矩形 6"/>
          <p:cNvSpPr/>
          <p:nvPr/>
        </p:nvSpPr>
        <p:spPr>
          <a:xfrm>
            <a:off x="1461968" y="3940433"/>
            <a:ext cx="477085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一次函数与一元一次方程的关系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作业布置</a:t>
            </a:r>
          </a:p>
        </p:txBody>
      </p:sp>
      <p:sp>
        <p:nvSpPr>
          <p:cNvPr id="3" name="Rectangle 70"/>
          <p:cNvSpPr/>
          <p:nvPr/>
        </p:nvSpPr>
        <p:spPr>
          <a:xfrm>
            <a:off x="3304382" y="3093392"/>
            <a:ext cx="3991798" cy="461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FontTx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教材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92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页习题第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、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、</a:t>
            </a:r>
            <a:r>
              <a:rPr lang="en-US" altLang="zh-CN" sz="2400" b="1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题 </a:t>
            </a:r>
          </a:p>
        </p:txBody>
      </p:sp>
      <p:pic>
        <p:nvPicPr>
          <p:cNvPr id="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747500" y="11557000"/>
            <a:ext cx="342900" cy="254000"/>
          </a:xfrm>
          <a:prstGeom prst="cube">
            <a:avLst/>
          </a:prstGeom>
        </p:spPr>
      </p:pic>
    </p:spTree>
    <p:custDataLst>
      <p:tags r:id="rId3"/>
    </p:custDataLst>
    <p:extLst>
      <p:ext uri="{BB962C8B-B14F-4D97-AF65-F5344CB8AC3E}">
        <p14:creationId xmlns:p14="http://schemas.microsoft.com/office/powerpoint/2010/main" val="3886156372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272265" y="1508787"/>
            <a:ext cx="5561780" cy="94384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zh-CN" altLang="en-US" sz="5333" b="1" kern="0" smtClean="0">
                <a:solidFill>
                  <a:prstClr val="black"/>
                </a:solidFill>
                <a:ea typeface="黑体" panose="02010609060101010101" pitchFamily="49" charset="-122"/>
              </a:rPr>
              <a:t>第四章</a:t>
            </a:r>
            <a:r>
              <a:rPr kumimoji="1" lang="en-US" altLang="zh-CN" sz="5333" b="1" kern="0" smtClean="0">
                <a:solidFill>
                  <a:prstClr val="black"/>
                </a:solidFill>
                <a:ea typeface="黑体" panose="02010609060101010101" pitchFamily="49" charset="-122"/>
              </a:rPr>
              <a:t>   </a:t>
            </a:r>
            <a:r>
              <a:rPr kumimoji="1" lang="zh-CN" altLang="en-US" sz="5333" b="1" kern="0" smtClean="0">
                <a:solidFill>
                  <a:prstClr val="black"/>
                </a:solidFill>
                <a:ea typeface="黑体" panose="02010609060101010101" pitchFamily="49" charset="-122"/>
              </a:rPr>
              <a:t>一次函数</a:t>
            </a:r>
            <a:endParaRPr kumimoji="1" lang="zh-CN" altLang="en-US" sz="5333" b="1" kern="0">
              <a:solidFill>
                <a:prstClr val="black"/>
              </a:solidFill>
              <a:ea typeface="黑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250940" y="3044957"/>
            <a:ext cx="5647274" cy="861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kumimoji="1" lang="en-US" altLang="zh-CN" sz="4800" b="1" kern="0" smtClean="0">
                <a:solidFill>
                  <a:prstClr val="black"/>
                </a:solidFill>
                <a:ea typeface="黑体" panose="02010609060101010101" pitchFamily="49" charset="-122"/>
              </a:rPr>
              <a:t>4.4  </a:t>
            </a:r>
            <a:r>
              <a:rPr kumimoji="1" lang="zh-CN" altLang="en-US" sz="4800" b="1" kern="0" smtClean="0">
                <a:solidFill>
                  <a:prstClr val="black"/>
                </a:solidFill>
                <a:ea typeface="黑体" panose="02010609060101010101" pitchFamily="49" charset="-122"/>
              </a:rPr>
              <a:t>一次函数的应用</a:t>
            </a:r>
            <a:endParaRPr kumimoji="1" lang="zh-CN" altLang="en-US" sz="4800" b="1" kern="0">
              <a:solidFill>
                <a:prstClr val="black"/>
              </a:solidFill>
              <a:ea typeface="黑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503712" y="5445224"/>
            <a:ext cx="246279" cy="5665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667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661" y="765387"/>
            <a:ext cx="1728191" cy="7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63531" y="793137"/>
            <a:ext cx="2496277" cy="618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933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学习目标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15413" y="1700808"/>
            <a:ext cx="10511895" cy="37307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800"/>
              </a:spcBef>
            </a:pPr>
            <a:r>
              <a:rPr lang="en-US" altLang="zh-CN" sz="2933" b="1" smtClean="0"/>
              <a:t>1.</a:t>
            </a:r>
            <a:r>
              <a:rPr lang="zh-CN" altLang="en-US" sz="2933" b="1" smtClean="0"/>
              <a:t>经历分析实际问题中两个变量之间关系，并解决有关问题的过程，发展应用意识；</a:t>
            </a:r>
            <a:endParaRPr lang="en-US" altLang="zh-CN" sz="2933" b="1" smtClean="0"/>
          </a:p>
          <a:p>
            <a:pPr>
              <a:lnSpc>
                <a:spcPct val="150000"/>
              </a:lnSpc>
              <a:spcBef>
                <a:spcPts val="800"/>
              </a:spcBef>
            </a:pPr>
            <a:r>
              <a:rPr lang="en-US" altLang="zh-CN" sz="2933" b="1" smtClean="0"/>
              <a:t>2.</a:t>
            </a:r>
            <a:r>
              <a:rPr lang="zh-CN" altLang="en-US" sz="2933" b="1" smtClean="0"/>
              <a:t>进一步体会数形结合的思想，发展数形结合解决问题的能力；</a:t>
            </a:r>
            <a:endParaRPr lang="en-US" altLang="zh-CN" sz="2933" b="1" smtClean="0"/>
          </a:p>
          <a:p>
            <a:pPr>
              <a:lnSpc>
                <a:spcPct val="150000"/>
              </a:lnSpc>
              <a:spcBef>
                <a:spcPts val="800"/>
              </a:spcBef>
            </a:pPr>
            <a:r>
              <a:rPr lang="en-US" altLang="zh-CN" sz="2933" b="1" smtClean="0"/>
              <a:t>3.</a:t>
            </a:r>
            <a:r>
              <a:rPr lang="zh-CN" altLang="en-US" sz="2933" b="1" smtClean="0"/>
              <a:t>利用一次函数图象分析、解决简单实际问题，发展几何直观；</a:t>
            </a:r>
            <a:endParaRPr lang="en-US" altLang="zh-CN" sz="2933" b="1" smtClean="0"/>
          </a:p>
          <a:p>
            <a:pPr>
              <a:lnSpc>
                <a:spcPct val="150000"/>
              </a:lnSpc>
              <a:spcBef>
                <a:spcPts val="800"/>
              </a:spcBef>
            </a:pPr>
            <a:r>
              <a:rPr lang="en-US" altLang="zh-CN" sz="2933" b="1" smtClean="0"/>
              <a:t>4.</a:t>
            </a:r>
            <a:r>
              <a:rPr lang="zh-CN" altLang="en-US" sz="2933" b="1" smtClean="0"/>
              <a:t>初步体会函数与</a:t>
            </a:r>
            <a:r>
              <a:rPr lang="zh-CN" altLang="en-US" sz="2933" b="1"/>
              <a:t>方程</a:t>
            </a:r>
            <a:r>
              <a:rPr lang="zh-CN" altLang="en-US" sz="2933" b="1" smtClean="0"/>
              <a:t>的关系</a:t>
            </a:r>
            <a:r>
              <a:rPr lang="en-US" altLang="zh-CN" sz="2933" b="1" smtClean="0"/>
              <a:t>.</a:t>
            </a:r>
            <a:endParaRPr lang="zh-CN" altLang="en-US" sz="2933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10"/>
          <p:cNvSpPr txBox="1">
            <a:spLocks noChangeArrowheads="1"/>
          </p:cNvSpPr>
          <p:nvPr/>
        </p:nvSpPr>
        <p:spPr bwMode="auto">
          <a:xfrm>
            <a:off x="904385" y="1717899"/>
            <a:ext cx="4678560" cy="768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Aft>
                <a:spcPct val="0"/>
              </a:spcAft>
              <a:defRPr/>
            </a:pPr>
            <a:r>
              <a:rPr lang="zh-CN" altLang="en-US" sz="3200" b="1" smtClean="0"/>
              <a:t>什</a:t>
            </a:r>
            <a:r>
              <a:rPr lang="zh-CN" altLang="en-US" sz="3200" b="1"/>
              <a:t>么是一次函</a:t>
            </a:r>
            <a:r>
              <a:rPr lang="zh-CN" altLang="en-US" sz="3200" b="1" smtClean="0"/>
              <a:t>数？</a:t>
            </a:r>
            <a:endParaRPr lang="en-US" altLang="zh-CN" sz="3200" b="1"/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931769" y="2504519"/>
            <a:ext cx="10382252" cy="160043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Aft>
                <a:spcPct val="0"/>
              </a:spcAft>
              <a:defRPr/>
            </a:pPr>
            <a:r>
              <a:rPr lang="zh-CN" altLang="en-US" sz="3200" b="1" smtClean="0">
                <a:ea typeface="楷体" panose="02010609060101010101" pitchFamily="49" charset="-122"/>
              </a:rPr>
              <a:t>       若</a:t>
            </a:r>
            <a:r>
              <a:rPr lang="zh-CN" altLang="en-US" sz="3200" b="1">
                <a:ea typeface="楷体" panose="02010609060101010101" pitchFamily="49" charset="-122"/>
              </a:rPr>
              <a:t>两个变量</a:t>
            </a:r>
            <a:r>
              <a:rPr lang="en-US" altLang="zh-CN" sz="3200" b="1" i="1">
                <a:ea typeface="楷体" panose="02010609060101010101" pitchFamily="49" charset="-122"/>
              </a:rPr>
              <a:t>x</a:t>
            </a:r>
            <a:r>
              <a:rPr lang="zh-CN" altLang="en-US" sz="3200" b="1">
                <a:ea typeface="楷体" panose="02010609060101010101" pitchFamily="49" charset="-122"/>
              </a:rPr>
              <a:t>，</a:t>
            </a:r>
            <a:r>
              <a:rPr lang="en-US" altLang="zh-CN" sz="3200" b="1" i="1">
                <a:ea typeface="楷体" panose="02010609060101010101" pitchFamily="49" charset="-122"/>
              </a:rPr>
              <a:t>y</a:t>
            </a:r>
            <a:r>
              <a:rPr lang="zh-CN" altLang="en-US" sz="3200" b="1">
                <a:ea typeface="楷体" panose="02010609060101010101" pitchFamily="49" charset="-122"/>
              </a:rPr>
              <a:t>间</a:t>
            </a:r>
            <a:r>
              <a:rPr lang="zh-CN" altLang="en-US" sz="3200" b="1" smtClean="0">
                <a:ea typeface="楷体" panose="02010609060101010101" pitchFamily="49" charset="-122"/>
              </a:rPr>
              <a:t>的对应关系可以</a:t>
            </a:r>
            <a:r>
              <a:rPr lang="zh-CN" altLang="en-US" sz="3200" b="1">
                <a:ea typeface="楷体" panose="02010609060101010101" pitchFamily="49" charset="-122"/>
              </a:rPr>
              <a:t>表示成</a:t>
            </a:r>
            <a:r>
              <a:rPr lang="en-US" altLang="zh-CN" sz="3200" b="1" i="1" smtClean="0">
                <a:solidFill>
                  <a:srgbClr val="7030A0"/>
                </a:solidFill>
                <a:ea typeface="楷体" panose="02010609060101010101" pitchFamily="49" charset="-122"/>
              </a:rPr>
              <a:t>y</a:t>
            </a:r>
            <a:r>
              <a:rPr lang="en-US" altLang="zh-CN" sz="3200" b="1" smtClean="0">
                <a:solidFill>
                  <a:srgbClr val="7030A0"/>
                </a:solidFill>
                <a:ea typeface="楷体" panose="02010609060101010101" pitchFamily="49" charset="-122"/>
              </a:rPr>
              <a:t>=</a:t>
            </a:r>
            <a:r>
              <a:rPr lang="en-US" altLang="zh-CN" sz="3200" b="1" i="1" err="1" smtClean="0">
                <a:solidFill>
                  <a:srgbClr val="7030A0"/>
                </a:solidFill>
                <a:ea typeface="楷体" panose="02010609060101010101" pitchFamily="49" charset="-122"/>
              </a:rPr>
              <a:t>kx</a:t>
            </a:r>
            <a:r>
              <a:rPr lang="en-US" altLang="zh-CN" sz="3200" b="1" err="1" smtClean="0">
                <a:solidFill>
                  <a:srgbClr val="7030A0"/>
                </a:solidFill>
                <a:ea typeface="楷体" panose="02010609060101010101" pitchFamily="49" charset="-122"/>
              </a:rPr>
              <a:t>+</a:t>
            </a:r>
            <a:r>
              <a:rPr lang="en-US" altLang="zh-CN" sz="3200" b="1" i="1" err="1" smtClean="0">
                <a:solidFill>
                  <a:srgbClr val="7030A0"/>
                </a:solidFill>
                <a:ea typeface="楷体" panose="02010609060101010101" pitchFamily="49" charset="-122"/>
              </a:rPr>
              <a:t>b</a:t>
            </a:r>
            <a:r>
              <a:rPr lang="zh-CN" altLang="en-US" sz="3200" b="1" smtClean="0">
                <a:solidFill>
                  <a:srgbClr val="7030A0"/>
                </a:solidFill>
                <a:ea typeface="楷体" panose="02010609060101010101" pitchFamily="49" charset="-122"/>
              </a:rPr>
              <a:t>（</a:t>
            </a:r>
            <a:r>
              <a:rPr lang="en-US" altLang="zh-CN" sz="3200" b="1" i="1" smtClean="0">
                <a:solidFill>
                  <a:srgbClr val="7030A0"/>
                </a:solidFill>
                <a:ea typeface="楷体" panose="02010609060101010101" pitchFamily="49" charset="-122"/>
              </a:rPr>
              <a:t>k</a:t>
            </a:r>
            <a:r>
              <a:rPr lang="zh-CN" altLang="en-US" sz="3200" b="1">
                <a:solidFill>
                  <a:srgbClr val="7030A0"/>
                </a:solidFill>
                <a:ea typeface="楷体" panose="02010609060101010101" pitchFamily="49" charset="-122"/>
              </a:rPr>
              <a:t>，</a:t>
            </a:r>
            <a:r>
              <a:rPr lang="en-US" altLang="zh-CN" sz="3200" b="1" i="1">
                <a:solidFill>
                  <a:srgbClr val="7030A0"/>
                </a:solidFill>
                <a:ea typeface="楷体" panose="02010609060101010101" pitchFamily="49" charset="-122"/>
              </a:rPr>
              <a:t>b</a:t>
            </a:r>
            <a:r>
              <a:rPr lang="zh-CN" altLang="en-US" sz="3200" b="1">
                <a:solidFill>
                  <a:srgbClr val="7030A0"/>
                </a:solidFill>
                <a:ea typeface="楷体" panose="02010609060101010101" pitchFamily="49" charset="-122"/>
              </a:rPr>
              <a:t>为常数，</a:t>
            </a:r>
            <a:r>
              <a:rPr lang="en-US" altLang="zh-CN" sz="3200" b="1" i="1">
                <a:solidFill>
                  <a:srgbClr val="7030A0"/>
                </a:solidFill>
                <a:ea typeface="楷体" panose="02010609060101010101" pitchFamily="49" charset="-122"/>
              </a:rPr>
              <a:t>k</a:t>
            </a:r>
            <a:r>
              <a:rPr lang="en-US" altLang="zh-CN" sz="3200" b="1">
                <a:solidFill>
                  <a:srgbClr val="7030A0"/>
                </a:solidFill>
                <a:ea typeface="楷体" panose="02010609060101010101" pitchFamily="49" charset="-122"/>
              </a:rPr>
              <a:t>≠</a:t>
            </a:r>
            <a:r>
              <a:rPr lang="en-US" altLang="zh-CN" sz="3200" b="1" smtClean="0">
                <a:solidFill>
                  <a:srgbClr val="7030A0"/>
                </a:solidFill>
                <a:ea typeface="楷体" panose="02010609060101010101" pitchFamily="49" charset="-122"/>
              </a:rPr>
              <a:t>0</a:t>
            </a:r>
            <a:r>
              <a:rPr lang="zh-CN" altLang="en-US" sz="3200" b="1" smtClean="0">
                <a:solidFill>
                  <a:srgbClr val="7030A0"/>
                </a:solidFill>
                <a:ea typeface="楷体" panose="02010609060101010101" pitchFamily="49" charset="-122"/>
              </a:rPr>
              <a:t>）</a:t>
            </a:r>
            <a:r>
              <a:rPr lang="zh-CN" altLang="en-US" sz="3200" b="1" smtClean="0">
                <a:ea typeface="楷体" panose="02010609060101010101" pitchFamily="49" charset="-122"/>
              </a:rPr>
              <a:t>的</a:t>
            </a:r>
            <a:r>
              <a:rPr lang="zh-CN" altLang="en-US" sz="3200" b="1">
                <a:ea typeface="楷体" panose="02010609060101010101" pitchFamily="49" charset="-122"/>
              </a:rPr>
              <a:t>形式，则称</a:t>
            </a:r>
            <a:r>
              <a:rPr lang="en-US" altLang="zh-CN" sz="3200" b="1" i="1">
                <a:ea typeface="楷体" panose="02010609060101010101" pitchFamily="49" charset="-122"/>
              </a:rPr>
              <a:t>y</a:t>
            </a:r>
            <a:r>
              <a:rPr lang="zh-CN" altLang="en-US" sz="3200" b="1">
                <a:ea typeface="楷体" panose="02010609060101010101" pitchFamily="49" charset="-122"/>
              </a:rPr>
              <a:t>是</a:t>
            </a:r>
            <a:r>
              <a:rPr lang="en-US" altLang="zh-CN" sz="3200" b="1" i="1">
                <a:ea typeface="楷体" panose="02010609060101010101" pitchFamily="49" charset="-122"/>
              </a:rPr>
              <a:t>x</a:t>
            </a:r>
            <a:r>
              <a:rPr lang="zh-CN" altLang="en-US" sz="3200" b="1">
                <a:ea typeface="楷体" panose="02010609060101010101" pitchFamily="49" charset="-122"/>
              </a:rPr>
              <a:t>的一次函数</a:t>
            </a:r>
            <a:r>
              <a:rPr lang="en-US" altLang="zh-CN" sz="3200" b="1">
                <a:ea typeface="楷体" panose="02010609060101010101" pitchFamily="49" charset="-122"/>
              </a:rPr>
              <a:t>.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661" y="765387"/>
            <a:ext cx="1728191" cy="7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63531" y="793137"/>
            <a:ext cx="2496277" cy="618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933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知识回顾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1550838" y="4003715"/>
            <a:ext cx="8076226" cy="2496277"/>
            <a:chOff x="1350813" y="3716695"/>
            <a:chExt cx="8076226" cy="2496277"/>
          </a:xfrm>
        </p:grpSpPr>
        <p:sp>
          <p:nvSpPr>
            <p:cNvPr id="7" name="云形标注 6"/>
            <p:cNvSpPr/>
            <p:nvPr/>
          </p:nvSpPr>
          <p:spPr>
            <a:xfrm>
              <a:off x="3954430" y="3716695"/>
              <a:ext cx="5472608" cy="1900436"/>
            </a:xfrm>
            <a:prstGeom prst="cloudCallout">
              <a:avLst>
                <a:gd name="adj1" fmla="val -62800"/>
                <a:gd name="adj2" fmla="val 40346"/>
              </a:avLst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3200" b="1">
                  <a:solidFill>
                    <a:schemeClr val="tx1"/>
                  </a:solidFill>
                </a:rPr>
                <a:t>上式中</a:t>
              </a:r>
              <a:r>
                <a:rPr lang="en-US" sz="3200" b="1" i="1">
                  <a:solidFill>
                    <a:schemeClr val="tx1"/>
                  </a:solidFill>
                </a:rPr>
                <a:t>k</a:t>
              </a:r>
              <a:r>
                <a:rPr lang="zh-CN" altLang="en-US" sz="3200" b="1">
                  <a:solidFill>
                    <a:schemeClr val="tx1"/>
                  </a:solidFill>
                </a:rPr>
                <a:t>，</a:t>
              </a:r>
              <a:r>
                <a:rPr lang="en-US" sz="3200" b="1" i="1">
                  <a:solidFill>
                    <a:schemeClr val="tx1"/>
                  </a:solidFill>
                </a:rPr>
                <a:t>b</a:t>
              </a:r>
              <a:r>
                <a:rPr lang="zh-CN" altLang="en-US" sz="3200" b="1">
                  <a:solidFill>
                    <a:schemeClr val="tx1"/>
                  </a:solidFill>
                </a:rPr>
                <a:t>对函数图象有什么影响？</a:t>
              </a:r>
              <a:endParaRPr lang="zh-CN" altLang="en-US" sz="3200">
                <a:solidFill>
                  <a:schemeClr val="tx1"/>
                </a:solidFill>
              </a:endParaRPr>
            </a:p>
          </p:txBody>
        </p:sp>
        <p:pic>
          <p:nvPicPr>
            <p:cNvPr id="8194" name="Picture 2" descr="E:\北师七下1\教案课件\02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350813" y="4100738"/>
              <a:ext cx="1775671" cy="21122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668965" y="1831055"/>
            <a:ext cx="10953749" cy="74815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3" b="1" smtClean="0">
                <a:latin typeface="+mj-lt"/>
                <a:ea typeface="+mj-ea"/>
              </a:rPr>
              <a:t>探究</a:t>
            </a:r>
            <a:r>
              <a:rPr lang="en-US" altLang="zh-CN" sz="2933" b="1" smtClean="0">
                <a:latin typeface="+mj-lt"/>
                <a:ea typeface="+mj-ea"/>
              </a:rPr>
              <a:t>1</a:t>
            </a:r>
            <a:r>
              <a:rPr lang="zh-CN" altLang="en-US" sz="2933" b="1" smtClean="0">
                <a:latin typeface="+mj-lt"/>
                <a:ea typeface="+mj-ea"/>
              </a:rPr>
              <a:t>：某</a:t>
            </a:r>
            <a:r>
              <a:rPr lang="zh-CN" altLang="en-US" sz="2933" b="1">
                <a:latin typeface="+mj-lt"/>
                <a:ea typeface="+mj-ea"/>
              </a:rPr>
              <a:t>物体沿一个斜坡下滑，它的速度</a:t>
            </a:r>
            <a:r>
              <a:rPr lang="en-US" sz="2933" b="1" i="1" smtClean="0">
                <a:latin typeface="+mj-lt"/>
                <a:ea typeface="+mj-ea"/>
              </a:rPr>
              <a:t>v</a:t>
            </a:r>
            <a:r>
              <a:rPr lang="zh-CN" altLang="en-US" sz="2933" b="1" smtClean="0">
                <a:latin typeface="+mj-lt"/>
                <a:ea typeface="+mj-ea"/>
              </a:rPr>
              <a:t>（</a:t>
            </a:r>
            <a:r>
              <a:rPr lang="en-US" sz="2933" b="1" smtClean="0">
                <a:latin typeface="+mj-lt"/>
                <a:ea typeface="+mj-ea"/>
              </a:rPr>
              <a:t>m/</a:t>
            </a:r>
            <a:endParaRPr lang="zh-CN" altLang="en-US" sz="2933" b="1">
              <a:latin typeface="+mj-lt"/>
              <a:ea typeface="+mj-ea"/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8702300" y="2666232"/>
            <a:ext cx="2928966" cy="4041196"/>
            <a:chOff x="8011329" y="2222518"/>
            <a:chExt cx="2928966" cy="4041196"/>
          </a:xfrm>
        </p:grpSpPr>
        <p:cxnSp>
          <p:nvCxnSpPr>
            <p:cNvPr id="5" name="直接箭头连接符 4"/>
            <p:cNvCxnSpPr/>
            <p:nvPr/>
          </p:nvCxnSpPr>
          <p:spPr>
            <a:xfrm>
              <a:off x="8444018" y="5811665"/>
              <a:ext cx="2496277" cy="0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箭头连接符 5"/>
            <p:cNvCxnSpPr/>
            <p:nvPr/>
          </p:nvCxnSpPr>
          <p:spPr>
            <a:xfrm flipH="1" flipV="1">
              <a:off x="8444019" y="2462266"/>
              <a:ext cx="0" cy="3349399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组合 14"/>
            <p:cNvGrpSpPr/>
            <p:nvPr/>
          </p:nvGrpSpPr>
          <p:grpSpPr>
            <a:xfrm rot="5400000">
              <a:off x="7296798" y="4090000"/>
              <a:ext cx="2400267" cy="96000"/>
              <a:chOff x="7289603" y="1563690"/>
              <a:chExt cx="2400267" cy="96000"/>
            </a:xfrm>
          </p:grpSpPr>
          <p:cxnSp>
            <p:nvCxnSpPr>
              <p:cNvPr id="8" name="直接连接符 7"/>
              <p:cNvCxnSpPr/>
              <p:nvPr/>
            </p:nvCxnSpPr>
            <p:spPr>
              <a:xfrm flipH="1">
                <a:off x="7289603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/>
            </p:nvCxnSpPr>
            <p:spPr>
              <a:xfrm flipH="1">
                <a:off x="7769657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/>
              <p:cNvCxnSpPr/>
              <p:nvPr/>
            </p:nvCxnSpPr>
            <p:spPr>
              <a:xfrm flipH="1">
                <a:off x="8249710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/>
            </p:nvCxnSpPr>
            <p:spPr>
              <a:xfrm flipH="1">
                <a:off x="8729763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/>
            </p:nvCxnSpPr>
            <p:spPr>
              <a:xfrm flipH="1">
                <a:off x="9209817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/>
            </p:nvCxnSpPr>
            <p:spPr>
              <a:xfrm flipH="1">
                <a:off x="9689870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组合 15"/>
            <p:cNvGrpSpPr/>
            <p:nvPr/>
          </p:nvGrpSpPr>
          <p:grpSpPr>
            <a:xfrm>
              <a:off x="8924072" y="5715665"/>
              <a:ext cx="1440160" cy="96000"/>
              <a:chOff x="8847968" y="5412510"/>
              <a:chExt cx="1440160" cy="96000"/>
            </a:xfrm>
          </p:grpSpPr>
          <p:cxnSp>
            <p:nvCxnSpPr>
              <p:cNvPr id="17" name="直接连接符 16"/>
              <p:cNvCxnSpPr/>
              <p:nvPr/>
            </p:nvCxnSpPr>
            <p:spPr>
              <a:xfrm flipH="1">
                <a:off x="8847968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/>
            </p:nvCxnSpPr>
            <p:spPr>
              <a:xfrm flipH="1">
                <a:off x="9328021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/>
            </p:nvCxnSpPr>
            <p:spPr>
              <a:xfrm flipH="1">
                <a:off x="9808076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 flipH="1">
                <a:off x="10288129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矩形 27"/>
            <p:cNvSpPr/>
            <p:nvPr/>
          </p:nvSpPr>
          <p:spPr>
            <a:xfrm>
              <a:off x="8011329" y="5671432"/>
              <a:ext cx="485603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 smtClean="0"/>
                <a:t>O</a:t>
              </a:r>
              <a:endParaRPr lang="zh-CN" altLang="en-US" i="1"/>
            </a:p>
          </p:txBody>
        </p:sp>
        <p:sp>
          <p:nvSpPr>
            <p:cNvPr id="29" name="矩形 28"/>
            <p:cNvSpPr/>
            <p:nvPr/>
          </p:nvSpPr>
          <p:spPr>
            <a:xfrm>
              <a:off x="8724017" y="5745423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1</a:t>
              </a:r>
              <a:endParaRPr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9245320" y="574542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2</a:t>
              </a:r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>
              <a:off x="9692157" y="574542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3</a:t>
              </a:r>
              <a:endParaRPr lang="zh-CN" altLang="en-US"/>
            </a:p>
          </p:txBody>
        </p:sp>
        <p:sp>
          <p:nvSpPr>
            <p:cNvPr id="32" name="矩形 31"/>
            <p:cNvSpPr/>
            <p:nvPr/>
          </p:nvSpPr>
          <p:spPr>
            <a:xfrm>
              <a:off x="10164177" y="574542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4</a:t>
              </a:r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8096822" y="5124322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1</a:t>
              </a:r>
              <a:endParaRPr lang="zh-CN" altLang="en-US"/>
            </a:p>
          </p:txBody>
        </p:sp>
        <p:sp>
          <p:nvSpPr>
            <p:cNvPr id="34" name="矩形 33"/>
            <p:cNvSpPr/>
            <p:nvPr/>
          </p:nvSpPr>
          <p:spPr>
            <a:xfrm>
              <a:off x="8096822" y="4611856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2</a:t>
              </a:r>
              <a:endParaRPr lang="zh-CN" altLang="en-US"/>
            </a:p>
          </p:txBody>
        </p:sp>
        <p:sp>
          <p:nvSpPr>
            <p:cNvPr id="35" name="矩形 34"/>
            <p:cNvSpPr/>
            <p:nvPr/>
          </p:nvSpPr>
          <p:spPr>
            <a:xfrm>
              <a:off x="8096822" y="411941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3</a:t>
              </a:r>
              <a:endParaRPr lang="zh-CN" altLang="en-US"/>
            </a:p>
          </p:txBody>
        </p:sp>
        <p:sp>
          <p:nvSpPr>
            <p:cNvPr id="36" name="矩形 35"/>
            <p:cNvSpPr/>
            <p:nvPr/>
          </p:nvSpPr>
          <p:spPr>
            <a:xfrm>
              <a:off x="8096822" y="3626971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4</a:t>
              </a:r>
              <a:endParaRPr lang="zh-CN" altLang="en-US"/>
            </a:p>
          </p:txBody>
        </p:sp>
        <p:sp>
          <p:nvSpPr>
            <p:cNvPr id="37" name="矩形 36"/>
            <p:cNvSpPr/>
            <p:nvPr/>
          </p:nvSpPr>
          <p:spPr>
            <a:xfrm>
              <a:off x="8096822" y="3139916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5</a:t>
              </a:r>
              <a:endParaRPr lang="zh-CN" altLang="en-US"/>
            </a:p>
          </p:txBody>
        </p:sp>
        <p:sp>
          <p:nvSpPr>
            <p:cNvPr id="38" name="矩形 37"/>
            <p:cNvSpPr/>
            <p:nvPr/>
          </p:nvSpPr>
          <p:spPr>
            <a:xfrm>
              <a:off x="8096820" y="2704086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6</a:t>
              </a:r>
              <a:endParaRPr lang="zh-CN" altLang="en-US"/>
            </a:p>
          </p:txBody>
        </p:sp>
        <p:sp>
          <p:nvSpPr>
            <p:cNvPr id="39" name="矩形 38"/>
            <p:cNvSpPr/>
            <p:nvPr/>
          </p:nvSpPr>
          <p:spPr>
            <a:xfrm>
              <a:off x="10663295" y="5771157"/>
              <a:ext cx="246279" cy="49255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39"/>
            <p:cNvSpPr/>
            <p:nvPr/>
          </p:nvSpPr>
          <p:spPr>
            <a:xfrm>
              <a:off x="8391877" y="2222518"/>
              <a:ext cx="1033001" cy="49255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 smtClean="0"/>
                <a:t>v</a:t>
              </a:r>
              <a:r>
                <a:rPr lang="zh-CN" altLang="en-US" sz="2400" b="1" smtClean="0"/>
                <a:t>（</a:t>
              </a:r>
              <a:r>
                <a:rPr lang="en-US" altLang="zh-CN" sz="2400" b="1" smtClean="0"/>
                <a:t>m/</a:t>
              </a:r>
              <a:endParaRPr lang="zh-CN" altLang="en-US"/>
            </a:p>
          </p:txBody>
        </p:sp>
        <p:cxnSp>
          <p:nvCxnSpPr>
            <p:cNvPr id="42" name="直接连接符 41"/>
            <p:cNvCxnSpPr/>
            <p:nvPr/>
          </p:nvCxnSpPr>
          <p:spPr>
            <a:xfrm>
              <a:off x="8448931" y="3411886"/>
              <a:ext cx="955193" cy="0"/>
            </a:xfrm>
            <a:prstGeom prst="line">
              <a:avLst/>
            </a:prstGeom>
            <a:ln w="12700"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/>
          </p:nvCxnSpPr>
          <p:spPr>
            <a:xfrm flipH="1">
              <a:off x="9404125" y="3411886"/>
              <a:ext cx="0" cy="2359272"/>
            </a:xfrm>
            <a:prstGeom prst="line">
              <a:avLst/>
            </a:prstGeom>
            <a:ln w="12700"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 flipV="1">
              <a:off x="8444019" y="2808819"/>
              <a:ext cx="1201412" cy="299546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TextBox 51"/>
          <p:cNvSpPr txBox="1"/>
          <p:nvPr/>
        </p:nvSpPr>
        <p:spPr>
          <a:xfrm>
            <a:off x="681303" y="3021658"/>
            <a:ext cx="6816758" cy="141871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933" smtClean="0"/>
              <a:t>(1)</a:t>
            </a:r>
            <a:r>
              <a:rPr lang="zh-CN" altLang="en-US" sz="2933" smtClean="0"/>
              <a:t>写出</a:t>
            </a:r>
            <a:r>
              <a:rPr lang="en-US" sz="2933" i="1"/>
              <a:t>v</a:t>
            </a:r>
            <a:r>
              <a:rPr lang="zh-CN" altLang="en-US" sz="2933"/>
              <a:t>与</a:t>
            </a:r>
            <a:endParaRPr lang="zh-CN" altLang="en-US" sz="2933"/>
          </a:p>
          <a:p>
            <a:r>
              <a:rPr lang="en-US" altLang="zh-CN" sz="2933" smtClean="0"/>
              <a:t>(2)</a:t>
            </a:r>
            <a:r>
              <a:rPr lang="zh-CN" altLang="en-US" sz="2933" smtClean="0"/>
              <a:t>下滑</a:t>
            </a:r>
            <a:r>
              <a:rPr lang="en-US" sz="2933" smtClean="0"/>
              <a:t>3</a:t>
            </a:r>
            <a:endParaRPr lang="zh-CN" altLang="en-US" sz="2933"/>
          </a:p>
        </p:txBody>
      </p:sp>
      <p:sp>
        <p:nvSpPr>
          <p:cNvPr id="54" name="TextBox 53"/>
          <p:cNvSpPr txBox="1"/>
          <p:nvPr/>
        </p:nvSpPr>
        <p:spPr>
          <a:xfrm>
            <a:off x="683851" y="4387759"/>
            <a:ext cx="7511684" cy="141938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3" smtClean="0">
                <a:solidFill>
                  <a:srgbClr val="FF0000"/>
                </a:solidFill>
                <a:ea typeface="楷体" panose="02010609060101010101" pitchFamily="49" charset="-122"/>
              </a:rPr>
              <a:t>分析：</a:t>
            </a:r>
            <a:r>
              <a:rPr lang="zh-CN" altLang="en-US" sz="2933" smtClean="0">
                <a:ea typeface="楷体" panose="02010609060101010101" pitchFamily="49" charset="-122"/>
              </a:rPr>
              <a:t>因为直线过原点，符合正比例函数的图象特征，因此可以设</a:t>
            </a:r>
            <a:r>
              <a:rPr lang="en-US" altLang="zh-CN" sz="2933" i="1" smtClean="0">
                <a:solidFill>
                  <a:srgbClr val="FF0000"/>
                </a:solidFill>
                <a:ea typeface="楷体" panose="02010609060101010101" pitchFamily="49" charset="-122"/>
              </a:rPr>
              <a:t>v</a:t>
            </a:r>
            <a:r>
              <a:rPr lang="en-US" altLang="zh-CN" sz="2933" smtClean="0">
                <a:solidFill>
                  <a:srgbClr val="FF0000"/>
                </a:solidFill>
                <a:ea typeface="楷体" panose="02010609060101010101" pitchFamily="49" charset="-122"/>
              </a:rPr>
              <a:t>=</a:t>
            </a:r>
            <a:r>
              <a:rPr lang="en-US" altLang="zh-CN" sz="2933" i="1" err="1" smtClean="0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endParaRPr lang="zh-CN" altLang="en-US" sz="2933">
              <a:ea typeface="楷体" panose="02010609060101010101" pitchFamily="49" charset="-122"/>
            </a:endParaRPr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661" y="765387"/>
            <a:ext cx="1728191" cy="7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/>
          <p:cNvSpPr txBox="1"/>
          <p:nvPr/>
        </p:nvSpPr>
        <p:spPr>
          <a:xfrm>
            <a:off x="563531" y="793137"/>
            <a:ext cx="2496277" cy="618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933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合作探究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668965" y="1544035"/>
            <a:ext cx="10953749" cy="74815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3" b="1" smtClean="0">
                <a:latin typeface="+mj-lt"/>
                <a:ea typeface="+mj-ea"/>
              </a:rPr>
              <a:t>探究</a:t>
            </a:r>
            <a:r>
              <a:rPr lang="en-US" altLang="zh-CN" sz="2933" b="1" smtClean="0">
                <a:latin typeface="+mj-lt"/>
                <a:ea typeface="+mj-ea"/>
              </a:rPr>
              <a:t>1</a:t>
            </a:r>
            <a:r>
              <a:rPr lang="zh-CN" altLang="en-US" sz="2933" b="1" smtClean="0">
                <a:latin typeface="+mj-lt"/>
                <a:ea typeface="+mj-ea"/>
              </a:rPr>
              <a:t>：某</a:t>
            </a:r>
            <a:r>
              <a:rPr lang="zh-CN" altLang="en-US" sz="2933" b="1">
                <a:latin typeface="+mj-lt"/>
                <a:ea typeface="+mj-ea"/>
              </a:rPr>
              <a:t>物体沿一个斜坡下滑，它的速度</a:t>
            </a:r>
            <a:r>
              <a:rPr lang="en-US" sz="2933" b="1" i="1" smtClean="0">
                <a:latin typeface="+mj-lt"/>
                <a:ea typeface="+mj-ea"/>
              </a:rPr>
              <a:t>v</a:t>
            </a:r>
            <a:r>
              <a:rPr lang="zh-CN" altLang="en-US" sz="2933" b="1" smtClean="0">
                <a:latin typeface="+mj-lt"/>
                <a:ea typeface="+mj-ea"/>
              </a:rPr>
              <a:t>（</a:t>
            </a:r>
            <a:r>
              <a:rPr lang="en-US" sz="2933" b="1" smtClean="0">
                <a:latin typeface="+mj-lt"/>
                <a:ea typeface="+mj-ea"/>
              </a:rPr>
              <a:t>m/</a:t>
            </a:r>
            <a:endParaRPr lang="zh-CN" altLang="en-US" sz="2933" b="1">
              <a:latin typeface="+mj-lt"/>
              <a:ea typeface="+mj-ea"/>
            </a:endParaRPr>
          </a:p>
        </p:txBody>
      </p:sp>
      <p:grpSp>
        <p:nvGrpSpPr>
          <p:cNvPr id="50" name="组合 49"/>
          <p:cNvGrpSpPr/>
          <p:nvPr/>
        </p:nvGrpSpPr>
        <p:grpSpPr>
          <a:xfrm>
            <a:off x="8702300" y="2666232"/>
            <a:ext cx="2928966" cy="4041196"/>
            <a:chOff x="8011329" y="2222518"/>
            <a:chExt cx="2928966" cy="4041196"/>
          </a:xfrm>
        </p:grpSpPr>
        <p:cxnSp>
          <p:nvCxnSpPr>
            <p:cNvPr id="5" name="直接箭头连接符 4"/>
            <p:cNvCxnSpPr/>
            <p:nvPr/>
          </p:nvCxnSpPr>
          <p:spPr>
            <a:xfrm>
              <a:off x="8444018" y="5811665"/>
              <a:ext cx="2496277" cy="0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箭头连接符 5"/>
            <p:cNvCxnSpPr/>
            <p:nvPr/>
          </p:nvCxnSpPr>
          <p:spPr>
            <a:xfrm flipH="1" flipV="1">
              <a:off x="8444019" y="2462266"/>
              <a:ext cx="0" cy="3349399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组合 14"/>
            <p:cNvGrpSpPr/>
            <p:nvPr/>
          </p:nvGrpSpPr>
          <p:grpSpPr>
            <a:xfrm rot="5400000">
              <a:off x="7296798" y="4090000"/>
              <a:ext cx="2400267" cy="96000"/>
              <a:chOff x="7289603" y="1563690"/>
              <a:chExt cx="2400267" cy="96000"/>
            </a:xfrm>
          </p:grpSpPr>
          <p:cxnSp>
            <p:nvCxnSpPr>
              <p:cNvPr id="8" name="直接连接符 7"/>
              <p:cNvCxnSpPr/>
              <p:nvPr/>
            </p:nvCxnSpPr>
            <p:spPr>
              <a:xfrm flipH="1">
                <a:off x="7289603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/>
            </p:nvCxnSpPr>
            <p:spPr>
              <a:xfrm flipH="1">
                <a:off x="7769657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/>
              <p:cNvCxnSpPr/>
              <p:nvPr/>
            </p:nvCxnSpPr>
            <p:spPr>
              <a:xfrm flipH="1">
                <a:off x="8249710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/>
            </p:nvCxnSpPr>
            <p:spPr>
              <a:xfrm flipH="1">
                <a:off x="8729763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/>
            </p:nvCxnSpPr>
            <p:spPr>
              <a:xfrm flipH="1">
                <a:off x="9209817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/>
            </p:nvCxnSpPr>
            <p:spPr>
              <a:xfrm flipH="1">
                <a:off x="9689870" y="156369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组合 15"/>
            <p:cNvGrpSpPr/>
            <p:nvPr/>
          </p:nvGrpSpPr>
          <p:grpSpPr>
            <a:xfrm>
              <a:off x="8924072" y="5715665"/>
              <a:ext cx="1440160" cy="96000"/>
              <a:chOff x="8847968" y="5412510"/>
              <a:chExt cx="1440160" cy="96000"/>
            </a:xfrm>
          </p:grpSpPr>
          <p:cxnSp>
            <p:nvCxnSpPr>
              <p:cNvPr id="17" name="直接连接符 16"/>
              <p:cNvCxnSpPr/>
              <p:nvPr/>
            </p:nvCxnSpPr>
            <p:spPr>
              <a:xfrm flipH="1">
                <a:off x="8847968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/>
            </p:nvCxnSpPr>
            <p:spPr>
              <a:xfrm flipH="1">
                <a:off x="9328021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/>
            </p:nvCxnSpPr>
            <p:spPr>
              <a:xfrm flipH="1">
                <a:off x="9808076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 flipH="1">
                <a:off x="10288129" y="5412510"/>
                <a:ext cx="0" cy="96000"/>
              </a:xfrm>
              <a:prstGeom prst="line">
                <a:avLst/>
              </a:prstGeom>
              <a:ln w="19050">
                <a:solidFill>
                  <a:srgbClr val="00B0F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矩形 27"/>
            <p:cNvSpPr/>
            <p:nvPr/>
          </p:nvSpPr>
          <p:spPr>
            <a:xfrm>
              <a:off x="8011329" y="5671432"/>
              <a:ext cx="485603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 smtClean="0"/>
                <a:t>O</a:t>
              </a:r>
              <a:endParaRPr lang="zh-CN" altLang="en-US" i="1"/>
            </a:p>
          </p:txBody>
        </p:sp>
        <p:sp>
          <p:nvSpPr>
            <p:cNvPr id="29" name="矩形 28"/>
            <p:cNvSpPr/>
            <p:nvPr/>
          </p:nvSpPr>
          <p:spPr>
            <a:xfrm>
              <a:off x="8724017" y="5745423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1</a:t>
              </a:r>
              <a:endParaRPr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9245320" y="574542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2</a:t>
              </a:r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>
              <a:off x="9692157" y="574542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3</a:t>
              </a:r>
              <a:endParaRPr lang="zh-CN" altLang="en-US"/>
            </a:p>
          </p:txBody>
        </p:sp>
        <p:sp>
          <p:nvSpPr>
            <p:cNvPr id="32" name="矩形 31"/>
            <p:cNvSpPr/>
            <p:nvPr/>
          </p:nvSpPr>
          <p:spPr>
            <a:xfrm>
              <a:off x="10164177" y="574542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4</a:t>
              </a:r>
              <a:endParaRPr lang="zh-CN" altLang="en-US"/>
            </a:p>
          </p:txBody>
        </p:sp>
        <p:sp>
          <p:nvSpPr>
            <p:cNvPr id="33" name="矩形 32"/>
            <p:cNvSpPr/>
            <p:nvPr/>
          </p:nvSpPr>
          <p:spPr>
            <a:xfrm>
              <a:off x="8096822" y="5124322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1</a:t>
              </a:r>
              <a:endParaRPr lang="zh-CN" altLang="en-US"/>
            </a:p>
          </p:txBody>
        </p:sp>
        <p:sp>
          <p:nvSpPr>
            <p:cNvPr id="34" name="矩形 33"/>
            <p:cNvSpPr/>
            <p:nvPr/>
          </p:nvSpPr>
          <p:spPr>
            <a:xfrm>
              <a:off x="8096822" y="4611856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2</a:t>
              </a:r>
              <a:endParaRPr lang="zh-CN" altLang="en-US"/>
            </a:p>
          </p:txBody>
        </p:sp>
        <p:sp>
          <p:nvSpPr>
            <p:cNvPr id="35" name="矩形 34"/>
            <p:cNvSpPr/>
            <p:nvPr/>
          </p:nvSpPr>
          <p:spPr>
            <a:xfrm>
              <a:off x="8096822" y="4119414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3</a:t>
              </a:r>
              <a:endParaRPr lang="zh-CN" altLang="en-US"/>
            </a:p>
          </p:txBody>
        </p:sp>
        <p:sp>
          <p:nvSpPr>
            <p:cNvPr id="36" name="矩形 35"/>
            <p:cNvSpPr/>
            <p:nvPr/>
          </p:nvSpPr>
          <p:spPr>
            <a:xfrm>
              <a:off x="8096822" y="3626971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4</a:t>
              </a:r>
              <a:endParaRPr lang="zh-CN" altLang="en-US"/>
            </a:p>
          </p:txBody>
        </p:sp>
        <p:sp>
          <p:nvSpPr>
            <p:cNvPr id="37" name="矩形 36"/>
            <p:cNvSpPr/>
            <p:nvPr/>
          </p:nvSpPr>
          <p:spPr>
            <a:xfrm>
              <a:off x="8096822" y="3139916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5</a:t>
              </a:r>
              <a:endParaRPr lang="zh-CN" altLang="en-US"/>
            </a:p>
          </p:txBody>
        </p:sp>
        <p:sp>
          <p:nvSpPr>
            <p:cNvPr id="38" name="矩形 37"/>
            <p:cNvSpPr/>
            <p:nvPr/>
          </p:nvSpPr>
          <p:spPr>
            <a:xfrm>
              <a:off x="8096820" y="2704086"/>
              <a:ext cx="400109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smtClean="0"/>
                <a:t>6</a:t>
              </a:r>
              <a:endParaRPr lang="zh-CN" altLang="en-US"/>
            </a:p>
          </p:txBody>
        </p:sp>
        <p:sp>
          <p:nvSpPr>
            <p:cNvPr id="39" name="矩形 38"/>
            <p:cNvSpPr/>
            <p:nvPr/>
          </p:nvSpPr>
          <p:spPr>
            <a:xfrm>
              <a:off x="10663295" y="5771157"/>
              <a:ext cx="246279" cy="49255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39"/>
            <p:cNvSpPr/>
            <p:nvPr/>
          </p:nvSpPr>
          <p:spPr>
            <a:xfrm>
              <a:off x="8391877" y="2222518"/>
              <a:ext cx="1033001" cy="49255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9200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 i="1" smtClean="0"/>
                <a:t>v</a:t>
              </a:r>
              <a:r>
                <a:rPr lang="zh-CN" altLang="en-US" sz="2400" b="1" smtClean="0"/>
                <a:t>（</a:t>
              </a:r>
              <a:r>
                <a:rPr lang="en-US" altLang="zh-CN" sz="2400" b="1" smtClean="0"/>
                <a:t>m/</a:t>
              </a:r>
              <a:endParaRPr lang="zh-CN" altLang="en-US"/>
            </a:p>
          </p:txBody>
        </p:sp>
        <p:cxnSp>
          <p:nvCxnSpPr>
            <p:cNvPr id="42" name="直接连接符 41"/>
            <p:cNvCxnSpPr/>
            <p:nvPr/>
          </p:nvCxnSpPr>
          <p:spPr>
            <a:xfrm>
              <a:off x="8448931" y="3411886"/>
              <a:ext cx="955193" cy="0"/>
            </a:xfrm>
            <a:prstGeom prst="line">
              <a:avLst/>
            </a:prstGeom>
            <a:ln w="12700"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/>
          </p:nvCxnSpPr>
          <p:spPr>
            <a:xfrm flipH="1">
              <a:off x="9404125" y="3411886"/>
              <a:ext cx="0" cy="2359272"/>
            </a:xfrm>
            <a:prstGeom prst="line">
              <a:avLst/>
            </a:prstGeom>
            <a:ln w="12700">
              <a:solidFill>
                <a:srgbClr val="00B0F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 flipV="1">
              <a:off x="8444019" y="2808819"/>
              <a:ext cx="1201412" cy="299546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TextBox 51"/>
          <p:cNvSpPr txBox="1"/>
          <p:nvPr/>
        </p:nvSpPr>
        <p:spPr>
          <a:xfrm>
            <a:off x="681303" y="2830311"/>
            <a:ext cx="6816758" cy="141871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933" smtClean="0"/>
              <a:t>(1)</a:t>
            </a:r>
            <a:r>
              <a:rPr lang="zh-CN" altLang="en-US" sz="2933" smtClean="0"/>
              <a:t>写出</a:t>
            </a:r>
            <a:r>
              <a:rPr lang="en-US" sz="2933" i="1"/>
              <a:t>v</a:t>
            </a:r>
            <a:r>
              <a:rPr lang="zh-CN" altLang="en-US" sz="2933"/>
              <a:t>与</a:t>
            </a:r>
            <a:endParaRPr lang="zh-CN" altLang="en-US" sz="2933"/>
          </a:p>
          <a:p>
            <a:r>
              <a:rPr lang="en-US" altLang="zh-CN" sz="2933" smtClean="0"/>
              <a:t>(2)</a:t>
            </a:r>
            <a:r>
              <a:rPr lang="zh-CN" altLang="en-US" sz="2933" smtClean="0"/>
              <a:t>下滑</a:t>
            </a:r>
            <a:r>
              <a:rPr lang="en-US" sz="2933" smtClean="0"/>
              <a:t>3</a:t>
            </a:r>
            <a:endParaRPr lang="zh-CN" altLang="en-US" sz="2933"/>
          </a:p>
        </p:txBody>
      </p:sp>
      <p:pic>
        <p:nvPicPr>
          <p:cNvPr id="4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661" y="765387"/>
            <a:ext cx="1728191" cy="7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/>
          <p:cNvSpPr txBox="1"/>
          <p:nvPr/>
        </p:nvSpPr>
        <p:spPr>
          <a:xfrm>
            <a:off x="563531" y="793137"/>
            <a:ext cx="2496277" cy="618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933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合作探究</a:t>
            </a:r>
          </a:p>
        </p:txBody>
      </p:sp>
      <p:sp>
        <p:nvSpPr>
          <p:cNvPr id="2" name="矩形 1"/>
          <p:cNvSpPr/>
          <p:nvPr/>
        </p:nvSpPr>
        <p:spPr>
          <a:xfrm>
            <a:off x="710985" y="4022267"/>
            <a:ext cx="5013672" cy="25206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解</a:t>
            </a:r>
            <a:r>
              <a:rPr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  <a:sym typeface="Wingdings" panose="05000000000000000000" pitchFamily="2" charset="2"/>
              </a:rPr>
              <a:t>：</a:t>
            </a:r>
            <a:r>
              <a:rPr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  <a:sym typeface="Wingdings" panose="05000000000000000000" pitchFamily="2" charset="2"/>
              </a:rPr>
              <a:t>(1)</a:t>
            </a:r>
            <a:r>
              <a:rPr kumimoji="1"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设</a:t>
            </a:r>
            <a:r>
              <a:rPr lang="en-US" altLang="zh-CN" sz="2667" b="1" i="1">
                <a:solidFill>
                  <a:srgbClr val="FF0000"/>
                </a:solidFill>
                <a:ea typeface="楷体" panose="02010609060101010101" pitchFamily="49" charset="-122"/>
              </a:rPr>
              <a:t>v</a:t>
            </a:r>
            <a:r>
              <a:rPr lang="en-US" altLang="zh-CN" sz="2667" b="1">
                <a:solidFill>
                  <a:srgbClr val="FF0000"/>
                </a:solidFill>
                <a:ea typeface="楷体" panose="02010609060101010101" pitchFamily="49" charset="-122"/>
              </a:rPr>
              <a:t>=</a:t>
            </a:r>
            <a:r>
              <a:rPr lang="en-US" altLang="zh-CN" sz="2667" b="1" i="1" err="1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endParaRPr lang="en-US" altLang="zh-CN" sz="2667" b="1">
              <a:solidFill>
                <a:srgbClr val="FF0000"/>
              </a:solidFill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kumimoji="1"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因为</a:t>
            </a:r>
            <a:r>
              <a:rPr kumimoji="1"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点</a:t>
            </a:r>
            <a:r>
              <a:rPr kumimoji="1"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(2</a:t>
            </a:r>
            <a:r>
              <a:rPr kumimoji="1"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，</a:t>
            </a:r>
            <a:r>
              <a:rPr kumimoji="1"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5)</a:t>
            </a:r>
            <a:r>
              <a:rPr kumimoji="1"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在</a:t>
            </a:r>
            <a:r>
              <a:rPr kumimoji="1"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图象上，</a:t>
            </a:r>
          </a:p>
          <a:p>
            <a:pPr>
              <a:lnSpc>
                <a:spcPct val="150000"/>
              </a:lnSpc>
            </a:pPr>
            <a:r>
              <a:rPr kumimoji="1"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所以</a:t>
            </a:r>
            <a:r>
              <a:rPr kumimoji="1" lang="en-US" altLang="zh-CN" sz="2667" b="1">
                <a:solidFill>
                  <a:srgbClr val="FF0000"/>
                </a:solidFill>
                <a:ea typeface="楷体" panose="02010609060101010101" pitchFamily="49" charset="-122"/>
              </a:rPr>
              <a:t>5=2</a:t>
            </a:r>
            <a:r>
              <a:rPr kumimoji="1" lang="en-US" altLang="zh-CN" sz="2667" b="1" i="1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r>
              <a:rPr kumimoji="1"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，即</a:t>
            </a:r>
            <a:r>
              <a:rPr kumimoji="1" lang="en-US" altLang="zh-CN" sz="2667" b="1" i="1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r>
              <a:rPr kumimoji="1" lang="en-US" altLang="zh-CN" sz="2667" b="1">
                <a:solidFill>
                  <a:srgbClr val="FF0000"/>
                </a:solidFill>
                <a:ea typeface="楷体" panose="02010609060101010101" pitchFamily="49" charset="-122"/>
              </a:rPr>
              <a:t>=2.5.</a:t>
            </a:r>
          </a:p>
          <a:p>
            <a:pPr>
              <a:lnSpc>
                <a:spcPct val="150000"/>
              </a:lnSpc>
            </a:pPr>
            <a:r>
              <a:rPr kumimoji="1" lang="zh-CN" altLang="en-US" sz="2667" b="1">
                <a:solidFill>
                  <a:srgbClr val="FF0000"/>
                </a:solidFill>
                <a:ea typeface="楷体" panose="02010609060101010101" pitchFamily="49" charset="-122"/>
              </a:rPr>
              <a:t>所以</a:t>
            </a:r>
            <a:r>
              <a:rPr kumimoji="1" lang="en-US" altLang="zh-CN" sz="2667" b="1" i="1">
                <a:solidFill>
                  <a:srgbClr val="FF0000"/>
                </a:solidFill>
                <a:ea typeface="楷体" panose="02010609060101010101" pitchFamily="49" charset="-122"/>
              </a:rPr>
              <a:t>v</a:t>
            </a:r>
            <a:r>
              <a:rPr kumimoji="1" lang="en-US" altLang="zh-CN" sz="2667" b="1">
                <a:solidFill>
                  <a:srgbClr val="FF0000"/>
                </a:solidFill>
                <a:ea typeface="楷体" panose="02010609060101010101" pitchFamily="49" charset="-122"/>
              </a:rPr>
              <a:t>=2.5</a:t>
            </a:r>
            <a:endParaRPr kumimoji="1" lang="en-US" altLang="zh-CN" sz="2667" b="1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>
            <a:off x="4585229" y="4154551"/>
            <a:ext cx="0" cy="2400000"/>
          </a:xfrm>
          <a:prstGeom prst="line">
            <a:avLst/>
          </a:prstGeom>
          <a:ln w="19050">
            <a:solidFill>
              <a:srgbClr val="7030A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4847861" y="4505744"/>
            <a:ext cx="3743097" cy="13014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(2)</a:t>
            </a:r>
            <a:r>
              <a:rPr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当</a:t>
            </a:r>
            <a:endParaRPr lang="en-US" altLang="zh-CN" sz="2667" b="1">
              <a:solidFill>
                <a:srgbClr val="FF0000"/>
              </a:solidFill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667" b="1" i="1" smtClean="0">
                <a:solidFill>
                  <a:srgbClr val="FF0000"/>
                </a:solidFill>
                <a:ea typeface="楷体" panose="02010609060101010101" pitchFamily="49" charset="-122"/>
              </a:rPr>
              <a:t>v</a:t>
            </a:r>
            <a:r>
              <a:rPr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=2.5×3=7.5(m/</a:t>
            </a:r>
            <a:endParaRPr lang="en-US" altLang="zh-CN" sz="2667" b="1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  <p:sp>
        <p:nvSpPr>
          <p:cNvPr id="21" name="流程图: 联系 20"/>
          <p:cNvSpPr/>
          <p:nvPr/>
        </p:nvSpPr>
        <p:spPr>
          <a:xfrm>
            <a:off x="6286959" y="2265223"/>
            <a:ext cx="2304000" cy="21600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67" b="1" smtClean="0">
                <a:solidFill>
                  <a:srgbClr val="7030A0"/>
                </a:solidFill>
                <a:ea typeface="楷体" panose="02010609060101010101" pitchFamily="49" charset="-122"/>
              </a:rPr>
              <a:t>确定正比例函数表达式需要</a:t>
            </a:r>
            <a:r>
              <a:rPr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1</a:t>
            </a:r>
            <a:r>
              <a:rPr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个条件</a:t>
            </a:r>
            <a:endParaRPr lang="zh-CN" altLang="en-US" sz="2667" b="1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2"/>
          <p:cNvSpPr txBox="1"/>
          <p:nvPr/>
        </p:nvSpPr>
        <p:spPr>
          <a:xfrm>
            <a:off x="719403" y="1449699"/>
            <a:ext cx="10822691" cy="2831544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457200" indent="-4572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2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600" indent="-3810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7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4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6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ct val="0"/>
              </a:spcBef>
              <a:buFont typeface="Wingdings 2" panose="05020102010507070707" pitchFamily="18" charset="2"/>
              <a:buNone/>
              <a:defRPr/>
            </a:pPr>
            <a:r>
              <a:rPr lang="zh-CN" altLang="en-US" sz="2933" b="1" smtClean="0">
                <a:solidFill>
                  <a:srgbClr val="002060"/>
                </a:solidFill>
                <a:latin typeface="+mj-lt"/>
                <a:ea typeface="+mj-ea"/>
              </a:rPr>
              <a:t>例</a:t>
            </a:r>
            <a:r>
              <a:rPr lang="en-US" altLang="zh-CN" sz="2933" b="1" smtClean="0">
                <a:solidFill>
                  <a:srgbClr val="002060"/>
                </a:solidFill>
                <a:latin typeface="+mj-lt"/>
                <a:ea typeface="+mj-ea"/>
              </a:rPr>
              <a:t>1  </a:t>
            </a:r>
            <a:r>
              <a:rPr lang="zh-CN" altLang="en-US" sz="2933" b="1" smtClean="0">
                <a:latin typeface="+mj-lt"/>
                <a:ea typeface="+mj-ea"/>
              </a:rPr>
              <a:t>在</a:t>
            </a:r>
            <a:r>
              <a:rPr lang="zh-CN" altLang="en-US" sz="2933" b="1">
                <a:latin typeface="+mj-lt"/>
                <a:ea typeface="+mj-ea"/>
              </a:rPr>
              <a:t>弹性限度内，弹簧的长度</a:t>
            </a:r>
            <a:r>
              <a:rPr lang="en-US" sz="2933" b="1" i="1" smtClean="0">
                <a:latin typeface="+mj-lt"/>
                <a:ea typeface="+mj-ea"/>
              </a:rPr>
              <a:t>y</a:t>
            </a:r>
            <a:r>
              <a:rPr lang="en-US" sz="2933" b="1" smtClean="0">
                <a:latin typeface="+mj-lt"/>
                <a:ea typeface="+mj-ea"/>
              </a:rPr>
              <a:t>(cm)</a:t>
            </a:r>
            <a:r>
              <a:rPr lang="zh-CN" altLang="en-US" sz="2933" b="1" smtClean="0">
                <a:latin typeface="+mj-lt"/>
                <a:ea typeface="+mj-ea"/>
              </a:rPr>
              <a:t>是</a:t>
            </a:r>
            <a:r>
              <a:rPr lang="zh-CN" altLang="en-US" sz="2933" b="1">
                <a:latin typeface="+mj-lt"/>
                <a:ea typeface="+mj-ea"/>
              </a:rPr>
              <a:t>所挂物体质量</a:t>
            </a:r>
            <a:r>
              <a:rPr lang="en-US" sz="2933" b="1" i="1" smtClean="0">
                <a:latin typeface="+mj-lt"/>
                <a:ea typeface="+mj-ea"/>
              </a:rPr>
              <a:t>x</a:t>
            </a:r>
            <a:r>
              <a:rPr lang="en-US" sz="2933" b="1" smtClean="0">
                <a:latin typeface="+mj-lt"/>
                <a:ea typeface="+mj-ea"/>
              </a:rPr>
              <a:t>(kg)</a:t>
            </a:r>
            <a:r>
              <a:rPr lang="zh-CN" altLang="en-US" sz="2933" b="1" smtClean="0">
                <a:latin typeface="+mj-lt"/>
                <a:ea typeface="+mj-ea"/>
              </a:rPr>
              <a:t>的</a:t>
            </a:r>
            <a:r>
              <a:rPr lang="zh-CN" altLang="en-US" sz="2933" b="1">
                <a:latin typeface="+mj-lt"/>
                <a:ea typeface="+mj-ea"/>
              </a:rPr>
              <a:t>一次函</a:t>
            </a:r>
            <a:r>
              <a:rPr lang="zh-CN" altLang="en-US" sz="2933" b="1" smtClean="0">
                <a:latin typeface="+mj-lt"/>
                <a:ea typeface="+mj-ea"/>
              </a:rPr>
              <a:t>数</a:t>
            </a:r>
            <a:r>
              <a:rPr lang="en-US" altLang="zh-CN" sz="2933" b="1" smtClean="0">
                <a:latin typeface="+mj-lt"/>
                <a:ea typeface="+mj-ea"/>
              </a:rPr>
              <a:t>.</a:t>
            </a:r>
            <a:r>
              <a:rPr lang="zh-CN" altLang="en-US" sz="2933" b="1" smtClean="0">
                <a:latin typeface="+mj-lt"/>
                <a:ea typeface="+mj-ea"/>
              </a:rPr>
              <a:t>某</a:t>
            </a:r>
            <a:r>
              <a:rPr lang="zh-CN" altLang="en-US" sz="2933" b="1">
                <a:latin typeface="+mj-lt"/>
                <a:ea typeface="+mj-ea"/>
              </a:rPr>
              <a:t>弹簧不挂物体时长</a:t>
            </a:r>
            <a:r>
              <a:rPr lang="en-US" sz="2933" b="1" smtClean="0">
                <a:latin typeface="+mj-lt"/>
                <a:ea typeface="+mj-ea"/>
              </a:rPr>
              <a:t>14.5cm</a:t>
            </a:r>
            <a:r>
              <a:rPr lang="zh-CN" altLang="en-US" sz="2933" b="1">
                <a:latin typeface="+mj-lt"/>
                <a:ea typeface="+mj-ea"/>
              </a:rPr>
              <a:t>；当所挂物体的质量</a:t>
            </a:r>
            <a:r>
              <a:rPr lang="zh-CN" altLang="en-US" sz="2933" b="1" smtClean="0">
                <a:latin typeface="+mj-lt"/>
                <a:ea typeface="+mj-ea"/>
              </a:rPr>
              <a:t>为</a:t>
            </a:r>
            <a:r>
              <a:rPr lang="en-US" sz="2933" b="1" smtClean="0">
                <a:latin typeface="+mj-lt"/>
                <a:ea typeface="+mj-ea"/>
              </a:rPr>
              <a:t>3kg</a:t>
            </a:r>
            <a:r>
              <a:rPr lang="zh-CN" altLang="en-US" sz="2933" b="1">
                <a:latin typeface="+mj-lt"/>
                <a:ea typeface="+mj-ea"/>
              </a:rPr>
              <a:t>时，弹簧长</a:t>
            </a:r>
            <a:r>
              <a:rPr lang="en-US" sz="2933" b="1" smtClean="0">
                <a:latin typeface="+mj-lt"/>
                <a:ea typeface="+mj-ea"/>
              </a:rPr>
              <a:t>16cm</a:t>
            </a:r>
            <a:r>
              <a:rPr lang="en-US" altLang="zh-CN" sz="2933" b="1" smtClean="0">
                <a:latin typeface="+mj-lt"/>
                <a:ea typeface="+mj-ea"/>
              </a:rPr>
              <a:t>.</a:t>
            </a:r>
            <a:r>
              <a:rPr lang="zh-CN" altLang="en-US" sz="2933" b="1" smtClean="0">
                <a:latin typeface="+mj-lt"/>
                <a:ea typeface="+mj-ea"/>
              </a:rPr>
              <a:t>写</a:t>
            </a:r>
            <a:r>
              <a:rPr lang="zh-CN" altLang="en-US" sz="2933" b="1">
                <a:latin typeface="+mj-lt"/>
                <a:ea typeface="+mj-ea"/>
              </a:rPr>
              <a:t>出</a:t>
            </a:r>
            <a:r>
              <a:rPr lang="en-US" sz="2933" b="1" i="1">
                <a:latin typeface="+mj-lt"/>
                <a:ea typeface="+mj-ea"/>
              </a:rPr>
              <a:t>y</a:t>
            </a:r>
            <a:r>
              <a:rPr lang="zh-CN" altLang="en-US" sz="2933" b="1">
                <a:latin typeface="+mj-lt"/>
                <a:ea typeface="+mj-ea"/>
              </a:rPr>
              <a:t>与</a:t>
            </a:r>
            <a:r>
              <a:rPr lang="en-US" sz="2933" b="1" i="1">
                <a:latin typeface="+mj-lt"/>
                <a:ea typeface="+mj-ea"/>
              </a:rPr>
              <a:t>x</a:t>
            </a:r>
            <a:r>
              <a:rPr lang="zh-CN" altLang="en-US" sz="2933" b="1">
                <a:latin typeface="+mj-lt"/>
                <a:ea typeface="+mj-ea"/>
              </a:rPr>
              <a:t>之间的关系式，并求当所挂物体的质量为</a:t>
            </a:r>
            <a:r>
              <a:rPr lang="en-US" sz="2933" b="1" smtClean="0">
                <a:latin typeface="+mj-lt"/>
                <a:ea typeface="+mj-ea"/>
              </a:rPr>
              <a:t>4kg</a:t>
            </a:r>
            <a:r>
              <a:rPr lang="zh-CN" altLang="en-US" sz="2933" b="1">
                <a:latin typeface="+mj-lt"/>
                <a:ea typeface="+mj-ea"/>
              </a:rPr>
              <a:t>时弹簧的长度</a:t>
            </a:r>
            <a:r>
              <a:rPr lang="en-US" altLang="zh-CN" sz="2933" b="1">
                <a:latin typeface="+mj-lt"/>
                <a:ea typeface="+mj-ea"/>
              </a:rPr>
              <a:t>.</a:t>
            </a:r>
            <a:endParaRPr lang="zh-CN" altLang="en-US" sz="2933" b="1">
              <a:latin typeface="+mj-lt"/>
              <a:ea typeface="+mj-ea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63203" y="4674440"/>
            <a:ext cx="10378891" cy="13916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3" smtClean="0">
                <a:solidFill>
                  <a:srgbClr val="FF0000"/>
                </a:solidFill>
                <a:ea typeface="楷体" panose="02010609060101010101" pitchFamily="49" charset="-122"/>
              </a:rPr>
              <a:t>分析：</a:t>
            </a:r>
            <a:r>
              <a:rPr lang="zh-CN" altLang="en-US" sz="2933">
                <a:ea typeface="楷体" panose="02010609060101010101" pitchFamily="49" charset="-122"/>
              </a:rPr>
              <a:t>因</a:t>
            </a:r>
            <a:r>
              <a:rPr lang="zh-CN" altLang="en-US" sz="2933" smtClean="0">
                <a:ea typeface="楷体" panose="02010609060101010101" pitchFamily="49" charset="-122"/>
              </a:rPr>
              <a:t>为这里</a:t>
            </a:r>
            <a:r>
              <a:rPr lang="en-US" altLang="zh-CN" sz="2933" i="1" smtClean="0">
                <a:ea typeface="楷体" panose="02010609060101010101" pitchFamily="49" charset="-122"/>
              </a:rPr>
              <a:t>y</a:t>
            </a:r>
            <a:r>
              <a:rPr lang="zh-CN" altLang="en-US" sz="2933" smtClean="0">
                <a:ea typeface="楷体" panose="02010609060101010101" pitchFamily="49" charset="-122"/>
              </a:rPr>
              <a:t>是</a:t>
            </a:r>
            <a:r>
              <a:rPr lang="en-US" altLang="zh-CN" sz="2933" i="1" smtClean="0">
                <a:ea typeface="楷体" panose="02010609060101010101" pitchFamily="49" charset="-122"/>
              </a:rPr>
              <a:t>x</a:t>
            </a:r>
            <a:r>
              <a:rPr lang="zh-CN" altLang="en-US" sz="2933" smtClean="0">
                <a:ea typeface="楷体" panose="02010609060101010101" pitchFamily="49" charset="-122"/>
              </a:rPr>
              <a:t>的一次函数，所以可以设关系式为</a:t>
            </a:r>
            <a:r>
              <a:rPr lang="en-US" altLang="zh-CN" sz="2933" i="1" smtClean="0">
                <a:solidFill>
                  <a:srgbClr val="FF0000"/>
                </a:solidFill>
                <a:ea typeface="楷体" panose="02010609060101010101" pitchFamily="49" charset="-122"/>
              </a:rPr>
              <a:t>y</a:t>
            </a:r>
            <a:r>
              <a:rPr lang="en-US" altLang="zh-CN" sz="2933" smtClean="0">
                <a:solidFill>
                  <a:srgbClr val="FF0000"/>
                </a:solidFill>
                <a:ea typeface="楷体" panose="02010609060101010101" pitchFamily="49" charset="-122"/>
              </a:rPr>
              <a:t>=</a:t>
            </a:r>
            <a:r>
              <a:rPr lang="en-US" altLang="zh-CN" sz="2933" i="1" err="1" smtClean="0">
                <a:solidFill>
                  <a:srgbClr val="FF0000"/>
                </a:solidFill>
                <a:ea typeface="楷体" panose="02010609060101010101" pitchFamily="49" charset="-122"/>
              </a:rPr>
              <a:t>kx</a:t>
            </a:r>
            <a:r>
              <a:rPr lang="en-US" altLang="zh-CN" sz="2933" err="1" smtClean="0">
                <a:solidFill>
                  <a:srgbClr val="FF0000"/>
                </a:solidFill>
                <a:ea typeface="楷体" panose="02010609060101010101" pitchFamily="49" charset="-122"/>
              </a:rPr>
              <a:t>+</a:t>
            </a:r>
            <a:r>
              <a:rPr lang="en-US" altLang="zh-CN" sz="2933" i="1" err="1" smtClean="0">
                <a:solidFill>
                  <a:srgbClr val="FF0000"/>
                </a:solidFill>
                <a:ea typeface="楷体" panose="02010609060101010101" pitchFamily="49" charset="-122"/>
              </a:rPr>
              <a:t>b</a:t>
            </a:r>
            <a:r>
              <a:rPr lang="zh-CN" altLang="en-US" sz="2933" smtClean="0">
                <a:ea typeface="楷体" panose="02010609060101010101" pitchFamily="49" charset="-122"/>
              </a:rPr>
              <a:t> ，确定出</a:t>
            </a:r>
            <a:r>
              <a:rPr lang="en-US" altLang="zh-CN" sz="2933" i="1" smtClean="0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r>
              <a:rPr lang="zh-CN" altLang="en-US" sz="2933" smtClean="0">
                <a:ea typeface="楷体" panose="02010609060101010101" pitchFamily="49" charset="-122"/>
              </a:rPr>
              <a:t>和</a:t>
            </a:r>
            <a:r>
              <a:rPr lang="en-US" altLang="zh-CN" sz="2933" i="1" smtClean="0">
                <a:solidFill>
                  <a:srgbClr val="FF0000"/>
                </a:solidFill>
                <a:ea typeface="楷体" panose="02010609060101010101" pitchFamily="49" charset="-122"/>
              </a:rPr>
              <a:t>b</a:t>
            </a:r>
            <a:r>
              <a:rPr lang="zh-CN" altLang="en-US" sz="2933" smtClean="0">
                <a:ea typeface="楷体" panose="02010609060101010101" pitchFamily="49" charset="-122"/>
              </a:rPr>
              <a:t>的值即可</a:t>
            </a:r>
            <a:r>
              <a:rPr lang="en-US" altLang="zh-CN" sz="2933" smtClean="0">
                <a:ea typeface="楷体" panose="02010609060101010101" pitchFamily="49" charset="-122"/>
              </a:rPr>
              <a:t>.</a:t>
            </a:r>
            <a:endParaRPr lang="zh-CN" altLang="en-US" sz="2933">
              <a:ea typeface="楷体" panose="02010609060101010101" pitchFamily="49" charset="-122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661" y="765387"/>
            <a:ext cx="1728191" cy="7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63531" y="793137"/>
            <a:ext cx="2496277" cy="618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933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例题讲解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2"/>
          <p:cNvSpPr txBox="1"/>
          <p:nvPr/>
        </p:nvSpPr>
        <p:spPr>
          <a:xfrm>
            <a:off x="719403" y="1449699"/>
            <a:ext cx="10753195" cy="2467187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457200" indent="-4572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2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600" indent="-3810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73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4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6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66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30000"/>
              </a:lnSpc>
              <a:spcBef>
                <a:spcPct val="0"/>
              </a:spcBef>
              <a:buFont typeface="Wingdings 2" panose="05020102010507070707" pitchFamily="18" charset="2"/>
              <a:buNone/>
              <a:defRPr/>
            </a:pPr>
            <a:r>
              <a:rPr lang="zh-CN" altLang="en-US" sz="2933" b="1" smtClean="0">
                <a:solidFill>
                  <a:srgbClr val="002060"/>
                </a:solidFill>
                <a:latin typeface="+mj-lt"/>
                <a:ea typeface="+mj-ea"/>
              </a:rPr>
              <a:t>例</a:t>
            </a:r>
            <a:r>
              <a:rPr lang="en-US" altLang="zh-CN" sz="2933" b="1" smtClean="0">
                <a:solidFill>
                  <a:srgbClr val="002060"/>
                </a:solidFill>
                <a:latin typeface="+mj-lt"/>
                <a:ea typeface="+mj-ea"/>
              </a:rPr>
              <a:t>1  </a:t>
            </a:r>
            <a:r>
              <a:rPr lang="zh-CN" altLang="en-US" sz="2933" b="1" smtClean="0">
                <a:latin typeface="+mj-lt"/>
                <a:ea typeface="+mj-ea"/>
              </a:rPr>
              <a:t>在</a:t>
            </a:r>
            <a:r>
              <a:rPr lang="zh-CN" altLang="en-US" sz="2933" b="1">
                <a:latin typeface="+mj-lt"/>
                <a:ea typeface="+mj-ea"/>
              </a:rPr>
              <a:t>弹性限度内，弹簧的长度</a:t>
            </a:r>
            <a:r>
              <a:rPr lang="en-US" sz="2933" b="1" i="1" smtClean="0">
                <a:latin typeface="+mj-lt"/>
                <a:ea typeface="+mj-ea"/>
              </a:rPr>
              <a:t>y</a:t>
            </a:r>
            <a:r>
              <a:rPr lang="en-US" sz="2933" b="1" smtClean="0">
                <a:latin typeface="+mj-lt"/>
                <a:ea typeface="+mj-ea"/>
              </a:rPr>
              <a:t>(cm)</a:t>
            </a:r>
            <a:r>
              <a:rPr lang="zh-CN" altLang="en-US" sz="2933" b="1" smtClean="0">
                <a:latin typeface="+mj-lt"/>
                <a:ea typeface="+mj-ea"/>
              </a:rPr>
              <a:t>是</a:t>
            </a:r>
            <a:r>
              <a:rPr lang="zh-CN" altLang="en-US" sz="2933" b="1">
                <a:latin typeface="+mj-lt"/>
                <a:ea typeface="+mj-ea"/>
              </a:rPr>
              <a:t>所挂物体质量</a:t>
            </a:r>
            <a:r>
              <a:rPr lang="en-US" sz="2933" b="1" i="1" smtClean="0">
                <a:latin typeface="+mj-lt"/>
                <a:ea typeface="+mj-ea"/>
              </a:rPr>
              <a:t>x</a:t>
            </a:r>
            <a:r>
              <a:rPr lang="en-US" sz="2933" b="1" smtClean="0">
                <a:latin typeface="+mj-lt"/>
                <a:ea typeface="+mj-ea"/>
              </a:rPr>
              <a:t>(kg)</a:t>
            </a:r>
            <a:r>
              <a:rPr lang="zh-CN" altLang="en-US" sz="2933" b="1" smtClean="0">
                <a:latin typeface="+mj-lt"/>
                <a:ea typeface="+mj-ea"/>
              </a:rPr>
              <a:t>的</a:t>
            </a:r>
            <a:r>
              <a:rPr lang="zh-CN" altLang="en-US" sz="2933" b="1">
                <a:latin typeface="+mj-lt"/>
                <a:ea typeface="+mj-ea"/>
              </a:rPr>
              <a:t>一次函</a:t>
            </a:r>
            <a:r>
              <a:rPr lang="zh-CN" altLang="en-US" sz="2933" b="1" smtClean="0">
                <a:latin typeface="+mj-lt"/>
                <a:ea typeface="+mj-ea"/>
              </a:rPr>
              <a:t>数</a:t>
            </a:r>
            <a:r>
              <a:rPr lang="en-US" altLang="zh-CN" sz="2933" b="1" smtClean="0">
                <a:latin typeface="+mj-lt"/>
                <a:ea typeface="+mj-ea"/>
              </a:rPr>
              <a:t>.</a:t>
            </a:r>
            <a:r>
              <a:rPr lang="zh-CN" altLang="en-US" sz="2933" b="1" smtClean="0">
                <a:latin typeface="+mj-lt"/>
                <a:ea typeface="+mj-ea"/>
              </a:rPr>
              <a:t>某</a:t>
            </a:r>
            <a:r>
              <a:rPr lang="zh-CN" altLang="en-US" sz="2933" b="1">
                <a:latin typeface="+mj-lt"/>
                <a:ea typeface="+mj-ea"/>
              </a:rPr>
              <a:t>弹簧不挂物体时长</a:t>
            </a:r>
            <a:r>
              <a:rPr lang="en-US" sz="2933" b="1" smtClean="0">
                <a:latin typeface="+mj-lt"/>
                <a:ea typeface="+mj-ea"/>
              </a:rPr>
              <a:t>14.5cm</a:t>
            </a:r>
            <a:r>
              <a:rPr lang="zh-CN" altLang="en-US" sz="2933" b="1">
                <a:latin typeface="+mj-lt"/>
                <a:ea typeface="+mj-ea"/>
              </a:rPr>
              <a:t>；当所挂物体的质量</a:t>
            </a:r>
            <a:r>
              <a:rPr lang="zh-CN" altLang="en-US" sz="2933" b="1" smtClean="0">
                <a:latin typeface="+mj-lt"/>
                <a:ea typeface="+mj-ea"/>
              </a:rPr>
              <a:t>为</a:t>
            </a:r>
            <a:r>
              <a:rPr lang="en-US" sz="2933" b="1" smtClean="0">
                <a:latin typeface="+mj-lt"/>
                <a:ea typeface="+mj-ea"/>
              </a:rPr>
              <a:t>3kg</a:t>
            </a:r>
            <a:r>
              <a:rPr lang="zh-CN" altLang="en-US" sz="2933" b="1">
                <a:latin typeface="+mj-lt"/>
                <a:ea typeface="+mj-ea"/>
              </a:rPr>
              <a:t>时，弹簧长</a:t>
            </a:r>
            <a:r>
              <a:rPr lang="en-US" sz="2933" b="1" smtClean="0">
                <a:latin typeface="+mj-lt"/>
                <a:ea typeface="+mj-ea"/>
              </a:rPr>
              <a:t>16cm</a:t>
            </a:r>
            <a:r>
              <a:rPr lang="en-US" altLang="zh-CN" sz="2933" b="1" smtClean="0">
                <a:latin typeface="+mj-lt"/>
                <a:ea typeface="+mj-ea"/>
              </a:rPr>
              <a:t>.</a:t>
            </a:r>
            <a:r>
              <a:rPr lang="zh-CN" altLang="en-US" sz="2933" b="1" smtClean="0">
                <a:latin typeface="+mj-lt"/>
                <a:ea typeface="+mj-ea"/>
              </a:rPr>
              <a:t>写</a:t>
            </a:r>
            <a:r>
              <a:rPr lang="zh-CN" altLang="en-US" sz="2933" b="1">
                <a:latin typeface="+mj-lt"/>
                <a:ea typeface="+mj-ea"/>
              </a:rPr>
              <a:t>出</a:t>
            </a:r>
            <a:r>
              <a:rPr lang="en-US" sz="2933" b="1" i="1">
                <a:latin typeface="+mj-lt"/>
                <a:ea typeface="+mj-ea"/>
              </a:rPr>
              <a:t>y</a:t>
            </a:r>
            <a:r>
              <a:rPr lang="zh-CN" altLang="en-US" sz="2933" b="1">
                <a:latin typeface="+mj-lt"/>
                <a:ea typeface="+mj-ea"/>
              </a:rPr>
              <a:t>与</a:t>
            </a:r>
            <a:r>
              <a:rPr lang="en-US" sz="2933" b="1" i="1">
                <a:latin typeface="+mj-lt"/>
                <a:ea typeface="+mj-ea"/>
              </a:rPr>
              <a:t>x</a:t>
            </a:r>
            <a:r>
              <a:rPr lang="zh-CN" altLang="en-US" sz="2933" b="1">
                <a:latin typeface="+mj-lt"/>
                <a:ea typeface="+mj-ea"/>
              </a:rPr>
              <a:t>之间的关系式，并求当所挂物体的质量为</a:t>
            </a:r>
            <a:r>
              <a:rPr lang="en-US" sz="2933" b="1" smtClean="0">
                <a:latin typeface="+mj-lt"/>
                <a:ea typeface="+mj-ea"/>
              </a:rPr>
              <a:t>4kg</a:t>
            </a:r>
            <a:r>
              <a:rPr lang="zh-CN" altLang="en-US" sz="2933" b="1">
                <a:latin typeface="+mj-lt"/>
                <a:ea typeface="+mj-ea"/>
              </a:rPr>
              <a:t>时弹簧的长度</a:t>
            </a:r>
            <a:r>
              <a:rPr lang="en-US" altLang="zh-CN" sz="2933" b="1">
                <a:latin typeface="+mj-lt"/>
                <a:ea typeface="+mj-ea"/>
              </a:rPr>
              <a:t>.</a:t>
            </a:r>
            <a:endParaRPr lang="zh-CN" altLang="en-US" sz="2933" b="1">
              <a:latin typeface="+mj-lt"/>
              <a:ea typeface="+mj-ea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6661" y="765387"/>
            <a:ext cx="1728191" cy="73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63531" y="793137"/>
            <a:ext cx="2496277" cy="618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933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例题讲解</a:t>
            </a:r>
          </a:p>
        </p:txBody>
      </p:sp>
      <p:sp>
        <p:nvSpPr>
          <p:cNvPr id="6" name="矩形 5"/>
          <p:cNvSpPr/>
          <p:nvPr/>
        </p:nvSpPr>
        <p:spPr>
          <a:xfrm>
            <a:off x="2053995" y="3683172"/>
            <a:ext cx="9610624" cy="31580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  <a:defRPr/>
            </a:pP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解：设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y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=</a:t>
            </a:r>
            <a:r>
              <a:rPr lang="en-US" altLang="zh-CN" sz="2533" b="1" i="1" err="1">
                <a:solidFill>
                  <a:srgbClr val="FF0000"/>
                </a:solidFill>
                <a:ea typeface="楷体" panose="02010609060101010101" pitchFamily="49" charset="-122"/>
              </a:rPr>
              <a:t>kx</a:t>
            </a:r>
            <a:r>
              <a:rPr lang="en-US" altLang="zh-CN" sz="2533" b="1" err="1">
                <a:solidFill>
                  <a:srgbClr val="FF0000"/>
                </a:solidFill>
                <a:ea typeface="楷体" panose="02010609060101010101" pitchFamily="49" charset="-122"/>
              </a:rPr>
              <a:t>+</a:t>
            </a:r>
            <a:r>
              <a:rPr lang="en-US" altLang="zh-CN" sz="2533" b="1" i="1" err="1">
                <a:solidFill>
                  <a:srgbClr val="FF0000"/>
                </a:solidFill>
                <a:ea typeface="楷体" panose="02010609060101010101" pitchFamily="49" charset="-122"/>
              </a:rPr>
              <a:t>b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（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≠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0</a:t>
            </a:r>
            <a:r>
              <a:rPr lang="zh-CN" altLang="en-US" sz="2533" b="1" smtClean="0">
                <a:solidFill>
                  <a:srgbClr val="FF0000"/>
                </a:solidFill>
                <a:ea typeface="楷体" panose="02010609060101010101" pitchFamily="49" charset="-122"/>
              </a:rPr>
              <a:t>），根据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题意，得</a:t>
            </a:r>
            <a:endParaRPr lang="en-US" altLang="zh-CN" sz="2533" b="1">
              <a:solidFill>
                <a:srgbClr val="FF0000"/>
              </a:solidFill>
              <a:ea typeface="楷体" panose="02010609060101010101" pitchFamily="49" charset="-122"/>
            </a:endParaRPr>
          </a:p>
          <a:p>
            <a:pPr fontAlgn="auto">
              <a:lnSpc>
                <a:spcPct val="130000"/>
              </a:lnSpc>
              <a:defRPr/>
            </a:pP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14.5=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b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，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①</a:t>
            </a:r>
            <a:endParaRPr lang="zh-CN" altLang="en-US" sz="2533" b="1">
              <a:solidFill>
                <a:srgbClr val="FF0000"/>
              </a:solidFill>
              <a:ea typeface="楷体" panose="02010609060101010101" pitchFamily="49" charset="-122"/>
            </a:endParaRPr>
          </a:p>
          <a:p>
            <a:pPr fontAlgn="auto">
              <a:lnSpc>
                <a:spcPct val="130000"/>
              </a:lnSpc>
              <a:defRPr/>
            </a:pP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16=3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+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b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.②        </a:t>
            </a:r>
          </a:p>
          <a:p>
            <a:pPr fontAlgn="auto">
              <a:lnSpc>
                <a:spcPct val="130000"/>
              </a:lnSpc>
              <a:defRPr/>
            </a:pP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将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①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代入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②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，得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k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=0.5</a:t>
            </a:r>
            <a:r>
              <a:rPr lang="en-US" altLang="zh-CN" sz="2533" b="1" smtClean="0">
                <a:solidFill>
                  <a:srgbClr val="FF0000"/>
                </a:solidFill>
                <a:ea typeface="楷体" panose="02010609060101010101" pitchFamily="49" charset="-122"/>
              </a:rPr>
              <a:t>.</a:t>
            </a:r>
            <a:r>
              <a:rPr lang="zh-CN" altLang="en-US" sz="2533" b="1" smtClean="0">
                <a:solidFill>
                  <a:srgbClr val="FF0000"/>
                </a:solidFill>
                <a:ea typeface="楷体" panose="02010609060101010101" pitchFamily="49" charset="-122"/>
              </a:rPr>
              <a:t>   所以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在弹性限度内，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y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=0.5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x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+14.5.</a:t>
            </a:r>
            <a:endParaRPr lang="zh-CN" altLang="en-US" sz="2533" b="1">
              <a:solidFill>
                <a:srgbClr val="FF0000"/>
              </a:solidFill>
              <a:ea typeface="楷体" panose="02010609060101010101" pitchFamily="49" charset="-122"/>
            </a:endParaRPr>
          </a:p>
          <a:p>
            <a:pPr fontAlgn="auto">
              <a:lnSpc>
                <a:spcPct val="130000"/>
              </a:lnSpc>
              <a:defRPr/>
            </a:pP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当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x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=4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时，</a:t>
            </a:r>
            <a:r>
              <a:rPr lang="en-US" altLang="zh-CN" sz="2533" b="1" i="1">
                <a:solidFill>
                  <a:srgbClr val="FF0000"/>
                </a:solidFill>
                <a:ea typeface="楷体" panose="02010609060101010101" pitchFamily="49" charset="-122"/>
              </a:rPr>
              <a:t>y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=0.5×4+14.5=16.5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（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cm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）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.</a:t>
            </a:r>
            <a:endParaRPr lang="zh-CN" altLang="en-US" sz="2533" b="1">
              <a:solidFill>
                <a:srgbClr val="FF0000"/>
              </a:solidFill>
              <a:ea typeface="楷体" panose="02010609060101010101" pitchFamily="49" charset="-122"/>
            </a:endParaRPr>
          </a:p>
          <a:p>
            <a:pPr fontAlgn="auto">
              <a:lnSpc>
                <a:spcPct val="130000"/>
              </a:lnSpc>
              <a:defRPr/>
            </a:pPr>
            <a:r>
              <a:rPr lang="zh-CN" altLang="en-US" sz="2533" b="1" smtClean="0">
                <a:solidFill>
                  <a:srgbClr val="FF0000"/>
                </a:solidFill>
                <a:ea typeface="楷体" panose="02010609060101010101" pitchFamily="49" charset="-122"/>
              </a:rPr>
              <a:t>即所挂物体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的质量为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4kg</a:t>
            </a:r>
            <a:r>
              <a:rPr lang="zh-CN" altLang="en-US" sz="2533" b="1">
                <a:solidFill>
                  <a:srgbClr val="FF0000"/>
                </a:solidFill>
                <a:ea typeface="楷体" panose="02010609060101010101" pitchFamily="49" charset="-122"/>
              </a:rPr>
              <a:t>时，弹簧长度为</a:t>
            </a:r>
            <a:r>
              <a:rPr lang="en-US" altLang="zh-CN" sz="2533" b="1">
                <a:solidFill>
                  <a:srgbClr val="FF0000"/>
                </a:solidFill>
                <a:ea typeface="楷体" panose="02010609060101010101" pitchFamily="49" charset="-122"/>
              </a:rPr>
              <a:t>16.5cm.</a:t>
            </a:r>
            <a:endParaRPr lang="zh-CN" altLang="en-US" sz="2533" b="1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  <p:sp>
        <p:nvSpPr>
          <p:cNvPr id="7" name="流程图: 联系 6"/>
          <p:cNvSpPr/>
          <p:nvPr/>
        </p:nvSpPr>
        <p:spPr>
          <a:xfrm>
            <a:off x="9072332" y="3236392"/>
            <a:ext cx="2304000" cy="21600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67" b="1" smtClean="0">
                <a:solidFill>
                  <a:srgbClr val="7030A0"/>
                </a:solidFill>
                <a:ea typeface="楷体" panose="02010609060101010101" pitchFamily="49" charset="-122"/>
              </a:rPr>
              <a:t>确定一次函数的表达式需要</a:t>
            </a:r>
            <a:r>
              <a:rPr lang="en-US" altLang="zh-CN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2</a:t>
            </a:r>
            <a:r>
              <a:rPr lang="zh-CN" altLang="en-US" sz="2667" b="1" smtClean="0">
                <a:solidFill>
                  <a:srgbClr val="FF0000"/>
                </a:solidFill>
                <a:ea typeface="楷体" panose="02010609060101010101" pitchFamily="49" charset="-122"/>
              </a:rPr>
              <a:t>个条件</a:t>
            </a:r>
            <a:endParaRPr lang="zh-CN" altLang="en-US" sz="2667" b="1">
              <a:solidFill>
                <a:srgbClr val="FF0000"/>
              </a:solidFill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https://d.book118.com/796224212230010054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.xml><?xml version="1.0" encoding="utf-8"?>
<p:tagLst xmlns:p="http://schemas.openxmlformats.org/presentationml/2006/main">
  <p:tag name="KSO_WM_UNIT_PLACING_PICTURE_USER_VIEWPORT" val="{&quot;height&quot;:4647.500787401575,&quot;width&quot;:7622.499212598425}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自定义 2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867D98"/>
      </a:accent1>
      <a:accent2>
        <a:srgbClr val="C4CFD9"/>
      </a:accent2>
      <a:accent3>
        <a:srgbClr val="5ABE9E"/>
      </a:accent3>
      <a:accent4>
        <a:srgbClr val="ED6568"/>
      </a:accent4>
      <a:accent5>
        <a:srgbClr val="F9B46A"/>
      </a:accent5>
      <a:accent6>
        <a:srgbClr val="C5E7EB"/>
      </a:accent6>
      <a:hlink>
        <a:srgbClr val="867D98"/>
      </a:hlink>
      <a:folHlink>
        <a:srgbClr val="BFBFBF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181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43">
      <vt:lpstr>Arial</vt:lpstr>
      <vt:lpstr>Calibri</vt:lpstr>
      <vt:lpstr>等线 Light</vt:lpstr>
      <vt:lpstr>等线</vt:lpstr>
      <vt:lpstr>思源黑体 CN Bold</vt:lpstr>
      <vt:lpstr>微软雅黑</vt:lpstr>
      <vt:lpstr>思源黑体 CN Normal</vt:lpstr>
      <vt:lpstr>Times New Roman</vt:lpstr>
      <vt:lpstr>Comic Sans MS</vt:lpstr>
      <vt:lpstr>宋体</vt:lpstr>
      <vt:lpstr>Wingdings</vt:lpstr>
      <vt:lpstr>黑体</vt:lpstr>
      <vt:lpstr>楷体</vt:lpstr>
      <vt:lpstr>Wingdings 2</vt:lpstr>
      <vt:lpstr>Office Theme</vt:lpstr>
      <vt:lpstr>PowerPoint Presentation</vt:lpstr>
      <vt:lpstr>教学目标</vt:lpstr>
      <vt:lpstr>复习导入</vt:lpstr>
      <vt:lpstr>新知讲解</vt:lpstr>
      <vt:lpstr>新知讲解</vt:lpstr>
      <vt:lpstr>新知讲解</vt:lpstr>
      <vt:lpstr>归纳总结</vt:lpstr>
      <vt:lpstr>典例精析</vt:lpstr>
      <vt:lpstr>典例精析</vt:lpstr>
      <vt:lpstr>做一做</vt:lpstr>
      <vt:lpstr>新知讲解</vt:lpstr>
      <vt:lpstr>归纳总结</vt:lpstr>
      <vt:lpstr>课堂练习</vt:lpstr>
      <vt:lpstr>课堂练习</vt:lpstr>
      <vt:lpstr>课堂练习</vt:lpstr>
      <vt:lpstr>课堂练习</vt:lpstr>
      <vt:lpstr>课堂练习</vt:lpstr>
      <vt:lpstr>课堂总结</vt:lpstr>
      <vt:lpstr>板书设计</vt:lpstr>
      <vt:lpstr>作业布置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2024-09-22T04:51:32.926</cp:lastPrinted>
  <dcterms:created xsi:type="dcterms:W3CDTF">2024-09-21T20:51:32Z</dcterms:created>
  <dcterms:modified xsi:type="dcterms:W3CDTF">2024-09-21T20:51:36Z</dcterms:modified>
</cp:coreProperties>
</file>