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1B412A-0598-4383-9C50-1198F6907F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F3B84-6899-4CC3-A20C-9F5729FF33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E2152D-3BC1-4124-AA52-122DA4E3A3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296BCD4-0586-4BAA-B75B-5160BC3E33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C56333E-DC7C-4B0F-914F-7566F45202B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13A723E-6B39-4052-A5F0-9F836DF198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25F6B87-B300-470B-ADC2-864BD8A4B7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87FCC0-4113-479B-8C05-5E30266FB1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519DAC-263C-4D57-BE74-6665B47A97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619D6F-0322-4C84-9085-43AAD5619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55ACE1-6277-49AE-90CC-4B3C9DB750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6240105020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项目招商引资的政策执行风险评估</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2024-01-19</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政策执行现状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政策执行风险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投资环境风险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企业运营风险</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风险评估结果与建议</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促进经济发展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招商引资是推动地方经济发展的重要手段，通过引入外部资金、技术和管理经验，可以促进当地产业升级、就业增加和财政收入提高。</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应对竞争压力</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随着全球化进程的加速和我国市场经济的发展，各地区之间的竞争日益激烈。招商引资成为提升地区竞争力、抢占发展先机的重要途径。</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推动政策落实</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招商引资政策是各级政府为推动经济发展而制定的重要措施，通过对政策执行风险的评估，可以确保政策的有效实施，达到预期效果。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评估当地的投资环境，包括政策、法律、基础设施、人力资源等方面，以确定对外部投资的吸引力。</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投资环境</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评估政策执行过程中的风险，包括政策宣传、项目审批、资金监管等环节，以确保政策的顺利实施和有效监管。</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政策执行</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分析当地的产业政策，包括产业发展规划、产业布局、产业扶持政策等，以评估对目标产业的适应性和支持力度。</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产业政策</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针对具体的投资项目，评估其市场前景、技术可行性、经济效益等，以确定项目的投资价值和风险。</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投资项目</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政策执行现状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政策内容</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包括投资领域、投资规模、投资方式、政策支持等方面的具体规定。</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政策特点</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通常以地方政府为主导，结合当地资源优势和产业发展规划，制定具有针对性的招商引资政策。</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政策目标</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通过提供税收优惠、土地租赁优惠、融资支持等措施，吸引国内外投资者在本地区投资兴业，促进经济发展。</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招商引资政策概述</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执行效果</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通过招商引资政策的实施，成功引进了一批优质项目和企业，带动了当地经济的快速发展。</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存在问题</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在政策执行过程中，存在政策宣传不到位、项目推进缓慢、政策落实不力等问题。</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执行机构</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地方政府及相关部门负责招商引资政策的执行，包括政策宣传、项目推介、投资洽谈、协议签订等环节。</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政策执行情况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政策宣传不足</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部分企业和投资者对招商引资政策了解不够深入，影响了政策的实施效果。</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项目推进缓慢</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受土地、环保等要素制约，部分引进项目推进缓慢，未能按计划投产达效。</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政策落实不力</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在政策执行过程中，存在政策落实不到位、政策执行不严格等问题，影响了投资者的信心和积极性。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风险评估方法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887197" y="368596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973117" y="294616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64389" y="2293221"/>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7175869" y="1575144"/>
            <a:ext cx="957459" cy="1913762"/>
          </a:xfrm>
          <a:custGeom>
            <a:rect l="l" t="t" r="r" b="b"/>
            <a:pathLst>
              <a:path w="580906" h="1161893">
                <a:moveTo>
                  <a:pt x="0" y="1141207"/>
                </a:moveTo>
                <a:lnTo>
                  <a:pt x="0" y="1019682"/>
                </a:lnTo>
                <a:cubicBezTo>
                  <a:pt x="0" y="1008793"/>
                  <a:pt x="8622" y="999968"/>
                  <a:pt x="19471" y="999482"/>
                </a:cubicBezTo>
                <a:cubicBezTo>
                  <a:pt x="241511" y="989281"/>
                  <a:pt x="418981" y="805455"/>
                  <a:pt x="418981" y="580946"/>
                </a:cubicBezTo>
                <a:cubicBezTo>
                  <a:pt x="418981" y="356437"/>
                  <a:pt x="241511" y="172612"/>
                  <a:pt x="19471" y="162411"/>
                </a:cubicBezTo>
                <a:cubicBezTo>
                  <a:pt x="8622" y="161925"/>
                  <a:pt x="0" y="153100"/>
                  <a:pt x="0" y="142211"/>
                </a:cubicBezTo>
                <a:lnTo>
                  <a:pt x="0" y="20686"/>
                </a:lnTo>
                <a:cubicBezTo>
                  <a:pt x="0" y="9230"/>
                  <a:pt x="9513" y="0"/>
                  <a:pt x="20929" y="405"/>
                </a:cubicBezTo>
                <a:cubicBezTo>
                  <a:pt x="331582" y="11456"/>
                  <a:pt x="580906" y="267662"/>
                  <a:pt x="580906" y="580946"/>
                </a:cubicBezTo>
                <a:cubicBezTo>
                  <a:pt x="580906" y="894231"/>
                  <a:pt x="331582" y="1150437"/>
                  <a:pt x="20929" y="1161488"/>
                </a:cubicBezTo>
                <a:cubicBezTo>
                  <a:pt x="9513" y="1161893"/>
                  <a:pt x="0" y="1152663"/>
                  <a:pt x="0" y="1141207"/>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689807" y="4081438"/>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A</a:t>
            </a:r>
          </a:p>
        </p:txBody>
      </p:sp>
      <p:sp>
        <p:nvSpPr>
          <p:cNvPr id="7" name="TextBox 7"/>
          <p:cNvSpPr txBox="1"/>
          <p:nvPr/>
        </p:nvSpPr>
        <p:spPr>
          <a:xfrm>
            <a:off x="4844656" y="336153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B</a:t>
            </a:r>
          </a:p>
        </p:txBody>
      </p:sp>
      <p:sp>
        <p:nvSpPr>
          <p:cNvPr id="8" name="TextBox 8"/>
          <p:cNvSpPr txBox="1"/>
          <p:nvPr/>
        </p:nvSpPr>
        <p:spPr>
          <a:xfrm>
            <a:off x="5930576" y="2688699"/>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C</a:t>
            </a:r>
          </a:p>
        </p:txBody>
      </p:sp>
      <p:sp>
        <p:nvSpPr>
          <p:cNvPr id="9" name="TextBox 9"/>
          <p:cNvSpPr txBox="1"/>
          <p:nvPr/>
        </p:nvSpPr>
        <p:spPr>
          <a:xfrm>
            <a:off x="7021848" y="1970621"/>
            <a:ext cx="876300" cy="10763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6300" b="1">
                <a:solidFill>
                  <a:schemeClr val="accent1">
                    <a:alpha val="100000"/>
                  </a:schemeClr>
                </a:solidFill>
                <a:latin typeface="Microsoft Yahei"/>
                <a:ea typeface="Microsoft Yahei"/>
                <a:cs typeface="Microsoft Yahei"/>
              </a:rPr>
              <a:t>D</a:t>
            </a:r>
          </a:p>
        </p:txBody>
      </p:sp>
      <p:sp>
        <p:nvSpPr>
          <p:cNvPr id="10" name="TextBox 10"/>
          <p:cNvSpPr txBox="1"/>
          <p:nvPr/>
        </p:nvSpPr>
        <p:spPr>
          <a:xfrm>
            <a:off x="264117" y="3897206"/>
            <a:ext cx="3474458"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风险识别</a:t>
            </a:r>
          </a:p>
        </p:txBody>
      </p:sp>
      <p:sp>
        <p:nvSpPr>
          <p:cNvPr id="11" name="TextBox 11"/>
          <p:cNvSpPr txBox="1"/>
          <p:nvPr/>
        </p:nvSpPr>
        <p:spPr>
          <a:xfrm>
            <a:off x="343183" y="4453085"/>
            <a:ext cx="324734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通过对项目招商引资政策执行过程中可能出现的各种风险因素进行识别，为后续的风险分析和评估提供基础。</a:t>
            </a:r>
          </a:p>
        </p:txBody>
      </p:sp>
      <p:sp>
        <p:nvSpPr>
          <p:cNvPr id="12" name="TextBox 12"/>
          <p:cNvSpPr txBox="1"/>
          <p:nvPr/>
        </p:nvSpPr>
        <p:spPr>
          <a:xfrm>
            <a:off x="7021848" y="3829597"/>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风险评价</a:t>
            </a:r>
          </a:p>
        </p:txBody>
      </p:sp>
      <p:sp>
        <p:nvSpPr>
          <p:cNvPr id="13" name="TextBox 13"/>
          <p:cNvSpPr txBox="1"/>
          <p:nvPr/>
        </p:nvSpPr>
        <p:spPr>
          <a:xfrm>
            <a:off x="7021848" y="4385476"/>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根据风险分析的结果，对各个风险因素进行综合评价，确定风险等级和风险排序。</a:t>
            </a:r>
          </a:p>
        </p:txBody>
      </p:sp>
      <p:sp>
        <p:nvSpPr>
          <p:cNvPr id="14" name="TextBox 14"/>
          <p:cNvSpPr txBox="1"/>
          <p:nvPr/>
        </p:nvSpPr>
        <p:spPr>
          <a:xfrm>
            <a:off x="8276238" y="1408158"/>
            <a:ext cx="3434925"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风险应对策略制定</a:t>
            </a:r>
          </a:p>
        </p:txBody>
      </p:sp>
      <p:sp>
        <p:nvSpPr>
          <p:cNvPr id="15" name="TextBox 15"/>
          <p:cNvSpPr txBox="1"/>
          <p:nvPr/>
        </p:nvSpPr>
        <p:spPr>
          <a:xfrm>
            <a:off x="8276238" y="1964037"/>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针对评价出的高风险因素，制定相应的风险应对策略和措施。</a:t>
            </a:r>
          </a:p>
        </p:txBody>
      </p:sp>
      <p:sp>
        <p:nvSpPr>
          <p:cNvPr id="16" name="TextBox 16"/>
          <p:cNvSpPr txBox="1"/>
          <p:nvPr/>
        </p:nvSpPr>
        <p:spPr>
          <a:xfrm>
            <a:off x="1309174" y="1453224"/>
            <a:ext cx="3461281"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风险分析</a:t>
            </a:r>
          </a:p>
        </p:txBody>
      </p:sp>
      <p:sp>
        <p:nvSpPr>
          <p:cNvPr id="17" name="TextBox 17"/>
          <p:cNvSpPr txBox="1"/>
          <p:nvPr/>
        </p:nvSpPr>
        <p:spPr>
          <a:xfrm>
            <a:off x="1043424" y="2035855"/>
            <a:ext cx="372703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对识别出的风险因素进行深入分析，评估其发生的概率和可能对项目造成的影响程度。</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专家调查法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利用专家经验和专业知识，通过问卷调查、访谈等方式收集风险信息。</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头脑风暴法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组织相关人员开展头脑风暴会议，集思广益，共同识别潜在风险。</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历史资料分析法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通过对历史资料的分析，找出曾经出现过的风险因素，为当前项目的风险识别提供参考。</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04218" y="1856025"/>
            <a:ext cx="500062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通过对风险因素的性质、特点、发展趋势等进行深入分析，揭示其内在规律和本质特征。</a:t>
            </a:r>
          </a:p>
        </p:txBody>
      </p:sp>
      <p:sp>
        <p:nvSpPr>
          <p:cNvPr id="3" name="TextBox 3"/>
          <p:cNvSpPr txBox="1"/>
          <p:nvPr/>
        </p:nvSpPr>
        <p:spPr>
          <a:xfrm>
            <a:off x="1304218" y="1281858"/>
            <a:ext cx="26955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定性分析法</a:t>
            </a:r>
          </a:p>
        </p:txBody>
      </p:sp>
      <p:sp>
        <p:nvSpPr>
          <p:cNvPr id="4" name="TextBox 4"/>
          <p:cNvSpPr txBox="1"/>
          <p:nvPr/>
        </p:nvSpPr>
        <p:spPr>
          <a:xfrm>
            <a:off x="617525" y="4933656"/>
            <a:ext cx="354330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运用数学、统计学等方法，对风险因素进行量化处理，建立风险评价模型，对风险进行精确度量。</a:t>
            </a:r>
          </a:p>
        </p:txBody>
      </p:sp>
      <p:sp>
        <p:nvSpPr>
          <p:cNvPr id="5" name="TextBox 5"/>
          <p:cNvSpPr txBox="1"/>
          <p:nvPr/>
        </p:nvSpPr>
        <p:spPr>
          <a:xfrm>
            <a:off x="617525" y="4336015"/>
            <a:ext cx="2924175" cy="514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chemeClr val="accent1">
                    <a:alpha val="100000"/>
                  </a:schemeClr>
                </a:solidFill>
                <a:latin typeface="Microsoft Yahei"/>
                <a:ea typeface="Microsoft Yahei"/>
                <a:cs typeface="Microsoft Yahei"/>
              </a:rPr>
              <a:t>定量分析法</a:t>
            </a:r>
          </a:p>
        </p:txBody>
      </p:sp>
      <p:sp>
        <p:nvSpPr>
          <p:cNvPr id="6" name="TextBox 6"/>
          <p:cNvSpPr txBox="1"/>
          <p:nvPr/>
        </p:nvSpPr>
        <p:spPr>
          <a:xfrm>
            <a:off x="8052157" y="4933656"/>
            <a:ext cx="3448050"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运用模糊数学理论，将风险因素进行模糊化处理，综合考虑多种因素，得出风险的综合评价结果。</a:t>
            </a:r>
          </a:p>
        </p:txBody>
      </p:sp>
      <p:sp>
        <p:nvSpPr>
          <p:cNvPr id="7" name="TextBox 7"/>
          <p:cNvSpPr txBox="1"/>
          <p:nvPr/>
        </p:nvSpPr>
        <p:spPr>
          <a:xfrm>
            <a:off x="8052157" y="4336015"/>
            <a:ext cx="2409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模糊综合评价法</a:t>
            </a:r>
          </a:p>
        </p:txBody>
      </p:sp>
      <p:sp>
        <p:nvSpPr>
          <p:cNvPr id="8" name="AutoShape 8"/>
          <p:cNvSpPr/>
          <p:nvPr/>
        </p:nvSpPr>
        <p:spPr>
          <a:xfrm>
            <a:off x="7141821" y="1572575"/>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15385" y="1749966"/>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0" y="3001454"/>
            <a:ext cx="7893795"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33930" y="3588291"/>
            <a:ext cx="1540002" cy="157396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07493"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0" y="3588291"/>
            <a:ext cx="5123802" cy="1450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298196" y="3588291"/>
            <a:ext cx="1540002" cy="15739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471760" y="3765683"/>
            <a:ext cx="1192874" cy="1219182"/>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068198" y="3588291"/>
            <a:ext cx="5123802" cy="1450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7415174" y="1794662"/>
            <a:ext cx="1141839"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01</a:t>
            </a:r>
          </a:p>
        </p:txBody>
      </p:sp>
      <p:sp>
        <p:nvSpPr>
          <p:cNvPr id="18" name="TextBox 18"/>
          <p:cNvSpPr txBox="1"/>
          <p:nvPr/>
        </p:nvSpPr>
        <p:spPr>
          <a:xfrm>
            <a:off x="4579791" y="3829137"/>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02</a:t>
            </a:r>
          </a:p>
        </p:txBody>
      </p:sp>
      <p:sp>
        <p:nvSpPr>
          <p:cNvPr id="19" name="TextBox 19"/>
          <p:cNvSpPr txBox="1"/>
          <p:nvPr/>
        </p:nvSpPr>
        <p:spPr>
          <a:xfrm>
            <a:off x="6561734" y="3833165"/>
            <a:ext cx="1232768"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风险分析方法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政策执行风险</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政策制定过程中可能存在不确定性，导致政策频繁调整或变动，给投资者带来不稳定因素。</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政策不稳定性</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政策在某些方面可能存在空白或模糊性，给执行带来困难，增加投资者的风险。</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政策空白与模糊性</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不同地方政府在执行政策时可能存在差异，导致投资者难以准确预测和应对。</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政策执行差异</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政策变动风险</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https://d.book118.com/796240105020010042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2024-09-09T08:34:40.090</cp:lastPrinted>
  <dcterms:created xsi:type="dcterms:W3CDTF">2024-09-09T00:34:40Z</dcterms:created>
  <dcterms:modified xsi:type="dcterms:W3CDTF">2024-09-09T00:34:42Z</dcterms:modified>
</cp:coreProperties>
</file>