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8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5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5C017-28CA-4375-BCC4-F987D018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7CE96-349D-4C9B-B465-418F00DC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B1C5E-3E3A-4925-BCAF-6EA72D87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40D61-E2BA-45FE-91C1-C4451368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E4071-F3DD-4F37-AF01-4DC52806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B05D0-608C-46BF-BF3A-BE08B31A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56BD6-AE9C-4E7A-A9F8-65701C77F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265F0-E95C-4B67-94CE-F5A212FC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F2ABF-6EEE-4938-8A1E-DF5B19500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A8FC-6F83-4AF7-9A5C-68099B502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AC9ED-E052-4AAA-994E-57FCC4EC5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800" r:id="rId2"/>
    <p:sldLayoutId id="2147496801" r:id="rId3"/>
    <p:sldLayoutId id="2147496802" r:id="rId4"/>
    <p:sldLayoutId id="2147496803" r:id="rId5"/>
    <p:sldLayoutId id="2147496804" r:id="rId6"/>
    <p:sldLayoutId id="2147496805" r:id="rId7"/>
    <p:sldLayoutId id="2147496806" r:id="rId8"/>
    <p:sldLayoutId id="2147496807" r:id="rId9"/>
    <p:sldLayoutId id="2147496808" r:id="rId10"/>
    <p:sldLayoutId id="21474968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14" Type="http://schemas.openxmlformats.org/officeDocument/2006/relationships/tags" Target="../tags/tag762.xml" /><Relationship Id="rId15" Type="http://schemas.openxmlformats.org/officeDocument/2006/relationships/tags" Target="../tags/tag763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5.xml" /><Relationship Id="rId11" Type="http://schemas.openxmlformats.org/officeDocument/2006/relationships/tags" Target="../tags/tag776.xml" /><Relationship Id="rId12" Type="http://schemas.openxmlformats.org/officeDocument/2006/relationships/tags" Target="../tags/tag777.xml" /><Relationship Id="rId13" Type="http://schemas.openxmlformats.org/officeDocument/2006/relationships/tags" Target="../tags/tag778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Relationship Id="rId5" Type="http://schemas.openxmlformats.org/officeDocument/2006/relationships/tags" Target="../tags/tag770.xml" /><Relationship Id="rId6" Type="http://schemas.openxmlformats.org/officeDocument/2006/relationships/tags" Target="../tags/tag771.xml" /><Relationship Id="rId7" Type="http://schemas.openxmlformats.org/officeDocument/2006/relationships/tags" Target="../tags/tag772.xml" /><Relationship Id="rId8" Type="http://schemas.openxmlformats.org/officeDocument/2006/relationships/tags" Target="../tags/tag773.xml" /><Relationship Id="rId9" Type="http://schemas.openxmlformats.org/officeDocument/2006/relationships/tags" Target="../tags/tag7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7.xml" /><Relationship Id="rId11" Type="http://schemas.openxmlformats.org/officeDocument/2006/relationships/tags" Target="../tags/tag788.xml" /><Relationship Id="rId12" Type="http://schemas.openxmlformats.org/officeDocument/2006/relationships/tags" Target="../tags/tag789.xml" /><Relationship Id="rId13" Type="http://schemas.openxmlformats.org/officeDocument/2006/relationships/tags" Target="../tags/tag790.xml" /><Relationship Id="rId2" Type="http://schemas.openxmlformats.org/officeDocument/2006/relationships/tags" Target="../tags/tag779.xml" /><Relationship Id="rId3" Type="http://schemas.openxmlformats.org/officeDocument/2006/relationships/tags" Target="../tags/tag780.xml" /><Relationship Id="rId4" Type="http://schemas.openxmlformats.org/officeDocument/2006/relationships/tags" Target="../tags/tag781.xml" /><Relationship Id="rId5" Type="http://schemas.openxmlformats.org/officeDocument/2006/relationships/tags" Target="../tags/tag782.xml" /><Relationship Id="rId6" Type="http://schemas.openxmlformats.org/officeDocument/2006/relationships/tags" Target="../tags/tag783.xml" /><Relationship Id="rId7" Type="http://schemas.openxmlformats.org/officeDocument/2006/relationships/tags" Target="../tags/tag784.xml" /><Relationship Id="rId8" Type="http://schemas.openxmlformats.org/officeDocument/2006/relationships/tags" Target="../tags/tag785.xml" /><Relationship Id="rId9" Type="http://schemas.openxmlformats.org/officeDocument/2006/relationships/tags" Target="../tags/tag7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9.xml" /><Relationship Id="rId11" Type="http://schemas.openxmlformats.org/officeDocument/2006/relationships/tags" Target="../tags/tag800.xml" /><Relationship Id="rId12" Type="http://schemas.openxmlformats.org/officeDocument/2006/relationships/tags" Target="../tags/tag801.xml" /><Relationship Id="rId13" Type="http://schemas.openxmlformats.org/officeDocument/2006/relationships/tags" Target="../tags/tag802.xml" /><Relationship Id="rId14" Type="http://schemas.openxmlformats.org/officeDocument/2006/relationships/tags" Target="../tags/tag803.xml" /><Relationship Id="rId15" Type="http://schemas.openxmlformats.org/officeDocument/2006/relationships/tags" Target="../tags/tag804.xml" /><Relationship Id="rId16" Type="http://schemas.openxmlformats.org/officeDocument/2006/relationships/tags" Target="../tags/tag805.xml" /><Relationship Id="rId17" Type="http://schemas.openxmlformats.org/officeDocument/2006/relationships/tags" Target="../tags/tag806.xml" /><Relationship Id="rId18" Type="http://schemas.openxmlformats.org/officeDocument/2006/relationships/tags" Target="../tags/tag807.xml" /><Relationship Id="rId19" Type="http://schemas.openxmlformats.org/officeDocument/2006/relationships/tags" Target="../tags/tag808.xml" /><Relationship Id="rId2" Type="http://schemas.openxmlformats.org/officeDocument/2006/relationships/tags" Target="../tags/tag791.xml" /><Relationship Id="rId20" Type="http://schemas.openxmlformats.org/officeDocument/2006/relationships/tags" Target="../tags/tag809.xml" /><Relationship Id="rId21" Type="http://schemas.openxmlformats.org/officeDocument/2006/relationships/tags" Target="../tags/tag810.xml" /><Relationship Id="rId22" Type="http://schemas.openxmlformats.org/officeDocument/2006/relationships/tags" Target="../tags/tag811.xml" /><Relationship Id="rId23" Type="http://schemas.openxmlformats.org/officeDocument/2006/relationships/tags" Target="../tags/tag812.xml" /><Relationship Id="rId24" Type="http://schemas.openxmlformats.org/officeDocument/2006/relationships/tags" Target="../tags/tag813.xml" /><Relationship Id="rId25" Type="http://schemas.openxmlformats.org/officeDocument/2006/relationships/tags" Target="../tags/tag814.xml" /><Relationship Id="rId26" Type="http://schemas.openxmlformats.org/officeDocument/2006/relationships/tags" Target="../tags/tag815.xml" /><Relationship Id="rId27" Type="http://schemas.openxmlformats.org/officeDocument/2006/relationships/tags" Target="../tags/tag816.xml" /><Relationship Id="rId28" Type="http://schemas.openxmlformats.org/officeDocument/2006/relationships/tags" Target="../tags/tag817.xml" /><Relationship Id="rId29" Type="http://schemas.openxmlformats.org/officeDocument/2006/relationships/tags" Target="../tags/tag818.xml" /><Relationship Id="rId3" Type="http://schemas.openxmlformats.org/officeDocument/2006/relationships/tags" Target="../tags/tag792.xml" /><Relationship Id="rId30" Type="http://schemas.openxmlformats.org/officeDocument/2006/relationships/tags" Target="../tags/tag819.xml" /><Relationship Id="rId4" Type="http://schemas.openxmlformats.org/officeDocument/2006/relationships/tags" Target="../tags/tag793.xml" /><Relationship Id="rId5" Type="http://schemas.openxmlformats.org/officeDocument/2006/relationships/tags" Target="../tags/tag794.xml" /><Relationship Id="rId6" Type="http://schemas.openxmlformats.org/officeDocument/2006/relationships/tags" Target="../tags/tag795.xml" /><Relationship Id="rId7" Type="http://schemas.openxmlformats.org/officeDocument/2006/relationships/tags" Target="../tags/tag796.xml" /><Relationship Id="rId8" Type="http://schemas.openxmlformats.org/officeDocument/2006/relationships/tags" Target="../tags/tag797.xml" /><Relationship Id="rId9" Type="http://schemas.openxmlformats.org/officeDocument/2006/relationships/tags" Target="../tags/tag7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4.xml" /><Relationship Id="rId3" Type="http://schemas.openxmlformats.org/officeDocument/2006/relationships/tags" Target="../tags/tag825.xml" /><Relationship Id="rId4" Type="http://schemas.openxmlformats.org/officeDocument/2006/relationships/tags" Target="../tags/tag8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5.xml" /><Relationship Id="rId11" Type="http://schemas.openxmlformats.org/officeDocument/2006/relationships/tags" Target="../tags/tag836.xml" /><Relationship Id="rId12" Type="http://schemas.openxmlformats.org/officeDocument/2006/relationships/tags" Target="../tags/tag837.xml" /><Relationship Id="rId13" Type="http://schemas.openxmlformats.org/officeDocument/2006/relationships/tags" Target="../tags/tag838.xml" /><Relationship Id="rId2" Type="http://schemas.openxmlformats.org/officeDocument/2006/relationships/tags" Target="../tags/tag827.xml" /><Relationship Id="rId3" Type="http://schemas.openxmlformats.org/officeDocument/2006/relationships/tags" Target="../tags/tag828.xml" /><Relationship Id="rId4" Type="http://schemas.openxmlformats.org/officeDocument/2006/relationships/tags" Target="../tags/tag829.xml" /><Relationship Id="rId5" Type="http://schemas.openxmlformats.org/officeDocument/2006/relationships/tags" Target="../tags/tag830.xml" /><Relationship Id="rId6" Type="http://schemas.openxmlformats.org/officeDocument/2006/relationships/tags" Target="../tags/tag831.xml" /><Relationship Id="rId7" Type="http://schemas.openxmlformats.org/officeDocument/2006/relationships/tags" Target="../tags/tag832.xml" /><Relationship Id="rId8" Type="http://schemas.openxmlformats.org/officeDocument/2006/relationships/tags" Target="../tags/tag833.xml" /><Relationship Id="rId9" Type="http://schemas.openxmlformats.org/officeDocument/2006/relationships/tags" Target="../tags/tag8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7.xml" /><Relationship Id="rId11" Type="http://schemas.openxmlformats.org/officeDocument/2006/relationships/tags" Target="../tags/tag848.xml" /><Relationship Id="rId12" Type="http://schemas.openxmlformats.org/officeDocument/2006/relationships/tags" Target="../tags/tag849.xml" /><Relationship Id="rId13" Type="http://schemas.openxmlformats.org/officeDocument/2006/relationships/tags" Target="../tags/tag850.xml" /><Relationship Id="rId14" Type="http://schemas.openxmlformats.org/officeDocument/2006/relationships/tags" Target="../tags/tag851.xml" /><Relationship Id="rId15" Type="http://schemas.openxmlformats.org/officeDocument/2006/relationships/tags" Target="../tags/tag852.xml" /><Relationship Id="rId16" Type="http://schemas.openxmlformats.org/officeDocument/2006/relationships/tags" Target="../tags/tag853.xml" /><Relationship Id="rId17" Type="http://schemas.openxmlformats.org/officeDocument/2006/relationships/tags" Target="../tags/tag854.xml" /><Relationship Id="rId2" Type="http://schemas.openxmlformats.org/officeDocument/2006/relationships/tags" Target="../tags/tag839.xml" /><Relationship Id="rId3" Type="http://schemas.openxmlformats.org/officeDocument/2006/relationships/tags" Target="../tags/tag840.xml" /><Relationship Id="rId4" Type="http://schemas.openxmlformats.org/officeDocument/2006/relationships/tags" Target="../tags/tag841.xml" /><Relationship Id="rId5" Type="http://schemas.openxmlformats.org/officeDocument/2006/relationships/tags" Target="../tags/tag842.xml" /><Relationship Id="rId6" Type="http://schemas.openxmlformats.org/officeDocument/2006/relationships/tags" Target="../tags/tag843.xml" /><Relationship Id="rId7" Type="http://schemas.openxmlformats.org/officeDocument/2006/relationships/tags" Target="../tags/tag844.xml" /><Relationship Id="rId8" Type="http://schemas.openxmlformats.org/officeDocument/2006/relationships/tags" Target="../tags/tag845.xml" /><Relationship Id="rId9" Type="http://schemas.openxmlformats.org/officeDocument/2006/relationships/tags" Target="../tags/tag8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3154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推动创新商业模式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创新商业模式的背景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创新商业模式的类型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创新商业模式的实施策略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创新商业模式的成功案例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如何借鉴和运用创新商业模式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创新商业模式的背景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传统商业模式面临的挑战</a:t>
            </a:r>
            <a:endParaRPr lang="zh-CN" altLang="en-US"/>
          </a:p>
        </p:txBody>
      </p:sp>
      <p:sp>
        <p:nvSpPr>
          <p:cNvPr id="10517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成本上升：原材料、劳动力等成本不断上升，利润空间压缩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竞争激烈：传统商业模式竞争激烈，市场份额有限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消费者需求变化：消费者需求多样化、个性化，传统模式难以满足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互联网技术冲击：互联网技术对传统商业模式产生冲击，需要适应新的市场环境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互联网技术的发展为创新商业模式提供了机遇</a:t>
            </a:r>
            <a:endParaRPr lang="zh-CN" altLang="en-US"/>
          </a:p>
        </p:txBody>
      </p:sp>
      <p:sp>
        <p:nvSpPr>
          <p:cNvPr id="10520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互联网技术为消费者提供了更多的选择和便利，同时也为企业提供了更多的商业机会。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互联网技术的普及和发展，使得信息的传播和交流更加便捷和高效。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互联网技术使得企业能够更好地了解消费者需求和行为，从而更好地满足消费者需求。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互联网技术为企业提供了更多的营销手段和渠道，从而提高了企业的竞争力和市场份额。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创新商业模式在提高企业竞争力中的作用</a:t>
            </a:r>
            <a:endParaRPr lang="zh-CN" altLang="en-US"/>
          </a:p>
        </p:txBody>
      </p:sp>
      <p:sp>
        <p:nvSpPr>
          <p:cNvPr id="105235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创新商业模式能够增强企业品牌影响力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36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创新商业模式能够增加企业收入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创新商业模式能够降低企业成本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37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创新商业模式能够提高企业竞争力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6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创新商业模式的类型</a:t>
            </a:r>
            <a:endParaRPr lang="zh-CN" altLang="en-US"/>
          </a:p>
        </p:txBody>
      </p:sp>
      <p:sp>
        <p:nvSpPr>
          <p:cNvPr id="105267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平台化模式</a:t>
            </a:r>
            <a:endParaRPr lang="zh-CN" altLang="en-US"/>
          </a:p>
        </p:txBody>
      </p:sp>
      <p:sp>
        <p:nvSpPr>
          <p:cNvPr id="1053410" name="矩形: 圆角 23"/>
          <p:cNvSpPr/>
          <p:nvPr>
            <p:custDataLst>
              <p:tags r:id="rId2"/>
            </p:custDataLst>
          </p:nvPr>
        </p:nvSpPr>
        <p:spPr>
          <a:xfrm>
            <a:off x="608400" y="1640472"/>
            <a:ext cx="5194931" cy="210588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53412" name="矩形: 圆角 27"/>
          <p:cNvSpPr/>
          <p:nvPr>
            <p:custDataLst>
              <p:tags r:id="rId3"/>
            </p:custDataLst>
          </p:nvPr>
        </p:nvSpPr>
        <p:spPr>
          <a:xfrm>
            <a:off x="6383201" y="1640472"/>
            <a:ext cx="5194931" cy="210588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53414" name="矩形: 圆角 6"/>
          <p:cNvSpPr/>
          <p:nvPr>
            <p:custDataLst>
              <p:tags r:id="rId4"/>
            </p:custDataLst>
          </p:nvPr>
        </p:nvSpPr>
        <p:spPr>
          <a:xfrm>
            <a:off x="608400" y="3993192"/>
            <a:ext cx="5195035" cy="210570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53416" name="矩形: 圆角 9"/>
          <p:cNvSpPr/>
          <p:nvPr>
            <p:custDataLst>
              <p:tags r:id="rId5"/>
            </p:custDataLst>
          </p:nvPr>
        </p:nvSpPr>
        <p:spPr>
          <a:xfrm>
            <a:off x="795094" y="4218622"/>
            <a:ext cx="2359705" cy="5397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53418" name="正文"/>
          <p:cNvSpPr txBox="1"/>
          <p:nvPr>
            <p:custDataLst>
              <p:tags r:id="rId6"/>
            </p:custDataLst>
          </p:nvPr>
        </p:nvSpPr>
        <p:spPr>
          <a:xfrm>
            <a:off x="795094" y="4872684"/>
            <a:ext cx="5004096" cy="1226844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案例：例如，阿里巴巴、腾讯等互联网企业都是平台化模式的典型代表，他们通过搭建电商平台、社交平台等方式，连接了商家、消费者、广告主等多个利益相关者，实现了资源共享和互利共赢。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3420" name="矩形: 圆角 24"/>
          <p:cNvSpPr/>
          <p:nvPr>
            <p:custDataLst>
              <p:tags r:id="rId7"/>
            </p:custDataLst>
          </p:nvPr>
        </p:nvSpPr>
        <p:spPr>
          <a:xfrm>
            <a:off x="795094" y="1865902"/>
            <a:ext cx="2359599" cy="5400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53422" name="正文"/>
          <p:cNvSpPr txBox="1"/>
          <p:nvPr>
            <p:custDataLst>
              <p:tags r:id="rId8"/>
            </p:custDataLst>
          </p:nvPr>
        </p:nvSpPr>
        <p:spPr>
          <a:xfrm>
            <a:off x="795094" y="2519329"/>
            <a:ext cx="5004096" cy="122677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定义：平台化模式是一种基于互联网和移动互联网的商业模式，通过搭建一个平台，连接多个利益相关者，实现资源共享和互利共赢。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3424" name="矩形: 圆角 28"/>
          <p:cNvSpPr/>
          <p:nvPr>
            <p:custDataLst>
              <p:tags r:id="rId9"/>
            </p:custDataLst>
          </p:nvPr>
        </p:nvSpPr>
        <p:spPr>
          <a:xfrm>
            <a:off x="6569894" y="1865902"/>
            <a:ext cx="2359599" cy="5400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53426" name="正文"/>
          <p:cNvSpPr txBox="1"/>
          <p:nvPr>
            <p:custDataLst>
              <p:tags r:id="rId10"/>
            </p:custDataLst>
          </p:nvPr>
        </p:nvSpPr>
        <p:spPr>
          <a:xfrm>
            <a:off x="6569894" y="2519329"/>
            <a:ext cx="5004096" cy="122677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特点：平台化模式具有开放、协作、跨界、共享等特点，能够吸引更多的参与者，形成生态圈，提高整体效率和竞争力。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3428" name="矩形: 圆角 6"/>
          <p:cNvSpPr/>
          <p:nvPr>
            <p:custDataLst>
              <p:tags r:id="rId11"/>
            </p:custDataLst>
          </p:nvPr>
        </p:nvSpPr>
        <p:spPr>
          <a:xfrm>
            <a:off x="6382566" y="3993192"/>
            <a:ext cx="5195035" cy="210570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53430" name="矩形: 圆角 9"/>
          <p:cNvSpPr/>
          <p:nvPr>
            <p:custDataLst>
              <p:tags r:id="rId12"/>
            </p:custDataLst>
          </p:nvPr>
        </p:nvSpPr>
        <p:spPr>
          <a:xfrm>
            <a:off x="6569259" y="4218622"/>
            <a:ext cx="2359705" cy="5397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53432" name="正文"/>
          <p:cNvSpPr txBox="1"/>
          <p:nvPr>
            <p:custDataLst>
              <p:tags r:id="rId13"/>
            </p:custDataLst>
          </p:nvPr>
        </p:nvSpPr>
        <p:spPr>
          <a:xfrm>
            <a:off x="6569259" y="4872684"/>
            <a:ext cx="5004096" cy="1226844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适用范围：平台化模式适用于互联网、移动互联网、金融、教育、医疗等多个领域，尤其适用于需要连接多个利益相关者的行业。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共享经济模式</a:t>
            </a:r>
            <a:endParaRPr lang="zh-CN" altLang="en-US"/>
          </a:p>
        </p:txBody>
      </p:sp>
      <p:sp>
        <p:nvSpPr>
          <p:cNvPr id="10537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定义：共享经济模式是一种基于互联网的计算方式，通过虚拟平台将闲置的物品、空间或服务提供给需要的人，并从中获得一定的报酬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特点：高效、便捷、环保、可持续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案例：Uber、Airbnb、共享单车等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对商业的影响：降低成本、提高效率、增加收入、促进创新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定制化模式</a:t>
            </a:r>
            <a:endParaRPr lang="zh-CN" altLang="en-US"/>
          </a:p>
        </p:txBody>
      </p:sp>
      <p:sp>
        <p:nvSpPr>
          <p:cNvPr id="10540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定义：根据客户需求，定制个性化产品或服务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适用范围：适用于产品或服务种类多、客户需求多样化的企业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优势：提高客户满意度，增强品牌忠诚度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特点：以客户为中心，满足个性化需求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社交电商模式</a:t>
            </a:r>
            <a:endParaRPr lang="zh-CN" altLang="en-US"/>
          </a:p>
        </p:txBody>
      </p:sp>
      <p:sp>
        <p:nvSpPr>
          <p:cNvPr id="10543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定义：通过社交网络和社交媒体等渠道进行商品销售的模式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特点：利用社交网络的力量将传统电商与社交媒体相结合，实现更高效、更便捷的购物体验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优势：通过社交网络的力量将传统电商与社交媒体相结合，实现更高效、更便捷的购物体验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案例：拼多多、小红书等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5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创新商业模式的实施策略</a:t>
            </a:r>
            <a:endParaRPr lang="zh-CN" altLang="en-US"/>
          </a:p>
        </p:txBody>
      </p:sp>
      <p:sp>
        <p:nvSpPr>
          <p:cNvPr id="105465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3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建立创新文化，鼓励员工提出新思路</a:t>
            </a:r>
            <a:endParaRPr lang="zh-CN" altLang="en-US"/>
          </a:p>
        </p:txBody>
      </p:sp>
      <p:sp>
        <p:nvSpPr>
          <p:cNvPr id="105539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39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39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建立开放、包容、鼓励创新的组织文化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0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0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0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提供培训和发展机会，提升员工的创新能力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0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0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建立激励机制，鼓励员工提出新思路和解决方案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1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营造良好的沟通氛围，促进员工之间的交流与合作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5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加强技术研发，提高产品创新能力</a:t>
            </a:r>
            <a:endParaRPr lang="zh-CN" altLang="en-US"/>
          </a:p>
        </p:txBody>
      </p:sp>
      <p:sp>
        <p:nvSpPr>
          <p:cNvPr id="10557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技术研发可以降低成本，提高产品竞争力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7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技术研发是创新商业模式的核心驱动力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7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加强技术研发可以提高产品创新能力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7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57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加强技术研发需要投入大量资金和人力资源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https://d.book118.com/797003154163006025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推动创新商业模式</vt:lpstr>
      <vt:lpstr>目录</vt:lpstr>
      <vt:lpstr>单击添加章节标题</vt:lpstr>
      <vt:lpstr>创新商业模式的背景</vt:lpstr>
      <vt:lpstr>传统商业模式面临的挑战</vt:lpstr>
      <vt:lpstr>互联网技术的发展为创新商业模式提供了机遇</vt:lpstr>
      <vt:lpstr>创新商业模式在提高企业竞争力中的作用</vt:lpstr>
      <vt:lpstr>创新商业模式的类型</vt:lpstr>
      <vt:lpstr>平台化模式</vt:lpstr>
      <vt:lpstr>共享经济模式</vt:lpstr>
      <vt:lpstr>定制化模式</vt:lpstr>
      <vt:lpstr>社交电商模式</vt:lpstr>
      <vt:lpstr>创新商业模式的实施策略</vt:lpstr>
      <vt:lpstr>建立创新文化，鼓励员工提出新思路</vt:lpstr>
      <vt:lpstr>加强技术研发，提高产品创新能力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2024-08-30T17:34:18.699</cp:lastPrinted>
  <dcterms:created xsi:type="dcterms:W3CDTF">2024-08-30T09:34:18Z</dcterms:created>
  <dcterms:modified xsi:type="dcterms:W3CDTF">2024-08-30T09:34:21Z</dcterms:modified>
</cp:coreProperties>
</file>