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0DDF0D-F74A-4DF8-B40A-45434E9E6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04E4F-57E5-4020-B47B-D3E86F38C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B87CA8-AF41-4C4F-8D5C-E4FE860C9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638CDC-2971-46F4-9E8D-1E76E4464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CC764-B9E6-49F4-B592-14CE13B145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65F656-C5B1-4808-B157-EFAA358D5C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56DC09-A527-46C3-86C9-F38EDF72C0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9215E1-0648-421D-9DD4-04B4793D34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DE143-D08A-448A-A387-665B90876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AD7B6-24EF-4E38-964E-1EA28F707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7D009-BD76-4A9D-B8E5-21BDA6F6C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7" name="矩形 6"/>
          <p:cNvSpPr/>
          <p:nvPr userDrawn="1"/>
        </p:nvSpPr>
        <p:spPr>
          <a:xfrm>
            <a:off x="0" y="0"/>
            <a:ext cx="12192000" cy="6858000"/>
          </a:xfrm>
          <a:prstGeom prst="rect">
            <a:avLst/>
          </a:prstGeom>
          <a:gradFill>
            <a:gsLst>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矩形 10"/>
          <p:cNvSpPr/>
          <p:nvPr userDrawn="1"/>
        </p:nvSpPr>
        <p:spPr>
          <a:xfrm>
            <a:off x="137160" y="121920"/>
            <a:ext cx="11917680" cy="6614160"/>
          </a:xfrm>
          <a:prstGeom prst="rect">
            <a:avLst/>
          </a:prstGeom>
          <a:noFill/>
          <a:ln>
            <a:solidFill>
              <a:srgbClr val="E5011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nvSpPr>
        <p:spPr>
          <a:xfrm>
            <a:off x="5276848" y="6682740"/>
            <a:ext cx="1638300" cy="99060"/>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7" name="矩形 6"/>
          <p:cNvSpPr/>
          <p:nvPr userDrawn="1"/>
        </p:nvSpPr>
        <p:spPr>
          <a:xfrm>
            <a:off x="0" y="0"/>
            <a:ext cx="12192000" cy="6858000"/>
          </a:xfrm>
          <a:prstGeom prst="rect">
            <a:avLst/>
          </a:prstGeom>
          <a:gradFill>
            <a:gsLst>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8" name="直接连接符 7"/>
          <p:cNvCxnSpPr/>
          <p:nvPr userDrawn="1"/>
        </p:nvCxnSpPr>
        <p:spPr>
          <a:xfrm>
            <a:off x="426720" y="966102"/>
            <a:ext cx="9326880" cy="0"/>
          </a:xfrm>
          <a:prstGeom prst="line">
            <a:avLst/>
          </a:prstGeom>
          <a:ln w="19050">
            <a:solidFill>
              <a:srgbClr val="E5011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9" name="矩形 8"/>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7" name="Freeform 5"/>
          <p:cNvSpPr/>
          <p:nvPr userDrawn="1"/>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5"/>
          <p:cNvSpPr/>
          <p:nvPr userDrawn="1"/>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1" name="组合 10"/>
          <p:cNvGrpSpPr/>
          <p:nvPr userDrawn="1"/>
        </p:nvGrpSpPr>
        <p:grpSpPr>
          <a:xfrm>
            <a:off x="11347450" y="336157"/>
            <a:ext cx="340365" cy="714486"/>
            <a:chOff x="11363960" y="193039"/>
            <a:chExt cx="477475" cy="944881"/>
          </a:xfrm>
        </p:grpSpPr>
        <p:cxnSp>
          <p:nvCxnSpPr>
            <p:cNvPr id="12" name="直接连接符 11"/>
            <p:cNvCxnSpPr/>
            <p:nvPr/>
          </p:nvCxnSpPr>
          <p:spPr>
            <a:xfrm flipH="1">
              <a:off x="11363960" y="340360"/>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H="1">
              <a:off x="11612880" y="508000"/>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H="1">
              <a:off x="11841435" y="193039"/>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1_节标题">
    <p:spTree>
      <p:nvGrpSpPr>
        <p:cNvPr id="1" name=""/>
        <p:cNvGrpSpPr/>
        <p:nvPr/>
      </p:nvGrpSpPr>
      <p:grpSpPr>
        <a:xfrm>
          <a:off x="0" y="0"/>
          <a:ext cx="0" cy="0"/>
        </a:xfrm>
      </p:grpSpPr>
      <p:sp>
        <p:nvSpPr>
          <p:cNvPr id="9" name="矩形 8"/>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7" name="Freeform 5"/>
          <p:cNvSpPr/>
          <p:nvPr userDrawn="1"/>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5"/>
          <p:cNvSpPr/>
          <p:nvPr userDrawn="1"/>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5" name="日期占位符 4"/>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93B0D7C-BD9B-42FA-B8A0-181E944F5DD0}" type="slidenum">
              <a:rPr lang="zh-CN" altLang="en-US" smtClean="0"/>
              <a:t/>
            </a:fld>
            <a:endParaRPr lang="zh-CN" altLang="en-US"/>
          </a:p>
        </p:txBody>
      </p:sp>
      <p:cxnSp>
        <p:nvCxnSpPr>
          <p:cNvPr id="8" name="直接连接符 7"/>
          <p:cNvCxnSpPr/>
          <p:nvPr userDrawn="1"/>
        </p:nvCxnSpPr>
        <p:spPr>
          <a:xfrm>
            <a:off x="426720" y="966102"/>
            <a:ext cx="9326880" cy="0"/>
          </a:xfrm>
          <a:prstGeom prst="line">
            <a:avLst/>
          </a:prstGeom>
          <a:ln w="19050">
            <a:solidFill>
              <a:srgbClr val="E5011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6" name="矩形 5"/>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nvSpPr>
        <p:spPr>
          <a:xfrm>
            <a:off x="0" y="6140900"/>
            <a:ext cx="12192000" cy="717101"/>
          </a:xfrm>
          <a:custGeom>
            <a:gdLst>
              <a:gd name="connsiteX0" fmla="*/ 7645062 w 12192000"/>
              <a:gd name="connsiteY0" fmla="*/ 0 h 717101"/>
              <a:gd name="connsiteX1" fmla="*/ 7676897 w 12192000"/>
              <a:gd name="connsiteY1" fmla="*/ 0 h 717101"/>
              <a:gd name="connsiteX2" fmla="*/ 12192000 w 12192000"/>
              <a:gd name="connsiteY2" fmla="*/ 0 h 717101"/>
              <a:gd name="connsiteX3" fmla="*/ 12192000 w 12192000"/>
              <a:gd name="connsiteY3" fmla="*/ 717101 h 717101"/>
              <a:gd name="connsiteX4" fmla="*/ 0 w 12192000"/>
              <a:gd name="connsiteY4" fmla="*/ 717101 h 717101"/>
              <a:gd name="connsiteX5" fmla="*/ 0 w 12192000"/>
              <a:gd name="connsiteY5" fmla="*/ 617524 h 717101"/>
              <a:gd name="connsiteX6" fmla="*/ 6295136 w 12192000"/>
              <a:gd name="connsiteY6" fmla="*/ 617524 h 717101"/>
              <a:gd name="connsiteX7" fmla="*/ 6333067 w 12192000"/>
              <a:gd name="connsiteY7" fmla="*/ 616854 h 717101"/>
              <a:gd name="connsiteX8" fmla="*/ 6370997 w 12192000"/>
              <a:gd name="connsiteY8" fmla="*/ 613505 h 717101"/>
              <a:gd name="connsiteX9" fmla="*/ 6406896 w 12192000"/>
              <a:gd name="connsiteY9" fmla="*/ 608817 h 717101"/>
              <a:gd name="connsiteX10" fmla="*/ 6443473 w 12192000"/>
              <a:gd name="connsiteY10" fmla="*/ 602119 h 717101"/>
              <a:gd name="connsiteX11" fmla="*/ 6461760 w 12192000"/>
              <a:gd name="connsiteY11" fmla="*/ 598101 h 717101"/>
              <a:gd name="connsiteX12" fmla="*/ 6479372 w 12192000"/>
              <a:gd name="connsiteY12" fmla="*/ 594752 h 717101"/>
              <a:gd name="connsiteX13" fmla="*/ 6496982 w 12192000"/>
              <a:gd name="connsiteY13" fmla="*/ 589394 h 717101"/>
              <a:gd name="connsiteX14" fmla="*/ 6513238 w 12192000"/>
              <a:gd name="connsiteY14" fmla="*/ 584036 h 717101"/>
              <a:gd name="connsiteX15" fmla="*/ 6530849 w 12192000"/>
              <a:gd name="connsiteY15" fmla="*/ 578008 h 717101"/>
              <a:gd name="connsiteX16" fmla="*/ 6547782 w 12192000"/>
              <a:gd name="connsiteY16" fmla="*/ 571980 h 717101"/>
              <a:gd name="connsiteX17" fmla="*/ 6564037 w 12192000"/>
              <a:gd name="connsiteY17" fmla="*/ 565282 h 717101"/>
              <a:gd name="connsiteX18" fmla="*/ 6580972 w 12192000"/>
              <a:gd name="connsiteY18" fmla="*/ 558585 h 717101"/>
              <a:gd name="connsiteX19" fmla="*/ 6597228 w 12192000"/>
              <a:gd name="connsiteY19" fmla="*/ 551217 h 717101"/>
              <a:gd name="connsiteX20" fmla="*/ 6612805 w 12192000"/>
              <a:gd name="connsiteY20" fmla="*/ 543180 h 717101"/>
              <a:gd name="connsiteX21" fmla="*/ 6628384 w 12192000"/>
              <a:gd name="connsiteY21" fmla="*/ 534473 h 717101"/>
              <a:gd name="connsiteX22" fmla="*/ 6643964 w 12192000"/>
              <a:gd name="connsiteY22" fmla="*/ 525766 h 717101"/>
              <a:gd name="connsiteX23" fmla="*/ 6659541 w 12192000"/>
              <a:gd name="connsiteY23" fmla="*/ 516389 h 717101"/>
              <a:gd name="connsiteX24" fmla="*/ 6674444 w 12192000"/>
              <a:gd name="connsiteY24" fmla="*/ 506343 h 717101"/>
              <a:gd name="connsiteX25" fmla="*/ 6690021 w 12192000"/>
              <a:gd name="connsiteY25" fmla="*/ 496296 h 717101"/>
              <a:gd name="connsiteX26" fmla="*/ 6704924 w 12192000"/>
              <a:gd name="connsiteY26" fmla="*/ 485580 h 717101"/>
              <a:gd name="connsiteX27" fmla="*/ 6732693 w 12192000"/>
              <a:gd name="connsiteY27" fmla="*/ 463478 h 717101"/>
              <a:gd name="connsiteX28" fmla="*/ 6761142 w 12192000"/>
              <a:gd name="connsiteY28" fmla="*/ 438027 h 717101"/>
              <a:gd name="connsiteX29" fmla="*/ 6788235 w 12192000"/>
              <a:gd name="connsiteY29" fmla="*/ 411906 h 717101"/>
              <a:gd name="connsiteX30" fmla="*/ 6813973 w 12192000"/>
              <a:gd name="connsiteY30" fmla="*/ 385115 h 717101"/>
              <a:gd name="connsiteX31" fmla="*/ 6835649 w 12192000"/>
              <a:gd name="connsiteY31" fmla="*/ 361004 h 717101"/>
              <a:gd name="connsiteX32" fmla="*/ 6856645 w 12192000"/>
              <a:gd name="connsiteY32" fmla="*/ 338902 h 717101"/>
              <a:gd name="connsiteX33" fmla="*/ 6878998 w 12192000"/>
              <a:gd name="connsiteY33" fmla="*/ 316799 h 717101"/>
              <a:gd name="connsiteX34" fmla="*/ 6901349 w 12192000"/>
              <a:gd name="connsiteY34" fmla="*/ 295367 h 717101"/>
              <a:gd name="connsiteX35" fmla="*/ 6924379 w 12192000"/>
              <a:gd name="connsiteY35" fmla="*/ 275274 h 717101"/>
              <a:gd name="connsiteX36" fmla="*/ 6947409 w 12192000"/>
              <a:gd name="connsiteY36" fmla="*/ 255851 h 717101"/>
              <a:gd name="connsiteX37" fmla="*/ 6971115 w 12192000"/>
              <a:gd name="connsiteY37" fmla="*/ 236427 h 717101"/>
              <a:gd name="connsiteX38" fmla="*/ 6995500 w 12192000"/>
              <a:gd name="connsiteY38" fmla="*/ 218344 h 717101"/>
              <a:gd name="connsiteX39" fmla="*/ 7019883 w 12192000"/>
              <a:gd name="connsiteY39" fmla="*/ 200930 h 717101"/>
              <a:gd name="connsiteX40" fmla="*/ 7044267 w 12192000"/>
              <a:gd name="connsiteY40" fmla="*/ 183516 h 717101"/>
              <a:gd name="connsiteX41" fmla="*/ 7069329 w 12192000"/>
              <a:gd name="connsiteY41" fmla="*/ 168111 h 717101"/>
              <a:gd name="connsiteX42" fmla="*/ 7095067 w 12192000"/>
              <a:gd name="connsiteY42" fmla="*/ 152707 h 717101"/>
              <a:gd name="connsiteX43" fmla="*/ 7120805 w 12192000"/>
              <a:gd name="connsiteY43" fmla="*/ 137302 h 717101"/>
              <a:gd name="connsiteX44" fmla="*/ 7147221 w 12192000"/>
              <a:gd name="connsiteY44" fmla="*/ 123237 h 717101"/>
              <a:gd name="connsiteX45" fmla="*/ 7173637 w 12192000"/>
              <a:gd name="connsiteY45" fmla="*/ 109842 h 717101"/>
              <a:gd name="connsiteX46" fmla="*/ 7201409 w 12192000"/>
              <a:gd name="connsiteY46" fmla="*/ 97786 h 717101"/>
              <a:gd name="connsiteX47" fmla="*/ 7228502 w 12192000"/>
              <a:gd name="connsiteY47" fmla="*/ 85730 h 717101"/>
              <a:gd name="connsiteX48" fmla="*/ 7255595 w 12192000"/>
              <a:gd name="connsiteY48" fmla="*/ 75014 h 717101"/>
              <a:gd name="connsiteX49" fmla="*/ 7284043 w 12192000"/>
              <a:gd name="connsiteY49" fmla="*/ 64968 h 717101"/>
              <a:gd name="connsiteX50" fmla="*/ 7312491 w 12192000"/>
              <a:gd name="connsiteY50" fmla="*/ 54921 h 717101"/>
              <a:gd name="connsiteX51" fmla="*/ 7340262 w 12192000"/>
              <a:gd name="connsiteY51" fmla="*/ 46214 h 717101"/>
              <a:gd name="connsiteX52" fmla="*/ 7370065 w 12192000"/>
              <a:gd name="connsiteY52" fmla="*/ 38847 h 717101"/>
              <a:gd name="connsiteX53" fmla="*/ 7399190 w 12192000"/>
              <a:gd name="connsiteY53" fmla="*/ 30809 h 717101"/>
              <a:gd name="connsiteX54" fmla="*/ 7428315 w 12192000"/>
              <a:gd name="connsiteY54" fmla="*/ 24782 h 717101"/>
              <a:gd name="connsiteX55" fmla="*/ 7458795 w 12192000"/>
              <a:gd name="connsiteY55" fmla="*/ 19423 h 717101"/>
              <a:gd name="connsiteX56" fmla="*/ 7488598 w 12192000"/>
              <a:gd name="connsiteY56" fmla="*/ 13396 h 717101"/>
              <a:gd name="connsiteX57" fmla="*/ 7519755 w 12192000"/>
              <a:gd name="connsiteY57" fmla="*/ 9377 h 717101"/>
              <a:gd name="connsiteX58" fmla="*/ 7550235 w 12192000"/>
              <a:gd name="connsiteY58" fmla="*/ 6028 h 717101"/>
              <a:gd name="connsiteX59" fmla="*/ 7581392 w 12192000"/>
              <a:gd name="connsiteY59" fmla="*/ 4019 h 717101"/>
              <a:gd name="connsiteX60" fmla="*/ 7612550 w 12192000"/>
              <a:gd name="connsiteY60" fmla="*/ 2010 h 7171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2000" h="717101">
                <a:moveTo>
                  <a:pt x="7645062" y="0"/>
                </a:moveTo>
                <a:lnTo>
                  <a:pt x="7676897" y="0"/>
                </a:lnTo>
                <a:lnTo>
                  <a:pt x="12192000" y="0"/>
                </a:lnTo>
                <a:lnTo>
                  <a:pt x="12192000" y="717101"/>
                </a:lnTo>
                <a:lnTo>
                  <a:pt x="0" y="717101"/>
                </a:lnTo>
                <a:lnTo>
                  <a:pt x="0" y="617524"/>
                </a:lnTo>
                <a:lnTo>
                  <a:pt x="6295136" y="617524"/>
                </a:lnTo>
                <a:lnTo>
                  <a:pt x="6333067" y="616854"/>
                </a:lnTo>
                <a:lnTo>
                  <a:pt x="6370997" y="613505"/>
                </a:lnTo>
                <a:lnTo>
                  <a:pt x="6406896" y="608817"/>
                </a:lnTo>
                <a:lnTo>
                  <a:pt x="6443473" y="602119"/>
                </a:lnTo>
                <a:lnTo>
                  <a:pt x="6461760" y="598101"/>
                </a:lnTo>
                <a:lnTo>
                  <a:pt x="6479372" y="594752"/>
                </a:lnTo>
                <a:lnTo>
                  <a:pt x="6496982" y="589394"/>
                </a:lnTo>
                <a:lnTo>
                  <a:pt x="6513238" y="584036"/>
                </a:lnTo>
                <a:lnTo>
                  <a:pt x="6530849" y="578008"/>
                </a:lnTo>
                <a:lnTo>
                  <a:pt x="6547782" y="571980"/>
                </a:lnTo>
                <a:lnTo>
                  <a:pt x="6564037" y="565282"/>
                </a:lnTo>
                <a:lnTo>
                  <a:pt x="6580972" y="558585"/>
                </a:lnTo>
                <a:lnTo>
                  <a:pt x="6597228" y="551217"/>
                </a:lnTo>
                <a:lnTo>
                  <a:pt x="6612805" y="543180"/>
                </a:lnTo>
                <a:lnTo>
                  <a:pt x="6628384" y="534473"/>
                </a:lnTo>
                <a:lnTo>
                  <a:pt x="6643964" y="525766"/>
                </a:lnTo>
                <a:lnTo>
                  <a:pt x="6659541" y="516389"/>
                </a:lnTo>
                <a:lnTo>
                  <a:pt x="6674444" y="506343"/>
                </a:lnTo>
                <a:lnTo>
                  <a:pt x="6690021" y="496296"/>
                </a:lnTo>
                <a:lnTo>
                  <a:pt x="6704924" y="485580"/>
                </a:lnTo>
                <a:lnTo>
                  <a:pt x="6732693" y="463478"/>
                </a:lnTo>
                <a:lnTo>
                  <a:pt x="6761142" y="438027"/>
                </a:lnTo>
                <a:lnTo>
                  <a:pt x="6788235" y="411906"/>
                </a:lnTo>
                <a:lnTo>
                  <a:pt x="6813973" y="385115"/>
                </a:lnTo>
                <a:lnTo>
                  <a:pt x="6835649" y="361004"/>
                </a:lnTo>
                <a:lnTo>
                  <a:pt x="6856645" y="338902"/>
                </a:lnTo>
                <a:lnTo>
                  <a:pt x="6878998" y="316799"/>
                </a:lnTo>
                <a:lnTo>
                  <a:pt x="6901349" y="295367"/>
                </a:lnTo>
                <a:lnTo>
                  <a:pt x="6924379" y="275274"/>
                </a:lnTo>
                <a:lnTo>
                  <a:pt x="6947409" y="255851"/>
                </a:lnTo>
                <a:lnTo>
                  <a:pt x="6971115" y="236427"/>
                </a:lnTo>
                <a:lnTo>
                  <a:pt x="6995500" y="218344"/>
                </a:lnTo>
                <a:lnTo>
                  <a:pt x="7019883" y="200930"/>
                </a:lnTo>
                <a:lnTo>
                  <a:pt x="7044267" y="183516"/>
                </a:lnTo>
                <a:lnTo>
                  <a:pt x="7069329" y="168111"/>
                </a:lnTo>
                <a:lnTo>
                  <a:pt x="7095067" y="152707"/>
                </a:lnTo>
                <a:lnTo>
                  <a:pt x="7120805" y="137302"/>
                </a:lnTo>
                <a:lnTo>
                  <a:pt x="7147221" y="123237"/>
                </a:lnTo>
                <a:lnTo>
                  <a:pt x="7173637" y="109842"/>
                </a:lnTo>
                <a:lnTo>
                  <a:pt x="7201409" y="97786"/>
                </a:lnTo>
                <a:lnTo>
                  <a:pt x="7228502" y="85730"/>
                </a:lnTo>
                <a:lnTo>
                  <a:pt x="7255595" y="75014"/>
                </a:lnTo>
                <a:lnTo>
                  <a:pt x="7284043" y="64968"/>
                </a:lnTo>
                <a:lnTo>
                  <a:pt x="7312491" y="54921"/>
                </a:lnTo>
                <a:lnTo>
                  <a:pt x="7340262" y="46214"/>
                </a:lnTo>
                <a:lnTo>
                  <a:pt x="7370065" y="38847"/>
                </a:lnTo>
                <a:lnTo>
                  <a:pt x="7399190" y="30809"/>
                </a:lnTo>
                <a:lnTo>
                  <a:pt x="7428315" y="24782"/>
                </a:lnTo>
                <a:lnTo>
                  <a:pt x="7458795" y="19423"/>
                </a:lnTo>
                <a:lnTo>
                  <a:pt x="7488598" y="13396"/>
                </a:lnTo>
                <a:lnTo>
                  <a:pt x="7519755" y="9377"/>
                </a:lnTo>
                <a:lnTo>
                  <a:pt x="7550235" y="6028"/>
                </a:lnTo>
                <a:lnTo>
                  <a:pt x="7581392" y="4019"/>
                </a:lnTo>
                <a:lnTo>
                  <a:pt x="7612550" y="2010"/>
                </a:lnTo>
                <a:close/>
              </a:path>
            </a:pathLst>
          </a:cu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nvSpPr>
        <p:spPr>
          <a:xfrm>
            <a:off x="9071525" y="1845053"/>
            <a:ext cx="1986140" cy="1986140"/>
          </a:xfrm>
          <a:prstGeom prst="ellipse">
            <a:avLst/>
          </a:prstGeom>
          <a:solidFill>
            <a:srgbClr val="E50112">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nvSpPr>
        <p:spPr>
          <a:xfrm>
            <a:off x="9236270" y="3902433"/>
            <a:ext cx="385042" cy="385042"/>
          </a:xfrm>
          <a:prstGeom prst="ellipse">
            <a:avLst/>
          </a:prstGeom>
          <a:solidFill>
            <a:schemeClr val="bg1">
              <a:lumMod val="75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1_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6" name="矩形 5"/>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nvSpPr>
        <p:spPr>
          <a:xfrm>
            <a:off x="0" y="6140900"/>
            <a:ext cx="12192000" cy="717101"/>
          </a:xfrm>
          <a:custGeom>
            <a:gdLst>
              <a:gd name="connsiteX0" fmla="*/ 7645062 w 12192000"/>
              <a:gd name="connsiteY0" fmla="*/ 0 h 717101"/>
              <a:gd name="connsiteX1" fmla="*/ 7676897 w 12192000"/>
              <a:gd name="connsiteY1" fmla="*/ 0 h 717101"/>
              <a:gd name="connsiteX2" fmla="*/ 12192000 w 12192000"/>
              <a:gd name="connsiteY2" fmla="*/ 0 h 717101"/>
              <a:gd name="connsiteX3" fmla="*/ 12192000 w 12192000"/>
              <a:gd name="connsiteY3" fmla="*/ 717101 h 717101"/>
              <a:gd name="connsiteX4" fmla="*/ 0 w 12192000"/>
              <a:gd name="connsiteY4" fmla="*/ 717101 h 717101"/>
              <a:gd name="connsiteX5" fmla="*/ 0 w 12192000"/>
              <a:gd name="connsiteY5" fmla="*/ 617524 h 717101"/>
              <a:gd name="connsiteX6" fmla="*/ 6295136 w 12192000"/>
              <a:gd name="connsiteY6" fmla="*/ 617524 h 717101"/>
              <a:gd name="connsiteX7" fmla="*/ 6333067 w 12192000"/>
              <a:gd name="connsiteY7" fmla="*/ 616854 h 717101"/>
              <a:gd name="connsiteX8" fmla="*/ 6370997 w 12192000"/>
              <a:gd name="connsiteY8" fmla="*/ 613505 h 717101"/>
              <a:gd name="connsiteX9" fmla="*/ 6406896 w 12192000"/>
              <a:gd name="connsiteY9" fmla="*/ 608817 h 717101"/>
              <a:gd name="connsiteX10" fmla="*/ 6443473 w 12192000"/>
              <a:gd name="connsiteY10" fmla="*/ 602119 h 717101"/>
              <a:gd name="connsiteX11" fmla="*/ 6461760 w 12192000"/>
              <a:gd name="connsiteY11" fmla="*/ 598101 h 717101"/>
              <a:gd name="connsiteX12" fmla="*/ 6479372 w 12192000"/>
              <a:gd name="connsiteY12" fmla="*/ 594752 h 717101"/>
              <a:gd name="connsiteX13" fmla="*/ 6496982 w 12192000"/>
              <a:gd name="connsiteY13" fmla="*/ 589394 h 717101"/>
              <a:gd name="connsiteX14" fmla="*/ 6513238 w 12192000"/>
              <a:gd name="connsiteY14" fmla="*/ 584036 h 717101"/>
              <a:gd name="connsiteX15" fmla="*/ 6530849 w 12192000"/>
              <a:gd name="connsiteY15" fmla="*/ 578008 h 717101"/>
              <a:gd name="connsiteX16" fmla="*/ 6547782 w 12192000"/>
              <a:gd name="connsiteY16" fmla="*/ 571980 h 717101"/>
              <a:gd name="connsiteX17" fmla="*/ 6564037 w 12192000"/>
              <a:gd name="connsiteY17" fmla="*/ 565282 h 717101"/>
              <a:gd name="connsiteX18" fmla="*/ 6580972 w 12192000"/>
              <a:gd name="connsiteY18" fmla="*/ 558585 h 717101"/>
              <a:gd name="connsiteX19" fmla="*/ 6597228 w 12192000"/>
              <a:gd name="connsiteY19" fmla="*/ 551217 h 717101"/>
              <a:gd name="connsiteX20" fmla="*/ 6612805 w 12192000"/>
              <a:gd name="connsiteY20" fmla="*/ 543180 h 717101"/>
              <a:gd name="connsiteX21" fmla="*/ 6628384 w 12192000"/>
              <a:gd name="connsiteY21" fmla="*/ 534473 h 717101"/>
              <a:gd name="connsiteX22" fmla="*/ 6643964 w 12192000"/>
              <a:gd name="connsiteY22" fmla="*/ 525766 h 717101"/>
              <a:gd name="connsiteX23" fmla="*/ 6659541 w 12192000"/>
              <a:gd name="connsiteY23" fmla="*/ 516389 h 717101"/>
              <a:gd name="connsiteX24" fmla="*/ 6674444 w 12192000"/>
              <a:gd name="connsiteY24" fmla="*/ 506343 h 717101"/>
              <a:gd name="connsiteX25" fmla="*/ 6690021 w 12192000"/>
              <a:gd name="connsiteY25" fmla="*/ 496296 h 717101"/>
              <a:gd name="connsiteX26" fmla="*/ 6704924 w 12192000"/>
              <a:gd name="connsiteY26" fmla="*/ 485580 h 717101"/>
              <a:gd name="connsiteX27" fmla="*/ 6732693 w 12192000"/>
              <a:gd name="connsiteY27" fmla="*/ 463478 h 717101"/>
              <a:gd name="connsiteX28" fmla="*/ 6761142 w 12192000"/>
              <a:gd name="connsiteY28" fmla="*/ 438027 h 717101"/>
              <a:gd name="connsiteX29" fmla="*/ 6788235 w 12192000"/>
              <a:gd name="connsiteY29" fmla="*/ 411906 h 717101"/>
              <a:gd name="connsiteX30" fmla="*/ 6813973 w 12192000"/>
              <a:gd name="connsiteY30" fmla="*/ 385115 h 717101"/>
              <a:gd name="connsiteX31" fmla="*/ 6835649 w 12192000"/>
              <a:gd name="connsiteY31" fmla="*/ 361004 h 717101"/>
              <a:gd name="connsiteX32" fmla="*/ 6856645 w 12192000"/>
              <a:gd name="connsiteY32" fmla="*/ 338902 h 717101"/>
              <a:gd name="connsiteX33" fmla="*/ 6878998 w 12192000"/>
              <a:gd name="connsiteY33" fmla="*/ 316799 h 717101"/>
              <a:gd name="connsiteX34" fmla="*/ 6901349 w 12192000"/>
              <a:gd name="connsiteY34" fmla="*/ 295367 h 717101"/>
              <a:gd name="connsiteX35" fmla="*/ 6924379 w 12192000"/>
              <a:gd name="connsiteY35" fmla="*/ 275274 h 717101"/>
              <a:gd name="connsiteX36" fmla="*/ 6947409 w 12192000"/>
              <a:gd name="connsiteY36" fmla="*/ 255851 h 717101"/>
              <a:gd name="connsiteX37" fmla="*/ 6971115 w 12192000"/>
              <a:gd name="connsiteY37" fmla="*/ 236427 h 717101"/>
              <a:gd name="connsiteX38" fmla="*/ 6995500 w 12192000"/>
              <a:gd name="connsiteY38" fmla="*/ 218344 h 717101"/>
              <a:gd name="connsiteX39" fmla="*/ 7019883 w 12192000"/>
              <a:gd name="connsiteY39" fmla="*/ 200930 h 717101"/>
              <a:gd name="connsiteX40" fmla="*/ 7044267 w 12192000"/>
              <a:gd name="connsiteY40" fmla="*/ 183516 h 717101"/>
              <a:gd name="connsiteX41" fmla="*/ 7069329 w 12192000"/>
              <a:gd name="connsiteY41" fmla="*/ 168111 h 717101"/>
              <a:gd name="connsiteX42" fmla="*/ 7095067 w 12192000"/>
              <a:gd name="connsiteY42" fmla="*/ 152707 h 717101"/>
              <a:gd name="connsiteX43" fmla="*/ 7120805 w 12192000"/>
              <a:gd name="connsiteY43" fmla="*/ 137302 h 717101"/>
              <a:gd name="connsiteX44" fmla="*/ 7147221 w 12192000"/>
              <a:gd name="connsiteY44" fmla="*/ 123237 h 717101"/>
              <a:gd name="connsiteX45" fmla="*/ 7173637 w 12192000"/>
              <a:gd name="connsiteY45" fmla="*/ 109842 h 717101"/>
              <a:gd name="connsiteX46" fmla="*/ 7201409 w 12192000"/>
              <a:gd name="connsiteY46" fmla="*/ 97786 h 717101"/>
              <a:gd name="connsiteX47" fmla="*/ 7228502 w 12192000"/>
              <a:gd name="connsiteY47" fmla="*/ 85730 h 717101"/>
              <a:gd name="connsiteX48" fmla="*/ 7255595 w 12192000"/>
              <a:gd name="connsiteY48" fmla="*/ 75014 h 717101"/>
              <a:gd name="connsiteX49" fmla="*/ 7284043 w 12192000"/>
              <a:gd name="connsiteY49" fmla="*/ 64968 h 717101"/>
              <a:gd name="connsiteX50" fmla="*/ 7312491 w 12192000"/>
              <a:gd name="connsiteY50" fmla="*/ 54921 h 717101"/>
              <a:gd name="connsiteX51" fmla="*/ 7340262 w 12192000"/>
              <a:gd name="connsiteY51" fmla="*/ 46214 h 717101"/>
              <a:gd name="connsiteX52" fmla="*/ 7370065 w 12192000"/>
              <a:gd name="connsiteY52" fmla="*/ 38847 h 717101"/>
              <a:gd name="connsiteX53" fmla="*/ 7399190 w 12192000"/>
              <a:gd name="connsiteY53" fmla="*/ 30809 h 717101"/>
              <a:gd name="connsiteX54" fmla="*/ 7428315 w 12192000"/>
              <a:gd name="connsiteY54" fmla="*/ 24782 h 717101"/>
              <a:gd name="connsiteX55" fmla="*/ 7458795 w 12192000"/>
              <a:gd name="connsiteY55" fmla="*/ 19423 h 717101"/>
              <a:gd name="connsiteX56" fmla="*/ 7488598 w 12192000"/>
              <a:gd name="connsiteY56" fmla="*/ 13396 h 717101"/>
              <a:gd name="connsiteX57" fmla="*/ 7519755 w 12192000"/>
              <a:gd name="connsiteY57" fmla="*/ 9377 h 717101"/>
              <a:gd name="connsiteX58" fmla="*/ 7550235 w 12192000"/>
              <a:gd name="connsiteY58" fmla="*/ 6028 h 717101"/>
              <a:gd name="connsiteX59" fmla="*/ 7581392 w 12192000"/>
              <a:gd name="connsiteY59" fmla="*/ 4019 h 717101"/>
              <a:gd name="connsiteX60" fmla="*/ 7612550 w 12192000"/>
              <a:gd name="connsiteY60" fmla="*/ 2010 h 7171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2000" h="717101">
                <a:moveTo>
                  <a:pt x="7645062" y="0"/>
                </a:moveTo>
                <a:lnTo>
                  <a:pt x="7676897" y="0"/>
                </a:lnTo>
                <a:lnTo>
                  <a:pt x="12192000" y="0"/>
                </a:lnTo>
                <a:lnTo>
                  <a:pt x="12192000" y="717101"/>
                </a:lnTo>
                <a:lnTo>
                  <a:pt x="0" y="717101"/>
                </a:lnTo>
                <a:lnTo>
                  <a:pt x="0" y="617524"/>
                </a:lnTo>
                <a:lnTo>
                  <a:pt x="6295136" y="617524"/>
                </a:lnTo>
                <a:lnTo>
                  <a:pt x="6333067" y="616854"/>
                </a:lnTo>
                <a:lnTo>
                  <a:pt x="6370997" y="613505"/>
                </a:lnTo>
                <a:lnTo>
                  <a:pt x="6406896" y="608817"/>
                </a:lnTo>
                <a:lnTo>
                  <a:pt x="6443473" y="602119"/>
                </a:lnTo>
                <a:lnTo>
                  <a:pt x="6461760" y="598101"/>
                </a:lnTo>
                <a:lnTo>
                  <a:pt x="6479372" y="594752"/>
                </a:lnTo>
                <a:lnTo>
                  <a:pt x="6496982" y="589394"/>
                </a:lnTo>
                <a:lnTo>
                  <a:pt x="6513238" y="584036"/>
                </a:lnTo>
                <a:lnTo>
                  <a:pt x="6530849" y="578008"/>
                </a:lnTo>
                <a:lnTo>
                  <a:pt x="6547782" y="571980"/>
                </a:lnTo>
                <a:lnTo>
                  <a:pt x="6564037" y="565282"/>
                </a:lnTo>
                <a:lnTo>
                  <a:pt x="6580972" y="558585"/>
                </a:lnTo>
                <a:lnTo>
                  <a:pt x="6597228" y="551217"/>
                </a:lnTo>
                <a:lnTo>
                  <a:pt x="6612805" y="543180"/>
                </a:lnTo>
                <a:lnTo>
                  <a:pt x="6628384" y="534473"/>
                </a:lnTo>
                <a:lnTo>
                  <a:pt x="6643964" y="525766"/>
                </a:lnTo>
                <a:lnTo>
                  <a:pt x="6659541" y="516389"/>
                </a:lnTo>
                <a:lnTo>
                  <a:pt x="6674444" y="506343"/>
                </a:lnTo>
                <a:lnTo>
                  <a:pt x="6690021" y="496296"/>
                </a:lnTo>
                <a:lnTo>
                  <a:pt x="6704924" y="485580"/>
                </a:lnTo>
                <a:lnTo>
                  <a:pt x="6732693" y="463478"/>
                </a:lnTo>
                <a:lnTo>
                  <a:pt x="6761142" y="438027"/>
                </a:lnTo>
                <a:lnTo>
                  <a:pt x="6788235" y="411906"/>
                </a:lnTo>
                <a:lnTo>
                  <a:pt x="6813973" y="385115"/>
                </a:lnTo>
                <a:lnTo>
                  <a:pt x="6835649" y="361004"/>
                </a:lnTo>
                <a:lnTo>
                  <a:pt x="6856645" y="338902"/>
                </a:lnTo>
                <a:lnTo>
                  <a:pt x="6878998" y="316799"/>
                </a:lnTo>
                <a:lnTo>
                  <a:pt x="6901349" y="295367"/>
                </a:lnTo>
                <a:lnTo>
                  <a:pt x="6924379" y="275274"/>
                </a:lnTo>
                <a:lnTo>
                  <a:pt x="6947409" y="255851"/>
                </a:lnTo>
                <a:lnTo>
                  <a:pt x="6971115" y="236427"/>
                </a:lnTo>
                <a:lnTo>
                  <a:pt x="6995500" y="218344"/>
                </a:lnTo>
                <a:lnTo>
                  <a:pt x="7019883" y="200930"/>
                </a:lnTo>
                <a:lnTo>
                  <a:pt x="7044267" y="183516"/>
                </a:lnTo>
                <a:lnTo>
                  <a:pt x="7069329" y="168111"/>
                </a:lnTo>
                <a:lnTo>
                  <a:pt x="7095067" y="152707"/>
                </a:lnTo>
                <a:lnTo>
                  <a:pt x="7120805" y="137302"/>
                </a:lnTo>
                <a:lnTo>
                  <a:pt x="7147221" y="123237"/>
                </a:lnTo>
                <a:lnTo>
                  <a:pt x="7173637" y="109842"/>
                </a:lnTo>
                <a:lnTo>
                  <a:pt x="7201409" y="97786"/>
                </a:lnTo>
                <a:lnTo>
                  <a:pt x="7228502" y="85730"/>
                </a:lnTo>
                <a:lnTo>
                  <a:pt x="7255595" y="75014"/>
                </a:lnTo>
                <a:lnTo>
                  <a:pt x="7284043" y="64968"/>
                </a:lnTo>
                <a:lnTo>
                  <a:pt x="7312491" y="54921"/>
                </a:lnTo>
                <a:lnTo>
                  <a:pt x="7340262" y="46214"/>
                </a:lnTo>
                <a:lnTo>
                  <a:pt x="7370065" y="38847"/>
                </a:lnTo>
                <a:lnTo>
                  <a:pt x="7399190" y="30809"/>
                </a:lnTo>
                <a:lnTo>
                  <a:pt x="7428315" y="24782"/>
                </a:lnTo>
                <a:lnTo>
                  <a:pt x="7458795" y="19423"/>
                </a:lnTo>
                <a:lnTo>
                  <a:pt x="7488598" y="13396"/>
                </a:lnTo>
                <a:lnTo>
                  <a:pt x="7519755" y="9377"/>
                </a:lnTo>
                <a:lnTo>
                  <a:pt x="7550235" y="6028"/>
                </a:lnTo>
                <a:lnTo>
                  <a:pt x="7581392" y="4019"/>
                </a:lnTo>
                <a:lnTo>
                  <a:pt x="7612550" y="2010"/>
                </a:lnTo>
                <a:close/>
              </a:path>
            </a:pathLst>
          </a:cu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15" name="矩形 14"/>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nvSpPr>
        <p:spPr>
          <a:xfrm>
            <a:off x="4806132" y="2774118"/>
            <a:ext cx="6678840" cy="4083883"/>
          </a:xfrm>
          <a:custGeom>
            <a:gdLst>
              <a:gd name="connsiteX0" fmla="*/ 2554598 w 6678840"/>
              <a:gd name="connsiteY0" fmla="*/ 0 h 4083883"/>
              <a:gd name="connsiteX1" fmla="*/ 6678840 w 6678840"/>
              <a:gd name="connsiteY1" fmla="*/ 4083883 h 4083883"/>
              <a:gd name="connsiteX2" fmla="*/ 1518902 w 6678840"/>
              <a:gd name="connsiteY2" fmla="*/ 4083883 h 4083883"/>
              <a:gd name="connsiteX3" fmla="*/ 0 w 6678840"/>
              <a:gd name="connsiteY3" fmla="*/ 2579844 h 4083883"/>
            </a:gdLst>
            <a:cxnLst>
              <a:cxn ang="0">
                <a:pos x="connsiteX0" y="connsiteY0"/>
              </a:cxn>
              <a:cxn ang="0">
                <a:pos x="connsiteX1" y="connsiteY1"/>
              </a:cxn>
              <a:cxn ang="0">
                <a:pos x="connsiteX2" y="connsiteY2"/>
              </a:cxn>
              <a:cxn ang="0">
                <a:pos x="connsiteX3" y="connsiteY3"/>
              </a:cxn>
            </a:cxnLst>
            <a:rect l="l" t="t" r="r" b="b"/>
            <a:pathLst>
              <a:path w="6678840" h="4083883">
                <a:moveTo>
                  <a:pt x="2554598" y="0"/>
                </a:moveTo>
                <a:lnTo>
                  <a:pt x="6678840" y="4083883"/>
                </a:lnTo>
                <a:lnTo>
                  <a:pt x="1518902" y="4083883"/>
                </a:lnTo>
                <a:lnTo>
                  <a:pt x="0" y="2579844"/>
                </a:lnTo>
                <a:close/>
              </a:path>
            </a:pathLst>
          </a:custGeom>
          <a:gradFill>
            <a:gsLst>
              <a:gs pos="2000">
                <a:srgbClr val="FFFFFF">
                  <a:alpha val="0"/>
                </a:srgbClr>
              </a:gs>
              <a:gs pos="100000">
                <a:schemeClr val="bg1">
                  <a:lumMod val="65000"/>
                  <a:alpha val="42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矩形 16"/>
          <p:cNvSpPr/>
          <p:nvPr userDrawn="1"/>
        </p:nvSpPr>
        <p:spPr>
          <a:xfrm>
            <a:off x="4762348" y="2753043"/>
            <a:ext cx="2667303" cy="26673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矩形 18"/>
          <p:cNvSpPr/>
          <p:nvPr userDrawn="1"/>
        </p:nvSpPr>
        <p:spPr>
          <a:xfrm>
            <a:off x="5560695" y="2471155"/>
            <a:ext cx="1070610" cy="65017"/>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矩形 19"/>
          <p:cNvSpPr/>
          <p:nvPr userDrawn="1"/>
        </p:nvSpPr>
        <p:spPr>
          <a:xfrm>
            <a:off x="232232" y="274320"/>
            <a:ext cx="11727537" cy="6309360"/>
          </a:xfrm>
          <a:prstGeom prst="rect">
            <a:avLst/>
          </a:prstGeom>
          <a:noFill/>
          <a:ln w="19050">
            <a:solidFill>
              <a:srgbClr val="E5011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93B0D7C-BD9B-42FA-B8A0-181E944F5DD0}" type="slidenum">
              <a:rPr lang="zh-CN" altLang="en-US" smtClean="0"/>
              <a:t/>
            </a:fld>
            <a:endParaRPr lang="zh-CN" altLang="en-US"/>
          </a:p>
        </p:txBody>
      </p:sp>
      <p:grpSp>
        <p:nvGrpSpPr>
          <p:cNvPr id="8" name="组合 7"/>
          <p:cNvGrpSpPr/>
          <p:nvPr userDrawn="1"/>
        </p:nvGrpSpPr>
        <p:grpSpPr>
          <a:xfrm>
            <a:off x="5360662" y="200018"/>
            <a:ext cx="1984917" cy="2683677"/>
            <a:chOff x="9086099" y="0"/>
            <a:chExt cx="1984917" cy="2683677"/>
          </a:xfrm>
        </p:grpSpPr>
        <p:sp>
          <p:nvSpPr>
            <p:cNvPr id="9" name="矩形 8"/>
            <p:cNvSpPr/>
            <p:nvPr/>
          </p:nvSpPr>
          <p:spPr>
            <a:xfrm>
              <a:off x="9086099" y="0"/>
              <a:ext cx="1984917" cy="2683677"/>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文本框 9"/>
            <p:cNvSpPr txBox="1"/>
            <p:nvPr/>
          </p:nvSpPr>
          <p:spPr>
            <a:xfrm>
              <a:off x="9837090" y="128991"/>
              <a:ext cx="738664" cy="2477601"/>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spc="-150">
                  <a:solidFill>
                    <a:schemeClr val="bg1"/>
                  </a:solidFill>
                </a:rPr>
                <a:t>CONTETNS</a:t>
              </a:r>
              <a:endParaRPr lang="zh-CN" altLang="en-US" sz="3600" spc="-150">
                <a:solidFill>
                  <a:schemeClr val="bg1"/>
                </a:solidFill>
              </a:endParaRPr>
            </a:p>
          </p:txBody>
        </p:sp>
        <p:sp>
          <p:nvSpPr>
            <p:cNvPr id="11" name="文本框 10"/>
            <p:cNvSpPr txBox="1"/>
            <p:nvPr/>
          </p:nvSpPr>
          <p:spPr>
            <a:xfrm>
              <a:off x="9499451" y="1064275"/>
              <a:ext cx="461665" cy="68223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目  录</a:t>
              </a:r>
              <a:endParaRPr lang="zh-CN" altLang="en-US">
                <a:solidFill>
                  <a:schemeClr val="bg1"/>
                </a:solidFill>
              </a:endParaRPr>
            </a:p>
          </p:txBody>
        </p:sp>
        <p:sp>
          <p:nvSpPr>
            <p:cNvPr id="12" name="等腰三角形 11"/>
            <p:cNvSpPr/>
            <p:nvPr/>
          </p:nvSpPr>
          <p:spPr>
            <a:xfrm rot="10800000">
              <a:off x="9575249" y="717100"/>
              <a:ext cx="261343" cy="22529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grpSp>
          <p:nvGrpSpPr>
            <p:cNvPr id="13" name="组合 12"/>
            <p:cNvGrpSpPr/>
            <p:nvPr/>
          </p:nvGrpSpPr>
          <p:grpSpPr>
            <a:xfrm rot="5400000">
              <a:off x="8966974" y="997813"/>
              <a:ext cx="2373528" cy="844032"/>
              <a:chOff x="9356187" y="138294"/>
              <a:chExt cx="2373528" cy="844032"/>
            </a:xfrm>
          </p:grpSpPr>
          <p:cxnSp>
            <p:nvCxnSpPr>
              <p:cNvPr id="14" name="直接连接符 13"/>
              <p:cNvCxnSpPr/>
              <p:nvPr/>
            </p:nvCxnSpPr>
            <p:spPr>
              <a:xfrm rot="16200000" flipH="1">
                <a:off x="11319077" y="631424"/>
                <a:ext cx="0" cy="70180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rot="16200000" flipH="1">
                <a:off x="10542951" y="-1048470"/>
                <a:ext cx="0" cy="237352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10" name="矩形 9"/>
          <p:cNvSpPr/>
          <p:nvPr userDrawn="1"/>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8" name="Freeform 5"/>
          <p:cNvSpPr/>
          <p:nvPr userDrawn="1"/>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5"/>
          <p:cNvSpPr/>
          <p:nvPr userDrawn="1"/>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nvGrpSpPr>
      <p:grpSpPr>
        <a:xfrm>
          <a:off x="0" y="0"/>
          <a:ext cx="0" cy="0"/>
        </a:xfrm>
      </p:grpSpPr>
    </p:spTree>
  </p:cSld>
  <p:clrMapOvr>
    <a:masterClrMapping/>
  </p:clrMapOvr>
  <p:transition spd="slow">
    <p:random/>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正文】一部分">
    <p:spTree>
      <p:nvGrpSpPr>
        <p:cNvPr id="1" name=""/>
        <p:cNvGrpSpPr/>
        <p:nvPr/>
      </p:nvGrpSpPr>
      <p:grpSpPr>
        <a:xfrm>
          <a:off x="0" y="0"/>
          <a:ext cx="0" cy="0"/>
        </a:xfrm>
      </p:grpSpPr>
      <p:cxnSp>
        <p:nvCxnSpPr>
          <p:cNvPr id="41" name="直接箭头连接符 79"/>
          <p:cNvCxnSpPr/>
          <p:nvPr userDrawn="1"/>
        </p:nvCxnSpPr>
        <p:spPr bwMode="auto">
          <a:xfrm>
            <a:off x="4945380" y="258274"/>
            <a:ext cx="6911260" cy="2374"/>
          </a:xfrm>
          <a:prstGeom prst="straightConnector1">
            <a:avLst/>
          </a:prstGeom>
          <a:ln w="6350">
            <a:solidFill>
              <a:srgbClr val="C00000"/>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nvCxnSpPr>
        <p:spPr>
          <a:xfrm>
            <a:off x="350874" y="6582976"/>
            <a:ext cx="7549394" cy="0"/>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609600" y="274638"/>
            <a:ext cx="10972800" cy="5851525"/>
          </a:xfrm>
        </p:spPr>
        <p:txBody>
          <a:body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1478E9F0-DFB5-4612-8BF2-C8A8131B732A}" type="slidenum">
              <a:rPr kumimoji="0" lang="en-US" altLang="zh-CN" sz="1400" b="0" i="0" u="none" strike="noStrike" kern="1200" cap="none" spc="0" normalizeH="0" baseline="0" noProof="0">
                <a:ln>
                  <a:noFill/>
                </a:ln>
                <a:solidFill>
                  <a:schemeClr val="tx1"/>
                </a:solidFill>
                <a:effectLst/>
                <a:uLnTx/>
                <a:uFillTx/>
                <a:latin typeface="Arial" pitchFamily="34" charset="0"/>
                <a:ea typeface="+mn-ea"/>
                <a:cs typeface="+mn-cs"/>
              </a:rPr>
              <a:t/>
            </a:fld>
            <a:endParaRPr kumimoji="0" lang="en-US" altLang="zh-CN" sz="1400" b="0" i="0" u="none" strike="noStrike" kern="1200" cap="none" spc="0" normalizeH="0" baseline="0" noProof="0">
              <a:ln>
                <a:noFill/>
              </a:ln>
              <a:solidFill>
                <a:schemeClr val="tx1"/>
              </a:solidFill>
              <a:effectLst/>
              <a:uLnTx/>
              <a:uFillTx/>
              <a:latin typeface="Arial" pitchFamily="34" charset="0"/>
              <a:ea typeface="+mn-ea"/>
              <a:cs typeface="+mn-cs"/>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93B0D7C-BD9B-42FA-B8A0-181E944F5DD0}" type="slidenum">
              <a:rPr lang="zh-CN" altLang="en-US" smtClean="0"/>
              <a:t/>
            </a:fld>
            <a:endParaRPr lang="zh-CN" altLang="en-US"/>
          </a:p>
        </p:txBody>
      </p:sp>
      <p:sp>
        <p:nvSpPr>
          <p:cNvPr id="7" name="矩形 6"/>
          <p:cNvSpPr/>
          <p:nvPr userDrawn="1"/>
        </p:nvSpPr>
        <p:spPr>
          <a:xfrm>
            <a:off x="0" y="0"/>
            <a:ext cx="12192000" cy="6858000"/>
          </a:xfrm>
          <a:prstGeom prst="rect">
            <a:avLst/>
          </a:prstGeom>
          <a:gradFill>
            <a:gsLst>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nvSpPr>
        <p:spPr>
          <a:xfrm>
            <a:off x="12090400" y="6383972"/>
            <a:ext cx="101600" cy="309880"/>
          </a:xfrm>
          <a:prstGeom prst="rect">
            <a:avLst/>
          </a:prstGeom>
          <a:gradFill>
            <a:gsLst>
              <a:gs pos="0">
                <a:srgbClr val="F2433A"/>
              </a:gs>
              <a:gs pos="100000">
                <a:srgbClr val="E5011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灯片编号占位符 5"/>
          <p:cNvSpPr txBox="1"/>
          <p:nvPr userDrawn="1"/>
        </p:nvSpPr>
        <p:spPr>
          <a:xfrm>
            <a:off x="11468100" y="6394450"/>
            <a:ext cx="5257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93B0D7C-BD9B-42FA-B8A0-181E944F5DD0}" type="slidenum">
              <a:rPr lang="zh-CN" altLang="en-US" sz="1600" smtClean="0">
                <a:solidFill>
                  <a:schemeClr val="tx1">
                    <a:lumMod val="75000"/>
                    <a:lumOff val="25000"/>
                  </a:schemeClr>
                </a:solidFill>
              </a:rPr>
              <a:t/>
            </a:fld>
            <a:endParaRPr lang="zh-CN" altLang="en-US" sz="1600">
              <a:solidFill>
                <a:schemeClr val="tx1">
                  <a:lumMod val="75000"/>
                  <a:lumOff val="25000"/>
                </a:schemeClr>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93B0D7C-BD9B-42FA-B8A0-181E944F5DD0}" type="slidenum">
              <a:rPr lang="zh-CN" altLang="en-US" smtClean="0"/>
              <a:t/>
            </a:fld>
            <a:endParaRPr lang="zh-CN" altLang="en-US"/>
          </a:p>
        </p:txBody>
      </p:sp>
      <p:pic>
        <p:nvPicPr>
          <p:cNvPr id="7" name="图片 1073743875" descr="学科网 zxxk.com"/>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05022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3810000" y="2020250"/>
            <a:ext cx="8771836" cy="19380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t>                            </a:t>
            </a:r>
            <a:endParaRPr lang="en-US" altLang="zh-CN" sz="2400" b="1" smtClean="0"/>
          </a:p>
          <a:p>
            <a:r>
              <a:rPr lang="zh-CN" altLang="en-US" sz="2400" b="1" smtClean="0"/>
              <a:t>第</a:t>
            </a:r>
            <a:r>
              <a:rPr lang="en-US" altLang="zh-CN" sz="2400" b="1" smtClean="0"/>
              <a:t>51</a:t>
            </a:r>
            <a:r>
              <a:rPr lang="zh-CN" altLang="en-US" sz="2400" b="1" smtClean="0"/>
              <a:t>期 话题</a:t>
            </a:r>
            <a:r>
              <a:rPr lang="en-US" altLang="zh-CN" sz="2400" b="1" smtClean="0"/>
              <a:t>20</a:t>
            </a:r>
            <a:r>
              <a:rPr lang="zh-CN" altLang="en-US" sz="2400" b="1" smtClean="0"/>
              <a:t>环境保护 </a:t>
            </a:r>
            <a:r>
              <a:rPr lang="en-US" altLang="zh-CN" sz="2400" b="1" smtClean="0"/>
              <a:t>2012</a:t>
            </a:r>
            <a:r>
              <a:rPr lang="zh-CN" altLang="en-US" sz="2400" b="1" smtClean="0"/>
              <a:t>、</a:t>
            </a:r>
            <a:r>
              <a:rPr lang="en-US" altLang="zh-CN" sz="2400" b="1" smtClean="0"/>
              <a:t>2013</a:t>
            </a:r>
            <a:r>
              <a:rPr lang="zh-CN" altLang="en-US" sz="2400" b="1" smtClean="0"/>
              <a:t>年高考</a:t>
            </a:r>
            <a:r>
              <a:rPr lang="zh-CN" altLang="en-US" sz="2400" b="1"/>
              <a:t>范文</a:t>
            </a:r>
            <a:endParaRPr lang="en-US" altLang="zh-CN" sz="2400" b="1" smtClean="0"/>
          </a:p>
          <a:p>
            <a:r>
              <a:rPr lang="en-US" altLang="zh-CN" sz="2400" b="1"/>
              <a:t> </a:t>
            </a:r>
            <a:r>
              <a:rPr lang="en-US" altLang="zh-CN" sz="2400" b="1" smtClean="0"/>
              <a:t>            </a:t>
            </a:r>
            <a:r>
              <a:rPr lang="zh-CN" altLang="en-US" sz="2400" b="1" smtClean="0"/>
              <a:t>动物保护、环境保护及变式训练</a:t>
            </a:r>
            <a:endParaRPr lang="en-US" altLang="zh-CN" sz="2400" b="1" smtClean="0"/>
          </a:p>
          <a:p>
            <a:r>
              <a:rPr lang="en-US" altLang="zh-CN" sz="2400" b="1"/>
              <a:t> </a:t>
            </a:r>
            <a:r>
              <a:rPr lang="en-US" altLang="zh-CN" sz="2400" b="1" smtClean="0"/>
              <a:t>                        Period </a:t>
            </a:r>
            <a:r>
              <a:rPr lang="en-US" altLang="zh-CN" sz="2400" b="1"/>
              <a:t>Three</a:t>
            </a:r>
            <a:endParaRPr lang="en-US" altLang="zh-CN" sz="2400" b="1"/>
          </a:p>
          <a:p>
            <a:endParaRPr lang="zh-CN" altLang="zh-CN" sz="2400" b="1"/>
          </a:p>
        </p:txBody>
      </p:sp>
      <p:sp>
        <p:nvSpPr>
          <p:cNvPr id="17" name="矩形 16"/>
          <p:cNvSpPr/>
          <p:nvPr/>
        </p:nvSpPr>
        <p:spPr>
          <a:xfrm>
            <a:off x="0" y="2095500"/>
            <a:ext cx="609600" cy="1539240"/>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1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33800"/>
            <a:ext cx="3810000" cy="253365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71819" y="4228402"/>
            <a:ext cx="3242703" cy="2037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400541" y="333494"/>
            <a:ext cx="4152099" cy="6093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a:solidFill>
                  <a:srgbClr val="FF0000"/>
                </a:solidFill>
                <a:latin typeface="宋体" panose="02010600030101010101" pitchFamily="2" charset="-122"/>
                <a:ea typeface="宋体" panose="02010600030101010101" pitchFamily="2" charset="-122"/>
                <a:sym typeface="+mn-ea"/>
              </a:rPr>
              <a:t>世界与环境</a:t>
            </a:r>
            <a:r>
              <a:rPr lang="zh-CN" altLang="en-US" sz="2800" b="1" smtClean="0">
                <a:solidFill>
                  <a:srgbClr val="FF0000"/>
                </a:solidFill>
                <a:latin typeface="宋体" panose="02010600030101010101" pitchFamily="2" charset="-122"/>
                <a:ea typeface="宋体" panose="02010600030101010101" pitchFamily="2" charset="-122"/>
                <a:sym typeface="+mn-ea"/>
              </a:rPr>
              <a:t>话题考查内容</a:t>
            </a:r>
            <a:endParaRPr lang="zh-CN" altLang="en-US" sz="2800" b="1">
              <a:solidFill>
                <a:srgbClr val="FF0000"/>
              </a:solidFill>
              <a:latin typeface="宋体" panose="02010600030101010101" pitchFamily="2" charset="-122"/>
              <a:ea typeface="宋体" panose="02010600030101010101" pitchFamily="2" charset="-122"/>
              <a:sym typeface="+mn-ea"/>
            </a:endParaRPr>
          </a:p>
        </p:txBody>
      </p:sp>
      <p:grpSp>
        <p:nvGrpSpPr>
          <p:cNvPr id="5" name="组合 4"/>
          <p:cNvGrpSpPr/>
          <p:nvPr/>
        </p:nvGrpSpPr>
        <p:grpSpPr>
          <a:xfrm>
            <a:off x="400542" y="942892"/>
            <a:ext cx="11336188" cy="5219844"/>
            <a:chOff x="1078690" y="1669002"/>
            <a:chExt cx="10752274" cy="6908194"/>
          </a:xfrm>
        </p:grpSpPr>
        <p:sp>
          <p:nvSpPr>
            <p:cNvPr id="4" name="矩形: 圆角 3"/>
            <p:cNvSpPr/>
            <p:nvPr/>
          </p:nvSpPr>
          <p:spPr>
            <a:xfrm>
              <a:off x="1078690" y="1669002"/>
              <a:ext cx="10752274" cy="6908194"/>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矩形 14"/>
            <p:cNvSpPr/>
            <p:nvPr/>
          </p:nvSpPr>
          <p:spPr>
            <a:xfrm>
              <a:off x="1078690" y="1669002"/>
              <a:ext cx="10664446" cy="6720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1</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对各个</a:t>
              </a:r>
              <a:r>
                <a:rPr lang="zh-CN" altLang="en-US" sz="24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国家的</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介绍</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包括历史、地理、人口、气候等</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2.</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对人口增长</a:t>
              </a:r>
              <a:r>
                <a:rPr lang="en-US" altLang="zh-CN"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(population </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growth)</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、土地</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(land)</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、粮食、住房</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(housing)</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、污染</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(pollution)</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、环境保护</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(environmental conservation)</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等问题发表意见。</a:t>
              </a: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3.</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就公共场所吸烟、随地吐痰、随地扔纸屑、课本资料</a:t>
              </a:r>
              <a:r>
                <a:rPr lang="zh-CN" altLang="en-US" sz="24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回收、运动会浪费现象等</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发表意见。</a:t>
              </a:r>
              <a:endPar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4.</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珍惜水资源、使用再生资源、实现经济可持续发展、创建绿色学校。</a:t>
              </a: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r>
                <a:rPr lang="en-US" altLang="zh-CN" sz="2000"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30000"/>
                </a:lnSpc>
              </a:pPr>
              <a:r>
                <a:rPr lang="zh-CN" altLang="en-US" sz="2000" b="1" smtClean="0">
                  <a:latin typeface="微软雅黑" panose="020b0503020204020204" charset="-122"/>
                  <a:ea typeface="微软雅黑"/>
                  <a:cs typeface="宋体" panose="02010600030101010101" pitchFamily="2" charset="-122"/>
                </a:rPr>
                <a:t>   </a:t>
              </a:r>
              <a:endParaRPr lang="en-US" altLang="zh-CN" sz="2000" b="1" smtClean="0">
                <a:latin typeface="微软雅黑" panose="020b0503020204020204" charset="-122"/>
                <a:ea typeface="微软雅黑"/>
                <a:cs typeface="宋体" panose="02010600030101010101" pitchFamily="2" charset="-122"/>
              </a:endParaRPr>
            </a:p>
            <a:p>
              <a:pPr>
                <a:lnSpc>
                  <a:spcPct val="130000"/>
                </a:lnSpc>
              </a:pPr>
              <a:endParaRPr lang="en-US" altLang="zh-CN" sz="2000" b="1">
                <a:latin typeface="微软雅黑" panose="020b0503020204020204" charset="-122"/>
                <a:ea typeface="微软雅黑"/>
                <a:cs typeface="宋体" panose="02010600030101010101" pitchFamily="2"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400541" y="333494"/>
            <a:ext cx="1627369" cy="5407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a:solidFill>
                  <a:srgbClr val="FF0000"/>
                </a:solidFill>
                <a:latin typeface="宋体" panose="02010600030101010101" pitchFamily="2" charset="-122"/>
                <a:ea typeface="宋体" panose="02010600030101010101" pitchFamily="2" charset="-122"/>
                <a:sym typeface="+mn-ea"/>
              </a:rPr>
              <a:t>高考</a:t>
            </a:r>
            <a:r>
              <a:rPr lang="zh-CN" altLang="en-US" sz="2800" b="1" smtClean="0">
                <a:solidFill>
                  <a:srgbClr val="FF0000"/>
                </a:solidFill>
                <a:latin typeface="宋体" panose="02010600030101010101" pitchFamily="2" charset="-122"/>
                <a:ea typeface="宋体" panose="02010600030101010101" pitchFamily="2" charset="-122"/>
                <a:sym typeface="+mn-ea"/>
              </a:rPr>
              <a:t>方向</a:t>
            </a:r>
            <a:endParaRPr lang="en-US" altLang="zh-CN" sz="2800" b="1">
              <a:solidFill>
                <a:srgbClr val="FF0000"/>
              </a:solidFill>
              <a:latin typeface="宋体" panose="02010600030101010101" pitchFamily="2" charset="-122"/>
              <a:ea typeface="宋体" panose="02010600030101010101" pitchFamily="2" charset="-122"/>
              <a:sym typeface="+mn-ea"/>
            </a:endParaRPr>
          </a:p>
        </p:txBody>
      </p:sp>
      <p:grpSp>
        <p:nvGrpSpPr>
          <p:cNvPr id="5" name="组合 4"/>
          <p:cNvGrpSpPr/>
          <p:nvPr/>
        </p:nvGrpSpPr>
        <p:grpSpPr>
          <a:xfrm>
            <a:off x="845558" y="1157806"/>
            <a:ext cx="10752274" cy="7294305"/>
            <a:chOff x="1078690" y="1669002"/>
            <a:chExt cx="10752274" cy="9653637"/>
          </a:xfrm>
        </p:grpSpPr>
        <p:sp>
          <p:nvSpPr>
            <p:cNvPr id="4" name="矩形: 圆角 3"/>
            <p:cNvSpPr/>
            <p:nvPr/>
          </p:nvSpPr>
          <p:spPr>
            <a:xfrm>
              <a:off x="1078690" y="1669002"/>
              <a:ext cx="10752274" cy="6908194"/>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矩形 14"/>
            <p:cNvSpPr/>
            <p:nvPr/>
          </p:nvSpPr>
          <p:spPr>
            <a:xfrm>
              <a:off x="1078690" y="1669002"/>
              <a:ext cx="10540109" cy="965363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1</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记叙文、应用文</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中的媒体报道及日记，记录或报道自己或他人参与的一次环境保护</a:t>
              </a:r>
              <a:r>
                <a:rPr lang="zh-CN" altLang="en-US"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活动如：垃圾分类、光盘行动、节约用水活动；</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介绍“地球一小时”活动；介绍“世界水日”；介绍“无车日”活动；</a:t>
              </a: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2</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）在</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议论文</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中考查涉及以下内容：自然灾害产生及治理措施、动物灭绝及保护措施、环境污染及治理措施、大城市人口增长及解决措施、留守儿童问题及解决措施、出国游客不文明现象、旅游景点不文明现象等等；</a:t>
              </a: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3</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）在演</a:t>
              </a:r>
              <a:r>
                <a:rPr lang="zh-CN" altLang="en-US" sz="24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讲稿和倡议书中</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，呼吁</a:t>
              </a:r>
              <a:r>
                <a:rPr lang="zh-CN" altLang="en-US" sz="24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同学们和社会</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各界保护</a:t>
              </a:r>
              <a:r>
                <a:rPr lang="zh-CN" altLang="en-US" sz="24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环境，相关</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话题</a:t>
              </a:r>
              <a:r>
                <a:rPr lang="zh-CN" altLang="en-US" sz="24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有：呼吁进行垃圾</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分类、节约用水</a:t>
              </a:r>
              <a:r>
                <a:rPr lang="zh-CN" altLang="en-US" sz="24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、节约用电、光盘行动、海洋保护、森林保护，爱护濒危动物等；</a:t>
              </a:r>
              <a:endPar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4</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）在应用文中的</a:t>
              </a: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求助信</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中提出环境问题及请求相关人员或部门帮助</a:t>
              </a:r>
              <a:r>
                <a:rPr lang="zh-CN" altLang="en-US"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endParaRPr lang="en-US" altLang="zh-CN"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r>
                <a:rPr lang="en-US" altLang="zh-CN" sz="2000"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30000"/>
                </a:lnSpc>
              </a:pPr>
              <a:r>
                <a:rPr lang="zh-CN" altLang="en-US" sz="2000" b="1" smtClean="0">
                  <a:latin typeface="微软雅黑" panose="020b0503020204020204" charset="-122"/>
                  <a:ea typeface="微软雅黑"/>
                  <a:cs typeface="宋体" panose="02010600030101010101" pitchFamily="2" charset="-122"/>
                </a:rPr>
                <a:t>   </a:t>
              </a:r>
              <a:endParaRPr lang="en-US" altLang="zh-CN" sz="2000" b="1" smtClean="0">
                <a:latin typeface="微软雅黑" panose="020b0503020204020204" charset="-122"/>
                <a:ea typeface="微软雅黑"/>
                <a:cs typeface="宋体" panose="02010600030101010101" pitchFamily="2" charset="-122"/>
              </a:endParaRPr>
            </a:p>
            <a:p>
              <a:pPr>
                <a:lnSpc>
                  <a:spcPct val="130000"/>
                </a:lnSpc>
              </a:pPr>
              <a:endParaRPr lang="en-US" altLang="zh-CN" sz="2000" b="1">
                <a:latin typeface="微软雅黑" panose="020b0503020204020204" charset="-122"/>
                <a:ea typeface="微软雅黑"/>
                <a:cs typeface="宋体" panose="02010600030101010101" pitchFamily="2"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400541" y="333494"/>
            <a:ext cx="1627369" cy="54072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smtClean="0">
                <a:solidFill>
                  <a:srgbClr val="FF0000"/>
                </a:solidFill>
                <a:latin typeface="宋体" panose="02010600030101010101" pitchFamily="2" charset="-122"/>
                <a:ea typeface="宋体" panose="02010600030101010101" pitchFamily="2" charset="-122"/>
                <a:sym typeface="+mn-ea"/>
              </a:rPr>
              <a:t>写法指导</a:t>
            </a:r>
            <a:endParaRPr lang="en-US" altLang="zh-CN" sz="2800" b="1">
              <a:solidFill>
                <a:srgbClr val="FF0000"/>
              </a:solidFill>
              <a:latin typeface="宋体" panose="02010600030101010101" pitchFamily="2" charset="-122"/>
              <a:ea typeface="宋体" panose="02010600030101010101" pitchFamily="2" charset="-122"/>
              <a:sym typeface="+mn-ea"/>
            </a:endParaRPr>
          </a:p>
        </p:txBody>
      </p:sp>
      <p:grpSp>
        <p:nvGrpSpPr>
          <p:cNvPr id="5" name="组合 4"/>
          <p:cNvGrpSpPr/>
          <p:nvPr/>
        </p:nvGrpSpPr>
        <p:grpSpPr>
          <a:xfrm>
            <a:off x="845558" y="1157806"/>
            <a:ext cx="10752274" cy="5219844"/>
            <a:chOff x="1078690" y="1669002"/>
            <a:chExt cx="10752274" cy="6908194"/>
          </a:xfrm>
        </p:grpSpPr>
        <p:sp>
          <p:nvSpPr>
            <p:cNvPr id="4" name="矩形: 圆角 3"/>
            <p:cNvSpPr/>
            <p:nvPr/>
          </p:nvSpPr>
          <p:spPr>
            <a:xfrm>
              <a:off x="1078690" y="1669002"/>
              <a:ext cx="10752274" cy="6908194"/>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矩形 14"/>
            <p:cNvSpPr/>
            <p:nvPr/>
          </p:nvSpPr>
          <p:spPr>
            <a:xfrm>
              <a:off x="1078690" y="1669002"/>
              <a:ext cx="10540109" cy="566183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写作思路：</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提出现象</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分析原因</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（导致的后果）</a:t>
              </a:r>
              <a:r>
                <a:rPr lang="en-US" altLang="zh-CN"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4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解决</a:t>
              </a:r>
              <a:r>
                <a:rPr lang="zh-CN" altLang="en-US" sz="24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措施</a:t>
              </a:r>
              <a:endParaRPr lang="en-US" altLang="zh-CN" sz="24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en-US" sz="2400" b="1"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注意</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endPar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本话题世界、环境和与社会相关的话题会结合热点话题考查，因此涉及到与社会有关的话题，如：大城市人口增长及解决措施、留守儿童问题及解决措施、滥杀动物等，请参看</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Topical Issues</a:t>
              </a:r>
              <a:r>
                <a:rPr lang="zh-CN" altLang="en-US"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专题</a:t>
              </a:r>
              <a:r>
                <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rPr>
                <a:t>.</a:t>
              </a:r>
              <a:endParaRPr lang="en-US" altLang="zh-CN" sz="2400" b="1">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endParaRPr lang="zh-CN" altLang="zh-CN" sz="2000"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r>
                <a:rPr lang="en-US" altLang="zh-CN" sz="2000" smtClean="0">
                  <a:solidFill>
                    <a:prstClr val="black"/>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2000">
                <a:solidFill>
                  <a:prstClr val="black"/>
                </a:solidFill>
                <a:latin typeface="Times New Roman" panose="02020603050405020304" pitchFamily="18" charset="0"/>
                <a:ea typeface="宋体" panose="02010600030101010101" pitchFamily="2" charset="-122"/>
                <a:cs typeface="Times New Roman" panose="02020603050405020304" pitchFamily="18" charset="0"/>
              </a:endParaRPr>
            </a:p>
            <a:p>
              <a:pPr>
                <a:lnSpc>
                  <a:spcPct val="130000"/>
                </a:lnSpc>
              </a:pPr>
              <a:r>
                <a:rPr lang="zh-CN" altLang="en-US" sz="2000" b="1" smtClean="0">
                  <a:latin typeface="微软雅黑" panose="020b0503020204020204" charset="-122"/>
                  <a:ea typeface="微软雅黑"/>
                  <a:cs typeface="宋体" panose="02010600030101010101" pitchFamily="2" charset="-122"/>
                </a:rPr>
                <a:t>   </a:t>
              </a:r>
              <a:endParaRPr lang="en-US" altLang="zh-CN" sz="2000" b="1" smtClean="0">
                <a:latin typeface="微软雅黑" panose="020b0503020204020204" charset="-122"/>
                <a:ea typeface="微软雅黑"/>
                <a:cs typeface="宋体" panose="02010600030101010101" pitchFamily="2" charset="-122"/>
              </a:endParaRPr>
            </a:p>
            <a:p>
              <a:pPr>
                <a:lnSpc>
                  <a:spcPct val="130000"/>
                </a:lnSpc>
              </a:pPr>
              <a:endParaRPr lang="en-US" altLang="zh-CN" sz="2000" b="1">
                <a:latin typeface="微软雅黑" panose="020b0503020204020204" charset="-122"/>
                <a:ea typeface="微软雅黑"/>
                <a:cs typeface="宋体" panose="02010600030101010101" pitchFamily="2"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523875" y="3451225"/>
            <a:ext cx="11487150" cy="1325563"/>
          </a:xfrm>
        </p:spPr>
        <p:txBody>
          <a:bodyPr>
            <a:normAutofit fontScale="90000"/>
          </a:bodyPr>
          <a:lstStyle/>
          <a:p>
            <a:br>
              <a:rPr lang="en-US" altLang="zh-CN" sz="31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31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历年高考真题和变式训练</a:t>
            </a:r>
            <a:br>
              <a:rPr lang="en-US" altLang="zh-CN" sz="31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br>
            <a:br>
              <a:rPr lang="en-US" altLang="zh-CN" sz="2700" b="1" smtClean="0">
                <a:latin typeface="Times New Roman" panose="02020603050405020304" pitchFamily="18" charset="0"/>
                <a:ea typeface="宋体" panose="02010600030101010101" pitchFamily="2" charset="-122"/>
                <a:cs typeface="Times New Roman" panose="02020603050405020304" pitchFamily="18" charset="0"/>
              </a:rPr>
            </a:br>
            <a:r>
              <a:rPr lang="zh-CN" altLang="en-US" sz="2700" b="1" smtClean="0">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1【</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据</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2009</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年北京卷改编 </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我们班的绿色行动（植树活动）   </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记叙文</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2 【2015•</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北京模拟</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节约用水活动  </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记叙文</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3【2016</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年高考北京卷</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】Actions for a Greener Earth</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（低碳环保）</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smtClean="0">
                <a:latin typeface="Times New Roman" panose="02020603050405020304" pitchFamily="18" charset="0"/>
                <a:ea typeface="宋体" panose="02010600030101010101" pitchFamily="2" charset="-122"/>
                <a:cs typeface="Times New Roman" panose="02020603050405020304" pitchFamily="18" charset="0"/>
              </a:rPr>
              <a:t>记叙文</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4 </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沙尘暴</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现象及保护措施    </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沙漠化问题</a:t>
            </a: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5 </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就“</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endangered animals”</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的主题发表看法 </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保护动物</a:t>
            </a: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6【2013</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年高考重庆卷</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拯救江豚</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保护</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动物</a:t>
            </a:r>
            <a:b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7</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出国游客不文明现象                </a:t>
            </a: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8</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垃圾问题及解决</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措施</a:t>
            </a: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9【2012</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年福建高考卷</a:t>
            </a:r>
            <a:r>
              <a:rPr lang="en-US" altLang="zh-CN"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 </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环境保护     </a:t>
            </a: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10  </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环境保护</a:t>
            </a:r>
            <a: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t>现状及我的</a:t>
            </a:r>
            <a:r>
              <a:rPr lang="zh-CN" altLang="en-US"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t>看法</a:t>
            </a:r>
            <a:br>
              <a:rPr lang="en-US" altLang="zh-CN" sz="2700" b="1" smtClean="0">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br>
              <a:rPr lang="zh-CN" altLang="en-US" sz="2700" b="1">
                <a:solidFill>
                  <a:srgbClr val="3333FF"/>
                </a:solidFill>
                <a:latin typeface="Times New Roman" panose="02020603050405020304" pitchFamily="18" charset="0"/>
                <a:ea typeface="宋体" panose="02010600030101010101" pitchFamily="2" charset="-122"/>
                <a:cs typeface="Times New Roman" panose="02020603050405020304" pitchFamily="18" charset="0"/>
              </a:rPr>
            </a:br>
            <a:r>
              <a:rPr lang="zh-CN" altLang="en-US" sz="27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11【2022</a:t>
            </a:r>
            <a:r>
              <a:rPr lang="zh-CN" altLang="en-US" sz="27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年高考</a:t>
            </a:r>
            <a:r>
              <a:rPr lang="zh-CN" altLang="en-US" sz="27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全国甲卷</a:t>
            </a:r>
            <a:r>
              <a:rPr lang="en-US" altLang="zh-CN" sz="27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en-US" sz="2700" b="1">
                <a:solidFill>
                  <a:srgbClr val="FF0000"/>
                </a:solidFill>
                <a:latin typeface="Times New Roman" panose="02020603050405020304" pitchFamily="18" charset="0"/>
                <a:ea typeface="宋体" panose="02010600030101010101" pitchFamily="2" charset="-122"/>
                <a:cs typeface="Times New Roman" panose="02020603050405020304" pitchFamily="18" charset="0"/>
              </a:rPr>
              <a:t>海洋</a:t>
            </a:r>
            <a:r>
              <a:rPr lang="zh-CN" altLang="en-US" sz="27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保护倡议书 </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12 </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关于光盘行动的倡议书</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节约粮食</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13 </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垃圾分类倡议书                   </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14</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节约用水</a:t>
            </a:r>
            <a:r>
              <a:rPr lang="zh-CN" altLang="en-US" sz="2700" b="1" smtClean="0">
                <a:latin typeface="Times New Roman" panose="02020603050405020304" pitchFamily="18" charset="0"/>
                <a:ea typeface="宋体" panose="02010600030101010101" pitchFamily="2" charset="-122"/>
                <a:cs typeface="Times New Roman" panose="02020603050405020304" pitchFamily="18" charset="0"/>
              </a:rPr>
              <a:t>倡议书</a:t>
            </a:r>
            <a:br>
              <a:rPr lang="en-US" altLang="zh-CN" sz="2700" b="1">
                <a:latin typeface="Times New Roman" panose="02020603050405020304" pitchFamily="18" charset="0"/>
                <a:ea typeface="宋体" panose="02010600030101010101" pitchFamily="2" charset="-122"/>
                <a:cs typeface="Times New Roman" panose="02020603050405020304" pitchFamily="18" charset="0"/>
              </a:rPr>
            </a:br>
            <a:r>
              <a:rPr lang="zh-CN" altLang="en-US" sz="2700" b="1" smtClean="0">
                <a:latin typeface="Times New Roman" panose="02020603050405020304" pitchFamily="18" charset="0"/>
                <a:ea typeface="宋体" panose="02010600030101010101" pitchFamily="2" charset="-122"/>
                <a:cs typeface="Times New Roman" panose="02020603050405020304" pitchFamily="18" charset="0"/>
              </a:rPr>
              <a:t>范文</a:t>
            </a:r>
            <a:r>
              <a:rPr lang="en-US" altLang="zh-CN" sz="2700" b="1" smtClean="0">
                <a:latin typeface="Times New Roman" panose="02020603050405020304" pitchFamily="18" charset="0"/>
                <a:ea typeface="宋体" panose="02010600030101010101" pitchFamily="2" charset="-122"/>
                <a:cs typeface="Times New Roman" panose="02020603050405020304" pitchFamily="18" charset="0"/>
              </a:rPr>
              <a:t>15【 </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绵阳市</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2020</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级高三一诊试题</a:t>
            </a:r>
            <a:r>
              <a:rPr lang="en-US" altLang="zh-CN" sz="2700" b="1">
                <a:latin typeface="Times New Roman" panose="02020603050405020304" pitchFamily="18" charset="0"/>
                <a:ea typeface="宋体" panose="02010600030101010101" pitchFamily="2" charset="-122"/>
                <a:cs typeface="Times New Roman" panose="02020603050405020304" pitchFamily="18" charset="0"/>
              </a:rPr>
              <a:t>】</a:t>
            </a:r>
            <a:r>
              <a:rPr lang="zh-CN" altLang="en-US" sz="2700" b="1">
                <a:latin typeface="Times New Roman" panose="02020603050405020304" pitchFamily="18" charset="0"/>
                <a:ea typeface="宋体" panose="02010600030101010101" pitchFamily="2" charset="-122"/>
                <a:cs typeface="Times New Roman" panose="02020603050405020304" pitchFamily="18" charset="0"/>
              </a:rPr>
              <a:t>节约用电</a:t>
            </a:r>
            <a:r>
              <a:rPr lang="zh-CN" altLang="en-US" sz="2700" b="1" smtClean="0">
                <a:latin typeface="Times New Roman" panose="02020603050405020304" pitchFamily="18" charset="0"/>
                <a:ea typeface="宋体" panose="02010600030101010101" pitchFamily="2" charset="-122"/>
                <a:cs typeface="Times New Roman" panose="02020603050405020304" pitchFamily="18" charset="0"/>
              </a:rPr>
              <a:t>倡议书</a:t>
            </a:r>
            <a:br>
              <a:rPr lang="en-US" altLang="zh-CN" sz="2700" b="1" smtClean="0">
                <a:latin typeface="Times New Roman" panose="02020603050405020304" pitchFamily="18" charset="0"/>
                <a:ea typeface="宋体" panose="02010600030101010101" pitchFamily="2" charset="-122"/>
                <a:cs typeface="Times New Roman" panose="02020603050405020304" pitchFamily="18" charset="0"/>
              </a:rPr>
            </a:b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范文</a:t>
            </a:r>
            <a:r>
              <a:rPr lang="en-US"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16  </a:t>
            </a:r>
            <a:r>
              <a:rPr lang="en-US" altLang="zh-CN" sz="2800" b="1">
                <a:solidFill>
                  <a:srgbClr val="FF0000"/>
                </a:solidFill>
                <a:latin typeface="微软雅黑" panose="020b0503020204020204" charset="-122"/>
                <a:cs typeface="Times New Roman" panose="02020603050405020304" pitchFamily="18" charset="0"/>
                <a:sym typeface="+mn-ea"/>
              </a:rPr>
              <a:t>【</a:t>
            </a:r>
            <a:r>
              <a:rPr lang="en-US"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2022</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年成都七中零诊模拟</a:t>
            </a:r>
            <a:r>
              <a:rPr lang="en-US" altLang="zh-CN" sz="2800" b="1">
                <a:solidFill>
                  <a:srgbClr val="FF0000"/>
                </a:solidFill>
                <a:latin typeface="宋体" panose="02010600030101010101" pitchFamily="2" charset="-122"/>
                <a:ea typeface="宋体" panose="02010600030101010101" pitchFamily="2" charset="-122"/>
                <a:cs typeface="Times New Roman" panose="02020603050405020304" pitchFamily="18" charset="0"/>
                <a:sym typeface="+mn-ea"/>
              </a:rPr>
              <a:t>】</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  森林保护</a:t>
            </a:r>
            <a:br>
              <a:rPr lang="zh-CN" altLang="en-US" sz="2700" b="1">
                <a:latin typeface="Times New Roman" panose="02020603050405020304" pitchFamily="18" charset="0"/>
                <a:ea typeface="宋体" panose="02010600030101010101" pitchFamily="2" charset="-122"/>
                <a:cs typeface="Times New Roman" panose="02020603050405020304" pitchFamily="18" charset="0"/>
              </a:rPr>
            </a:br>
            <a:br>
              <a:rPr lang="zh-CN" altLang="en-US" sz="2700"/>
            </a:br>
            <a:br>
              <a:rPr lang="zh-CN" altLang="en-US"/>
            </a:br>
            <a:endParaRPr lang="zh-CN" altLang="en-US"/>
          </a:p>
        </p:txBody>
      </p:sp>
      <p:sp>
        <p:nvSpPr>
          <p:cNvPr id="5" name="矩形 4"/>
          <p:cNvSpPr/>
          <p:nvPr/>
        </p:nvSpPr>
        <p:spPr>
          <a:xfrm>
            <a:off x="592431" y="2085974"/>
            <a:ext cx="9039225" cy="237172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630598" y="670636"/>
            <a:ext cx="10971375" cy="618630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latin typeface="宋体" panose="02010600030101010101" pitchFamily="2" charset="-122"/>
                <a:ea typeface="宋体" panose="02010600030101010101" pitchFamily="2" charset="-122"/>
                <a:cs typeface="Times New Roman" panose="02020603050405020304" pitchFamily="18" charset="0"/>
              </a:rPr>
              <a:t>   假设</a:t>
            </a:r>
            <a:r>
              <a:rPr lang="zh-CN" altLang="en-US" sz="2400" b="1">
                <a:latin typeface="宋体" panose="02010600030101010101" pitchFamily="2" charset="-122"/>
                <a:ea typeface="宋体" panose="02010600030101010101" pitchFamily="2" charset="-122"/>
                <a:cs typeface="Times New Roman" panose="02020603050405020304" pitchFamily="18" charset="0"/>
              </a:rPr>
              <a:t>你是山东某所中学的学生李华，请根据以下提示，</a:t>
            </a:r>
            <a:r>
              <a:rPr lang="zh-CN" altLang="en-US" sz="2400" b="1">
                <a:solidFill>
                  <a:srgbClr val="3333FF"/>
                </a:solidFill>
                <a:latin typeface="宋体" panose="02010600030101010101" pitchFamily="2" charset="-122"/>
                <a:ea typeface="宋体" panose="02010600030101010101" pitchFamily="2" charset="-122"/>
                <a:cs typeface="Times New Roman" panose="02020603050405020304" pitchFamily="18" charset="0"/>
              </a:rPr>
              <a:t>针对山东北部遭受沙尘暴袭击的情况，向某英语报社投稿，呼吁大家植树造林，保护环境。</a:t>
            </a:r>
            <a:endParaRPr lang="zh-CN" altLang="en-US" sz="2400" b="1">
              <a:solidFill>
                <a:srgbClr val="3333FF"/>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1.</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过去家乡树木成林；    </a:t>
            </a: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2.</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如今人们毁林种地建房；</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3.</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气候变化，土地荒漠化；</a:t>
            </a: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4.</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植树造林，人人有责。</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zh-CN" altLang="en-US" sz="2400" b="1">
                <a:latin typeface="宋体" panose="02010600030101010101" pitchFamily="2" charset="-122"/>
                <a:ea typeface="宋体" panose="02010600030101010101" pitchFamily="2" charset="-122"/>
                <a:cs typeface="Times New Roman" panose="02020603050405020304" pitchFamily="18" charset="0"/>
              </a:rPr>
              <a:t>词数：</a:t>
            </a:r>
            <a:r>
              <a:rPr lang="en-US" altLang="zh-CN" sz="2400" b="1">
                <a:latin typeface="宋体" panose="02010600030101010101" pitchFamily="2" charset="-122"/>
                <a:ea typeface="宋体" panose="02010600030101010101" pitchFamily="2" charset="-122"/>
                <a:cs typeface="Times New Roman" panose="02020603050405020304" pitchFamily="18" charset="0"/>
              </a:rPr>
              <a:t>1.100</a:t>
            </a:r>
            <a:r>
              <a:rPr lang="zh-CN" altLang="en-US" sz="2400" b="1">
                <a:latin typeface="宋体" panose="02010600030101010101" pitchFamily="2" charset="-122"/>
                <a:ea typeface="宋体" panose="02010600030101010101" pitchFamily="2" charset="-122"/>
                <a:cs typeface="Times New Roman" panose="02020603050405020304" pitchFamily="18" charset="0"/>
              </a:rPr>
              <a:t>词左右；</a:t>
            </a:r>
            <a:r>
              <a:rPr lang="en-US" altLang="zh-CN" sz="2400" b="1">
                <a:latin typeface="宋体" panose="02010600030101010101" pitchFamily="2" charset="-122"/>
                <a:ea typeface="宋体" panose="02010600030101010101" pitchFamily="2" charset="-122"/>
                <a:cs typeface="Times New Roman" panose="02020603050405020304" pitchFamily="18" charset="0"/>
              </a:rPr>
              <a:t>2.</a:t>
            </a:r>
            <a:r>
              <a:rPr lang="zh-CN" altLang="en-US" sz="2400" b="1">
                <a:latin typeface="宋体" panose="02010600030101010101" pitchFamily="2" charset="-122"/>
                <a:ea typeface="宋体" panose="02010600030101010101" pitchFamily="2" charset="-122"/>
                <a:cs typeface="Times New Roman" panose="02020603050405020304" pitchFamily="18" charset="0"/>
              </a:rPr>
              <a:t>开头已给出，但不计入总词数</a:t>
            </a:r>
            <a:r>
              <a:rPr lang="zh-CN" altLang="en-US" sz="2400" b="1" smtClean="0">
                <a:latin typeface="宋体" panose="02010600030101010101" pitchFamily="2" charset="-122"/>
                <a:ea typeface="宋体" panose="02010600030101010101" pitchFamily="2" charset="-122"/>
                <a:cs typeface="Times New Roman" panose="02020603050405020304" pitchFamily="18" charset="0"/>
              </a:rPr>
              <a:t>。</a:t>
            </a:r>
            <a:endParaRPr lang="en-US" altLang="zh-CN" sz="2400" b="1" smtClean="0">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latin typeface="Times New Roman" panose="02020603050405020304" pitchFamily="18" charset="0"/>
                <a:ea typeface="宋体" panose="02010600030101010101" pitchFamily="2" charset="-122"/>
                <a:cs typeface="Times New Roman" panose="02020603050405020304" pitchFamily="18" charset="0"/>
              </a:rPr>
              <a:t>Dear Editor,</a:t>
            </a:r>
            <a:endParaRPr lang="en-US" altLang="zh-CN" sz="2400" b="1">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b="1">
                <a:latin typeface="Times New Roman" panose="02020603050405020304" pitchFamily="18" charset="0"/>
                <a:ea typeface="宋体" panose="02010600030101010101" pitchFamily="2" charset="-122"/>
                <a:cs typeface="Times New Roman" panose="02020603050405020304" pitchFamily="18" charset="0"/>
              </a:rPr>
              <a:t>I’m a student at a middle school of Shandong</a:t>
            </a: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._____________________</a:t>
            </a:r>
            <a:endParaRPr lang="en-US" altLang="zh-CN" sz="2400" b="1">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       ___________________________________________________</a:t>
            </a:r>
            <a:endParaRPr lang="en-US" altLang="zh-CN" sz="2400" b="1" smtClean="0">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        I’m </a:t>
            </a:r>
            <a:r>
              <a:rPr lang="en-US" altLang="zh-CN" sz="2400" b="1">
                <a:latin typeface="Times New Roman" panose="02020603050405020304" pitchFamily="18" charset="0"/>
                <a:ea typeface="宋体" panose="02010600030101010101" pitchFamily="2" charset="-122"/>
                <a:cs typeface="Times New Roman" panose="02020603050405020304" pitchFamily="18" charset="0"/>
              </a:rPr>
              <a:t>looking forward to hearing from you. </a:t>
            </a:r>
            <a:endParaRPr lang="en-US" altLang="zh-CN" sz="2400" b="1" smtClean="0">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a:latin typeface="Times New Roman" panose="02020603050405020304" pitchFamily="18" charset="0"/>
                <a:ea typeface="宋体" panose="02010600030101010101" pitchFamily="2" charset="-122"/>
                <a:cs typeface="Times New Roman" panose="02020603050405020304" pitchFamily="18" charset="0"/>
              </a:rPr>
              <a:t> </a:t>
            </a: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                                                                                                               Yours</a:t>
            </a:r>
            <a:r>
              <a:rPr lang="en-US" altLang="zh-CN" sz="2400" b="1">
                <a:latin typeface="Times New Roman" panose="02020603050405020304" pitchFamily="18" charset="0"/>
                <a:ea typeface="宋体" panose="02010600030101010101" pitchFamily="2" charset="-122"/>
                <a:cs typeface="Times New Roman" panose="02020603050405020304" pitchFamily="18" charset="0"/>
              </a:rPr>
              <a:t>,                                                                          </a:t>
            </a:r>
            <a:endParaRPr lang="en-US" altLang="zh-CN" sz="2400" b="1">
              <a:latin typeface="Times New Roman" panose="02020603050405020304" pitchFamily="18" charset="0"/>
              <a:ea typeface="宋体" panose="02010600030101010101" pitchFamily="2" charset="-122"/>
              <a:cs typeface="Times New Roman" panose="02020603050405020304" pitchFamily="18" charset="0"/>
            </a:endParaRPr>
          </a:p>
          <a:p>
            <a:pPr>
              <a:lnSpc>
                <a:spcPct val="150000"/>
              </a:lnSpc>
            </a:pPr>
            <a:r>
              <a:rPr lang="en-US" altLang="zh-CN" sz="2400" b="1" smtClean="0">
                <a:latin typeface="Times New Roman" panose="02020603050405020304" pitchFamily="18" charset="0"/>
                <a:ea typeface="宋体" panose="02010600030101010101" pitchFamily="2" charset="-122"/>
                <a:cs typeface="Times New Roman" panose="02020603050405020304" pitchFamily="18" charset="0"/>
              </a:rPr>
              <a:t>                                                                                                                Li Hua</a:t>
            </a:r>
            <a:endParaRPr lang="en-US" altLang="zh-CN" sz="2400" b="1">
              <a:latin typeface="Times New Roman" panose="02020603050405020304" pitchFamily="18" charset="0"/>
              <a:ea typeface="宋体" panose="02010600030101010101" pitchFamily="2" charset="-122"/>
              <a:cs typeface="Times New Roman" panose="02020603050405020304" pitchFamily="18" charset="0"/>
            </a:endParaRPr>
          </a:p>
        </p:txBody>
      </p:sp>
      <p:cxnSp>
        <p:nvCxnSpPr>
          <p:cNvPr id="3" name="直接连接符 2"/>
          <p:cNvCxnSpPr/>
          <p:nvPr/>
        </p:nvCxnSpPr>
        <p:spPr>
          <a:xfrm>
            <a:off x="620785" y="726308"/>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4" name="矩形: 圆角 3"/>
          <p:cNvSpPr/>
          <p:nvPr/>
        </p:nvSpPr>
        <p:spPr>
          <a:xfrm>
            <a:off x="536882" y="786353"/>
            <a:ext cx="11065091" cy="5954876"/>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nvSpPr>
        <p:spPr>
          <a:xfrm>
            <a:off x="398621" y="176955"/>
            <a:ext cx="4961615" cy="6093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范文</a:t>
            </a:r>
            <a:r>
              <a:rPr lang="en-US" altLang="zh-CN"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4 </a:t>
            </a:r>
            <a:r>
              <a:rPr lang="zh-CN" altLang="en-US"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沙尘暴</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现象及保护措施</a:t>
            </a:r>
            <a:endPar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 name="直接连接符 2"/>
          <p:cNvCxnSpPr/>
          <p:nvPr/>
        </p:nvCxnSpPr>
        <p:spPr>
          <a:xfrm>
            <a:off x="620785" y="726308"/>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4" name="矩形: 圆角 3"/>
          <p:cNvSpPr/>
          <p:nvPr/>
        </p:nvSpPr>
        <p:spPr>
          <a:xfrm>
            <a:off x="536882" y="786353"/>
            <a:ext cx="11065091" cy="5954876"/>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矩形 6"/>
          <p:cNvSpPr/>
          <p:nvPr/>
        </p:nvSpPr>
        <p:spPr>
          <a:xfrm>
            <a:off x="701250" y="977222"/>
            <a:ext cx="5073914" cy="45243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solidFill>
                  <a:srgbClr val="FF0000"/>
                </a:solidFill>
                <a:latin typeface="华文仿宋" panose="02010600040101010101" pitchFamily="2" charset="-122"/>
                <a:ea typeface="华文仿宋" panose="02010600040101010101" pitchFamily="2" charset="-122"/>
              </a:rPr>
              <a:t>审题  </a:t>
            </a:r>
            <a:endParaRPr lang="en-US" altLang="zh-CN" sz="2400" b="1" smtClean="0">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a:solidFill>
                  <a:srgbClr val="FF0000"/>
                </a:solidFill>
                <a:latin typeface="华文仿宋" panose="02010600040101010101" pitchFamily="2" charset="-122"/>
                <a:ea typeface="华文仿宋" panose="02010600040101010101" pitchFamily="2" charset="-122"/>
              </a:rPr>
              <a:t>主题：环境保护 </a:t>
            </a:r>
            <a:endParaRPr lang="en-US" altLang="zh-CN" sz="2400" b="1">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smtClean="0">
                <a:solidFill>
                  <a:srgbClr val="FF0000"/>
                </a:solidFill>
                <a:latin typeface="华文仿宋" panose="02010600040101010101" pitchFamily="2" charset="-122"/>
                <a:ea typeface="华文仿宋" panose="02010600040101010101" pitchFamily="2" charset="-122"/>
              </a:rPr>
              <a:t>体裁：应用文</a:t>
            </a:r>
            <a:r>
              <a:rPr lang="en-US" altLang="zh-CN" sz="2400" b="1" smtClean="0">
                <a:solidFill>
                  <a:srgbClr val="FF0000"/>
                </a:solidFill>
                <a:latin typeface="华文仿宋" panose="02010600040101010101" pitchFamily="2" charset="-122"/>
                <a:ea typeface="华文仿宋" panose="02010600040101010101" pitchFamily="2" charset="-122"/>
              </a:rPr>
              <a:t>-</a:t>
            </a:r>
            <a:r>
              <a:rPr lang="zh-CN" altLang="en-US" sz="2400" b="1" smtClean="0">
                <a:solidFill>
                  <a:srgbClr val="FF0000"/>
                </a:solidFill>
                <a:latin typeface="华文仿宋" panose="02010600040101010101" pitchFamily="2" charset="-122"/>
                <a:ea typeface="华文仿宋" panose="02010600040101010101" pitchFamily="2" charset="-122"/>
              </a:rPr>
              <a:t>求助信 </a:t>
            </a:r>
            <a:endParaRPr lang="en-US" altLang="zh-CN" sz="2400" b="1" smtClean="0">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smtClean="0">
                <a:solidFill>
                  <a:srgbClr val="FF0000"/>
                </a:solidFill>
                <a:latin typeface="华文仿宋" panose="02010600040101010101" pitchFamily="2" charset="-122"/>
                <a:ea typeface="华文仿宋" panose="02010600040101010101" pitchFamily="2" charset="-122"/>
              </a:rPr>
              <a:t>主体</a:t>
            </a:r>
            <a:r>
              <a:rPr lang="zh-CN" altLang="en-US" sz="2400" b="1">
                <a:solidFill>
                  <a:srgbClr val="FF0000"/>
                </a:solidFill>
                <a:latin typeface="华文仿宋" panose="02010600040101010101" pitchFamily="2" charset="-122"/>
                <a:ea typeface="华文仿宋" panose="02010600040101010101" pitchFamily="2" charset="-122"/>
              </a:rPr>
              <a:t>时态：一般</a:t>
            </a:r>
            <a:r>
              <a:rPr lang="zh-CN" altLang="en-US" sz="2400" b="1" smtClean="0">
                <a:solidFill>
                  <a:srgbClr val="FF0000"/>
                </a:solidFill>
                <a:latin typeface="华文仿宋" panose="02010600040101010101" pitchFamily="2" charset="-122"/>
                <a:ea typeface="华文仿宋" panose="02010600040101010101" pitchFamily="2" charset="-122"/>
              </a:rPr>
              <a:t>过去时态，</a:t>
            </a:r>
            <a:endParaRPr lang="en-US" altLang="zh-CN" sz="2400" b="1" smtClean="0">
              <a:solidFill>
                <a:srgbClr val="FF0000"/>
              </a:solidFill>
              <a:latin typeface="华文仿宋" panose="02010600040101010101" pitchFamily="2" charset="-122"/>
              <a:ea typeface="华文仿宋" panose="02010600040101010101" pitchFamily="2" charset="-122"/>
            </a:endParaRPr>
          </a:p>
          <a:p>
            <a:pPr>
              <a:lnSpc>
                <a:spcPct val="150000"/>
              </a:lnSpc>
            </a:pPr>
            <a:r>
              <a:rPr lang="en-US" altLang="zh-CN" sz="2400" b="1">
                <a:solidFill>
                  <a:srgbClr val="FF0000"/>
                </a:solidFill>
                <a:latin typeface="华文仿宋" panose="02010600040101010101" pitchFamily="2" charset="-122"/>
                <a:ea typeface="华文仿宋" panose="02010600040101010101" pitchFamily="2" charset="-122"/>
              </a:rPr>
              <a:t> </a:t>
            </a:r>
            <a:r>
              <a:rPr lang="en-US" altLang="zh-CN" sz="2400" b="1" smtClean="0">
                <a:solidFill>
                  <a:srgbClr val="FF0000"/>
                </a:solidFill>
                <a:latin typeface="华文仿宋" panose="02010600040101010101" pitchFamily="2" charset="-122"/>
                <a:ea typeface="华文仿宋" panose="02010600040101010101" pitchFamily="2" charset="-122"/>
              </a:rPr>
              <a:t>                  </a:t>
            </a:r>
            <a:r>
              <a:rPr lang="zh-CN" altLang="en-US" sz="2400" b="1" smtClean="0">
                <a:solidFill>
                  <a:srgbClr val="FF0000"/>
                </a:solidFill>
                <a:latin typeface="华文仿宋" panose="02010600040101010101" pitchFamily="2" charset="-122"/>
                <a:ea typeface="华文仿宋" panose="02010600040101010101" pitchFamily="2" charset="-122"/>
              </a:rPr>
              <a:t>一般现在时态</a:t>
            </a:r>
            <a:endParaRPr lang="zh-CN" altLang="en-US" sz="2400" b="1">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a:solidFill>
                  <a:srgbClr val="FF0000"/>
                </a:solidFill>
                <a:latin typeface="华文仿宋" panose="02010600040101010101" pitchFamily="2" charset="-122"/>
                <a:ea typeface="华文仿宋" panose="02010600040101010101" pitchFamily="2" charset="-122"/>
              </a:rPr>
              <a:t> </a:t>
            </a:r>
            <a:r>
              <a:rPr lang="zh-CN" altLang="en-US" sz="2400" b="1" smtClean="0">
                <a:solidFill>
                  <a:srgbClr val="FF0000"/>
                </a:solidFill>
                <a:latin typeface="华文仿宋" panose="02010600040101010101" pitchFamily="2" charset="-122"/>
                <a:ea typeface="华文仿宋" panose="02010600040101010101" pitchFamily="2" charset="-122"/>
              </a:rPr>
              <a:t>主要</a:t>
            </a:r>
            <a:r>
              <a:rPr lang="zh-CN" altLang="en-US" sz="2400" b="1">
                <a:solidFill>
                  <a:srgbClr val="FF0000"/>
                </a:solidFill>
                <a:latin typeface="华文仿宋" panose="02010600040101010101" pitchFamily="2" charset="-122"/>
                <a:ea typeface="华文仿宋" panose="02010600040101010101" pitchFamily="2" charset="-122"/>
              </a:rPr>
              <a:t>人称</a:t>
            </a:r>
            <a:r>
              <a:rPr lang="zh-CN" altLang="en-US" sz="2400" b="1" smtClean="0">
                <a:solidFill>
                  <a:srgbClr val="FF0000"/>
                </a:solidFill>
                <a:latin typeface="华文仿宋" panose="02010600040101010101" pitchFamily="2" charset="-122"/>
                <a:ea typeface="华文仿宋" panose="02010600040101010101" pitchFamily="2" charset="-122"/>
              </a:rPr>
              <a:t>：第三人称</a:t>
            </a:r>
            <a:endParaRPr lang="en-US" altLang="zh-CN" sz="2400" b="1" smtClean="0">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smtClean="0">
                <a:solidFill>
                  <a:srgbClr val="FF0000"/>
                </a:solidFill>
                <a:latin typeface="华文仿宋" panose="02010600040101010101" pitchFamily="2" charset="-122"/>
                <a:ea typeface="华文仿宋" panose="02010600040101010101" pitchFamily="2" charset="-122"/>
              </a:rPr>
              <a:t>写信对象：报社编辑</a:t>
            </a:r>
            <a:endParaRPr lang="en-US" altLang="zh-CN" sz="2400" b="1">
              <a:solidFill>
                <a:srgbClr val="FF0000"/>
              </a:solidFill>
              <a:latin typeface="华文仿宋" panose="02010600040101010101" pitchFamily="2" charset="-122"/>
              <a:ea typeface="华文仿宋" panose="02010600040101010101" pitchFamily="2" charset="-122"/>
            </a:endParaRPr>
          </a:p>
          <a:p>
            <a:pPr>
              <a:lnSpc>
                <a:spcPct val="150000"/>
              </a:lnSpc>
            </a:pPr>
            <a:r>
              <a:rPr lang="zh-CN" altLang="en-US" sz="2400" b="1" smtClean="0">
                <a:solidFill>
                  <a:srgbClr val="FF0000"/>
                </a:solidFill>
                <a:latin typeface="华文仿宋" panose="02010600040101010101" pitchFamily="2" charset="-122"/>
                <a:ea typeface="华文仿宋" panose="02010600040101010101" pitchFamily="2" charset="-122"/>
              </a:rPr>
              <a:t>要点</a:t>
            </a:r>
            <a:r>
              <a:rPr lang="zh-CN" altLang="en-US" sz="2400" b="1">
                <a:solidFill>
                  <a:srgbClr val="FF0000"/>
                </a:solidFill>
                <a:latin typeface="华文仿宋" panose="02010600040101010101" pitchFamily="2" charset="-122"/>
                <a:ea typeface="华文仿宋" panose="02010600040101010101" pitchFamily="2" charset="-122"/>
              </a:rPr>
              <a:t>：</a:t>
            </a:r>
            <a:r>
              <a:rPr lang="en-US" altLang="zh-CN" sz="2400" b="1" smtClean="0">
                <a:solidFill>
                  <a:srgbClr val="FF0000"/>
                </a:solidFill>
                <a:latin typeface="华文仿宋" panose="02010600040101010101" pitchFamily="2" charset="-122"/>
                <a:ea typeface="华文仿宋" panose="02010600040101010101" pitchFamily="2" charset="-122"/>
              </a:rPr>
              <a:t>_</a:t>
            </a:r>
            <a:endParaRPr lang="en-US" altLang="zh-CN" sz="2400" b="1">
              <a:solidFill>
                <a:srgbClr val="FF0000"/>
              </a:solidFill>
              <a:latin typeface="华文仿宋" panose="02010600040101010101" pitchFamily="2" charset="-122"/>
              <a:ea typeface="华文仿宋" panose="02010600040101010101" pitchFamily="2" charset="-122"/>
            </a:endParaRPr>
          </a:p>
        </p:txBody>
      </p:sp>
      <p:sp>
        <p:nvSpPr>
          <p:cNvPr id="8" name="矩形 7"/>
          <p:cNvSpPr/>
          <p:nvPr/>
        </p:nvSpPr>
        <p:spPr>
          <a:xfrm>
            <a:off x="701250" y="977221"/>
            <a:ext cx="5073914" cy="47473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矩形 8"/>
          <p:cNvSpPr/>
          <p:nvPr/>
        </p:nvSpPr>
        <p:spPr>
          <a:xfrm>
            <a:off x="6213262" y="947841"/>
            <a:ext cx="5431548" cy="369331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华文仿宋" panose="02010600040101010101" pitchFamily="2" charset="-122"/>
                <a:ea typeface="华文仿宋" panose="02010600040101010101" pitchFamily="2" charset="-122"/>
              </a:rPr>
              <a:t> </a:t>
            </a:r>
            <a:r>
              <a:rPr lang="zh-CN" altLang="en-US" sz="2400" b="1">
                <a:solidFill>
                  <a:srgbClr val="FF0000"/>
                </a:solidFill>
                <a:latin typeface="华文仿宋" panose="02010600040101010101" pitchFamily="2" charset="-122"/>
                <a:ea typeface="华文仿宋" panose="02010600040101010101" pitchFamily="2" charset="-122"/>
              </a:rPr>
              <a:t>写作提纲</a:t>
            </a:r>
            <a:r>
              <a:rPr lang="en-US" altLang="zh-CN" sz="2400" b="1">
                <a:solidFill>
                  <a:srgbClr val="FF0000"/>
                </a:solidFill>
                <a:latin typeface="华文仿宋" panose="02010600040101010101" pitchFamily="2" charset="-122"/>
                <a:ea typeface="华文仿宋" panose="02010600040101010101" pitchFamily="2" charset="-122"/>
              </a:rPr>
              <a:t>:</a:t>
            </a:r>
            <a:endParaRPr lang="en-US" altLang="zh-CN" sz="2400" b="1">
              <a:solidFill>
                <a:srgbClr val="FF0000"/>
              </a:solidFill>
              <a:latin typeface="华文仿宋" panose="02010600040101010101" pitchFamily="2" charset="-122"/>
              <a:ea typeface="华文仿宋" panose="02010600040101010101" pitchFamily="2" charset="-122"/>
            </a:endParaRPr>
          </a:p>
          <a:p>
            <a:pPr>
              <a:lnSpc>
                <a:spcPct val="150000"/>
              </a:lnSpc>
            </a:pPr>
            <a:r>
              <a:rPr lang="en-US" altLang="zh-CN" sz="2400" b="1" err="1">
                <a:latin typeface="华文仿宋" panose="02010600040101010101" pitchFamily="2" charset="-122"/>
                <a:ea typeface="华文仿宋" panose="02010600040101010101" pitchFamily="2" charset="-122"/>
              </a:rPr>
              <a:t>Para.1 </a:t>
            </a:r>
            <a:r>
              <a:rPr lang="zh-CN" altLang="en-US" sz="2400" b="1">
                <a:latin typeface="华文仿宋" panose="02010600040101010101" pitchFamily="2" charset="-122"/>
                <a:ea typeface="华文仿宋" panose="02010600040101010101" pitchFamily="2" charset="-122"/>
              </a:rPr>
              <a:t>自我介绍，交代写信目的；</a:t>
            </a:r>
            <a:endParaRPr lang="zh-CN" altLang="en-US" sz="2400" b="1">
              <a:latin typeface="华文仿宋" panose="02010600040101010101" pitchFamily="2" charset="-122"/>
              <a:ea typeface="华文仿宋" panose="02010600040101010101" pitchFamily="2" charset="-122"/>
            </a:endParaRPr>
          </a:p>
          <a:p>
            <a:pPr>
              <a:lnSpc>
                <a:spcPct val="150000"/>
              </a:lnSpc>
            </a:pPr>
            <a:r>
              <a:rPr lang="en-US" altLang="zh-CN" sz="2400" b="1" err="1">
                <a:latin typeface="华文仿宋" panose="02010600040101010101" pitchFamily="2" charset="-122"/>
                <a:ea typeface="华文仿宋" panose="02010600040101010101" pitchFamily="2" charset="-122"/>
              </a:rPr>
              <a:t>Para.2</a:t>
            </a:r>
            <a:r>
              <a:rPr lang="zh-CN" altLang="en-US" sz="2400" b="1">
                <a:latin typeface="华文仿宋" panose="02010600040101010101" pitchFamily="2" charset="-122"/>
                <a:ea typeface="华文仿宋" panose="02010600040101010101" pitchFamily="2" charset="-122"/>
              </a:rPr>
              <a:t>描述现象，指出该现象产生的</a:t>
            </a:r>
            <a:r>
              <a:rPr lang="zh-CN" altLang="en-US" sz="2400" b="1" smtClean="0">
                <a:latin typeface="华文仿宋" panose="02010600040101010101" pitchFamily="2" charset="-122"/>
                <a:ea typeface="华文仿宋" panose="02010600040101010101" pitchFamily="2" charset="-122"/>
              </a:rPr>
              <a:t>原      因</a:t>
            </a:r>
            <a:r>
              <a:rPr lang="zh-CN" altLang="en-US" sz="2400" b="1">
                <a:latin typeface="华文仿宋" panose="02010600040101010101" pitchFamily="2" charset="-122"/>
                <a:ea typeface="华文仿宋" panose="02010600040101010101" pitchFamily="2" charset="-122"/>
              </a:rPr>
              <a:t>及带来的后果，提出建议</a:t>
            </a:r>
            <a:r>
              <a:rPr lang="en-US" altLang="zh-CN" sz="2400" b="1">
                <a:latin typeface="华文仿宋" panose="02010600040101010101" pitchFamily="2" charset="-122"/>
                <a:ea typeface="华文仿宋" panose="02010600040101010101" pitchFamily="2" charset="-122"/>
              </a:rPr>
              <a:t>;  </a:t>
            </a:r>
            <a:endParaRPr lang="en-US" altLang="zh-CN" sz="2400" b="1">
              <a:latin typeface="华文仿宋" panose="02010600040101010101" pitchFamily="2" charset="-122"/>
              <a:ea typeface="华文仿宋" panose="02010600040101010101" pitchFamily="2" charset="-122"/>
            </a:endParaRPr>
          </a:p>
          <a:p>
            <a:pPr>
              <a:lnSpc>
                <a:spcPct val="150000"/>
              </a:lnSpc>
            </a:pPr>
            <a:r>
              <a:rPr lang="en-US" altLang="zh-CN" sz="2400" b="1" err="1">
                <a:latin typeface="华文仿宋" panose="02010600040101010101" pitchFamily="2" charset="-122"/>
                <a:ea typeface="华文仿宋" panose="02010600040101010101" pitchFamily="2" charset="-122"/>
              </a:rPr>
              <a:t>Para.3 </a:t>
            </a:r>
            <a:r>
              <a:rPr lang="zh-CN" altLang="en-US" sz="2400" b="1">
                <a:latin typeface="华文仿宋" panose="02010600040101010101" pitchFamily="2" charset="-122"/>
                <a:ea typeface="华文仿宋" panose="02010600040101010101" pitchFamily="2" charset="-122"/>
              </a:rPr>
              <a:t>提出希望。</a:t>
            </a:r>
            <a:endParaRPr lang="zh-CN" altLang="en-US" sz="2400" b="1">
              <a:latin typeface="华文仿宋" panose="02010600040101010101" pitchFamily="2" charset="-122"/>
              <a:ea typeface="华文仿宋" panose="02010600040101010101" pitchFamily="2" charset="-122"/>
            </a:endParaRPr>
          </a:p>
          <a:p>
            <a:pPr>
              <a:lnSpc>
                <a:spcPct val="150000"/>
              </a:lnSpc>
            </a:pPr>
            <a:endParaRPr lang="en-US" altLang="zh-CN" b="1" smtClean="0">
              <a:latin typeface="华文仿宋" panose="02010600040101010101" pitchFamily="2" charset="-122"/>
              <a:ea typeface="华文仿宋" panose="02010600040101010101" pitchFamily="2" charset="-122"/>
            </a:endParaRPr>
          </a:p>
          <a:p>
            <a:pPr>
              <a:lnSpc>
                <a:spcPct val="150000"/>
              </a:lnSpc>
            </a:pPr>
            <a:endParaRPr lang="zh-CN" altLang="en-US" b="1">
              <a:latin typeface="华文仿宋" panose="02010600040101010101" pitchFamily="2" charset="-122"/>
              <a:ea typeface="华文仿宋" panose="02010600040101010101" pitchFamily="2" charset="-122"/>
            </a:endParaRPr>
          </a:p>
        </p:txBody>
      </p:sp>
      <p:pic>
        <p:nvPicPr>
          <p:cNvPr id="2" name="Picture 2"/>
          <p:cNvPicPr>
            <a:picLocks noChangeAspect="1"/>
          </p:cNvPicPr>
          <p:nvPr/>
        </p:nvPicPr>
        <p:blipFill>
          <a:blip r:embed="rId2"/>
          <a:stretch>
            <a:fillRect/>
          </a:stretch>
        </p:blipFill>
        <p:spPr>
          <a:xfrm flipH="1">
            <a:off x="10591800" y="12471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78146" y="500742"/>
            <a:ext cx="11459388" cy="655564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latin typeface="Times New Roman" panose="02020603050405020304" pitchFamily="18" charset="0"/>
                <a:cs typeface="Times New Roman" panose="02020603050405020304" pitchFamily="18" charset="0"/>
              </a:rPr>
              <a:t>Dear </a:t>
            </a:r>
            <a:r>
              <a:rPr lang="en-US" altLang="zh-CN" sz="2800" b="1">
                <a:latin typeface="Times New Roman" panose="02020603050405020304" pitchFamily="18" charset="0"/>
                <a:cs typeface="Times New Roman" panose="02020603050405020304" pitchFamily="18" charset="0"/>
              </a:rPr>
              <a:t>Editor,</a:t>
            </a:r>
            <a:endParaRPr lang="en-US" altLang="zh-CN" sz="2800" b="1">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a:t>
            </a:r>
            <a:r>
              <a:rPr lang="en-US" altLang="zh-CN" sz="2800" b="1">
                <a:solidFill>
                  <a:srgbClr val="3333FF"/>
                </a:solidFill>
                <a:latin typeface="Times New Roman" panose="02020603050405020304" pitchFamily="18" charset="0"/>
                <a:cs typeface="Times New Roman" panose="02020603050405020304" pitchFamily="18" charset="0"/>
              </a:rPr>
              <a:t>I’m a student at a middle school of Shandong</a:t>
            </a:r>
            <a:r>
              <a:rPr lang="en-US" altLang="zh-CN" sz="2800" b="1">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I’m writing to express my views concerning the environment in my hometown. </a:t>
            </a:r>
            <a:endParaRPr lang="en-US" altLang="zh-CN" sz="2800" b="1">
              <a:solidFill>
                <a:srgbClr val="FF0000"/>
              </a:solidFill>
              <a:latin typeface="Times New Roman" panose="02020603050405020304" pitchFamily="18" charset="0"/>
              <a:cs typeface="Times New Roman" panose="02020603050405020304" pitchFamily="18" charset="0"/>
            </a:endParaRPr>
          </a:p>
          <a:p>
            <a:r>
              <a:rPr lang="en-US" altLang="zh-CN" sz="2800" b="1">
                <a:solidFill>
                  <a:srgbClr val="E50112"/>
                </a:solidFill>
                <a:latin typeface="Times New Roman" panose="02020603050405020304" pitchFamily="18" charset="0"/>
                <a:cs typeface="Times New Roman" panose="02020603050405020304" pitchFamily="18" charset="0"/>
              </a:rPr>
              <a:t>       My hometown used to be a beautiful place</a:t>
            </a:r>
            <a:r>
              <a:rPr lang="en-US" altLang="zh-CN" sz="2800" b="1">
                <a:latin typeface="Times New Roman" panose="02020603050405020304" pitchFamily="18" charset="0"/>
                <a:cs typeface="Times New Roman" panose="02020603050405020304" pitchFamily="18" charset="0"/>
              </a:rPr>
              <a:t>. Thick forest and green grass could be seen everywhere</a:t>
            </a:r>
            <a:r>
              <a:rPr lang="en-US" altLang="zh-CN" sz="2800" b="1">
                <a:solidFill>
                  <a:srgbClr val="3333FF"/>
                </a:solidFill>
                <a:latin typeface="Times New Roman" panose="02020603050405020304" pitchFamily="18" charset="0"/>
                <a:cs typeface="Times New Roman" panose="02020603050405020304" pitchFamily="18" charset="0"/>
              </a:rPr>
              <a:t>. However, </a:t>
            </a:r>
            <a:r>
              <a:rPr lang="en-US" altLang="zh-CN" sz="2800" b="1">
                <a:latin typeface="Times New Roman" panose="02020603050405020304" pitchFamily="18" charset="0"/>
                <a:cs typeface="Times New Roman" panose="02020603050405020304" pitchFamily="18" charset="0"/>
              </a:rPr>
              <a:t>because of climate changes</a:t>
            </a:r>
            <a:r>
              <a:rPr lang="en-US" altLang="zh-CN" sz="2800" b="1">
                <a:solidFill>
                  <a:srgbClr val="E50112"/>
                </a:solidFill>
                <a:latin typeface="Times New Roman" panose="02020603050405020304" pitchFamily="18" charset="0"/>
                <a:cs typeface="Times New Roman" panose="02020603050405020304" pitchFamily="18" charset="0"/>
              </a:rPr>
              <a:t>, it rains little now.</a:t>
            </a:r>
            <a:r>
              <a:rPr lang="en-US" altLang="zh-CN" sz="2800" b="1">
                <a:latin typeface="Times New Roman" panose="02020603050405020304" pitchFamily="18" charset="0"/>
                <a:cs typeface="Times New Roman" panose="02020603050405020304" pitchFamily="18" charset="0"/>
              </a:rPr>
              <a:t> In order to build houses and grow more crops, </a:t>
            </a:r>
            <a:r>
              <a:rPr lang="en-US" altLang="zh-CN" sz="2800" b="1">
                <a:solidFill>
                  <a:srgbClr val="E50112"/>
                </a:solidFill>
                <a:latin typeface="Times New Roman" panose="02020603050405020304" pitchFamily="18" charset="0"/>
                <a:cs typeface="Times New Roman" panose="02020603050405020304" pitchFamily="18" charset="0"/>
              </a:rPr>
              <a:t>people there cut down more and more trees. </a:t>
            </a:r>
            <a:r>
              <a:rPr lang="en-US" altLang="zh-CN" sz="2800" b="1">
                <a:solidFill>
                  <a:srgbClr val="3333FF"/>
                </a:solidFill>
                <a:latin typeface="Times New Roman" panose="02020603050405020304" pitchFamily="18" charset="0"/>
                <a:cs typeface="Times New Roman" panose="02020603050405020304" pitchFamily="18" charset="0"/>
              </a:rPr>
              <a:t>As time went on</a:t>
            </a:r>
            <a:r>
              <a:rPr lang="en-US" altLang="zh-CN" sz="2800" b="1">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the forests were seriously destroyed</a:t>
            </a:r>
            <a:r>
              <a:rPr lang="en-US" altLang="zh-CN" sz="2800" b="1">
                <a:latin typeface="Times New Roman" panose="02020603050405020304" pitchFamily="18" charset="0"/>
                <a:cs typeface="Times New Roman" panose="02020603050405020304" pitchFamily="18" charset="0"/>
              </a:rPr>
              <a:t>. </a:t>
            </a:r>
            <a:r>
              <a:rPr lang="en-US" altLang="zh-CN" sz="2800" b="1">
                <a:solidFill>
                  <a:srgbClr val="3333FF"/>
                </a:solidFill>
                <a:latin typeface="Times New Roman" panose="02020603050405020304" pitchFamily="18" charset="0"/>
                <a:cs typeface="Times New Roman" panose="02020603050405020304" pitchFamily="18" charset="0"/>
              </a:rPr>
              <a:t>As a result</a:t>
            </a:r>
            <a:r>
              <a:rPr lang="en-US" altLang="zh-CN" sz="2800" b="1">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sandstorms struck us now and then</a:t>
            </a:r>
            <a:r>
              <a:rPr lang="en-US" altLang="zh-CN" sz="2800" b="1">
                <a:latin typeface="Times New Roman" panose="02020603050405020304" pitchFamily="18" charset="0"/>
                <a:cs typeface="Times New Roman" panose="02020603050405020304" pitchFamily="18" charset="0"/>
              </a:rPr>
              <a:t>, from which people suffered a lot</a:t>
            </a:r>
            <a:r>
              <a:rPr lang="en-US" altLang="zh-CN" sz="2800" b="1" smtClean="0">
                <a:latin typeface="Times New Roman" panose="02020603050405020304" pitchFamily="18" charset="0"/>
                <a:cs typeface="Times New Roman" panose="02020603050405020304" pitchFamily="18" charset="0"/>
              </a:rPr>
              <a:t>.</a:t>
            </a:r>
            <a:endParaRPr lang="en-US" altLang="zh-CN" sz="2800" b="1" smtClean="0">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To </a:t>
            </a:r>
            <a:r>
              <a:rPr lang="en-US" altLang="zh-CN" sz="2800" b="1">
                <a:latin typeface="Times New Roman" panose="02020603050405020304" pitchFamily="18" charset="0"/>
                <a:cs typeface="Times New Roman" panose="02020603050405020304" pitchFamily="18" charset="0"/>
              </a:rPr>
              <a:t>prevent the process of desertification</a:t>
            </a:r>
            <a:r>
              <a:rPr lang="en-US" altLang="zh-CN" sz="2800" b="1">
                <a:solidFill>
                  <a:srgbClr val="FF0000"/>
                </a:solidFill>
                <a:latin typeface="Times New Roman" panose="02020603050405020304" pitchFamily="18" charset="0"/>
                <a:cs typeface="Times New Roman" panose="02020603050405020304" pitchFamily="18" charset="0"/>
              </a:rPr>
              <a:t>, I hope all the people take good care of the forests and plant more trees instead of cutting them down</a:t>
            </a:r>
            <a:r>
              <a:rPr lang="en-US" altLang="zh-CN" sz="2800" b="1">
                <a:latin typeface="Times New Roman" panose="02020603050405020304" pitchFamily="18" charset="0"/>
                <a:cs typeface="Times New Roman" panose="02020603050405020304" pitchFamily="18" charset="0"/>
              </a:rPr>
              <a:t>. Then our living conditions will soon be improved.</a:t>
            </a:r>
            <a:endParaRPr lang="en-US" altLang="zh-CN" sz="2800" b="1">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I’m look forward to hearing from you.</a:t>
            </a:r>
            <a:endParaRPr lang="en-US" altLang="zh-CN" sz="2800" b="1">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Yours,</a:t>
            </a:r>
            <a:endParaRPr lang="en-US" altLang="zh-CN" sz="2800" b="1">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Li </a:t>
            </a:r>
            <a:r>
              <a:rPr lang="en-US" altLang="zh-CN" sz="2800" b="1" err="1">
                <a:latin typeface="Times New Roman" panose="02020603050405020304" pitchFamily="18" charset="0"/>
                <a:cs typeface="Times New Roman" panose="02020603050405020304" pitchFamily="18" charset="0"/>
              </a:rPr>
              <a:t>Hua</a:t>
            </a:r>
            <a:endParaRPr lang="en-US" altLang="zh-CN" sz="2800" b="1">
              <a:latin typeface="Times New Roman" panose="02020603050405020304" pitchFamily="18" charset="0"/>
              <a:cs typeface="Times New Roman" panose="02020603050405020304" pitchFamily="18" charset="0"/>
            </a:endParaRPr>
          </a:p>
        </p:txBody>
      </p:sp>
      <p:cxnSp>
        <p:nvCxnSpPr>
          <p:cNvPr id="4" name="直接连接符 3"/>
          <p:cNvCxnSpPr/>
          <p:nvPr/>
        </p:nvCxnSpPr>
        <p:spPr>
          <a:xfrm>
            <a:off x="620784" y="553262"/>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7" name="矩形 6"/>
          <p:cNvSpPr/>
          <p:nvPr/>
        </p:nvSpPr>
        <p:spPr>
          <a:xfrm>
            <a:off x="398621" y="106351"/>
            <a:ext cx="1422184" cy="49314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参考范文</a:t>
            </a:r>
            <a:endPar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8" name="矩形: 圆角 3"/>
          <p:cNvSpPr/>
          <p:nvPr/>
        </p:nvSpPr>
        <p:spPr>
          <a:xfrm>
            <a:off x="478146" y="573759"/>
            <a:ext cx="11392276" cy="6246141"/>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714485" y="1054801"/>
            <a:ext cx="10971375"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latin typeface="宋体" panose="02010600030101010101" pitchFamily="2" charset="-122"/>
                <a:ea typeface="宋体" panose="02010600030101010101" pitchFamily="2" charset="-122"/>
                <a:cs typeface="Times New Roman" panose="02020603050405020304" pitchFamily="18" charset="0"/>
              </a:rPr>
              <a:t>以</a:t>
            </a:r>
            <a:r>
              <a:rPr lang="zh-CN" altLang="en-US" sz="2400" b="1">
                <a:latin typeface="宋体" panose="02010600030101010101" pitchFamily="2" charset="-122"/>
                <a:ea typeface="宋体" panose="02010600030101010101" pitchFamily="2" charset="-122"/>
                <a:cs typeface="Times New Roman" panose="02020603050405020304" pitchFamily="18" charset="0"/>
              </a:rPr>
              <a:t>约</a:t>
            </a:r>
            <a:r>
              <a:rPr lang="en-US" altLang="zh-CN" sz="2400" b="1">
                <a:latin typeface="宋体" panose="02010600030101010101" pitchFamily="2" charset="-122"/>
                <a:ea typeface="宋体" panose="02010600030101010101" pitchFamily="2" charset="-122"/>
                <a:cs typeface="Times New Roman" panose="02020603050405020304" pitchFamily="18" charset="0"/>
              </a:rPr>
              <a:t>120</a:t>
            </a:r>
            <a:r>
              <a:rPr lang="zh-CN" altLang="en-US" sz="2400" b="1">
                <a:latin typeface="宋体" panose="02010600030101010101" pitchFamily="2" charset="-122"/>
                <a:ea typeface="宋体" panose="02010600030101010101" pitchFamily="2" charset="-122"/>
                <a:cs typeface="Times New Roman" panose="02020603050405020304" pitchFamily="18" charset="0"/>
              </a:rPr>
              <a:t>个词就“</a:t>
            </a:r>
            <a:r>
              <a:rPr lang="en-US" altLang="zh-CN" sz="2400" b="1">
                <a:latin typeface="宋体" panose="02010600030101010101" pitchFamily="2" charset="-122"/>
                <a:ea typeface="宋体" panose="02010600030101010101" pitchFamily="2" charset="-122"/>
                <a:cs typeface="Times New Roman" panose="02020603050405020304" pitchFamily="18" charset="0"/>
              </a:rPr>
              <a:t>endangered animals”</a:t>
            </a:r>
            <a:r>
              <a:rPr lang="zh-CN" altLang="en-US" sz="2400" b="1">
                <a:latin typeface="宋体" panose="02010600030101010101" pitchFamily="2" charset="-122"/>
                <a:ea typeface="宋体" panose="02010600030101010101" pitchFamily="2" charset="-122"/>
                <a:cs typeface="Times New Roman" panose="02020603050405020304" pitchFamily="18" charset="0"/>
              </a:rPr>
              <a:t>的主题发表看法，内容包括：</a:t>
            </a:r>
            <a:endParaRPr lang="zh-CN" altLang="en-US" sz="2400" b="1">
              <a:latin typeface="宋体" panose="02010600030101010101" pitchFamily="2" charset="-122"/>
              <a:ea typeface="宋体" panose="02010600030101010101" pitchFamily="2" charset="-122"/>
              <a:cs typeface="Times New Roman" panose="02020603050405020304" pitchFamily="18" charset="0"/>
            </a:endParaRPr>
          </a:p>
          <a:p>
            <a:pPr marL="457200" indent="-457200">
              <a:lnSpc>
                <a:spcPct val="150000"/>
              </a:lnSpc>
              <a:buAutoNum type="arabicParenBoth"/>
            </a:pPr>
            <a:r>
              <a:rPr lang="zh-CN" altLang="en-US" sz="2400" b="1" smtClean="0">
                <a:latin typeface="宋体" panose="02010600030101010101" pitchFamily="2" charset="-122"/>
                <a:ea typeface="宋体" panose="02010600030101010101" pitchFamily="2" charset="-122"/>
                <a:cs typeface="Times New Roman" panose="02020603050405020304" pitchFamily="18" charset="0"/>
              </a:rPr>
              <a:t>濒危</a:t>
            </a:r>
            <a:r>
              <a:rPr lang="zh-CN" altLang="en-US" sz="2400" b="1">
                <a:latin typeface="宋体" panose="02010600030101010101" pitchFamily="2" charset="-122"/>
                <a:ea typeface="宋体" panose="02010600030101010101" pitchFamily="2" charset="-122"/>
                <a:cs typeface="Times New Roman" panose="02020603050405020304" pitchFamily="18" charset="0"/>
              </a:rPr>
              <a:t>动物的现状</a:t>
            </a:r>
            <a:r>
              <a:rPr lang="zh-CN" altLang="en-US" sz="2400" b="1" smtClean="0">
                <a:latin typeface="宋体" panose="02010600030101010101" pitchFamily="2" charset="-122"/>
                <a:ea typeface="宋体" panose="02010600030101010101" pitchFamily="2" charset="-122"/>
                <a:cs typeface="Times New Roman" panose="02020603050405020304" pitchFamily="18" charset="0"/>
              </a:rPr>
              <a:t>；</a:t>
            </a:r>
            <a:endParaRPr lang="en-US" altLang="zh-CN" sz="2400" b="1" smtClean="0">
              <a:latin typeface="宋体" panose="02010600030101010101" pitchFamily="2" charset="-122"/>
              <a:ea typeface="宋体" panose="02010600030101010101" pitchFamily="2" charset="-122"/>
              <a:cs typeface="Times New Roman" panose="02020603050405020304" pitchFamily="18" charset="0"/>
            </a:endParaRPr>
          </a:p>
          <a:p>
            <a:pPr marL="457200" indent="-457200">
              <a:lnSpc>
                <a:spcPct val="150000"/>
              </a:lnSpc>
              <a:buAutoNum type="arabicParenBoth"/>
            </a:pPr>
            <a:r>
              <a:rPr lang="zh-CN" altLang="en-US" sz="2400" b="1" smtClean="0">
                <a:latin typeface="宋体" panose="02010600030101010101" pitchFamily="2" charset="-122"/>
                <a:ea typeface="宋体" panose="02010600030101010101" pitchFamily="2" charset="-122"/>
                <a:cs typeface="Times New Roman" panose="02020603050405020304" pitchFamily="18" charset="0"/>
              </a:rPr>
              <a:t>就</a:t>
            </a:r>
            <a:r>
              <a:rPr lang="zh-CN" altLang="en-US" sz="2400" b="1">
                <a:latin typeface="宋体" panose="02010600030101010101" pitchFamily="2" charset="-122"/>
                <a:ea typeface="宋体" panose="02010600030101010101" pitchFamily="2" charset="-122"/>
                <a:cs typeface="Times New Roman" panose="02020603050405020304" pitchFamily="18" charset="0"/>
              </a:rPr>
              <a:t>如何改变这个现状，谈谈你的看法；</a:t>
            </a:r>
            <a:endParaRPr lang="zh-CN" altLang="en-US" sz="2400" b="1">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latin typeface="宋体" panose="02010600030101010101" pitchFamily="2" charset="-122"/>
                <a:ea typeface="宋体" panose="02010600030101010101" pitchFamily="2" charset="-122"/>
                <a:cs typeface="Times New Roman" panose="02020603050405020304" pitchFamily="18" charset="0"/>
              </a:rPr>
              <a:t>(3) </a:t>
            </a:r>
            <a:r>
              <a:rPr lang="zh-CN" altLang="en-US" sz="2400" b="1">
                <a:latin typeface="宋体" panose="02010600030101010101" pitchFamily="2" charset="-122"/>
                <a:ea typeface="宋体" panose="02010600030101010101" pitchFamily="2" charset="-122"/>
                <a:cs typeface="Times New Roman" panose="02020603050405020304" pitchFamily="18" charset="0"/>
              </a:rPr>
              <a:t>假如你是濒危动物的一员，你如何呼吁人们关注濒危动物</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p:txBody>
      </p:sp>
      <p:cxnSp>
        <p:nvCxnSpPr>
          <p:cNvPr id="3" name="直接连接符 2"/>
          <p:cNvCxnSpPr/>
          <p:nvPr/>
        </p:nvCxnSpPr>
        <p:spPr>
          <a:xfrm>
            <a:off x="620785" y="726308"/>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4" name="矩形: 圆角 3"/>
          <p:cNvSpPr/>
          <p:nvPr/>
        </p:nvSpPr>
        <p:spPr>
          <a:xfrm>
            <a:off x="536882" y="786353"/>
            <a:ext cx="11065091" cy="5954876"/>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nvSpPr>
        <p:spPr>
          <a:xfrm>
            <a:off x="398621" y="176955"/>
            <a:ext cx="7677038" cy="6093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范文</a:t>
            </a:r>
            <a:r>
              <a:rPr lang="en-US" altLang="zh-CN"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5</a:t>
            </a:r>
            <a:r>
              <a:rPr lang="zh-CN" altLang="en-US"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就</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en-US"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endangered animals”</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的主题发表看法</a:t>
            </a:r>
            <a:endPar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78146" y="624567"/>
            <a:ext cx="11459388" cy="526297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latin typeface="Times New Roman" panose="02020603050405020304" pitchFamily="18" charset="0"/>
                <a:cs typeface="Times New Roman" panose="02020603050405020304" pitchFamily="18" charset="0"/>
              </a:rPr>
              <a:t>                                             Endangered </a:t>
            </a:r>
            <a:r>
              <a:rPr lang="en-US" altLang="zh-CN" sz="2800" b="1">
                <a:latin typeface="Times New Roman" panose="02020603050405020304" pitchFamily="18" charset="0"/>
                <a:cs typeface="Times New Roman" panose="02020603050405020304" pitchFamily="18" charset="0"/>
              </a:rPr>
              <a:t>Animals</a:t>
            </a:r>
            <a:endParaRPr lang="en-US" altLang="zh-CN" sz="2800" b="1">
              <a:latin typeface="Times New Roman" panose="02020603050405020304" pitchFamily="18" charset="0"/>
              <a:cs typeface="Times New Roman" panose="02020603050405020304" pitchFamily="18" charset="0"/>
            </a:endParaRPr>
          </a:p>
          <a:p>
            <a:r>
              <a:rPr lang="en-US" altLang="zh-CN" sz="2800" b="1">
                <a:latin typeface="Times New Roman" panose="02020603050405020304" pitchFamily="18" charset="0"/>
                <a:cs typeface="Times New Roman" panose="02020603050405020304" pitchFamily="18" charset="0"/>
              </a:rPr>
              <a:t>     </a:t>
            </a:r>
            <a:r>
              <a:rPr lang="en-US" altLang="zh-CN" sz="2800" b="1" smtClean="0">
                <a:latin typeface="Times New Roman" panose="02020603050405020304" pitchFamily="18" charset="0"/>
                <a:cs typeface="Times New Roman" panose="02020603050405020304" pitchFamily="18" charset="0"/>
              </a:rPr>
              <a:t>       </a:t>
            </a:r>
            <a:r>
              <a:rPr lang="en-US" altLang="zh-CN" sz="2800" b="1" smtClean="0">
                <a:solidFill>
                  <a:srgbClr val="FF0000"/>
                </a:solidFill>
                <a:latin typeface="Times New Roman" panose="02020603050405020304" pitchFamily="18" charset="0"/>
                <a:cs typeface="Times New Roman" panose="02020603050405020304" pitchFamily="18" charset="0"/>
              </a:rPr>
              <a:t>As </a:t>
            </a:r>
            <a:r>
              <a:rPr lang="en-US" altLang="zh-CN" sz="2800" b="1">
                <a:solidFill>
                  <a:srgbClr val="FF0000"/>
                </a:solidFill>
                <a:latin typeface="Times New Roman" panose="02020603050405020304" pitchFamily="18" charset="0"/>
                <a:cs typeface="Times New Roman" panose="02020603050405020304" pitchFamily="18" charset="0"/>
              </a:rPr>
              <a:t>is often read in the newspaper reports</a:t>
            </a:r>
            <a:r>
              <a:rPr lang="zh-CN" altLang="en-US" sz="2800" b="1">
                <a:solidFill>
                  <a:srgbClr val="FF0000"/>
                </a:solidFill>
                <a:latin typeface="Times New Roman" panose="02020603050405020304" pitchFamily="18" charset="0"/>
                <a:cs typeface="Times New Roman" panose="02020603050405020304" pitchFamily="18" charset="0"/>
              </a:rPr>
              <a:t>，</a:t>
            </a:r>
            <a:r>
              <a:rPr lang="en-US" altLang="zh-CN" sz="2800" b="1">
                <a:solidFill>
                  <a:srgbClr val="FF0000"/>
                </a:solidFill>
                <a:latin typeface="Times New Roman" panose="02020603050405020304" pitchFamily="18" charset="0"/>
                <a:cs typeface="Times New Roman" panose="02020603050405020304" pitchFamily="18" charset="0"/>
              </a:rPr>
              <a:t>wild life especially the rare species are threatened with extinction. </a:t>
            </a:r>
            <a:r>
              <a:rPr lang="en-US" altLang="zh-CN" sz="2800" b="1">
                <a:latin typeface="Times New Roman" panose="02020603050405020304" pitchFamily="18" charset="0"/>
                <a:cs typeface="Times New Roman" panose="02020603050405020304" pitchFamily="18" charset="0"/>
              </a:rPr>
              <a:t>Human beings are making attempts to hunt wild animals for a big profit</a:t>
            </a:r>
            <a:r>
              <a:rPr lang="zh-CN" altLang="en-US" sz="2800" b="1">
                <a:latin typeface="Times New Roman" panose="02020603050405020304" pitchFamily="18" charset="0"/>
                <a:cs typeface="Times New Roman" panose="02020603050405020304" pitchFamily="18" charset="0"/>
              </a:rPr>
              <a:t>，</a:t>
            </a:r>
            <a:r>
              <a:rPr lang="en-US" altLang="zh-CN" sz="2800" b="1">
                <a:latin typeface="Times New Roman" panose="02020603050405020304" pitchFamily="18" charset="0"/>
                <a:cs typeface="Times New Roman" panose="02020603050405020304" pitchFamily="18" charset="0"/>
              </a:rPr>
              <a:t>which</a:t>
            </a:r>
            <a:r>
              <a:rPr lang="zh-CN" altLang="en-US" sz="2800" b="1">
                <a:latin typeface="Times New Roman" panose="02020603050405020304" pitchFamily="18" charset="0"/>
                <a:cs typeface="Times New Roman" panose="02020603050405020304" pitchFamily="18" charset="0"/>
              </a:rPr>
              <a:t>，</a:t>
            </a:r>
            <a:r>
              <a:rPr lang="en-US" altLang="zh-CN" sz="2800" b="1">
                <a:latin typeface="Times New Roman" panose="02020603050405020304" pitchFamily="18" charset="0"/>
                <a:cs typeface="Times New Roman" panose="02020603050405020304" pitchFamily="18" charset="0"/>
              </a:rPr>
              <a:t>of course</a:t>
            </a:r>
            <a:r>
              <a:rPr lang="zh-CN" altLang="en-US" sz="2800" b="1">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results in a sharp decrease in the number of animals.</a:t>
            </a:r>
            <a:endParaRPr lang="en-US" altLang="zh-CN" sz="2800" b="1">
              <a:solidFill>
                <a:srgbClr val="FF0000"/>
              </a:solidFill>
              <a:latin typeface="Times New Roman" panose="02020603050405020304" pitchFamily="18" charset="0"/>
              <a:cs typeface="Times New Roman" panose="02020603050405020304" pitchFamily="18" charset="0"/>
            </a:endParaRPr>
          </a:p>
          <a:p>
            <a:r>
              <a:rPr lang="en-US" altLang="zh-CN" sz="2800" b="1">
                <a:solidFill>
                  <a:srgbClr val="FF0000"/>
                </a:solidFill>
                <a:latin typeface="Times New Roman" panose="02020603050405020304" pitchFamily="18" charset="0"/>
                <a:cs typeface="Times New Roman" panose="02020603050405020304" pitchFamily="18" charset="0"/>
              </a:rPr>
              <a:t>     </a:t>
            </a:r>
            <a:r>
              <a:rPr lang="en-US" altLang="zh-CN" sz="2800" b="1" smtClean="0">
                <a:solidFill>
                  <a:srgbClr val="FF0000"/>
                </a:solidFill>
                <a:latin typeface="Times New Roman" panose="02020603050405020304" pitchFamily="18" charset="0"/>
                <a:cs typeface="Times New Roman" panose="02020603050405020304" pitchFamily="18" charset="0"/>
              </a:rPr>
              <a:t>      Therefore</a:t>
            </a:r>
            <a:r>
              <a:rPr lang="zh-CN" altLang="en-US" sz="2800" b="1">
                <a:solidFill>
                  <a:srgbClr val="FF0000"/>
                </a:solidFill>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it is high time for us to take quick action to protect them. </a:t>
            </a:r>
            <a:r>
              <a:rPr lang="en-US" altLang="zh-CN" sz="2800" b="1">
                <a:solidFill>
                  <a:srgbClr val="3333FF"/>
                </a:solidFill>
                <a:latin typeface="Times New Roman" panose="02020603050405020304" pitchFamily="18" charset="0"/>
                <a:cs typeface="Times New Roman" panose="02020603050405020304" pitchFamily="18" charset="0"/>
              </a:rPr>
              <a:t>First of all</a:t>
            </a:r>
            <a:r>
              <a:rPr lang="zh-CN" altLang="en-US" sz="2800" b="1">
                <a:solidFill>
                  <a:srgbClr val="3333FF"/>
                </a:solidFill>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it’s quite necessary for every citizen to realize the importance of animal protection. Only by knowing its importance can people develop a sense of responsibility. </a:t>
            </a:r>
            <a:r>
              <a:rPr lang="en-US" altLang="zh-CN" sz="2800" b="1">
                <a:solidFill>
                  <a:srgbClr val="3333FF"/>
                </a:solidFill>
                <a:latin typeface="Times New Roman" panose="02020603050405020304" pitchFamily="18" charset="0"/>
                <a:cs typeface="Times New Roman" panose="02020603050405020304" pitchFamily="18" charset="0"/>
              </a:rPr>
              <a:t>In addition</a:t>
            </a:r>
            <a:r>
              <a:rPr lang="zh-CN" altLang="en-US" sz="2800" b="1">
                <a:latin typeface="Times New Roman" panose="02020603050405020304" pitchFamily="18" charset="0"/>
                <a:cs typeface="Times New Roman" panose="02020603050405020304" pitchFamily="18" charset="0"/>
              </a:rPr>
              <a:t>，</a:t>
            </a:r>
            <a:r>
              <a:rPr lang="en-US" altLang="zh-CN" sz="2800" b="1">
                <a:latin typeface="Times New Roman" panose="02020603050405020304" pitchFamily="18" charset="0"/>
                <a:cs typeface="Times New Roman" panose="02020603050405020304" pitchFamily="18" charset="0"/>
              </a:rPr>
              <a:t>the government should pass some laws to forbid any hunting of rare animals. </a:t>
            </a:r>
            <a:endParaRPr lang="en-US" altLang="zh-CN" sz="2800" b="1">
              <a:latin typeface="Times New Roman" panose="02020603050405020304" pitchFamily="18" charset="0"/>
              <a:cs typeface="Times New Roman" panose="02020603050405020304" pitchFamily="18" charset="0"/>
            </a:endParaRPr>
          </a:p>
          <a:p>
            <a:r>
              <a:rPr lang="en-US" altLang="zh-CN" sz="2800" b="1">
                <a:solidFill>
                  <a:srgbClr val="FF0000"/>
                </a:solidFill>
                <a:latin typeface="Times New Roman" panose="02020603050405020304" pitchFamily="18" charset="0"/>
                <a:cs typeface="Times New Roman" panose="02020603050405020304" pitchFamily="18" charset="0"/>
              </a:rPr>
              <a:t>    </a:t>
            </a:r>
            <a:r>
              <a:rPr lang="en-US" altLang="zh-CN" sz="2800" b="1" smtClean="0">
                <a:solidFill>
                  <a:srgbClr val="FF0000"/>
                </a:solidFill>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If I were one of the endangered animals</a:t>
            </a:r>
            <a:r>
              <a:rPr lang="zh-CN" altLang="en-US" sz="2800" b="1">
                <a:solidFill>
                  <a:srgbClr val="FF0000"/>
                </a:solidFill>
                <a:latin typeface="Times New Roman" panose="02020603050405020304" pitchFamily="18" charset="0"/>
                <a:cs typeface="Times New Roman" panose="02020603050405020304" pitchFamily="18" charset="0"/>
              </a:rPr>
              <a:t>，</a:t>
            </a:r>
            <a:r>
              <a:rPr lang="en-US" altLang="zh-CN" sz="2800" b="1">
                <a:solidFill>
                  <a:srgbClr val="FF0000"/>
                </a:solidFill>
                <a:latin typeface="Times New Roman" panose="02020603050405020304" pitchFamily="18" charset="0"/>
                <a:cs typeface="Times New Roman" panose="02020603050405020304" pitchFamily="18" charset="0"/>
              </a:rPr>
              <a:t>I would hope that man could be a good friend of mine rather than my enemy.</a:t>
            </a:r>
            <a:endParaRPr lang="en-US" altLang="zh-CN" sz="2800" b="1">
              <a:solidFill>
                <a:srgbClr val="FF0000"/>
              </a:solidFill>
              <a:latin typeface="Times New Roman" panose="02020603050405020304" pitchFamily="18" charset="0"/>
              <a:cs typeface="Times New Roman" panose="02020603050405020304" pitchFamily="18" charset="0"/>
            </a:endParaRPr>
          </a:p>
        </p:txBody>
      </p:sp>
      <p:cxnSp>
        <p:nvCxnSpPr>
          <p:cNvPr id="4" name="直接连接符 3"/>
          <p:cNvCxnSpPr/>
          <p:nvPr/>
        </p:nvCxnSpPr>
        <p:spPr>
          <a:xfrm>
            <a:off x="620784" y="581837"/>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7" name="矩形 6"/>
          <p:cNvSpPr/>
          <p:nvPr/>
        </p:nvSpPr>
        <p:spPr>
          <a:xfrm>
            <a:off x="398621" y="106351"/>
            <a:ext cx="1422184" cy="49314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参考范文</a:t>
            </a:r>
            <a:endPar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8" name="矩形: 圆角 3"/>
          <p:cNvSpPr/>
          <p:nvPr/>
        </p:nvSpPr>
        <p:spPr>
          <a:xfrm>
            <a:off x="478146" y="611859"/>
            <a:ext cx="11392276" cy="6246141"/>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714485" y="1054801"/>
            <a:ext cx="10971375" cy="39703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smtClean="0">
                <a:latin typeface="宋体" panose="02010600030101010101" pitchFamily="2" charset="-122"/>
                <a:ea typeface="宋体" panose="02010600030101010101" pitchFamily="2" charset="-122"/>
                <a:cs typeface="Times New Roman" panose="02020603050405020304" pitchFamily="18" charset="0"/>
              </a:rPr>
              <a:t>    调查</a:t>
            </a:r>
            <a:r>
              <a:rPr lang="zh-CN" altLang="en-US" sz="2400" b="1">
                <a:latin typeface="宋体" panose="02010600030101010101" pitchFamily="2" charset="-122"/>
                <a:ea typeface="宋体" panose="02010600030101010101" pitchFamily="2" charset="-122"/>
                <a:cs typeface="Times New Roman" panose="02020603050405020304" pitchFamily="18" charset="0"/>
              </a:rPr>
              <a:t>显示，中国长江江豚（</a:t>
            </a:r>
            <a:r>
              <a:rPr lang="en-US" altLang="zh-CN" sz="2400" b="1">
                <a:latin typeface="宋体" panose="02010600030101010101" pitchFamily="2" charset="-122"/>
                <a:ea typeface="宋体" panose="02010600030101010101" pitchFamily="2" charset="-122"/>
                <a:cs typeface="Times New Roman" panose="02020603050405020304" pitchFamily="18" charset="0"/>
              </a:rPr>
              <a:t>finless porpoise</a:t>
            </a:r>
            <a:r>
              <a:rPr lang="zh-CN" altLang="en-US" sz="2400" b="1">
                <a:latin typeface="宋体" panose="02010600030101010101" pitchFamily="2" charset="-122"/>
                <a:ea typeface="宋体" panose="02010600030101010101" pitchFamily="2" charset="-122"/>
                <a:cs typeface="Times New Roman" panose="02020603050405020304" pitchFamily="18" charset="0"/>
              </a:rPr>
              <a:t>）受人类活动影响而濒临灭绝，目前总数不足</a:t>
            </a:r>
            <a:r>
              <a:rPr lang="en-US" altLang="zh-CN" sz="2400" b="1">
                <a:latin typeface="宋体" panose="02010600030101010101" pitchFamily="2" charset="-122"/>
                <a:ea typeface="宋体" panose="02010600030101010101" pitchFamily="2" charset="-122"/>
                <a:cs typeface="Times New Roman" panose="02020603050405020304" pitchFamily="18" charset="0"/>
              </a:rPr>
              <a:t>1000</a:t>
            </a:r>
            <a:r>
              <a:rPr lang="zh-CN" altLang="en-US" sz="2400" b="1">
                <a:latin typeface="宋体" panose="02010600030101010101" pitchFamily="2" charset="-122"/>
                <a:ea typeface="宋体" panose="02010600030101010101" pitchFamily="2" charset="-122"/>
                <a:cs typeface="Times New Roman" panose="02020603050405020304" pitchFamily="18" charset="0"/>
              </a:rPr>
              <a:t>只。假设你是李华，现请用英文给</a:t>
            </a:r>
            <a:r>
              <a:rPr lang="en-US" altLang="zh-CN" sz="2400" b="1">
                <a:latin typeface="宋体" panose="02010600030101010101" pitchFamily="2" charset="-122"/>
                <a:ea typeface="宋体" panose="02010600030101010101" pitchFamily="2" charset="-122"/>
                <a:cs typeface="Times New Roman" panose="02020603050405020304" pitchFamily="18" charset="0"/>
              </a:rPr>
              <a:t>WWF</a:t>
            </a:r>
            <a:r>
              <a:rPr lang="zh-CN" altLang="en-US" sz="2400" b="1">
                <a:latin typeface="宋体" panose="02010600030101010101" pitchFamily="2" charset="-122"/>
                <a:ea typeface="宋体" panose="02010600030101010101" pitchFamily="2" charset="-122"/>
                <a:cs typeface="Times New Roman" panose="02020603050405020304" pitchFamily="18" charset="0"/>
              </a:rPr>
              <a:t>（世界自然保护基金组织）写一封信，请他们关注这一状况并提供帮助。内容应包括：</a:t>
            </a:r>
            <a:endParaRPr lang="zh-CN" altLang="en-US" sz="2400" b="1">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1. </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说明写信的目的；</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2. </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简述江豚现状；</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3. </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希望</a:t>
            </a: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WWF</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帮助（比如：资助江豚保护项目等）；</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a:p>
            <a:pPr>
              <a:lnSpc>
                <a:spcPct val="150000"/>
              </a:lnSpc>
            </a:pPr>
            <a:r>
              <a:rPr lang="en-US" altLang="zh-CN"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4. </a:t>
            </a:r>
            <a:r>
              <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rPr>
              <a:t>表示感谢并期待回复。</a:t>
            </a:r>
            <a:endParaRPr lang="zh-CN" altLang="en-US" sz="2400" b="1">
              <a:solidFill>
                <a:srgbClr val="FF0000"/>
              </a:solidFill>
              <a:latin typeface="宋体" panose="02010600030101010101" pitchFamily="2" charset="-122"/>
              <a:ea typeface="宋体" panose="02010600030101010101" pitchFamily="2" charset="-122"/>
              <a:cs typeface="Times New Roman" panose="02020603050405020304" pitchFamily="18" charset="0"/>
            </a:endParaRPr>
          </a:p>
        </p:txBody>
      </p:sp>
      <p:cxnSp>
        <p:nvCxnSpPr>
          <p:cNvPr id="3" name="直接连接符 2"/>
          <p:cNvCxnSpPr/>
          <p:nvPr/>
        </p:nvCxnSpPr>
        <p:spPr>
          <a:xfrm>
            <a:off x="620785" y="726308"/>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4" name="矩形: 圆角 3"/>
          <p:cNvSpPr/>
          <p:nvPr/>
        </p:nvSpPr>
        <p:spPr>
          <a:xfrm>
            <a:off x="536882" y="786353"/>
            <a:ext cx="11065091" cy="5954876"/>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矩形 4"/>
          <p:cNvSpPr/>
          <p:nvPr/>
        </p:nvSpPr>
        <p:spPr>
          <a:xfrm>
            <a:off x="398621" y="176955"/>
            <a:ext cx="6131807" cy="6093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范文</a:t>
            </a:r>
            <a:r>
              <a:rPr lang="en-US" altLang="zh-CN" sz="2800" b="1"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6【2013</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年高考重庆卷</a:t>
            </a:r>
            <a:r>
              <a:rPr lang="en-US" altLang="zh-CN"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拯救江豚</a:t>
            </a:r>
            <a:endParaRPr lang="zh-CN" altLang="en-US" sz="28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478146" y="624567"/>
            <a:ext cx="11459388" cy="569386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cs typeface="Times New Roman" panose="02020603050405020304" pitchFamily="18" charset="0"/>
              </a:rPr>
              <a:t>Dear Sir or Madam,</a:t>
            </a:r>
            <a:endParaRPr lang="en-US" altLang="zh-CN" sz="2800" b="1">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I'm a student from Chongqing, China. </a:t>
            </a:r>
            <a:r>
              <a:rPr lang="en-US" altLang="zh-CN" sz="2800" b="1">
                <a:solidFill>
                  <a:srgbClr val="FF0000"/>
                </a:solidFill>
                <a:latin typeface="Times New Roman" panose="02020603050405020304" pitchFamily="18" charset="0"/>
                <a:cs typeface="Times New Roman" panose="02020603050405020304" pitchFamily="18" charset="0"/>
              </a:rPr>
              <a:t>I'm writing to call your attention to the danger finless porpoises are currently in.</a:t>
            </a:r>
            <a:endParaRPr lang="en-US" altLang="zh-CN" sz="2800" b="1">
              <a:solidFill>
                <a:srgbClr val="FF0000"/>
              </a:solidFill>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Seriously affected by human activities, finless porpoises in the Yangtze River are in danger of becoming extinct. To our disappointment, only about 1,000 are estimated to be still living at present.</a:t>
            </a:r>
            <a:endParaRPr lang="en-US" altLang="zh-CN" sz="2800" b="1">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en-US" altLang="zh-CN" sz="2800" b="1">
                <a:solidFill>
                  <a:srgbClr val="FF0000"/>
                </a:solidFill>
                <a:latin typeface="Times New Roman" panose="02020603050405020304" pitchFamily="18" charset="0"/>
                <a:cs typeface="Times New Roman" panose="02020603050405020304" pitchFamily="18" charset="0"/>
              </a:rPr>
              <a:t>We sincerely hope that WWF can play a role in protecting this endangered species</a:t>
            </a:r>
            <a:r>
              <a:rPr lang="en-US" altLang="zh-CN" sz="2800" b="1">
                <a:latin typeface="Times New Roman" panose="02020603050405020304" pitchFamily="18" charset="0"/>
                <a:cs typeface="Times New Roman" panose="02020603050405020304" pitchFamily="18" charset="0"/>
              </a:rPr>
              <a:t>. </a:t>
            </a:r>
            <a:r>
              <a:rPr lang="en-US" altLang="zh-CN" sz="2800" b="1">
                <a:solidFill>
                  <a:srgbClr val="3333FF"/>
                </a:solidFill>
                <a:latin typeface="Times New Roman" panose="02020603050405020304" pitchFamily="18" charset="0"/>
                <a:cs typeface="Times New Roman" panose="02020603050405020304" pitchFamily="18" charset="0"/>
              </a:rPr>
              <a:t>Firstly</a:t>
            </a:r>
            <a:r>
              <a:rPr lang="en-US" altLang="zh-CN" sz="2800" b="1">
                <a:latin typeface="Times New Roman" panose="02020603050405020304" pitchFamily="18" charset="0"/>
                <a:cs typeface="Times New Roman" panose="02020603050405020304" pitchFamily="18" charset="0"/>
              </a:rPr>
              <a:t>, a sponsorship will be of great help. </a:t>
            </a:r>
            <a:r>
              <a:rPr lang="en-US" altLang="zh-CN" sz="2800" b="1">
                <a:solidFill>
                  <a:srgbClr val="3333FF"/>
                </a:solidFill>
                <a:latin typeface="Times New Roman" panose="02020603050405020304" pitchFamily="18" charset="0"/>
                <a:cs typeface="Times New Roman" panose="02020603050405020304" pitchFamily="18" charset="0"/>
              </a:rPr>
              <a:t>But more importantly, </a:t>
            </a:r>
            <a:r>
              <a:rPr lang="en-US" altLang="zh-CN" sz="2800" b="1">
                <a:latin typeface="Times New Roman" panose="02020603050405020304" pitchFamily="18" charset="0"/>
                <a:cs typeface="Times New Roman" panose="02020603050405020304" pitchFamily="18" charset="0"/>
              </a:rPr>
              <a:t>we need information from experts in WWF to help us better understand the animal thus being able to take better care of them.</a:t>
            </a:r>
            <a:endParaRPr lang="en-US" altLang="zh-CN" sz="2800" b="1">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Thank you for your attention and I'm looking forward to your reply.</a:t>
            </a:r>
            <a:endParaRPr lang="en-US" altLang="zh-CN" sz="2800" b="1">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zh-CN" altLang="en-US" sz="2800" b="1" smtClean="0">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Yours Sincerely,</a:t>
            </a:r>
            <a:endParaRPr lang="en-US" altLang="zh-CN" sz="2800" b="1">
              <a:latin typeface="Times New Roman" panose="02020603050405020304" pitchFamily="18" charset="0"/>
              <a:cs typeface="Times New Roman" panose="02020603050405020304" pitchFamily="18" charset="0"/>
            </a:endParaRPr>
          </a:p>
          <a:p>
            <a:r>
              <a:rPr lang="zh-CN" altLang="en-US" sz="2800" b="1">
                <a:latin typeface="Times New Roman" panose="02020603050405020304" pitchFamily="18" charset="0"/>
                <a:cs typeface="Times New Roman" panose="02020603050405020304" pitchFamily="18" charset="0"/>
              </a:rPr>
              <a:t>　　                                                              </a:t>
            </a:r>
            <a:r>
              <a:rPr lang="zh-CN" altLang="en-US" sz="2800" b="1" smtClean="0">
                <a:latin typeface="Times New Roman" panose="02020603050405020304" pitchFamily="18" charset="0"/>
                <a:cs typeface="Times New Roman" panose="02020603050405020304" pitchFamily="18" charset="0"/>
              </a:rPr>
              <a:t>                          </a:t>
            </a:r>
            <a:r>
              <a:rPr lang="en-US" altLang="zh-CN" sz="2800" b="1">
                <a:latin typeface="Times New Roman" panose="02020603050405020304" pitchFamily="18" charset="0"/>
                <a:cs typeface="Times New Roman" panose="02020603050405020304" pitchFamily="18" charset="0"/>
              </a:rPr>
              <a:t>Li Hua</a:t>
            </a:r>
            <a:endParaRPr lang="en-US" altLang="zh-CN" sz="2800" b="1">
              <a:latin typeface="Times New Roman" panose="02020603050405020304" pitchFamily="18" charset="0"/>
              <a:cs typeface="Times New Roman" panose="02020603050405020304" pitchFamily="18" charset="0"/>
            </a:endParaRPr>
          </a:p>
        </p:txBody>
      </p:sp>
      <p:cxnSp>
        <p:nvCxnSpPr>
          <p:cNvPr id="4" name="直接连接符 3"/>
          <p:cNvCxnSpPr/>
          <p:nvPr/>
        </p:nvCxnSpPr>
        <p:spPr>
          <a:xfrm>
            <a:off x="620784" y="581837"/>
            <a:ext cx="9756397" cy="60045"/>
          </a:xfrm>
          <a:prstGeom prst="line">
            <a:avLst/>
          </a:prstGeom>
          <a:ln>
            <a:solidFill>
              <a:srgbClr val="FF0000"/>
            </a:solidFill>
          </a:ln>
        </p:spPr>
        <p:style>
          <a:lnRef idx="3">
            <a:schemeClr val="accent4"/>
          </a:lnRef>
          <a:fillRef idx="0">
            <a:schemeClr val="accent4"/>
          </a:fillRef>
          <a:effectRef idx="2">
            <a:schemeClr val="accent4"/>
          </a:effectRef>
          <a:fontRef idx="minor">
            <a:schemeClr val="tx1"/>
          </a:fontRef>
        </p:style>
      </p:cxnSp>
      <p:sp>
        <p:nvSpPr>
          <p:cNvPr id="7" name="矩形 6"/>
          <p:cNvSpPr/>
          <p:nvPr/>
        </p:nvSpPr>
        <p:spPr>
          <a:xfrm>
            <a:off x="398621" y="106351"/>
            <a:ext cx="1422184" cy="49314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rPr>
              <a:t>参考范文</a:t>
            </a:r>
            <a:endParaRPr lang="zh-CN" altLang="en-US" sz="2400" b="1">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mn-ea"/>
            </a:endParaRPr>
          </a:p>
        </p:txBody>
      </p:sp>
      <p:sp>
        <p:nvSpPr>
          <p:cNvPr id="8" name="矩形: 圆角 3"/>
          <p:cNvSpPr/>
          <p:nvPr/>
        </p:nvSpPr>
        <p:spPr>
          <a:xfrm>
            <a:off x="478146" y="611859"/>
            <a:ext cx="11392276" cy="6246141"/>
          </a:xfrm>
          <a:prstGeom prst="roundRect">
            <a:avLst>
              <a:gd name="adj" fmla="val 1450"/>
            </a:avLst>
          </a:prstGeom>
          <a:noFill/>
          <a:ln>
            <a:solidFill>
              <a:schemeClr val="tx1">
                <a:lumMod val="65000"/>
                <a:lumOff val="3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https://d.book118.com/797005022046006032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30zto3rr">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宋体</vt:lpstr>
      <vt:lpstr>Times New Roman</vt:lpstr>
      <vt:lpstr>华文仿宋</vt:lpstr>
      <vt:lpstr>Office Theme</vt:lpstr>
      <vt:lpstr>PowerPoint Presentation</vt:lpstr>
      <vt:lpstr>PowerPoint Presentation</vt:lpstr>
      <vt:lpstr>PowerPoint Presentation</vt:lpstr>
      <vt:lpstr>PowerPoint Presentation</vt:lpstr>
      <vt:lpstr>历年高考真题和变式训练范文1【据2009年北京卷改编 】我们班的绿色行动（植树活动）   --记叙文范文2 【2015•北京模拟】节约用水活动  --记叙文范文3【2016年高考北京卷】Actions for a Greener Earth（低碳环保）--记叙文范文4 沙尘暴现象及保护措施    ---沙漠化问题范文5 就“endangered animals”的主题发表看法 –保护动物范文6【2013年高考重庆卷】拯救江豚—保护动物范文7出国游客不文明现象                范文8垃圾问题及解决措施范文9【2012年福建高考卷】 环境保护     范文10  环境保护现状及我的看法范文11【2022年高考全国甲卷】 海洋保护倡议书 范文12 关于光盘行动的倡议书----节约粮食范文13 垃圾分类倡议书                   范文14节约用水倡议书范文15【 绵阳市2020级高三一诊试题】节约用电倡议书范文16  【2022年成都七中零诊模拟】  森林保护</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2024-09-05T01:12:30.749</cp:lastPrinted>
  <dcterms:created xsi:type="dcterms:W3CDTF">2024-09-04T17:12:30Z</dcterms:created>
  <dcterms:modified xsi:type="dcterms:W3CDTF">2024-09-04T17:12:32Z</dcterms:modified>
</cp:coreProperties>
</file>