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xlsx" ContentType="application/vnd.openxmlformats-officedocument.spreadsheetml.sheet"/>
  <Default Extension="bin" ContentType="application/vnd.openxmlformats-officedocument.oleObject"/>
  <Default Extension="png" ContentType="image/png"/>
  <Default Extension="wdp" ContentType="image/vnd.ms-photo"/>
  <Default Extension="wmf" ContentType="image/x-wmf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charts/chart6.xml" ContentType="application/vnd.openxmlformats-officedocument.drawingml.chart+xml"/>
  <Override PartName="/ppt/charts/chart7.xml" ContentType="application/vnd.openxmlformats-officedocument.drawingml.chart+xml"/>
  <Override PartName="/ppt/charts/chart8.xml" ContentType="application/vnd.openxmlformats-officedocument.drawingml.chart+xml"/>
  <Override PartName="/ppt/charts/chart9.xml" ContentType="application/vnd.openxmlformats-officedocument.drawingml.chart+xml"/>
  <Override PartName="/ppt/drawings/drawing1.xml" ContentType="application/vnd.openxmlformats-officedocument.drawingml.chartshap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06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8" r:id="rId24"/>
  </p:sldIdLst>
  <p:sldSz cx="9144000" cy="51435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tags" Target="tags/tag316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charts/_rels/chart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.xlsx" /><Relationship Id="rId2" Type="http://schemas.openxmlformats.org/officeDocument/2006/relationships/themeOverride" Target="../theme/themeOverride1.xml" /></Relationships>
</file>

<file path=ppt/charts/_rels/chart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.xlsx" /><Relationship Id="rId2" Type="http://schemas.openxmlformats.org/officeDocument/2006/relationships/themeOverride" Target="../theme/themeOverride2.xml" /></Relationships>
</file>

<file path=ppt/charts/_rels/chart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4.xlsx" /><Relationship Id="rId2" Type="http://schemas.openxmlformats.org/officeDocument/2006/relationships/themeOverride" Target="../theme/themeOverride3.xml" /></Relationships>
</file>

<file path=ppt/charts/_rels/chart4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d:\359685\Desktop\&#26032;&#24314;%20Microsoft%20Excel%20&#24037;&#20316;&#34920;.xlsx" TargetMode="External" /></Relationships>
</file>

<file path=ppt/charts/_rels/chart5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d:\359685\Desktop\&#26032;&#24314;%20Microsoft%20Excel%20&#24037;&#20316;&#34920;.xlsx" TargetMode="External" /></Relationships>
</file>

<file path=ppt/charts/_rels/chart6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d:\322154\Desktop\&#32489;&#25928;&#21464;&#38761;\&#32489;&#25928;&#21464;&#38761;&#26041;&#26696;&#38382;&#39064;&#20998;&#26512;\&#26032;&#22686;&#32447;&#32034;&#21450;&#25552;&#25104;&#23458;&#25143;.xlsx" TargetMode="External" /></Relationships>
</file>

<file path=ppt/charts/_rels/chart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5.xlsx" /><Relationship Id="rId2" Type="http://schemas.openxmlformats.org/officeDocument/2006/relationships/themeOverride" Target="../theme/themeOverride4.xml" /></Relationships>
</file>

<file path=ppt/charts/_rels/chart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6.xlsx" /></Relationships>
</file>

<file path=ppt/charts/_rels/chart9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C:\Users\&#21069;&#20219;&#35273;&#20027;\Desktop\&#39640;&#38706;\&#36328;&#36234;&#36319;&#36710;&#27719;&#24635;.xlsx" TargetMode="External" /><Relationship Id="rId2" Type="http://schemas.openxmlformats.org/officeDocument/2006/relationships/chartUserShapes" Target="../drawings/drawing1.xml" /></Relationships>
</file>

<file path=ppt/charts/chart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/>
          <a:lstStyle/>
          <a:p>
            <a:pPr algn="ctr" rtl="0">
              <a:defRPr sz="900" b="1"/>
            </a:pPr>
            <a:r>
              <a:rPr lang="zh-CN" sz="900" b="1"/>
              <a:t>应收账款得分情况</a:t>
            </a:r>
          </a:p>
        </c:rich>
      </c:tx>
      <c:overlay val="0"/>
    </c:title>
    <c:autoTitleDeleted val="0"/>
    <c:plotArea>
      <c:layout>
        <c:manualLayout>
          <c:layoutTarget val="inner"/>
          <c:xMode val="edge"/>
          <c:yMode val="edge"/>
          <c:x val="0.039193175733089447"/>
          <c:y val="0.14102566242218018"/>
          <c:w val="0.90985572338104248"/>
          <c:h val="0.65919309854507446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Sheet1!$G$40</c:f>
              <c:strCache>
                <c:ptCount val="1"/>
                <c:pt idx="0">
                  <c:v>快递</c:v>
                </c:pt>
              </c:strCache>
            </c:strRef>
          </c:tx>
          <c:spPr>
            <a:solidFill>
              <a:srgbClr val="373C64"/>
            </a:solidFill>
            <a:ln>
              <a:solidFill>
                <a:srgbClr val="373C64"/>
              </a:solidFill>
            </a:ln>
          </c:spPr>
          <c:invertIfNegative val="0"/>
          <c:dLbls>
            <c:dLbl>
              <c:idx val="0"/>
              <c:numFmt formatCode="" sourceLinked="1"/>
              <c:txPr>
                <a:bodyPr/>
                <a:p>
                  <a:pPr algn="ctr">
                    <a:defRPr sz="800" b="1" smtId="4294967295"/>
                  </a:pPr>
                  <a:endParaRPr sz="800" b="1" smtId="4294967295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layout>
                <c:manualLayout>
                  <c:x val="0"/>
                  <c:y val="0.021417586132884026"/>
                </c:manualLayout>
              </c:layout>
              <c:numFmt formatCode="" sourceLinked="1"/>
              <c:txPr>
                <a:bodyPr/>
                <a:p>
                  <a:pPr algn="ctr">
                    <a:defRPr sz="800" b="1" smtId="4294967295"/>
                  </a:pPr>
                  <a:endParaRPr sz="800" b="1" smtId="4294967295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CB1B-4784-AFFE-DB2D9EE47AB7}"/>
                </c:ext>
              </c:extLst>
            </c:dLbl>
            <c:dLbl>
              <c:idx val="2"/>
              <c:numFmt formatCode="" sourceLinked="1"/>
              <c:txPr>
                <a:bodyPr/>
                <a:p>
                  <a:pPr algn="ctr">
                    <a:defRPr sz="800" b="1" smtId="4294967295"/>
                  </a:pPr>
                  <a:endParaRPr sz="800" b="1" smtId="4294967295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/>
              <a:p>
                <a:pPr algn="ctr">
                  <a:defRPr sz="800" b="1" smtId="4294967295"/>
                </a:pPr>
                <a:endParaRPr sz="800" b="1" smtId="4294967295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Sheet1!$H$39:$J$39</c:f>
              <c:strCache>
                <c:ptCount val="3"/>
                <c:pt idx="0">
                  <c:v>1月</c:v>
                </c:pt>
                <c:pt idx="1">
                  <c:v>2月</c:v>
                </c:pt>
                <c:pt idx="2">
                  <c:v>3月</c:v>
                </c:pt>
              </c:strCache>
            </c:strRef>
          </c:cat>
          <c:val>
            <c:numRef>
              <c:f>Sheet1!$H$40:$J$40</c:f>
              <c:numCache>
                <c:formatCode>General</c:formatCode>
                <c:ptCount val="3"/>
                <c:pt idx="0">
                  <c:v>-21.6</c:v>
                </c:pt>
                <c:pt idx="1">
                  <c:v>-17.5</c:v>
                </c:pt>
                <c:pt idx="2">
                  <c:v>0.8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CB1B-4784-AFFE-DB2D9EE47AB7}"/>
            </c:ext>
          </c:extLst>
        </c:ser>
        <c:ser>
          <c:idx val="1"/>
          <c:order val="1"/>
          <c:tx>
            <c:strRef>
              <c:f>Sheet1!$G$41</c:f>
              <c:strCache>
                <c:ptCount val="1"/>
                <c:pt idx="0">
                  <c:v>零担</c:v>
                </c:pt>
              </c:strCache>
            </c:strRef>
          </c:tx>
          <c:spPr>
            <a:solidFill>
              <a:srgbClr val="FFC000"/>
            </a:solidFill>
          </c:spPr>
          <c:invertIfNegative val="0"/>
          <c:dLbls>
            <c:dLbl>
              <c:idx val="0"/>
              <c:numFmt formatCode="" sourceLinked="1"/>
              <c:txPr>
                <a:bodyPr/>
                <a:p>
                  <a:pPr algn="ctr">
                    <a:defRPr sz="800" b="1" smtId="4294967295"/>
                  </a:pPr>
                  <a:endParaRPr sz="800" b="1" smtId="4294967295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/>
                <a:p>
                  <a:pPr algn="ctr">
                    <a:defRPr sz="800" b="1" smtId="4294967295"/>
                  </a:pPr>
                  <a:endParaRPr sz="800" b="1" smtId="4294967295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/>
                <a:p>
                  <a:pPr algn="ctr">
                    <a:defRPr sz="800" b="1" smtId="4294967295"/>
                  </a:pPr>
                  <a:endParaRPr sz="800" b="1" smtId="4294967295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/>
              <a:p>
                <a:pPr algn="ctr">
                  <a:defRPr sz="800" b="1" smtId="4294967295"/>
                </a:pPr>
                <a:endParaRPr sz="800" b="1" smtId="4294967295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Sheet1!$H$39:$J$39</c:f>
              <c:strCache>
                <c:ptCount val="3"/>
                <c:pt idx="0">
                  <c:v>1月</c:v>
                </c:pt>
                <c:pt idx="1">
                  <c:v>2月</c:v>
                </c:pt>
                <c:pt idx="2">
                  <c:v>3月</c:v>
                </c:pt>
              </c:strCache>
            </c:strRef>
          </c:cat>
          <c:val>
            <c:numRef>
              <c:f>Sheet1!$H$41:$J$41</c:f>
              <c:numCache>
                <c:formatCode>General</c:formatCode>
                <c:ptCount val="3"/>
                <c:pt idx="0">
                  <c:v>-8.7</c:v>
                </c:pt>
                <c:pt idx="1">
                  <c:v>-17.4</c:v>
                </c:pt>
                <c:pt idx="2">
                  <c:v>1.5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CB1B-4784-AFFE-DB2D9EE47AB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60"/>
        <c:overlap/>
        <c:axId val="90790144"/>
        <c:axId val="90808320"/>
      </c:barChart>
      <c:catAx>
        <c:axId val="90790144"/>
        <c:scaling>
          <c:orientation/>
        </c:scaling>
        <c:delete val="0"/>
        <c:axPos val="b"/>
        <c:numFmt formatCode="General" sourceLinked="0"/>
        <c:majorTickMark val="none"/>
        <c:minorTickMark val="none"/>
        <c:tickLblPos val="low"/>
        <c:txPr>
          <a:bodyPr/>
          <a:p>
            <a:pPr>
              <a:defRPr sz="800" b="1" smtId="4294967295"/>
            </a:pPr>
            <a:endParaRPr sz="800" b="1" smtId="4294967295"/>
          </a:p>
        </c:txPr>
        <c:crossAx val="90808320"/>
        <c:crosses val="autoZero"/>
        <c:auto val="0"/>
        <c:lblAlgn val="ctr"/>
        <c:lblOffset/>
        <c:noMultiLvlLbl val="0"/>
      </c:catAx>
      <c:valAx>
        <c:axId val="90808320"/>
        <c:scaling>
          <c:orientation/>
        </c:scaling>
        <c:delete val="1"/>
        <c:axPos val="l"/>
        <c:numFmt formatCode="General" sourceLinked="1"/>
        <c:majorTickMark val="out"/>
        <c:minorTickMark val="none"/>
        <c:crossAx val="90790144"/>
        <c:crossBetween val="between"/>
      </c:valAx>
      <c:spPr>
        <a:noFill/>
        <a:ln w="25400">
          <a:noFill/>
        </a:ln>
      </c:spPr>
    </c:plotArea>
    <c:legend>
      <c:legendPos val="t"/>
      <c:layout>
        <c:manualLayout>
          <c:xMode val="edge"/>
          <c:yMode val="edge"/>
          <c:x val="0.39431142807006836"/>
          <c:y val="0.20199260115623474"/>
          <c:w val="0.19569955766201019"/>
          <c:h val="0.12589024007320404"/>
        </c:manualLayout>
      </c:layout>
      <c:overlay val="0"/>
      <c:txPr>
        <a:bodyPr/>
        <a:p>
          <a:pPr>
            <a:defRPr sz="700" b="1" smtId="4294967295"/>
          </a:pPr>
          <a:endParaRPr sz="700" b="1" smtId="4294967295"/>
        </a:p>
      </c:txPr>
    </c:legend>
    <c:plotVisOnly val="1"/>
    <c:dispBlanksAs val="gap"/>
    <c:showDLblsOverMax val="0"/>
  </c:chart>
  <c:spPr>
    <a:ln>
      <a:noFill/>
    </a:ln>
  </c:spPr>
  <c:txPr>
    <a:bodyPr/>
    <a:p>
      <a:pPr algn="ctr">
        <a:defRPr lang="zh-CN" altLang="en-US" sz="800" b="0" i="0" u="none" strike="noStrike" kern="1200" baseline="0" smtId="4294967295">
          <a:solidFill>
            <a:prstClr val="black"/>
          </a:solidFill>
          <a:latin typeface="华文细黑" pitchFamily="2" charset="-122"/>
          <a:ea typeface="华文细黑" pitchFamily="2" charset="-122"/>
          <a:cs typeface="+mn-cs"/>
        </a:defRPr>
      </a:pPr>
      <a:endParaRPr lang="zh-CN" altLang="en-US" sz="800" b="0" i="0" u="none" strike="noStrike" kern="1200" baseline="0" smtId="4294967295">
        <a:solidFill>
          <a:prstClr val="black"/>
        </a:solidFill>
        <a:latin typeface="华文细黑" pitchFamily="2" charset="-122"/>
        <a:ea typeface="华文细黑" pitchFamily="2" charset="-122"/>
        <a:cs typeface="+mn-cs"/>
      </a:endParaRPr>
    </a:p>
  </c:txPr>
  <c:externalData r:id="rId1">
    <c:autoUpdate val="0"/>
  </c:externalData>
</c:chartSpace>
</file>

<file path=ppt/charts/chart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/>
          <a:lstStyle/>
          <a:p>
            <a:pPr>
              <a:defRPr/>
            </a:pPr>
            <a:r>
              <a:rPr lang="zh-CN"/>
              <a:t>新增客户结构变化</a:t>
            </a:r>
          </a:p>
        </c:rich>
      </c:tx>
      <c:layout>
        <c:manualLayout>
          <c:xMode val="edge"/>
          <c:yMode val="edge"/>
          <c:x val="0.32988381385803223"/>
          <c:y val="0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0.0440923236310482"/>
          <c:y val="0.17979559302330017"/>
          <c:w val="0.911815345287323"/>
          <c:h val="0.58592039346694946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Sheet1!$E$62</c:f>
              <c:strCache>
                <c:ptCount val="1"/>
                <c:pt idx="0">
                  <c:v>调整前</c:v>
                </c:pt>
              </c:strCache>
            </c:strRef>
          </c:tx>
          <c:spPr>
            <a:solidFill>
              <a:srgbClr val="373C64"/>
            </a:solidFill>
          </c:spPr>
          <c:invertIfNegative val="0"/>
          <c:dLbls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Sheet1!$D$63:$D$64</c:f>
              <c:strCache>
                <c:ptCount val="2"/>
                <c:pt idx="0">
                  <c:v>快递</c:v>
                </c:pt>
                <c:pt idx="1">
                  <c:v>零担</c:v>
                </c:pt>
              </c:strCache>
            </c:strRef>
          </c:cat>
          <c:val>
            <c:numRef>
              <c:f>Sheet1!$E$63:$E$64</c:f>
              <c:numCache>
                <c:formatCode>0%</c:formatCode>
                <c:ptCount val="2"/>
                <c:pt idx="0">
                  <c:v>0.2</c:v>
                </c:pt>
                <c:pt idx="1">
                  <c:v>0.16</c:v>
                </c:pt>
              </c:numCache>
            </c:numRef>
          </c:val>
        </c:ser>
        <c:ser>
          <c:idx val="1"/>
          <c:order val="1"/>
          <c:tx>
            <c:strRef>
              <c:f>Sheet1!$F$62</c:f>
              <c:strCache>
                <c:ptCount val="1"/>
                <c:pt idx="0">
                  <c:v>调整后</c:v>
                </c:pt>
              </c:strCache>
            </c:strRef>
          </c:tx>
          <c:spPr>
            <a:solidFill>
              <a:srgbClr val="FFC000"/>
            </a:solidFill>
          </c:spPr>
          <c:invertIfNegative val="0"/>
          <c:dLbls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Sheet1!$D$63:$D$64</c:f>
              <c:strCache>
                <c:ptCount val="2"/>
                <c:pt idx="0">
                  <c:v>快递</c:v>
                </c:pt>
                <c:pt idx="1">
                  <c:v>零担</c:v>
                </c:pt>
              </c:strCache>
            </c:strRef>
          </c:cat>
          <c:val>
            <c:numRef>
              <c:f>Sheet1!$F$63:$F$64</c:f>
              <c:numCache>
                <c:formatCode>0%</c:formatCode>
                <c:ptCount val="2"/>
                <c:pt idx="0">
                  <c:v>0.03</c:v>
                </c:pt>
                <c:pt idx="1">
                  <c:v>0.04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/>
        <c:overlap/>
        <c:axId val="92653056"/>
        <c:axId val="92654592"/>
      </c:barChart>
      <c:catAx>
        <c:axId val="92653056"/>
        <c:scaling>
          <c:orientation/>
        </c:scaling>
        <c:delete val="0"/>
        <c:axPos val="b"/>
        <c:majorTickMark val="none"/>
        <c:minorTickMark val="none"/>
        <c:txPr>
          <a:bodyPr/>
          <a:p>
            <a:pPr algn="ctr">
              <a:defRPr/>
            </a:pPr>
            <a:endParaRPr lang="zh-CN"/>
          </a:p>
        </c:txPr>
        <c:crossAx val="92654592"/>
        <c:crosses val="autoZero"/>
        <c:auto val="0"/>
        <c:lblAlgn val="ctr"/>
        <c:lblOffset/>
        <c:noMultiLvlLbl val="0"/>
      </c:catAx>
      <c:valAx>
        <c:axId val="92654592"/>
        <c:scaling>
          <c:orientation/>
        </c:scaling>
        <c:delete val="1"/>
        <c:axPos val="l"/>
        <c:numFmt formatCode="0%" sourceLinked="1"/>
        <c:majorTickMark val="out"/>
        <c:minorTickMark val="none"/>
        <c:crossAx val="92653056"/>
        <c:crossBetween val="between"/>
      </c:valAx>
    </c:plotArea>
    <c:legend>
      <c:legendPos val="t"/>
      <c:layout>
        <c:manualLayout>
          <c:xMode val="edge"/>
          <c:yMode val="edge"/>
          <c:x val="0.34302407503128052"/>
          <c:y val="0.1216888353228569"/>
          <c:w val="0.30593475699424744"/>
          <c:h val="0.15235801041126251"/>
        </c:manualLayout>
      </c:layout>
      <c:overlay val="0"/>
    </c:legend>
    <c:plotVisOnly val="1"/>
    <c:dispBlanksAs val="gap"/>
    <c:showDLblsOverMax val="0"/>
  </c:chart>
  <c:spPr>
    <a:ln>
      <a:noFill/>
    </a:ln>
  </c:spPr>
  <c:txPr>
    <a:bodyPr/>
    <a:p>
      <a:pPr>
        <a:defRPr sz="800" b="1" smtId="4294967295">
          <a:latin typeface="华文细黑" pitchFamily="2" charset="-122"/>
          <a:ea typeface="华文细黑" pitchFamily="2" charset="-122"/>
        </a:defRPr>
      </a:pPr>
      <a:endParaRPr sz="800" b="1" smtId="4294967295">
        <a:latin typeface="华文细黑" pitchFamily="2" charset="-122"/>
        <a:ea typeface="华文细黑" pitchFamily="2" charset="-122"/>
      </a:endParaRPr>
    </a:p>
  </c:txPr>
  <c:externalData r:id="rId1">
    <c:autoUpdate val="0"/>
  </c:externalData>
</c:chartSpace>
</file>

<file path=ppt/charts/chart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/>
          <a:lstStyle/>
          <a:p>
            <a:pPr>
              <a:defRPr/>
            </a:pPr>
            <a:r>
              <a:rPr lang="zh-CN"/>
              <a:t>销售员独立开发客户数占比</a:t>
            </a:r>
          </a:p>
        </c:rich>
      </c:tx>
      <c:overlay val="0"/>
    </c:title>
    <c:autoTitleDeleted val="0"/>
    <c:plotArea>
      <c:layout>
        <c:manualLayout>
          <c:layoutTarget val="inner"/>
          <c:xMode val="edge"/>
          <c:yMode val="edge"/>
          <c:x val="0.043381184339523315"/>
          <c:y val="0.20962078869342804"/>
          <c:w val="0.91323763132095337"/>
          <c:h val="0.53742653131484985"/>
        </c:manualLayout>
      </c:layout>
      <c:barChart>
        <c:barDir val="col"/>
        <c:grouping val="clustered"/>
        <c:varyColors val="0"/>
        <c:ser>
          <c:idx val="0"/>
          <c:order val="0"/>
          <c:spPr>
            <a:solidFill>
              <a:srgbClr val="373C64"/>
            </a:solidFill>
            <a:ln>
              <a:solidFill>
                <a:srgbClr val="373C64"/>
              </a:solidFill>
              <a:prstDash val="solid"/>
            </a:ln>
          </c:spPr>
          <c:invertIfNegative val="0"/>
          <c:dLbls>
            <c:txPr>
              <a:bodyPr/>
              <a:p>
                <a:pPr>
                  <a:defRPr smtId="4294967295">
                    <a:solidFill>
                      <a:schemeClr val="tx1"/>
                    </a:solidFill>
                  </a:defRPr>
                </a:pPr>
                <a:endParaRPr smtId="4294967295">
                  <a:solidFill>
                    <a:schemeClr val="tx1"/>
                  </a:solidFill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'[Microsoft PowerPoint 中的图表]Sheet1'!$E$53:$F$53</c:f>
              <c:strCache>
                <c:ptCount val="2"/>
                <c:pt idx="0">
                  <c:v>调整前</c:v>
                </c:pt>
                <c:pt idx="1">
                  <c:v>调整后</c:v>
                </c:pt>
              </c:strCache>
            </c:strRef>
          </c:cat>
          <c:val>
            <c:numRef>
              <c:f>'[Microsoft PowerPoint 中的图表]Sheet1'!$E$54:$F$54</c:f>
              <c:numCache>
                <c:formatCode>0%</c:formatCode>
                <c:ptCount val="2"/>
                <c:pt idx="0">
                  <c:v>0.52</c:v>
                </c:pt>
                <c:pt idx="1">
                  <c:v>0.68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188"/>
        <c:overlap/>
        <c:axId val="92515712"/>
        <c:axId val="92755072"/>
      </c:barChart>
      <c:catAx>
        <c:axId val="92515712"/>
        <c:scaling>
          <c:orientation/>
        </c:scaling>
        <c:delete val="0"/>
        <c:axPos val="b"/>
        <c:majorTickMark val="none"/>
        <c:minorTickMark val="none"/>
        <c:crossAx val="92755072"/>
        <c:crosses val="autoZero"/>
        <c:auto val="0"/>
        <c:lblAlgn val="ctr"/>
        <c:lblOffset/>
        <c:noMultiLvlLbl val="0"/>
      </c:catAx>
      <c:valAx>
        <c:axId val="92755072"/>
        <c:scaling>
          <c:orientation/>
        </c:scaling>
        <c:delete val="1"/>
        <c:axPos val="l"/>
        <c:numFmt formatCode="0%" sourceLinked="1"/>
        <c:majorTickMark val="out"/>
        <c:minorTickMark val="none"/>
        <c:crossAx val="92515712"/>
        <c:crossBetween val="between"/>
      </c:valAx>
    </c:plotArea>
    <c:plotVisOnly val="1"/>
    <c:dispBlanksAs val="gap"/>
    <c:showDLblsOverMax val="0"/>
  </c:chart>
  <c:spPr>
    <a:ln>
      <a:noFill/>
    </a:ln>
  </c:spPr>
  <c:txPr>
    <a:bodyPr/>
    <a:p>
      <a:pPr marL="171450" indent="-171450">
        <a:defRPr sz="800" b="1" smtId="4294967295">
          <a:latin typeface="华文细黑" pitchFamily="2" charset="-122"/>
          <a:ea typeface="华文细黑" pitchFamily="2" charset="-122"/>
        </a:defRPr>
      </a:pPr>
      <a:endParaRPr sz="800" b="1" smtId="4294967295">
        <a:latin typeface="华文细黑" pitchFamily="2" charset="-122"/>
        <a:ea typeface="华文细黑" pitchFamily="2" charset="-122"/>
      </a:endParaRPr>
    </a:p>
  </c:txPr>
  <c:externalData r:id="rId1">
    <c:autoUpdate val="0"/>
  </c:externalData>
</c:chartSpace>
</file>

<file path=ppt/charts/chart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zh-CN"/>
              <a:t>管理</a:t>
            </a:r>
            <a:r>
              <a:rPr lang="zh-CN" smtClean="0"/>
              <a:t>层</a:t>
            </a:r>
            <a:r>
              <a:rPr lang="zh-CN" altLang="en-US" smtClean="0"/>
              <a:t>人数</a:t>
            </a:r>
            <a:r>
              <a:rPr lang="zh-CN" smtClean="0"/>
              <a:t>变化</a:t>
            </a:r>
            <a:endParaRPr lang="zh-CN"/>
          </a:p>
        </c:rich>
      </c:tx>
      <c:layout>
        <c:manualLayout>
          <c:xMode val="edge"/>
          <c:yMode val="edge"/>
          <c:x val="0.18818347156047821"/>
          <c:y val="0.032315492630004883"/>
        </c:manualLayout>
      </c:layout>
      <c:overlay val="1"/>
    </c:title>
    <c:autoTitleDeleted val="0"/>
    <c:plotArea>
      <c:barChart>
        <c:barDir val="col"/>
        <c:grouping val="stacked"/>
        <c:varyColors val="0"/>
        <c:ser>
          <c:idx val="0"/>
          <c:order val="0"/>
          <c:spPr>
            <a:solidFill>
              <a:srgbClr val="373C64"/>
            </a:solidFill>
          </c:spPr>
          <c:invertIfNegative val="0"/>
          <c:dLbls>
            <c:txPr>
              <a:bodyPr/>
              <a:p>
                <a:pPr>
                  <a:defRPr smtId="4294967295">
                    <a:solidFill>
                      <a:schemeClr val="bg1"/>
                    </a:solidFill>
                  </a:defRPr>
                </a:pPr>
                <a:endParaRPr smtId="4294967295">
                  <a:solidFill>
                    <a:schemeClr val="bg1"/>
                  </a:solidFill>
                </a:endParaRPr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Sheet1!$A$3:$A$4</c:f>
              <c:strCache>
                <c:ptCount val="2"/>
                <c:pt idx="0">
                  <c:v>整合前</c:v>
                </c:pt>
                <c:pt idx="1">
                  <c:v>整合后</c:v>
                </c:pt>
              </c:strCache>
            </c:strRef>
          </c:cat>
          <c:val>
            <c:numRef>
              <c:f>Sheet1!$B$3:$B$4</c:f>
              <c:numCache>
                <c:formatCode>General</c:formatCode>
                <c:ptCount val="2"/>
                <c:pt idx="0">
                  <c:v>61</c:v>
                </c:pt>
                <c:pt idx="1">
                  <c:v>29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60"/>
        <c:overlap val="100"/>
        <c:axId val="92783744"/>
        <c:axId val="92785280"/>
      </c:barChart>
      <c:catAx>
        <c:axId val="92783744"/>
        <c:scaling>
          <c:orientation/>
        </c:scaling>
        <c:delete val="0"/>
        <c:axPos val="b"/>
        <c:majorTickMark val="none"/>
        <c:minorTickMark val="none"/>
        <c:crossAx val="92785280"/>
        <c:crosses val="autoZero"/>
        <c:auto val="0"/>
        <c:lblAlgn val="ctr"/>
        <c:lblOffset/>
        <c:noMultiLvlLbl val="0"/>
      </c:catAx>
      <c:valAx>
        <c:axId val="92785280"/>
        <c:scaling>
          <c:orientation/>
        </c:scaling>
        <c:delete val="1"/>
        <c:axPos val="l"/>
        <c:numFmt formatCode="General" sourceLinked="1"/>
        <c:majorTickMark val="out"/>
        <c:minorTickMark val="none"/>
        <c:crossAx val="92783744"/>
        <c:crossBetween val="between"/>
      </c:valAx>
    </c:plotArea>
    <c:plotVisOnly val="1"/>
    <c:dispBlanksAs val="gap"/>
    <c:showDLblsOverMax val="0"/>
  </c:chart>
  <c:spPr>
    <a:ln>
      <a:noFill/>
    </a:ln>
  </c:spPr>
  <c:txPr>
    <a:bodyPr/>
    <a:p>
      <a:pPr>
        <a:defRPr sz="800" b="1" smtId="4294967295">
          <a:latin typeface="华文细黑" pitchFamily="2" charset="-122"/>
          <a:ea typeface="华文细黑" pitchFamily="2" charset="-122"/>
        </a:defRPr>
      </a:pPr>
      <a:endParaRPr sz="800" b="1" smtId="4294967295">
        <a:latin typeface="华文细黑" pitchFamily="2" charset="-122"/>
        <a:ea typeface="华文细黑" pitchFamily="2" charset="-122"/>
      </a:endParaRPr>
    </a:p>
  </c:txPr>
  <c:externalData r:id="rId1">
    <c:autoUpdate val="0"/>
  </c:externalData>
</c:chartSpace>
</file>

<file path=ppt/charts/chart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zh-CN"/>
              <a:t>销售员人数变化</a:t>
            </a:r>
          </a:p>
        </c:rich>
      </c:tx>
      <c:layout>
        <c:manualLayout>
          <c:xMode val="edge"/>
          <c:yMode val="edge"/>
          <c:x val="0.22032111883163452"/>
          <c:y val="0.043021678924560547"/>
        </c:manualLayout>
      </c:layout>
      <c:overlay val="1"/>
    </c:title>
    <c:autoTitleDeleted val="0"/>
    <c:plotArea>
      <c:barChart>
        <c:barDir val="col"/>
        <c:grouping val="stacked"/>
        <c:varyColors val="0"/>
        <c:ser>
          <c:idx val="0"/>
          <c:order val="0"/>
          <c:spPr>
            <a:solidFill>
              <a:srgbClr val="373C64"/>
            </a:solidFill>
          </c:spPr>
          <c:invertIfNegative val="0"/>
          <c:dLbls>
            <c:dLbl>
              <c:idx val="0"/>
              <c:numFmt formatCode="" sourceLinked="1"/>
              <c:txPr>
                <a:bodyPr/>
                <a:p>
                  <a:pPr>
                    <a:defRPr smtId="4294967295">
                      <a:solidFill>
                        <a:schemeClr val="bg1"/>
                      </a:solidFill>
                    </a:defRPr>
                  </a:pPr>
                  <a:endParaRPr smtId="4294967295">
                    <a:solidFill>
                      <a:schemeClr val="bg1"/>
                    </a:solidFill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tx>
                <c:rich>
                  <a:bodyPr/>
                  <a:lstStyle/>
                  <a:p>
                    <a:pPr>
                      <a:defRPr/>
                    </a:pPr>
                    <a:r>
                      <a:rPr lang="en-US" altLang="en-US" smtClean="0"/>
                      <a:t>502</a:t>
                    </a:r>
                    <a:endParaRPr lang="en-US" altLang="en-US"/>
                  </a:p>
                </c:rich>
              </c:tx>
              <c:numFmt formatCode="" sourceLinked="1"/>
              <c:txPr>
                <a:bodyPr/>
                <a:p>
                  <a:pPr>
                    <a:defRPr smtId="4294967295">
                      <a:solidFill>
                        <a:schemeClr val="bg1"/>
                      </a:solidFill>
                    </a:defRPr>
                  </a:pPr>
                  <a:endParaRPr smtId="4294967295">
                    <a:solidFill>
                      <a:schemeClr val="bg1"/>
                    </a:solidFill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txPr>
              <a:bodyPr/>
              <a:p>
                <a:pPr>
                  <a:defRPr smtId="4294967295">
                    <a:solidFill>
                      <a:schemeClr val="bg1"/>
                    </a:solidFill>
                  </a:defRPr>
                </a:pPr>
                <a:endParaRPr smtId="4294967295">
                  <a:solidFill>
                    <a:schemeClr val="bg1"/>
                  </a:solidFill>
                </a:endParaRPr>
              </a:p>
            </c:txPr>
            <c:dLblPos val="ctr"/>
            <c:showLegendKey val="0"/>
            <c:showVal val="0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Sheet1!$A$3:$A$4</c:f>
              <c:strCache>
                <c:ptCount val="2"/>
                <c:pt idx="0">
                  <c:v>整合前</c:v>
                </c:pt>
                <c:pt idx="1">
                  <c:v>整合后</c:v>
                </c:pt>
              </c:strCache>
            </c:strRef>
          </c:cat>
          <c:val>
            <c:numRef>
              <c:f>Sheet1!$C$3:$C$4</c:f>
              <c:numCache>
                <c:formatCode>General</c:formatCode>
                <c:ptCount val="2"/>
                <c:pt idx="0">
                  <c:v>634</c:v>
                </c:pt>
                <c:pt idx="1">
                  <c:v>501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60"/>
        <c:overlap val="100"/>
        <c:axId val="92670976"/>
        <c:axId val="92693248"/>
      </c:barChart>
      <c:catAx>
        <c:axId val="92670976"/>
        <c:scaling>
          <c:orientation/>
        </c:scaling>
        <c:delete val="0"/>
        <c:axPos val="b"/>
        <c:majorTickMark val="none"/>
        <c:minorTickMark val="none"/>
        <c:crossAx val="92693248"/>
        <c:crosses val="autoZero"/>
        <c:auto val="0"/>
        <c:lblAlgn val="ctr"/>
        <c:lblOffset/>
        <c:noMultiLvlLbl val="0"/>
      </c:catAx>
      <c:valAx>
        <c:axId val="92693248"/>
        <c:scaling>
          <c:orientation/>
        </c:scaling>
        <c:delete val="1"/>
        <c:axPos val="l"/>
        <c:numFmt formatCode="General" sourceLinked="1"/>
        <c:majorTickMark val="out"/>
        <c:minorTickMark val="none"/>
        <c:crossAx val="92670976"/>
        <c:crossBetween val="between"/>
      </c:valAx>
    </c:plotArea>
    <c:plotVisOnly val="1"/>
    <c:dispBlanksAs val="gap"/>
    <c:showDLblsOverMax val="0"/>
  </c:chart>
  <c:spPr>
    <a:ln>
      <a:noFill/>
    </a:ln>
  </c:spPr>
  <c:txPr>
    <a:bodyPr/>
    <a:p>
      <a:pPr>
        <a:defRPr sz="800" b="1" smtId="4294967295">
          <a:latin typeface="华文细黑" pitchFamily="2" charset="-122"/>
          <a:ea typeface="华文细黑" pitchFamily="2" charset="-122"/>
        </a:defRPr>
      </a:pPr>
      <a:endParaRPr sz="800" b="1" smtId="4294967295">
        <a:latin typeface="华文细黑" pitchFamily="2" charset="-122"/>
        <a:ea typeface="华文细黑" pitchFamily="2" charset="-122"/>
      </a:endParaRPr>
    </a:p>
  </c:txPr>
  <c:externalData r:id="rId1">
    <c:autoUpdate val="0"/>
  </c:externalData>
</c:chartSpace>
</file>

<file path=ppt/charts/chart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200">
                <a:latin typeface="华文细黑" pitchFamily="2" charset="-122"/>
                <a:ea typeface="华文细黑" pitchFamily="2" charset="-122"/>
              </a:defRPr>
            </a:pPr>
            <a:r>
              <a:rPr lang="en-US" altLang="zh-CN" sz="1200" b="1" i="0" baseline="0">
                <a:effectLst/>
                <a:latin typeface="华文细黑" pitchFamily="2" charset="-122"/>
                <a:ea typeface="华文细黑" pitchFamily="2" charset="-122"/>
              </a:rPr>
              <a:t>2016</a:t>
            </a:r>
            <a:r>
              <a:rPr lang="zh-CN" altLang="zh-CN" sz="1200" b="1" i="0" baseline="0">
                <a:effectLst/>
                <a:latin typeface="华文细黑" pitchFamily="2" charset="-122"/>
                <a:ea typeface="华文细黑" pitchFamily="2" charset="-122"/>
              </a:rPr>
              <a:t>年</a:t>
            </a:r>
            <a:r>
              <a:rPr lang="en-US" altLang="zh-CN" sz="1200" b="1" i="0" baseline="0">
                <a:effectLst/>
                <a:latin typeface="华文细黑" pitchFamily="2" charset="-122"/>
                <a:ea typeface="华文细黑" pitchFamily="2" charset="-122"/>
              </a:rPr>
              <a:t>1</a:t>
            </a:r>
            <a:r>
              <a:rPr lang="zh-CN" altLang="en-US" sz="1200" b="1" i="0" baseline="0">
                <a:effectLst/>
                <a:latin typeface="华文细黑" pitchFamily="2" charset="-122"/>
                <a:ea typeface="华文细黑" pitchFamily="2" charset="-122"/>
              </a:rPr>
              <a:t>季度</a:t>
            </a:r>
            <a:r>
              <a:rPr lang="en-US" altLang="zh-CN" sz="1200" b="1" i="0" baseline="0">
                <a:effectLst/>
                <a:latin typeface="华文细黑" pitchFamily="2" charset="-122"/>
                <a:ea typeface="华文细黑" pitchFamily="2" charset="-122"/>
              </a:rPr>
              <a:t>-2017</a:t>
            </a:r>
            <a:r>
              <a:rPr lang="zh-CN" altLang="zh-CN" sz="1200" b="1" i="0" baseline="0">
                <a:effectLst/>
                <a:latin typeface="华文细黑" pitchFamily="2" charset="-122"/>
                <a:ea typeface="华文细黑" pitchFamily="2" charset="-122"/>
              </a:rPr>
              <a:t>年</a:t>
            </a:r>
            <a:r>
              <a:rPr lang="en-US" altLang="zh-CN" sz="1200" b="1" i="0" baseline="0">
                <a:effectLst/>
                <a:latin typeface="华文细黑" pitchFamily="2" charset="-122"/>
                <a:ea typeface="华文细黑" pitchFamily="2" charset="-122"/>
              </a:rPr>
              <a:t>1</a:t>
            </a:r>
            <a:r>
              <a:rPr lang="zh-CN" altLang="en-US" sz="1200" b="1" i="0" baseline="0">
                <a:effectLst/>
                <a:latin typeface="华文细黑" pitchFamily="2" charset="-122"/>
                <a:ea typeface="华文细黑" pitchFamily="2" charset="-122"/>
              </a:rPr>
              <a:t>季度</a:t>
            </a:r>
            <a:r>
              <a:rPr lang="zh-CN" altLang="zh-CN" sz="1200" b="1" i="0" baseline="0">
                <a:effectLst/>
                <a:latin typeface="华文细黑" pitchFamily="2" charset="-122"/>
                <a:ea typeface="华文细黑" pitchFamily="2" charset="-122"/>
              </a:rPr>
              <a:t>人均新增客户数</a:t>
            </a:r>
            <a:endParaRPr lang="zh-CN" altLang="zh-CN" sz="1200">
              <a:effectLst/>
              <a:latin typeface="华文细黑" pitchFamily="2" charset="-122"/>
              <a:ea typeface="华文细黑" pitchFamily="2" charset="-122"/>
            </a:endParaRPr>
          </a:p>
        </c:rich>
      </c:tx>
      <c:overlay val="0"/>
    </c:title>
    <c:autoTitleDeleted val="0"/>
    <c:plotArea>
      <c:lineChart>
        <c:grouping/>
        <c:varyColors val="0"/>
        <c:ser>
          <c:idx val="0"/>
          <c:order val="0"/>
          <c:tx>
            <c:strRef>
              <c:f>快递!$M$18</c:f>
              <c:strCache>
                <c:ptCount val="1"/>
                <c:pt idx="0">
                  <c:v>快递</c:v>
                </c:pt>
              </c:strCache>
            </c:strRef>
          </c:tx>
          <c:spPr>
            <a:ln>
              <a:solidFill>
                <a:srgbClr val="373C64"/>
              </a:solidFill>
            </a:ln>
          </c:spPr>
          <c:marker>
            <c:spPr>
              <a:solidFill>
                <a:srgbClr val="373C64"/>
              </a:solidFill>
              <a:ln>
                <a:solidFill>
                  <a:srgbClr val="373C64"/>
                </a:solidFill>
              </a:ln>
            </c:spPr>
          </c:marker>
          <c:dLbls>
            <c:dLbl>
              <c:idx val="0"/>
              <c:numFmt formatCode="" sourceLinked="1"/>
              <c:txPr>
                <a:bodyPr/>
                <a:p>
                  <a:pPr>
                    <a:defRPr b="1" smtId="4294967295">
                      <a:latin typeface="华文细黑" pitchFamily="2" charset="-122"/>
                      <a:ea typeface="华文细黑" pitchFamily="2" charset="-122"/>
                    </a:defRPr>
                  </a:pPr>
                  <a:endParaRPr b="1" smtId="4294967295">
                    <a:latin typeface="华文细黑" pitchFamily="2" charset="-122"/>
                    <a:ea typeface="华文细黑" pitchFamily="2" charset="-122"/>
                  </a:endParaRPr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/>
                <a:p>
                  <a:pPr>
                    <a:defRPr b="1" smtId="4294967295">
                      <a:latin typeface="华文细黑" pitchFamily="2" charset="-122"/>
                      <a:ea typeface="华文细黑" pitchFamily="2" charset="-122"/>
                    </a:defRPr>
                  </a:pPr>
                  <a:endParaRPr b="1" smtId="4294967295">
                    <a:latin typeface="华文细黑" pitchFamily="2" charset="-122"/>
                    <a:ea typeface="华文细黑" pitchFamily="2" charset="-122"/>
                  </a:endParaRPr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/>
                <a:p>
                  <a:pPr>
                    <a:defRPr b="1" smtId="4294967295">
                      <a:latin typeface="华文细黑" pitchFamily="2" charset="-122"/>
                      <a:ea typeface="华文细黑" pitchFamily="2" charset="-122"/>
                    </a:defRPr>
                  </a:pPr>
                  <a:endParaRPr b="1" smtId="4294967295">
                    <a:latin typeface="华文细黑" pitchFamily="2" charset="-122"/>
                    <a:ea typeface="华文细黑" pitchFamily="2" charset="-122"/>
                  </a:endParaRPr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" sourceLinked="1"/>
              <c:txPr>
                <a:bodyPr/>
                <a:p>
                  <a:pPr>
                    <a:defRPr b="1" smtId="4294967295">
                      <a:latin typeface="华文细黑" pitchFamily="2" charset="-122"/>
                      <a:ea typeface="华文细黑" pitchFamily="2" charset="-122"/>
                    </a:defRPr>
                  </a:pPr>
                  <a:endParaRPr b="1" smtId="4294967295">
                    <a:latin typeface="华文细黑" pitchFamily="2" charset="-122"/>
                    <a:ea typeface="华文细黑" pitchFamily="2" charset="-122"/>
                  </a:endParaRPr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4"/>
              <c:numFmt formatCode="" sourceLinked="1"/>
              <c:txPr>
                <a:bodyPr/>
                <a:p>
                  <a:pPr>
                    <a:defRPr b="1" smtId="4294967295">
                      <a:latin typeface="华文细黑" pitchFamily="2" charset="-122"/>
                      <a:ea typeface="华文细黑" pitchFamily="2" charset="-122"/>
                    </a:defRPr>
                  </a:pPr>
                  <a:endParaRPr b="1" smtId="4294967295">
                    <a:latin typeface="华文细黑" pitchFamily="2" charset="-122"/>
                    <a:ea typeface="华文细黑" pitchFamily="2" charset="-122"/>
                  </a:endParaRPr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/>
              <a:p>
                <a:pPr>
                  <a:defRPr b="1" smtId="4294967295">
                    <a:latin typeface="华文细黑" pitchFamily="2" charset="-122"/>
                    <a:ea typeface="华文细黑" pitchFamily="2" charset="-122"/>
                  </a:defRPr>
                </a:pPr>
                <a:endParaRPr b="1" smtId="4294967295">
                  <a:latin typeface="华文细黑" pitchFamily="2" charset="-122"/>
                  <a:ea typeface="华文细黑" pitchFamily="2" charset="-122"/>
                </a:endParaRPr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快递!$L$19:$L$23</c:f>
              <c:strCache>
                <c:ptCount val="5"/>
                <c:pt idx="0">
                  <c:v>第1季度</c:v>
                </c:pt>
                <c:pt idx="1">
                  <c:v>第2季度</c:v>
                </c:pt>
                <c:pt idx="2">
                  <c:v>第3季度</c:v>
                </c:pt>
                <c:pt idx="3">
                  <c:v>第4季度</c:v>
                </c:pt>
                <c:pt idx="4">
                  <c:v>第1季度</c:v>
                </c:pt>
              </c:strCache>
            </c:strRef>
          </c:cat>
          <c:val>
            <c:numRef>
              <c:f>快递!$M$19:$M$23</c:f>
              <c:numCache>
                <c:formatCode>0.0</c:formatCode>
                <c:ptCount val="5"/>
                <c:pt idx="0">
                  <c:v>1</c:v>
                </c:pt>
                <c:pt idx="1">
                  <c:v>2</c:v>
                </c:pt>
                <c:pt idx="2">
                  <c:v>1.2</c:v>
                </c:pt>
                <c:pt idx="3">
                  <c:v>2.2</c:v>
                </c:pt>
                <c:pt idx="4">
                  <c:v>0.8</c:v>
                </c:pt>
              </c:numCache>
            </c:numRef>
          </c:val>
          <c:smooth val="1"/>
          <c:extLst>
            <c:ext xmlns:c16="http://schemas.microsoft.com/office/drawing/2014/chart" uri="{C3380CC4-5D6E-409C-BE32-E72D297353CC}">
              <c16:uniqueId val="{00000000-DEE2-40FC-814D-5A4226616AC6}"/>
            </c:ext>
          </c:extLst>
        </c:ser>
        <c:ser>
          <c:idx val="1"/>
          <c:order val="1"/>
          <c:tx>
            <c:strRef>
              <c:f>快递!$N$18</c:f>
              <c:strCache>
                <c:ptCount val="1"/>
                <c:pt idx="0">
                  <c:v>零担</c:v>
                </c:pt>
              </c:strCache>
            </c:strRef>
          </c:tx>
          <c:spPr>
            <a:ln>
              <a:solidFill>
                <a:srgbClr val="FAAF19"/>
              </a:solidFill>
            </a:ln>
          </c:spPr>
          <c:marker>
            <c:spPr>
              <a:solidFill>
                <a:srgbClr val="FAAF19"/>
              </a:solidFill>
              <a:ln>
                <a:solidFill>
                  <a:srgbClr val="FAAF19"/>
                </a:solidFill>
              </a:ln>
            </c:spPr>
          </c:marker>
          <c:dLbls>
            <c:dLbl>
              <c:idx val="0"/>
              <c:numFmt formatCode="" sourceLinked="1"/>
              <c:txPr>
                <a:bodyPr/>
                <a:p>
                  <a:pPr>
                    <a:defRPr b="1" smtId="4294967295">
                      <a:latin typeface="华文细黑" pitchFamily="2" charset="-122"/>
                      <a:ea typeface="华文细黑" pitchFamily="2" charset="-122"/>
                    </a:defRPr>
                  </a:pPr>
                  <a:endParaRPr b="1" smtId="4294967295">
                    <a:latin typeface="华文细黑" pitchFamily="2" charset="-122"/>
                    <a:ea typeface="华文细黑" pitchFamily="2" charset="-122"/>
                  </a:endParaRPr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/>
                <a:p>
                  <a:pPr>
                    <a:defRPr b="1" smtId="4294967295">
                      <a:latin typeface="华文细黑" pitchFamily="2" charset="-122"/>
                      <a:ea typeface="华文细黑" pitchFamily="2" charset="-122"/>
                    </a:defRPr>
                  </a:pPr>
                  <a:endParaRPr b="1" smtId="4294967295">
                    <a:latin typeface="华文细黑" pitchFamily="2" charset="-122"/>
                    <a:ea typeface="华文细黑" pitchFamily="2" charset="-122"/>
                  </a:endParaRPr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/>
                <a:p>
                  <a:pPr>
                    <a:defRPr b="1" smtId="4294967295">
                      <a:latin typeface="华文细黑" pitchFamily="2" charset="-122"/>
                      <a:ea typeface="华文细黑" pitchFamily="2" charset="-122"/>
                    </a:defRPr>
                  </a:pPr>
                  <a:endParaRPr b="1" smtId="4294967295">
                    <a:latin typeface="华文细黑" pitchFamily="2" charset="-122"/>
                    <a:ea typeface="华文细黑" pitchFamily="2" charset="-122"/>
                  </a:endParaRPr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" sourceLinked="1"/>
              <c:txPr>
                <a:bodyPr/>
                <a:p>
                  <a:pPr>
                    <a:defRPr b="1" smtId="4294967295">
                      <a:latin typeface="华文细黑" pitchFamily="2" charset="-122"/>
                      <a:ea typeface="华文细黑" pitchFamily="2" charset="-122"/>
                    </a:defRPr>
                  </a:pPr>
                  <a:endParaRPr b="1" smtId="4294967295">
                    <a:latin typeface="华文细黑" pitchFamily="2" charset="-122"/>
                    <a:ea typeface="华文细黑" pitchFamily="2" charset="-122"/>
                  </a:endParaRPr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4"/>
              <c:numFmt formatCode="" sourceLinked="1"/>
              <c:txPr>
                <a:bodyPr/>
                <a:p>
                  <a:pPr>
                    <a:defRPr b="1" smtId="4294967295">
                      <a:latin typeface="华文细黑" pitchFamily="2" charset="-122"/>
                      <a:ea typeface="华文细黑" pitchFamily="2" charset="-122"/>
                    </a:defRPr>
                  </a:pPr>
                  <a:endParaRPr b="1" smtId="4294967295">
                    <a:latin typeface="华文细黑" pitchFamily="2" charset="-122"/>
                    <a:ea typeface="华文细黑" pitchFamily="2" charset="-122"/>
                  </a:endParaRPr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/>
              <a:p>
                <a:pPr>
                  <a:defRPr b="1" smtId="4294967295">
                    <a:latin typeface="华文细黑" pitchFamily="2" charset="-122"/>
                    <a:ea typeface="华文细黑" pitchFamily="2" charset="-122"/>
                  </a:defRPr>
                </a:pPr>
                <a:endParaRPr b="1" smtId="4294967295">
                  <a:latin typeface="华文细黑" pitchFamily="2" charset="-122"/>
                  <a:ea typeface="华文细黑" pitchFamily="2" charset="-122"/>
                </a:endParaRPr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快递!$L$19:$L$23</c:f>
              <c:strCache>
                <c:ptCount val="5"/>
                <c:pt idx="0">
                  <c:v>第1季度</c:v>
                </c:pt>
                <c:pt idx="1">
                  <c:v>第2季度</c:v>
                </c:pt>
                <c:pt idx="2">
                  <c:v>第3季度</c:v>
                </c:pt>
                <c:pt idx="3">
                  <c:v>第4季度</c:v>
                </c:pt>
                <c:pt idx="4">
                  <c:v>第1季度</c:v>
                </c:pt>
              </c:strCache>
            </c:strRef>
          </c:cat>
          <c:val>
            <c:numRef>
              <c:f>快递!$N$19:$N$23</c:f>
              <c:numCache>
                <c:formatCode>0.0</c:formatCode>
                <c:ptCount val="5"/>
                <c:pt idx="0">
                  <c:v>3</c:v>
                </c:pt>
                <c:pt idx="1">
                  <c:v>5.5</c:v>
                </c:pt>
                <c:pt idx="2">
                  <c:v>5.8</c:v>
                </c:pt>
                <c:pt idx="3">
                  <c:v>6.5</c:v>
                </c:pt>
                <c:pt idx="4">
                  <c:v>3.1</c:v>
                </c:pt>
              </c:numCache>
            </c:numRef>
          </c:val>
          <c:smooth val="1"/>
          <c:extLst>
            <c:ext xmlns:c16="http://schemas.microsoft.com/office/drawing/2014/chart" uri="{C3380CC4-5D6E-409C-BE32-E72D297353CC}">
              <c16:uniqueId val="{00000001-DEE2-40FC-814D-5A4226616AC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91916544"/>
        <c:axId val="91934720"/>
      </c:lineChart>
      <c:catAx>
        <c:axId val="91916544"/>
        <c:scaling>
          <c:orientation/>
        </c:scaling>
        <c:delete val="0"/>
        <c:axPos val="b"/>
        <c:numFmt formatCode="General" sourceLinked="0"/>
        <c:majorTickMark val="none"/>
        <c:minorTickMark val="none"/>
        <c:txPr>
          <a:bodyPr/>
          <a:p>
            <a:pPr>
              <a:defRPr b="1" smtId="4294967295">
                <a:latin typeface="华文细黑" pitchFamily="2" charset="-122"/>
                <a:ea typeface="华文细黑" pitchFamily="2" charset="-122"/>
              </a:defRPr>
            </a:pPr>
            <a:endParaRPr b="1" smtId="4294967295">
              <a:latin typeface="华文细黑" pitchFamily="2" charset="-122"/>
              <a:ea typeface="华文细黑" pitchFamily="2" charset="-122"/>
            </a:endParaRPr>
          </a:p>
        </c:txPr>
        <c:crossAx val="91934720"/>
        <c:crosses val="autoZero"/>
        <c:auto val="0"/>
        <c:lblAlgn val="ctr"/>
        <c:lblOffset/>
        <c:noMultiLvlLbl val="0"/>
      </c:catAx>
      <c:valAx>
        <c:axId val="91934720"/>
        <c:scaling>
          <c:orientation/>
        </c:scaling>
        <c:delete val="1"/>
        <c:axPos val="l"/>
        <c:numFmt formatCode="0.0" sourceLinked="1"/>
        <c:majorTickMark val="out"/>
        <c:minorTickMark val="none"/>
        <c:crossAx val="91916544"/>
        <c:crossBetween val="between"/>
      </c:valAx>
    </c:plotArea>
    <c:legend>
      <c:legendPos val="t"/>
      <c:overlay val="0"/>
      <c:txPr>
        <a:bodyPr/>
        <a:p>
          <a:pPr>
            <a:defRPr b="1" smtId="4294967295">
              <a:latin typeface="华文细黑" pitchFamily="2" charset="-122"/>
              <a:ea typeface="华文细黑" pitchFamily="2" charset="-122"/>
            </a:defRPr>
          </a:pPr>
          <a:endParaRPr b="1" smtId="4294967295">
            <a:latin typeface="华文细黑" pitchFamily="2" charset="-122"/>
            <a:ea typeface="华文细黑" pitchFamily="2" charset="-122"/>
          </a:endParaRPr>
        </a:p>
      </c:txPr>
    </c:legend>
    <c:plotVisOnly val="1"/>
    <c:dispBlanksAs val="gap"/>
    <c:showDLblsOverMax val="0"/>
  </c:chart>
  <c:spPr>
    <a:ln>
      <a:solidFill>
        <a:schemeClr val="bg1">
          <a:lumMod val="85000"/>
        </a:schemeClr>
      </a:solidFill>
    </a:ln>
  </c:spPr>
  <c:externalData r:id="rId1">
    <c:autoUpdate val="0"/>
  </c:externalData>
</c:chartSpace>
</file>

<file path=ppt/charts/chart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/>
          <a:lstStyle/>
          <a:p>
            <a:pPr algn="ctr" rtl="0">
              <a:defRPr lang="zh-CN" altLang="zh-CN" sz="1200" b="1" i="0" u="none" strike="noStrike" kern="1200" baseline="0">
                <a:solidFill>
                  <a:prstClr val="black"/>
                </a:solidFill>
                <a:effectLst/>
                <a:latin typeface="华文细黑" pitchFamily="2" charset="-122"/>
                <a:ea typeface="华文细黑" pitchFamily="2" charset="-122"/>
                <a:cs typeface="+mn-cs"/>
              </a:defRPr>
            </a:pPr>
            <a:r>
              <a:rPr lang="en-US" altLang="zh-CN" sz="1200" b="1" i="0" u="none" strike="noStrike" kern="1200" baseline="0">
                <a:solidFill>
                  <a:prstClr val="black"/>
                </a:solidFill>
                <a:effectLst/>
                <a:latin typeface="华文细黑" pitchFamily="2" charset="-122"/>
                <a:ea typeface="华文细黑" pitchFamily="2" charset="-122"/>
                <a:cs typeface="+mn-cs"/>
              </a:rPr>
              <a:t>2016</a:t>
            </a:r>
            <a:r>
              <a:rPr lang="zh-CN" altLang="zh-CN" sz="1200" b="1" i="0" u="none" strike="noStrike" kern="1200" baseline="0">
                <a:solidFill>
                  <a:prstClr val="black"/>
                </a:solidFill>
                <a:effectLst/>
                <a:latin typeface="华文细黑" pitchFamily="2" charset="-122"/>
                <a:ea typeface="华文细黑" pitchFamily="2" charset="-122"/>
                <a:cs typeface="+mn-cs"/>
              </a:rPr>
              <a:t>年</a:t>
            </a:r>
            <a:r>
              <a:rPr lang="en-US" altLang="zh-CN" sz="1200" b="1" i="0" u="none" strike="noStrike" kern="1200" baseline="0">
                <a:solidFill>
                  <a:prstClr val="black"/>
                </a:solidFill>
                <a:effectLst/>
                <a:latin typeface="华文细黑" pitchFamily="2" charset="-122"/>
                <a:ea typeface="华文细黑" pitchFamily="2" charset="-122"/>
                <a:cs typeface="+mn-cs"/>
              </a:rPr>
              <a:t>1</a:t>
            </a:r>
            <a:r>
              <a:rPr lang="zh-CN" altLang="zh-CN" sz="1200" b="1" i="0" u="none" strike="noStrike" kern="1200" baseline="0">
                <a:solidFill>
                  <a:prstClr val="black"/>
                </a:solidFill>
                <a:effectLst/>
                <a:latin typeface="华文细黑" pitchFamily="2" charset="-122"/>
                <a:ea typeface="华文细黑" pitchFamily="2" charset="-122"/>
                <a:cs typeface="+mn-cs"/>
              </a:rPr>
              <a:t>季度</a:t>
            </a:r>
            <a:r>
              <a:rPr lang="en-US" altLang="zh-CN" sz="1200" b="1" i="0" u="none" strike="noStrike" kern="1200" baseline="0">
                <a:solidFill>
                  <a:prstClr val="black"/>
                </a:solidFill>
                <a:effectLst/>
                <a:latin typeface="华文细黑" pitchFamily="2" charset="-122"/>
                <a:ea typeface="华文细黑" pitchFamily="2" charset="-122"/>
                <a:cs typeface="+mn-cs"/>
              </a:rPr>
              <a:t>-2017</a:t>
            </a:r>
            <a:r>
              <a:rPr lang="zh-CN" altLang="zh-CN" sz="1200" b="1" i="0" u="none" strike="noStrike" kern="1200" baseline="0">
                <a:solidFill>
                  <a:prstClr val="black"/>
                </a:solidFill>
                <a:effectLst/>
                <a:latin typeface="华文细黑" pitchFamily="2" charset="-122"/>
                <a:ea typeface="华文细黑" pitchFamily="2" charset="-122"/>
                <a:cs typeface="+mn-cs"/>
              </a:rPr>
              <a:t>年</a:t>
            </a:r>
            <a:r>
              <a:rPr lang="en-US" altLang="zh-CN" sz="1200" b="1" i="0" u="none" strike="noStrike" kern="1200" baseline="0">
                <a:solidFill>
                  <a:prstClr val="black"/>
                </a:solidFill>
                <a:effectLst/>
                <a:latin typeface="华文细黑" pitchFamily="2" charset="-122"/>
                <a:ea typeface="华文细黑" pitchFamily="2" charset="-122"/>
                <a:cs typeface="+mn-cs"/>
              </a:rPr>
              <a:t>1</a:t>
            </a:r>
            <a:r>
              <a:rPr lang="zh-CN" altLang="zh-CN" sz="1200" b="1" i="0" u="none" strike="noStrike" kern="1200" baseline="0">
                <a:solidFill>
                  <a:prstClr val="black"/>
                </a:solidFill>
                <a:effectLst/>
                <a:latin typeface="华文细黑" pitchFamily="2" charset="-122"/>
                <a:ea typeface="华文细黑" pitchFamily="2" charset="-122"/>
                <a:cs typeface="+mn-cs"/>
              </a:rPr>
              <a:t>季度人均新增</a:t>
            </a:r>
            <a:r>
              <a:rPr lang="zh-CN" altLang="en-US" sz="1200" b="1" i="0" u="none" strike="noStrike" kern="1200" baseline="0">
                <a:solidFill>
                  <a:prstClr val="black"/>
                </a:solidFill>
                <a:effectLst/>
                <a:latin typeface="华文细黑" pitchFamily="2" charset="-122"/>
                <a:ea typeface="华文细黑" pitchFamily="2" charset="-122"/>
                <a:cs typeface="+mn-cs"/>
              </a:rPr>
              <a:t>线索</a:t>
            </a:r>
            <a:r>
              <a:rPr lang="zh-CN" altLang="zh-CN" sz="1200" b="1" i="0" u="none" strike="noStrike" kern="1200" baseline="0">
                <a:solidFill>
                  <a:prstClr val="black"/>
                </a:solidFill>
                <a:effectLst/>
                <a:latin typeface="华文细黑" pitchFamily="2" charset="-122"/>
                <a:ea typeface="华文细黑" pitchFamily="2" charset="-122"/>
                <a:cs typeface="+mn-cs"/>
              </a:rPr>
              <a:t>数</a:t>
            </a:r>
          </a:p>
        </c:rich>
      </c:tx>
      <c:overlay val="0"/>
    </c:title>
    <c:autoTitleDeleted val="0"/>
    <c:plotArea>
      <c:barChart>
        <c:barDir val="col"/>
        <c:grouping val="clustered"/>
        <c:varyColors val="0"/>
        <c:ser>
          <c:idx val="0"/>
          <c:order val="0"/>
          <c:tx>
            <c:strRef>
              <c:f>Sheet1!$D$30</c:f>
              <c:strCache>
                <c:ptCount val="1"/>
                <c:pt idx="0">
                  <c:v>人均线索数</c:v>
                </c:pt>
              </c:strCache>
            </c:strRef>
          </c:tx>
          <c:spPr>
            <a:solidFill>
              <a:srgbClr val="373C64"/>
            </a:solidFill>
          </c:spPr>
          <c:invertIfNegative val="0"/>
          <c:dLbls>
            <c:dLbl>
              <c:idx val="0"/>
              <c:numFmt formatCode="" sourceLinked="1"/>
              <c:txPr>
                <a:bodyPr/>
                <a:p>
                  <a:pPr>
                    <a:defRPr b="1" smtId="4294967295">
                      <a:latin typeface="华文细黑" pitchFamily="2" charset="-122"/>
                      <a:ea typeface="华文细黑" pitchFamily="2" charset="-122"/>
                    </a:defRPr>
                  </a:pPr>
                  <a:endParaRPr b="1" smtId="4294967295">
                    <a:latin typeface="华文细黑" pitchFamily="2" charset="-122"/>
                    <a:ea typeface="华文细黑" pitchFamily="2" charset="-122"/>
                  </a:endParaR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/>
                <a:p>
                  <a:pPr>
                    <a:defRPr b="1" smtId="4294967295">
                      <a:latin typeface="华文细黑" pitchFamily="2" charset="-122"/>
                      <a:ea typeface="华文细黑" pitchFamily="2" charset="-122"/>
                    </a:defRPr>
                  </a:pPr>
                  <a:endParaRPr b="1" smtId="4294967295">
                    <a:latin typeface="华文细黑" pitchFamily="2" charset="-122"/>
                    <a:ea typeface="华文细黑" pitchFamily="2" charset="-122"/>
                  </a:endParaR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/>
                <a:p>
                  <a:pPr>
                    <a:defRPr b="1" smtId="4294967295">
                      <a:latin typeface="华文细黑" pitchFamily="2" charset="-122"/>
                      <a:ea typeface="华文细黑" pitchFamily="2" charset="-122"/>
                    </a:defRPr>
                  </a:pPr>
                  <a:endParaRPr b="1" smtId="4294967295">
                    <a:latin typeface="华文细黑" pitchFamily="2" charset="-122"/>
                    <a:ea typeface="华文细黑" pitchFamily="2" charset="-122"/>
                  </a:endParaR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" sourceLinked="1"/>
              <c:txPr>
                <a:bodyPr/>
                <a:p>
                  <a:pPr>
                    <a:defRPr b="1" smtId="4294967295">
                      <a:latin typeface="华文细黑" pitchFamily="2" charset="-122"/>
                      <a:ea typeface="华文细黑" pitchFamily="2" charset="-122"/>
                    </a:defRPr>
                  </a:pPr>
                  <a:endParaRPr b="1" smtId="4294967295">
                    <a:latin typeface="华文细黑" pitchFamily="2" charset="-122"/>
                    <a:ea typeface="华文细黑" pitchFamily="2" charset="-122"/>
                  </a:endParaR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4"/>
              <c:numFmt formatCode="" sourceLinked="1"/>
              <c:txPr>
                <a:bodyPr/>
                <a:p>
                  <a:pPr>
                    <a:defRPr b="1" smtId="4294967295">
                      <a:latin typeface="华文细黑" pitchFamily="2" charset="-122"/>
                      <a:ea typeface="华文细黑" pitchFamily="2" charset="-122"/>
                    </a:defRPr>
                  </a:pPr>
                  <a:endParaRPr b="1" smtId="4294967295">
                    <a:latin typeface="华文细黑" pitchFamily="2" charset="-122"/>
                    <a:ea typeface="华文细黑" pitchFamily="2" charset="-122"/>
                  </a:endParaR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/>
              <a:p>
                <a:pPr>
                  <a:defRPr b="1" smtId="4294967295">
                    <a:latin typeface="华文细黑" pitchFamily="2" charset="-122"/>
                    <a:ea typeface="华文细黑" pitchFamily="2" charset="-122"/>
                  </a:defRPr>
                </a:pPr>
                <a:endParaRPr b="1" smtId="4294967295">
                  <a:latin typeface="华文细黑" pitchFamily="2" charset="-122"/>
                  <a:ea typeface="华文细黑" pitchFamily="2" charset="-122"/>
                </a:endParaRPr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Sheet1!$C$31:$C$35</c:f>
              <c:strCache>
                <c:ptCount val="5"/>
                <c:pt idx="0">
                  <c:v>第1季度</c:v>
                </c:pt>
                <c:pt idx="1">
                  <c:v>第2季度</c:v>
                </c:pt>
                <c:pt idx="2">
                  <c:v>第3季度</c:v>
                </c:pt>
                <c:pt idx="3">
                  <c:v>第4季度</c:v>
                </c:pt>
                <c:pt idx="4">
                  <c:v>第1季度</c:v>
                </c:pt>
              </c:strCache>
            </c:strRef>
          </c:cat>
          <c:val>
            <c:numRef>
              <c:f>Sheet1!$D$31:$D$35</c:f>
              <c:numCache>
                <c:formatCode>0.0</c:formatCode>
                <c:ptCount val="5"/>
                <c:pt idx="0">
                  <c:v>18.7</c:v>
                </c:pt>
                <c:pt idx="1">
                  <c:v>26.2</c:v>
                </c:pt>
                <c:pt idx="2">
                  <c:v>25.3</c:v>
                </c:pt>
                <c:pt idx="3">
                  <c:v>18.6</c:v>
                </c:pt>
                <c:pt idx="4">
                  <c:v>7.3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C5A-4F42-953E-BAF457839A4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108"/>
        <c:overlap/>
        <c:axId val="91980928"/>
        <c:axId val="91982464"/>
      </c:barChart>
      <c:catAx>
        <c:axId val="91980928"/>
        <c:scaling>
          <c:orientation/>
        </c:scaling>
        <c:delete val="0"/>
        <c:axPos val="b"/>
        <c:numFmt formatCode="General" sourceLinked="0"/>
        <c:majorTickMark val="none"/>
        <c:minorTickMark val="none"/>
        <c:txPr>
          <a:bodyPr/>
          <a:p>
            <a:pPr>
              <a:defRPr b="1" smtId="4294967295">
                <a:latin typeface="华文细黑" pitchFamily="2" charset="-122"/>
                <a:ea typeface="华文细黑" pitchFamily="2" charset="-122"/>
              </a:defRPr>
            </a:pPr>
            <a:endParaRPr b="1" smtId="4294967295">
              <a:latin typeface="华文细黑" pitchFamily="2" charset="-122"/>
              <a:ea typeface="华文细黑" pitchFamily="2" charset="-122"/>
            </a:endParaRPr>
          </a:p>
        </c:txPr>
        <c:crossAx val="91982464"/>
        <c:crosses val="autoZero"/>
        <c:auto val="0"/>
        <c:lblAlgn val="ctr"/>
        <c:lblOffset/>
        <c:noMultiLvlLbl val="0"/>
      </c:catAx>
      <c:valAx>
        <c:axId val="91982464"/>
        <c:scaling>
          <c:orientation/>
        </c:scaling>
        <c:delete val="1"/>
        <c:axPos val="l"/>
        <c:numFmt formatCode="0.0" sourceLinked="1"/>
        <c:majorTickMark val="out"/>
        <c:minorTickMark val="none"/>
        <c:crossAx val="91980928"/>
        <c:crossBetween val="between"/>
      </c:valAx>
    </c:plotArea>
    <c:plotVisOnly val="1"/>
    <c:dispBlanksAs val="gap"/>
    <c:showDLblsOverMax val="0"/>
  </c:chart>
  <c:spPr>
    <a:ln>
      <a:solidFill>
        <a:sysClr val="window" lastClr="FFFFFF">
          <a:lumMod val="85000"/>
        </a:sysClr>
      </a:solidFill>
    </a:ln>
  </c:spPr>
  <c:externalData r:id="rId1">
    <c:autoUpdate val="0"/>
  </c:externalData>
</c:chartSpace>
</file>

<file path=ppt/charts/chart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 altLang="zh-CN" smtClean="0"/>
              <a:t>2016</a:t>
            </a:r>
            <a:r>
              <a:rPr lang="zh-CN" altLang="en-US" smtClean="0"/>
              <a:t>年</a:t>
            </a:r>
            <a:r>
              <a:rPr lang="en-US" altLang="zh-CN" smtClean="0"/>
              <a:t>8</a:t>
            </a:r>
            <a:r>
              <a:rPr lang="zh-CN" altLang="en-US" smtClean="0"/>
              <a:t>月</a:t>
            </a:r>
            <a:r>
              <a:rPr lang="en-US" altLang="zh-CN" smtClean="0"/>
              <a:t>-2017</a:t>
            </a:r>
            <a:r>
              <a:rPr lang="zh-CN" altLang="en-US" smtClean="0"/>
              <a:t>年</a:t>
            </a:r>
            <a:r>
              <a:rPr lang="en-US" altLang="zh-CN" smtClean="0"/>
              <a:t>2</a:t>
            </a:r>
            <a:r>
              <a:rPr lang="zh-CN" altLang="en-US" smtClean="0"/>
              <a:t>月德邦走货情况</a:t>
            </a:r>
            <a:endParaRPr lang="zh-CN" altLang="en-US"/>
          </a:p>
        </c:rich>
      </c:tx>
      <c:layout>
        <c:manualLayout>
          <c:xMode val="edge"/>
          <c:yMode val="edge"/>
          <c:x val="0.22580158710479736"/>
          <c:y val="0.02453286200761795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0.041799090802669525"/>
          <c:y val="0.23641854524612427"/>
          <c:w val="0.91640180349349976"/>
          <c:h val="0.55049324035644531"/>
        </c:manualLayout>
      </c:layout>
      <c:lineChart>
        <c:grouping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发货金额</c:v>
                </c:pt>
              </c:strCache>
            </c:strRef>
          </c:tx>
          <c:spPr>
            <a:ln>
              <a:solidFill>
                <a:srgbClr val="373C64"/>
              </a:solidFill>
            </a:ln>
          </c:spPr>
          <c:marker>
            <c:spPr>
              <a:solidFill>
                <a:srgbClr val="373C64"/>
              </a:solidFill>
              <a:ln>
                <a:solidFill>
                  <a:srgbClr val="373C64"/>
                </a:solidFill>
              </a:ln>
            </c:spPr>
          </c:marker>
          <c:dLbls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Sheet1!$A$2:$A$8</c:f>
              <c:strCache>
                <c:ptCount val="7"/>
                <c:pt idx="0">
                  <c:v>8月</c:v>
                </c:pt>
                <c:pt idx="1">
                  <c:v>9月</c:v>
                </c:pt>
                <c:pt idx="2">
                  <c:v>10月</c:v>
                </c:pt>
                <c:pt idx="3">
                  <c:v>11月</c:v>
                </c:pt>
                <c:pt idx="4">
                  <c:v>12月</c:v>
                </c:pt>
                <c:pt idx="5">
                  <c:v>1月</c:v>
                </c:pt>
                <c:pt idx="6">
                  <c:v>2月</c:v>
                </c:pt>
              </c:strCache>
            </c:strRef>
          </c:cat>
          <c:val>
            <c:numRef>
              <c:f>Sheet1!$B$2:$B$8</c:f>
              <c:numCache>
                <c:formatCode>0</c:formatCode>
                <c:ptCount val="7"/>
                <c:pt idx="0">
                  <c:v>8.7488</c:v>
                </c:pt>
                <c:pt idx="1">
                  <c:v>30.6095</c:v>
                </c:pt>
                <c:pt idx="2">
                  <c:v>51.7558</c:v>
                </c:pt>
                <c:pt idx="3" formatCode="0_);[Red]\(0\)">
                  <c:v>133.8047</c:v>
                </c:pt>
                <c:pt idx="4" formatCode="0_);[Red]\(0\)">
                  <c:v>51.6139</c:v>
                </c:pt>
                <c:pt idx="5" formatCode="0_);[Red]\(0\)">
                  <c:v>0.0295</c:v>
                </c:pt>
                <c:pt idx="6" formatCode="0_);[Red]\(0\)">
                  <c:v>0.0048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147809792"/>
        <c:axId val="148218240"/>
      </c:lineChart>
      <c:catAx>
        <c:axId val="147809792"/>
        <c:scaling>
          <c:orientation/>
        </c:scaling>
        <c:delete val="0"/>
        <c:axPos val="b"/>
        <c:majorTickMark val="none"/>
        <c:minorTickMark val="none"/>
        <c:crossAx val="148218240"/>
        <c:crosses val="autoZero"/>
        <c:auto val="0"/>
        <c:lblAlgn val="ctr"/>
        <c:lblOffset/>
        <c:noMultiLvlLbl val="0"/>
      </c:catAx>
      <c:valAx>
        <c:axId val="148218240"/>
        <c:scaling>
          <c:orientation/>
        </c:scaling>
        <c:delete val="1"/>
        <c:axPos val="l"/>
        <c:numFmt formatCode="0" sourceLinked="1"/>
        <c:majorTickMark val="out"/>
        <c:minorTickMark val="none"/>
        <c:crossAx val="147809792"/>
        <c:crossBetween val="between"/>
      </c:valAx>
    </c:plotArea>
    <c:plotVisOnly val="1"/>
    <c:dispBlanksAs val="gap"/>
    <c:showDLblsOverMax val="0"/>
  </c:chart>
  <c:spPr>
    <a:ln>
      <a:solidFill>
        <a:schemeClr val="bg1">
          <a:lumMod val="65000"/>
        </a:schemeClr>
      </a:solidFill>
      <a:prstDash val="dash"/>
    </a:ln>
  </c:spPr>
  <c:txPr>
    <a:bodyPr/>
    <a:p>
      <a:pPr>
        <a:defRPr sz="800" smtId="4294967295">
          <a:latin typeface="华文细黑" pitchFamily="2" charset="-122"/>
          <a:ea typeface="华文细黑" pitchFamily="2" charset="-122"/>
        </a:defRPr>
      </a:pPr>
      <a:endParaRPr sz="800" smtId="4294967295">
        <a:latin typeface="华文细黑" pitchFamily="2" charset="-122"/>
        <a:ea typeface="华文细黑" pitchFamily="2" charset="-122"/>
      </a:endParaRPr>
    </a:p>
  </c:txPr>
  <c:externalData r:id="rId1">
    <c:autoUpdate val="0"/>
  </c:externalData>
</c:chartSpace>
</file>

<file path=ppt/charts/chart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zh-CN"/>
              <a:t>跨越收入情况（亿）</a:t>
            </a:r>
          </a:p>
        </c:rich>
      </c:tx>
      <c:layout>
        <c:manualLayout>
          <c:xMode val="edge"/>
          <c:yMode val="edge"/>
          <c:x val="0.33998998999595642"/>
          <c:y val="0.020509237423539162"/>
        </c:manualLayout>
      </c:layout>
      <c:overlay val="1"/>
    </c:title>
    <c:autoTitleDeleted val="0"/>
    <c:plotArea>
      <c:barChart>
        <c:barDir val="col"/>
        <c:grouping val="clustered"/>
        <c:varyColors val="0"/>
        <c:ser>
          <c:idx val="0"/>
          <c:order val="0"/>
          <c:tx>
            <c:strRef>
              <c:f>Sheet1!$A$3</c:f>
              <c:strCache>
                <c:ptCount val="1"/>
                <c:pt idx="0">
                  <c:v>收入</c:v>
                </c:pt>
              </c:strCache>
            </c:strRef>
          </c:tx>
          <c:spPr>
            <a:solidFill>
              <a:srgbClr val="373C64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" sourceLinked="1"/>
              <c:txPr>
                <a:bodyPr rot="0" vert="horz"/>
                <a:p>
                  <a:pPr>
                    <a:defRPr/>
                  </a:pPr>
                  <a:endParaRPr lang="zh-CN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vert="horz"/>
                <a:p>
                  <a:pPr>
                    <a:defRPr/>
                  </a:pPr>
                  <a:endParaRPr lang="zh-CN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 rot="0" vert="horz"/>
                <a:p>
                  <a:pPr>
                    <a:defRPr/>
                  </a:pPr>
                  <a:endParaRPr lang="zh-CN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tx>
                <c:rich>
                  <a:bodyPr/>
                  <a:lstStyle/>
                  <a:p>
                    <a:pPr>
                      <a:defRPr/>
                    </a:pPr>
                    <a:r>
                      <a:rPr lang="en-US" altLang="en-US" sz="1000"/>
                      <a:t>45</a:t>
                    </a:r>
                    <a:endParaRPr lang="en-US" altLang="en-US"/>
                  </a:p>
                </c:rich>
              </c:tx>
              <c:numFmt formatCode="" sourceLinked="1"/>
              <c:txPr>
                <a:bodyPr rot="0" vert="horz"/>
                <a:p>
                  <a:pPr>
                    <a:defRPr/>
                  </a:pPr>
                  <a:endParaRPr lang="zh-CN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62FE-4A42-BB9C-C722C026EED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vert="horz"/>
              <a:p>
                <a:pPr>
                  <a:defRPr/>
                </a:pPr>
                <a:endParaRPr lang="zh-CN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</c:spPr>
                </c15:leaderLines>
              </c:ext>
            </c:extLst>
          </c:dLbls>
          <c:cat>
            <c:numRef>
              <c:f>Sheet1!$B$2:$E$2</c:f>
              <c:numCache>
                <c:formatCode>General</c:formatCode>
                <c:ptCount val="4"/>
                <c:pt idx="0">
                  <c:v>2013</c:v>
                </c:pt>
                <c:pt idx="1">
                  <c:v>2014</c:v>
                </c:pt>
                <c:pt idx="2">
                  <c:v>2015</c:v>
                </c:pt>
                <c:pt idx="3">
                  <c:v>2016</c:v>
                </c:pt>
              </c:numCache>
            </c:numRef>
          </c:cat>
          <c:val>
            <c:numRef>
              <c:f>Sheet1!$B$3:$E$3</c:f>
              <c:numCache>
                <c:formatCode>General</c:formatCode>
                <c:ptCount val="4"/>
                <c:pt idx="0">
                  <c:v>3.6</c:v>
                </c:pt>
                <c:pt idx="1">
                  <c:v>7.5</c:v>
                </c:pt>
                <c:pt idx="2">
                  <c:v>20</c:v>
                </c:pt>
                <c:pt idx="3">
                  <c:v>50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62FE-4A42-BB9C-C722C026EED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139"/>
        <c:overlap val="-27"/>
        <c:axId val="96216960"/>
        <c:axId val="96218496"/>
      </c:barChart>
      <c:catAx>
        <c:axId val="96216960"/>
        <c:scaling>
          <c:orientation/>
        </c:scaling>
        <c:delete val="0"/>
        <c:axPos val="b"/>
        <c:numFmt formatCode="General" sourceLinked="1"/>
        <c:majorTickMark val="none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vert="horz"/>
          <a:p>
            <a:pPr>
              <a:defRPr/>
            </a:pPr>
            <a:endParaRPr lang="zh-CN"/>
          </a:p>
        </c:txPr>
        <c:crossAx val="96218496"/>
        <c:crosses val="autoZero"/>
        <c:auto val="0"/>
        <c:lblAlgn val="ctr"/>
        <c:lblOffset/>
        <c:noMultiLvlLbl val="0"/>
      </c:catAx>
      <c:valAx>
        <c:axId val="96218496"/>
        <c:scaling>
          <c:orientation/>
        </c:scaling>
        <c:delete val="1"/>
        <c:axPos val="l"/>
        <c:numFmt formatCode="General" sourceLinked="1"/>
        <c:majorTickMark val="none"/>
        <c:minorTickMark val="none"/>
        <c:crossAx val="96216960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p>
      <a:pPr>
        <a:defRPr sz="1000" b="1" smtId="4294967295">
          <a:latin typeface="华文细黑" pitchFamily="2" charset="-122"/>
          <a:ea typeface="华文细黑" pitchFamily="2" charset="-122"/>
        </a:defRPr>
      </a:pPr>
      <a:endParaRPr sz="1000" b="1" smtId="4294967295">
        <a:latin typeface="华文细黑" pitchFamily="2" charset="-122"/>
        <a:ea typeface="华文细黑" pitchFamily="2" charset="-122"/>
      </a:endParaRPr>
    </a:p>
  </c:txPr>
  <c:externalData r:id="rId1">
    <c:autoUpdate val="0"/>
  </c:externalData>
  <c:userShapes r:id="rId2"/>
</c:chartSpace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/Relationships>
</file>

<file path=ppt/drawings/drawing1.xml><?xml version="1.0" encoding="utf-8"?>
<c:userShapes xmlns:cdr="http://schemas.openxmlformats.org/drawingml/2006/chartDrawing"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c="http://schemas.openxmlformats.org/drawingml/2006/chart">
  <cdr:relSizeAnchor>
    <cdr:from>
      <cdr:x>0.22833</cdr:x>
      <cdr:y>0.06643</cdr:y>
    </cdr:from>
    <cdr:to>
      <cdr:x>0.75827</cdr:x>
      <cdr:y>0.11722</cdr:y>
    </cdr:to>
    <cdr:sp macro="" textlink="">
      <cdr:nvSpPr>
        <cdr:cNvPr id="2" name="Freeform 34"/>
        <cdr:cNvSpPr/>
      </cdr:nvSpPr>
      <cdr:spPr bwMode="invGray">
        <a:xfrm rot="15506407" flipV="1">
          <a:off x="1640904" y="-640143"/>
          <a:ext cx="156718" cy="1846961"/>
        </a:xfrm>
        <a:custGeom>
          <a:gdLst>
            <a:gd name="T0" fmla="*/ 12 w 1824"/>
            <a:gd name="T1" fmla="*/ 2464 h 2648"/>
            <a:gd name="T2" fmla="*/ 56 w 1824"/>
            <a:gd name="T3" fmla="*/ 2120 h 2648"/>
            <a:gd name="T4" fmla="*/ 124 w 1824"/>
            <a:gd name="T5" fmla="*/ 1808 h 2648"/>
            <a:gd name="T6" fmla="*/ 212 w 1824"/>
            <a:gd name="T7" fmla="*/ 1524 h 2648"/>
            <a:gd name="T8" fmla="*/ 316 w 1824"/>
            <a:gd name="T9" fmla="*/ 1270 h 2648"/>
            <a:gd name="T10" fmla="*/ 430 w 1824"/>
            <a:gd name="T11" fmla="*/ 1044 h 2648"/>
            <a:gd name="T12" fmla="*/ 550 w 1824"/>
            <a:gd name="T13" fmla="*/ 846 h 2648"/>
            <a:gd name="T14" fmla="*/ 672 w 1824"/>
            <a:gd name="T15" fmla="*/ 674 h 2648"/>
            <a:gd name="T16" fmla="*/ 792 w 1824"/>
            <a:gd name="T17" fmla="*/ 528 h 2648"/>
            <a:gd name="T18" fmla="*/ 906 w 1824"/>
            <a:gd name="T19" fmla="*/ 408 h 2648"/>
            <a:gd name="T20" fmla="*/ 1010 w 1824"/>
            <a:gd name="T21" fmla="*/ 310 h 2648"/>
            <a:gd name="T22" fmla="*/ 1096 w 1824"/>
            <a:gd name="T23" fmla="*/ 236 h 2648"/>
            <a:gd name="T24" fmla="*/ 1164 w 1824"/>
            <a:gd name="T25" fmla="*/ 184 h 2648"/>
            <a:gd name="T26" fmla="*/ 1208 w 1824"/>
            <a:gd name="T27" fmla="*/ 154 h 2648"/>
            <a:gd name="T28" fmla="*/ 1224 w 1824"/>
            <a:gd name="T29" fmla="*/ 144 h 2648"/>
            <a:gd name="T30" fmla="*/ 1728 w 1824"/>
            <a:gd name="T31" fmla="*/ 56 h 2648"/>
            <a:gd name="T32" fmla="*/ 1568 w 1824"/>
            <a:gd name="T33" fmla="*/ 328 h 2648"/>
            <a:gd name="T34" fmla="*/ 1554 w 1824"/>
            <a:gd name="T35" fmla="*/ 332 h 2648"/>
            <a:gd name="T36" fmla="*/ 1514 w 1824"/>
            <a:gd name="T37" fmla="*/ 346 h 2648"/>
            <a:gd name="T38" fmla="*/ 1452 w 1824"/>
            <a:gd name="T39" fmla="*/ 370 h 2648"/>
            <a:gd name="T40" fmla="*/ 1370 w 1824"/>
            <a:gd name="T41" fmla="*/ 410 h 2648"/>
            <a:gd name="T42" fmla="*/ 1270 w 1824"/>
            <a:gd name="T43" fmla="*/ 466 h 2648"/>
            <a:gd name="T44" fmla="*/ 1158 w 1824"/>
            <a:gd name="T45" fmla="*/ 540 h 2648"/>
            <a:gd name="T46" fmla="*/ 1034 w 1824"/>
            <a:gd name="T47" fmla="*/ 636 h 2648"/>
            <a:gd name="T48" fmla="*/ 904 w 1824"/>
            <a:gd name="T49" fmla="*/ 756 h 2648"/>
            <a:gd name="T50" fmla="*/ 770 w 1824"/>
            <a:gd name="T51" fmla="*/ 900 h 2648"/>
            <a:gd name="T52" fmla="*/ 632 w 1824"/>
            <a:gd name="T53" fmla="*/ 1076 h 2648"/>
            <a:gd name="T54" fmla="*/ 498 w 1824"/>
            <a:gd name="T55" fmla="*/ 1280 h 2648"/>
            <a:gd name="T56" fmla="*/ 370 w 1824"/>
            <a:gd name="T57" fmla="*/ 1518 h 2648"/>
            <a:gd name="T58" fmla="*/ 248 w 1824"/>
            <a:gd name="T59" fmla="*/ 1792 h 2648"/>
            <a:gd name="T60" fmla="*/ 138 w 1824"/>
            <a:gd name="T61" fmla="*/ 2104 h 2648"/>
            <a:gd name="T62" fmla="*/ 42 w 1824"/>
            <a:gd name="T63" fmla="*/ 2456 h 2648"/>
          </a:gdLst>
          <a:cxnLst>
            <a:cxn ang="0">
              <a:pos x="T0" y="T1"/>
            </a:cxn>
            <a:cxn ang="0">
              <a:pos x="T2" y="T3"/>
            </a:cxn>
            <a:cxn ang="0">
              <a:pos x="T4" y="T5"/>
            </a:cxn>
            <a:cxn ang="0">
              <a:pos x="T6" y="T7"/>
            </a:cxn>
            <a:cxn ang="0">
              <a:pos x="T8" y="T9"/>
            </a:cxn>
            <a:cxn ang="0">
              <a:pos x="T10" y="T11"/>
            </a:cxn>
            <a:cxn ang="0">
              <a:pos x="T12" y="T13"/>
            </a:cxn>
            <a:cxn ang="0">
              <a:pos x="T14" y="T15"/>
            </a:cxn>
            <a:cxn ang="0">
              <a:pos x="T16" y="T17"/>
            </a:cxn>
            <a:cxn ang="0">
              <a:pos x="T18" y="T19"/>
            </a:cxn>
            <a:cxn ang="0">
              <a:pos x="T20" y="T21"/>
            </a:cxn>
            <a:cxn ang="0">
              <a:pos x="T22" y="T23"/>
            </a:cxn>
            <a:cxn ang="0">
              <a:pos x="T24" y="T25"/>
            </a:cxn>
            <a:cxn ang="0">
              <a:pos x="T26" y="T27"/>
            </a:cxn>
            <a:cxn ang="0">
              <a:pos x="T28" y="T29"/>
            </a:cxn>
            <a:cxn ang="0">
              <a:pos x="T30" y="T31"/>
            </a:cxn>
            <a:cxn ang="0">
              <a:pos x="T32" y="T33"/>
            </a:cxn>
            <a:cxn ang="0">
              <a:pos x="T34" y="T35"/>
            </a:cxn>
            <a:cxn ang="0">
              <a:pos x="T36" y="T37"/>
            </a:cxn>
            <a:cxn ang="0">
              <a:pos x="T38" y="T39"/>
            </a:cxn>
            <a:cxn ang="0">
              <a:pos x="T40" y="T41"/>
            </a:cxn>
            <a:cxn ang="0">
              <a:pos x="T42" y="T43"/>
            </a:cxn>
            <a:cxn ang="0">
              <a:pos x="T44" y="T45"/>
            </a:cxn>
            <a:cxn ang="0">
              <a:pos x="T46" y="T47"/>
            </a:cxn>
            <a:cxn ang="0">
              <a:pos x="T48" y="T49"/>
            </a:cxn>
            <a:cxn ang="0">
              <a:pos x="T50" y="T51"/>
            </a:cxn>
            <a:cxn ang="0">
              <a:pos x="T52" y="T53"/>
            </a:cxn>
            <a:cxn ang="0">
              <a:pos x="T54" y="T55"/>
            </a:cxn>
            <a:cxn ang="0">
              <a:pos x="T56" y="T57"/>
            </a:cxn>
            <a:cxn ang="0">
              <a:pos x="T58" y="T59"/>
            </a:cxn>
            <a:cxn ang="0">
              <a:pos x="T60" y="T61"/>
            </a:cxn>
            <a:cxn ang="0">
              <a:pos x="T62" y="T63"/>
            </a:cxn>
          </a:cxnLst>
          <a:rect l="0" t="0" r="r" b="b"/>
          <a:pathLst>
            <a:path w="1824" h="2648">
              <a:moveTo>
                <a:pt x="0" y="2648"/>
              </a:moveTo>
              <a:lnTo>
                <a:pt x="12" y="2464"/>
              </a:lnTo>
              <a:lnTo>
                <a:pt x="32" y="2288"/>
              </a:lnTo>
              <a:lnTo>
                <a:pt x="56" y="2120"/>
              </a:lnTo>
              <a:lnTo>
                <a:pt x="88" y="1960"/>
              </a:lnTo>
              <a:lnTo>
                <a:pt x="124" y="1808"/>
              </a:lnTo>
              <a:lnTo>
                <a:pt x="166" y="1662"/>
              </a:lnTo>
              <a:lnTo>
                <a:pt x="212" y="1524"/>
              </a:lnTo>
              <a:lnTo>
                <a:pt x="262" y="1394"/>
              </a:lnTo>
              <a:lnTo>
                <a:pt x="316" y="1270"/>
              </a:lnTo>
              <a:lnTo>
                <a:pt x="372" y="1154"/>
              </a:lnTo>
              <a:lnTo>
                <a:pt x="430" y="1044"/>
              </a:lnTo>
              <a:lnTo>
                <a:pt x="490" y="942"/>
              </a:lnTo>
              <a:lnTo>
                <a:pt x="550" y="846"/>
              </a:lnTo>
              <a:lnTo>
                <a:pt x="612" y="758"/>
              </a:lnTo>
              <a:lnTo>
                <a:pt x="672" y="674"/>
              </a:lnTo>
              <a:lnTo>
                <a:pt x="734" y="598"/>
              </a:lnTo>
              <a:lnTo>
                <a:pt x="792" y="528"/>
              </a:lnTo>
              <a:lnTo>
                <a:pt x="850" y="464"/>
              </a:lnTo>
              <a:lnTo>
                <a:pt x="906" y="408"/>
              </a:lnTo>
              <a:lnTo>
                <a:pt x="960" y="356"/>
              </a:lnTo>
              <a:lnTo>
                <a:pt x="1010" y="310"/>
              </a:lnTo>
              <a:lnTo>
                <a:pt x="1056" y="270"/>
              </a:lnTo>
              <a:lnTo>
                <a:pt x="1096" y="236"/>
              </a:lnTo>
              <a:lnTo>
                <a:pt x="1134" y="208"/>
              </a:lnTo>
              <a:lnTo>
                <a:pt x="1164" y="184"/>
              </a:lnTo>
              <a:lnTo>
                <a:pt x="1190" y="166"/>
              </a:lnTo>
              <a:lnTo>
                <a:pt x="1208" y="154"/>
              </a:lnTo>
              <a:lnTo>
                <a:pt x="1220" y="146"/>
              </a:lnTo>
              <a:lnTo>
                <a:pt x="1224" y="144"/>
              </a:lnTo>
              <a:lnTo>
                <a:pt x="848" y="0"/>
              </a:lnTo>
              <a:lnTo>
                <a:pt x="1728" y="56"/>
              </a:lnTo>
              <a:lnTo>
                <a:pt x="1824" y="480"/>
              </a:lnTo>
              <a:lnTo>
                <a:pt x="1568" y="328"/>
              </a:lnTo>
              <a:lnTo>
                <a:pt x="1564" y="328"/>
              </a:lnTo>
              <a:lnTo>
                <a:pt x="1554" y="332"/>
              </a:lnTo>
              <a:lnTo>
                <a:pt x="1538" y="338"/>
              </a:lnTo>
              <a:lnTo>
                <a:pt x="1514" y="346"/>
              </a:lnTo>
              <a:lnTo>
                <a:pt x="1486" y="356"/>
              </a:lnTo>
              <a:lnTo>
                <a:pt x="1452" y="370"/>
              </a:lnTo>
              <a:lnTo>
                <a:pt x="1412" y="388"/>
              </a:lnTo>
              <a:lnTo>
                <a:pt x="1370" y="410"/>
              </a:lnTo>
              <a:lnTo>
                <a:pt x="1322" y="436"/>
              </a:lnTo>
              <a:lnTo>
                <a:pt x="1270" y="466"/>
              </a:lnTo>
              <a:lnTo>
                <a:pt x="1216" y="500"/>
              </a:lnTo>
              <a:lnTo>
                <a:pt x="1158" y="540"/>
              </a:lnTo>
              <a:lnTo>
                <a:pt x="1098" y="584"/>
              </a:lnTo>
              <a:lnTo>
                <a:pt x="1034" y="636"/>
              </a:lnTo>
              <a:lnTo>
                <a:pt x="970" y="692"/>
              </a:lnTo>
              <a:lnTo>
                <a:pt x="904" y="756"/>
              </a:lnTo>
              <a:lnTo>
                <a:pt x="836" y="824"/>
              </a:lnTo>
              <a:lnTo>
                <a:pt x="770" y="900"/>
              </a:lnTo>
              <a:lnTo>
                <a:pt x="700" y="984"/>
              </a:lnTo>
              <a:lnTo>
                <a:pt x="632" y="1076"/>
              </a:lnTo>
              <a:lnTo>
                <a:pt x="566" y="1174"/>
              </a:lnTo>
              <a:lnTo>
                <a:pt x="498" y="1280"/>
              </a:lnTo>
              <a:lnTo>
                <a:pt x="434" y="1394"/>
              </a:lnTo>
              <a:lnTo>
                <a:pt x="370" y="1518"/>
              </a:lnTo>
              <a:lnTo>
                <a:pt x="308" y="1650"/>
              </a:lnTo>
              <a:lnTo>
                <a:pt x="248" y="1792"/>
              </a:lnTo>
              <a:lnTo>
                <a:pt x="192" y="1944"/>
              </a:lnTo>
              <a:lnTo>
                <a:pt x="138" y="2104"/>
              </a:lnTo>
              <a:lnTo>
                <a:pt x="88" y="2274"/>
              </a:lnTo>
              <a:lnTo>
                <a:pt x="42" y="2456"/>
              </a:lnTo>
              <a:lnTo>
                <a:pt x="0" y="2648"/>
              </a:lnTo>
              <a:close/>
            </a:path>
          </a:pathLst>
        </a:custGeom>
        <a:solidFill>
          <a:srgbClr val="FF0000"/>
        </a:solidFill>
        <a:ln>
          <a:noFill/>
        </a:ln>
      </cdr:spPr>
      <cdr:txBody>
        <a:bodyPr/>
        <a:lstStyle>
          <a:defPPr>
            <a:defRPr lang="zh-CN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endParaRPr lang="zh-CN" altLang="en-US"/>
        </a:p>
      </cdr:txBody>
    </cdr:sp>
  </cdr:relSizeAnchor>
</c:userShape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Calibri" pitchFamily="34" charset="0"/>
                <a:ea typeface="SimSun" pitchFamily="2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itchFamily="34" charset="0"/>
                <a:ea typeface="SimSun" pitchFamily="2" charset="-122"/>
              </a:defRPr>
            </a:lvl1pPr>
          </a:lstStyle>
          <a:p>
            <a:pPr>
              <a:defRPr/>
            </a:pPr>
            <a:fld id="{211CA07E-9789-4F91-A97F-7528838BF875}" type="datetimeFigureOut">
              <a:rPr lang="zh-CN" altLang="en-US"/>
              <a:pPr>
                <a:defRPr/>
              </a:pPr>
              <a:t>2017/5/10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6700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zh-CN" altLang="en-US" noProof="0"/>
              <a:t>单击此处编辑母版文本样式</a:t>
            </a:r>
          </a:p>
          <a:p>
            <a:pPr lvl="1"/>
            <a:r>
              <a:rPr lang="zh-CN" altLang="en-US" noProof="0"/>
              <a:t>第二级</a:t>
            </a:r>
          </a:p>
          <a:p>
            <a:pPr lvl="2"/>
            <a:r>
              <a:rPr lang="zh-CN" altLang="en-US" noProof="0"/>
              <a:t>第三级</a:t>
            </a:r>
          </a:p>
          <a:p>
            <a:pPr lvl="3"/>
            <a:r>
              <a:rPr lang="zh-CN" altLang="en-US" noProof="0"/>
              <a:t>第四级</a:t>
            </a:r>
          </a:p>
          <a:p>
            <a:pPr lvl="4"/>
            <a:r>
              <a:rPr lang="zh-CN" altLang="en-US" noProof="0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Calibri" pitchFamily="34" charset="0"/>
                <a:ea typeface="SimSun" pitchFamily="2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itchFamily="34" charset="0"/>
                <a:ea typeface="SimSun" pitchFamily="2" charset="-122"/>
              </a:defRPr>
            </a:lvl1pPr>
          </a:lstStyle>
          <a:p>
            <a:pPr>
              <a:defRPr/>
            </a:pPr>
            <a:fld id="{06BD3F40-E4F7-4062-871A-04435BE43AD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2874302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宋体" pitchFamily="2" charset="-122"/>
        <a:cs typeface="+mn-cs"/>
      </a:defRPr>
    </a:lvl1pPr>
    <a:lvl2pPr marL="457189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宋体" pitchFamily="2" charset="-122"/>
        <a:cs typeface="+mn-cs"/>
      </a:defRPr>
    </a:lvl2pPr>
    <a:lvl3pPr marL="914378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宋体" pitchFamily="2" charset="-122"/>
        <a:cs typeface="+mn-cs"/>
      </a:defRPr>
    </a:lvl3pPr>
    <a:lvl4pPr marL="1371566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宋体" pitchFamily="2" charset="-122"/>
        <a:cs typeface="+mn-cs"/>
      </a:defRPr>
    </a:lvl4pPr>
    <a:lvl5pPr marL="1828754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宋体" pitchFamily="2" charset="-122"/>
        <a:cs typeface="+mn-cs"/>
      </a:defRPr>
    </a:lvl5pPr>
    <a:lvl6pPr marL="2285943" algn="l" defTabSz="914378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132" algn="l" defTabSz="914378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320" algn="l" defTabSz="914378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509" algn="l" defTabSz="914378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7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/>
                <a:ea typeface="ＭＳ Ｐゴシック" charset="0"/>
                <a:cs typeface="ＭＳ Ｐゴシック" charset="0"/>
              </a:defRPr>
            </a:lvl1pPr>
            <a:lvl2pPr marL="742842" indent="-285709" eaLnBrk="0" hangingPunct="0">
              <a:defRPr sz="2400">
                <a:solidFill>
                  <a:schemeClr val="tx1"/>
                </a:solidFill>
                <a:latin typeface="Arial"/>
                <a:ea typeface="ＭＳ Ｐゴシック" charset="0"/>
              </a:defRPr>
            </a:lvl2pPr>
            <a:lvl3pPr marL="1142835" indent="-228567" eaLnBrk="0" hangingPunct="0">
              <a:defRPr sz="2400">
                <a:solidFill>
                  <a:schemeClr val="tx1"/>
                </a:solidFill>
                <a:latin typeface="Arial"/>
                <a:ea typeface="ＭＳ Ｐゴシック" charset="0"/>
              </a:defRPr>
            </a:lvl3pPr>
            <a:lvl4pPr marL="1599969" indent="-228567" eaLnBrk="0" hangingPunct="0">
              <a:defRPr sz="2400">
                <a:solidFill>
                  <a:schemeClr val="tx1"/>
                </a:solidFill>
                <a:latin typeface="Arial"/>
                <a:ea typeface="ＭＳ Ｐゴシック" charset="0"/>
              </a:defRPr>
            </a:lvl4pPr>
            <a:lvl5pPr marL="2057103" indent="-228567" eaLnBrk="0" hangingPunct="0">
              <a:defRPr sz="2400">
                <a:solidFill>
                  <a:schemeClr val="tx1"/>
                </a:solidFill>
                <a:latin typeface="Arial"/>
                <a:ea typeface="ＭＳ Ｐゴシック" charset="0"/>
              </a:defRPr>
            </a:lvl5pPr>
            <a:lvl6pPr marL="2514237" indent="-228567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  <a:ea typeface="ＭＳ Ｐゴシック" charset="0"/>
              </a:defRPr>
            </a:lvl6pPr>
            <a:lvl7pPr marL="2971370" indent="-228567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  <a:ea typeface="ＭＳ Ｐゴシック" charset="0"/>
              </a:defRPr>
            </a:lvl7pPr>
            <a:lvl8pPr marL="3428505" indent="-228567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  <a:ea typeface="ＭＳ Ｐゴシック" charset="0"/>
              </a:defRPr>
            </a:lvl8pPr>
            <a:lvl9pPr marL="3885639" indent="-228567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  <a:ea typeface="ＭＳ Ｐゴシック" charset="0"/>
              </a:defRPr>
            </a:lvl9pPr>
          </a:lstStyle>
          <a:p>
            <a:fld id="{ED8D654A-3275-6F43-928B-6FF3641A62A2}" type="slidenum">
              <a:rPr lang="en-US" altLang="zh-CN" sz="1200"/>
              <a:t>1</a:t>
            </a:fld>
            <a:endParaRPr lang="en-US" altLang="zh-CN" sz="1200"/>
          </a:p>
        </p:txBody>
      </p:sp>
      <p:sp>
        <p:nvSpPr>
          <p:cNvPr id="1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zh-CN">
              <a:ea typeface="ＭＳ Ｐゴシック" charset="0"/>
              <a:cs typeface="ＭＳ Ｐゴシック" charset="0"/>
            </a:endParaRPr>
          </a:p>
        </p:txBody>
      </p:sp>
      <p:sp>
        <p:nvSpPr>
          <p:cNvPr id="14340" name="Date Placeholder 7"/>
          <p:cNvSpPr>
            <a:spLocks noGrp="1"/>
          </p:cNvSpPr>
          <p:nvPr>
            <p:ph type="dt" sz="quarter" idx="10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/>
                <a:ea typeface="ＭＳ Ｐゴシック" charset="0"/>
                <a:cs typeface="ＭＳ Ｐゴシック" charset="0"/>
              </a:defRPr>
            </a:lvl1pPr>
            <a:lvl2pPr marL="742842" indent="-285709" eaLnBrk="0" hangingPunct="0">
              <a:defRPr sz="2400">
                <a:solidFill>
                  <a:schemeClr val="tx1"/>
                </a:solidFill>
                <a:latin typeface="Arial"/>
                <a:ea typeface="ＭＳ Ｐゴシック" charset="0"/>
              </a:defRPr>
            </a:lvl2pPr>
            <a:lvl3pPr marL="1142835" indent="-228567" eaLnBrk="0" hangingPunct="0">
              <a:defRPr sz="2400">
                <a:solidFill>
                  <a:schemeClr val="tx1"/>
                </a:solidFill>
                <a:latin typeface="Arial"/>
                <a:ea typeface="ＭＳ Ｐゴシック" charset="0"/>
              </a:defRPr>
            </a:lvl3pPr>
            <a:lvl4pPr marL="1599969" indent="-228567" eaLnBrk="0" hangingPunct="0">
              <a:defRPr sz="2400">
                <a:solidFill>
                  <a:schemeClr val="tx1"/>
                </a:solidFill>
                <a:latin typeface="Arial"/>
                <a:ea typeface="ＭＳ Ｐゴシック" charset="0"/>
              </a:defRPr>
            </a:lvl4pPr>
            <a:lvl5pPr marL="2057103" indent="-228567" eaLnBrk="0" hangingPunct="0">
              <a:defRPr sz="2400">
                <a:solidFill>
                  <a:schemeClr val="tx1"/>
                </a:solidFill>
                <a:latin typeface="Arial"/>
                <a:ea typeface="ＭＳ Ｐゴシック" charset="0"/>
              </a:defRPr>
            </a:lvl5pPr>
            <a:lvl6pPr marL="2514237" indent="-228567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  <a:ea typeface="ＭＳ Ｐゴシック" charset="0"/>
              </a:defRPr>
            </a:lvl6pPr>
            <a:lvl7pPr marL="2971370" indent="-228567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  <a:ea typeface="ＭＳ Ｐゴシック" charset="0"/>
              </a:defRPr>
            </a:lvl7pPr>
            <a:lvl8pPr marL="3428505" indent="-228567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  <a:ea typeface="ＭＳ Ｐゴシック" charset="0"/>
              </a:defRPr>
            </a:lvl8pPr>
            <a:lvl9pPr marL="3885639" indent="-228567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  <a:ea typeface="ＭＳ Ｐゴシック" charset="0"/>
              </a:defRPr>
            </a:lvl9pPr>
          </a:lstStyle>
          <a:p>
            <a:fld id="{ED910A25-6F06-DC4C-A655-6A33ACE76204}" type="datetime1">
              <a:rPr lang="en-US" altLang="zh-CN" sz="1200"/>
              <a:t>9/6/2024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24560267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7B357CB-70B0-4EFC-B830-26ED2752564F}" type="slidenum">
              <a:rPr lang="zh-CN" altLang="en-US" smtClean="0">
                <a:solidFill>
                  <a:prstClr val="black"/>
                </a:solidFill>
              </a:rPr>
              <a:pPr>
                <a:defRPr/>
              </a:pPr>
              <a:t>2</a:t>
            </a:fld>
            <a:endParaRPr lang="zh-CN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03311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1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17412" name="灯片编号占位符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B3FF1CA-EDDE-4A0D-B922-D4EF9181CCD4}" type="slidenum">
              <a:rPr lang="zh-CN" alt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057588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6BD3F40-E4F7-4062-871A-04435BE43AD3}" type="slidenum">
              <a:rPr lang="zh-CN" altLang="en-US" smtClean="0"/>
              <a:pPr>
                <a:defRPr/>
              </a:pPr>
              <a:t>18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18038544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549A98-1850-4D60-89C9-B88FBB3FF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4CB1D0-487D-419A-BB73-EC033AB7C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74E1AC-DC0F-4C95-A770-A0C0E8067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F5831D-29BC-4757-A597-0DCE6AFC4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EF7A4E-5714-4E7B-8A39-D8AF5F5D3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78E6CF-F671-4FE3-9FFA-5551B31AF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322AFF-CBF8-42F8-838F-1B2562DC8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C341FE-5B0E-4A54-B483-AA1F5ED3F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791916-1A13-4BBD-A2F2-A2486F86E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436AE5-CCCD-42FA-97B5-23C1F3D0E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613F8C-A4FC-4C4A-B4F4-6D2C9E5DC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5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 userDrawn="1"/>
        </p:nvSpPr>
        <p:spPr>
          <a:xfrm>
            <a:off x="714378" y="107156"/>
            <a:ext cx="4786313" cy="369330"/>
          </a:xfrm>
          <a:prstGeom prst="rect">
            <a:avLst/>
          </a:prstGeom>
          <a:noFill/>
        </p:spPr>
        <p:txBody>
          <a:bodyPr lIns="91438" tIns="45719" rIns="91438" bIns="45719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燕尾形 7"/>
          <p:cNvSpPr/>
          <p:nvPr userDrawn="1"/>
        </p:nvSpPr>
        <p:spPr>
          <a:xfrm>
            <a:off x="141360" y="142715"/>
            <a:ext cx="257135" cy="192839"/>
          </a:xfrm>
          <a:prstGeom prst="chevron">
            <a:avLst/>
          </a:prstGeom>
          <a:solidFill>
            <a:srgbClr val="373C64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err="1">
              <a:solidFill>
                <a:schemeClr val="tx1"/>
              </a:solidFill>
            </a:endParaRPr>
          </a:p>
        </p:txBody>
      </p:sp>
      <p:sp>
        <p:nvSpPr>
          <p:cNvPr id="9" name="燕尾形 8"/>
          <p:cNvSpPr/>
          <p:nvPr userDrawn="1"/>
        </p:nvSpPr>
        <p:spPr>
          <a:xfrm>
            <a:off x="310096" y="142715"/>
            <a:ext cx="257135" cy="192839"/>
          </a:xfrm>
          <a:prstGeom prst="chevron">
            <a:avLst/>
          </a:prstGeom>
          <a:solidFill>
            <a:srgbClr val="FFC000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err="1">
              <a:solidFill>
                <a:schemeClr val="tx1"/>
              </a:solidFill>
            </a:endParaRPr>
          </a:p>
        </p:txBody>
      </p:sp>
      <p:cxnSp>
        <p:nvCxnSpPr>
          <p:cNvPr id="11" name="直接连接符 10"/>
          <p:cNvCxnSpPr/>
          <p:nvPr userDrawn="1"/>
        </p:nvCxnSpPr>
        <p:spPr>
          <a:xfrm>
            <a:off x="251520" y="483518"/>
            <a:ext cx="8568952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图片 6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28385" y="27094"/>
            <a:ext cx="900101" cy="424070"/>
          </a:xfrm>
          <a:prstGeom prst="rect">
            <a:avLst/>
          </a:prstGeom>
        </p:spPr>
      </p:pic>
      <p:sp>
        <p:nvSpPr>
          <p:cNvPr id="12" name="Slide Number Placeholder 5"/>
          <p:cNvSpPr txBox="1"/>
          <p:nvPr userDrawn="1"/>
        </p:nvSpPr>
        <p:spPr bwMode="auto">
          <a:xfrm>
            <a:off x="7740353" y="4948015"/>
            <a:ext cx="1280386" cy="1231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t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ＭＳ Ｐゴシック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5pPr>
            <a:lvl6pPr marL="2514600" indent="-228600" algn="l" defTabSz="914378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6pPr>
            <a:lvl7pPr marL="2971800" indent="-228600" algn="l" defTabSz="914378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7pPr>
            <a:lvl8pPr marL="3429000" indent="-228600" algn="l" defTabSz="914378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8pPr>
            <a:lvl9pPr marL="3886200" indent="-228600" algn="l" defTabSz="914378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9pPr>
          </a:lstStyle>
          <a:p>
            <a:pPr algn="r"/>
            <a:r>
              <a:rPr lang="en-US" altLang="zh-CN" sz="800" b="0" i="0" baseline="0">
                <a:solidFill>
                  <a:schemeClr val="bg1">
                    <a:lumMod val="65000"/>
                  </a:schemeClr>
                </a:solidFill>
                <a:latin typeface="Arial" pitchFamily="34" charset="0"/>
                <a:ea typeface="楷体" panose="02010609060101010101" pitchFamily="49" charset="-122"/>
                <a:cs typeface="Arial" pitchFamily="34" charset="0"/>
              </a:rPr>
              <a:t>- </a:t>
            </a:r>
            <a:fld id="{BDAEED39-8CE5-E849-8BB2-D2203B6D9153}" type="slidenum">
              <a:rPr lang="en-US" altLang="zh-CN" sz="800" b="0" i="0" baseline="0" smtClean="0">
                <a:solidFill>
                  <a:schemeClr val="bg1">
                    <a:lumMod val="65000"/>
                  </a:schemeClr>
                </a:solidFill>
                <a:latin typeface="Arial" pitchFamily="34" charset="0"/>
                <a:ea typeface="楷体" panose="02010609060101010101" pitchFamily="49" charset="-122"/>
                <a:cs typeface="Arial" pitchFamily="34" charset="0"/>
              </a:rPr>
              <a:pPr algn="r"/>
              <a:t>‹#›</a:t>
            </a:fld>
            <a:r>
              <a:rPr lang="en-US" altLang="zh-CN" sz="800" b="0" i="0" baseline="0">
                <a:solidFill>
                  <a:schemeClr val="bg1">
                    <a:lumMod val="65000"/>
                  </a:schemeClr>
                </a:solidFill>
                <a:latin typeface="Arial" pitchFamily="34" charset="0"/>
                <a:ea typeface="楷体" panose="02010609060101010101" pitchFamily="49" charset="-122"/>
                <a:cs typeface="Arial" pitchFamily="34" charset="0"/>
              </a:rPr>
              <a:t> -</a:t>
            </a:r>
            <a:endParaRPr lang="en-US" altLang="zh-CN" sz="800" b="1" i="0" baseline="0">
              <a:solidFill>
                <a:schemeClr val="bg1">
                  <a:lumMod val="65000"/>
                </a:schemeClr>
              </a:solidFill>
              <a:latin typeface="Arial" pitchFamily="34" charset="0"/>
              <a:ea typeface="楷体" panose="02010609060101010101" pitchFamily="49" charset="-122"/>
              <a:cs typeface="Arial" pitchFamily="34" charset="0"/>
            </a:endParaRPr>
          </a:p>
          <a:p>
            <a:pPr algn="r"/>
            <a:endParaRPr lang="en-US" altLang="zh-CN" sz="800" b="1" i="0" baseline="0">
              <a:solidFill>
                <a:schemeClr val="bg1">
                  <a:lumMod val="65000"/>
                </a:schemeClr>
              </a:solidFill>
              <a:latin typeface="Arial" pitchFamily="34" charset="0"/>
              <a:ea typeface="楷体" panose="02010609060101010101" pitchFamily="49" charset="-122"/>
              <a:cs typeface="Arial" pitchFamily="34" charset="0"/>
            </a:endParaRPr>
          </a:p>
        </p:txBody>
      </p:sp>
      <p:sp>
        <p:nvSpPr>
          <p:cNvPr id="13" name="Footer Placeholder 3"/>
          <p:cNvSpPr>
            <a:spLocks noGrp="1"/>
          </p:cNvSpPr>
          <p:nvPr userDrawn="1"/>
        </p:nvSpPr>
        <p:spPr bwMode="gray">
          <a:xfrm>
            <a:off x="141360" y="4948015"/>
            <a:ext cx="4863571" cy="126958"/>
          </a:xfrm>
          <a:prstGeom prst="rect">
            <a:avLst/>
          </a:prstGeom>
          <a:noFill/>
          <a:ln w="12700">
            <a:noFill/>
            <a:miter lim="800000"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en-AU"/>
            </a:defPPr>
            <a:lvl1pPr algn="l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sz="900" b="0" kern="1200">
                <a:solidFill>
                  <a:schemeClr val="tx1"/>
                </a:solidFill>
                <a:latin typeface="Cambria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eaLnBrk="0" fontAlgn="base" hangingPunct="0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eaLnBrk="0" fontAlgn="base" hangingPunct="0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eaLnBrk="0" fontAlgn="base" hangingPunct="0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sz="800">
                <a:solidFill>
                  <a:srgbClr val="AABAC8"/>
                </a:solidFill>
                <a:latin typeface="Arial" pitchFamily="34" charset="0"/>
                <a:ea typeface="华文楷体"/>
                <a:cs typeface="Arial" pitchFamily="34" charset="0"/>
              </a:rPr>
              <a:t>Copyright © 201</a:t>
            </a:r>
            <a:r>
              <a:rPr lang="en-US" altLang="zh-CN" sz="800">
                <a:solidFill>
                  <a:srgbClr val="AABAC8"/>
                </a:solidFill>
                <a:latin typeface="Arial" pitchFamily="34" charset="0"/>
                <a:ea typeface="华文楷体"/>
                <a:cs typeface="Arial" pitchFamily="34" charset="0"/>
              </a:rPr>
              <a:t>6</a:t>
            </a:r>
            <a:r>
              <a:rPr lang="en-US" sz="800">
                <a:solidFill>
                  <a:srgbClr val="AABAC8"/>
                </a:solidFill>
                <a:latin typeface="Arial" pitchFamily="34" charset="0"/>
                <a:ea typeface="华文楷体"/>
                <a:cs typeface="Arial" pitchFamily="34" charset="0"/>
              </a:rPr>
              <a:t> Accenture All Rights Reserved</a:t>
            </a:r>
            <a:endParaRPr lang="en-AU" sz="800">
              <a:solidFill>
                <a:srgbClr val="AABAC8"/>
              </a:solidFill>
              <a:latin typeface="Arial" pitchFamily="34" charset="0"/>
              <a:ea typeface="华文楷体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4688108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首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Picture 6" descr="Cover_chi.png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5558" y="-5557"/>
            <a:ext cx="9170243" cy="5157216"/>
          </a:xfrm>
          <a:prstGeom prst="rect">
            <a:avLst/>
          </a:prstGeom>
        </p:spPr>
      </p:pic>
      <p:sp>
        <p:nvSpPr>
          <p:cNvPr id="5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535525" y="3250811"/>
            <a:ext cx="5331565" cy="392507"/>
          </a:xfrm>
        </p:spPr>
        <p:txBody>
          <a:bodyPr bIns="0"/>
          <a:lstStyle>
            <a:lvl1pPr marL="257177" marR="0" indent="-257177" algn="l" defTabSz="68581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 sz="2700" b="0" i="0" baseline="0">
                <a:solidFill>
                  <a:schemeClr val="bg1"/>
                </a:solidFill>
                <a:latin typeface="华文黑体"/>
                <a:ea typeface="华文黑体"/>
                <a:cs typeface="华文黑体"/>
              </a:defRPr>
            </a:lvl1pPr>
          </a:lstStyle>
          <a:p>
            <a:pPr marL="257177" marR="0" lvl="0" indent="-257177" defTabSz="68581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zh-CN" altLang="en-US"/>
              <a:t>单击此处编辑母版标题样式</a:t>
            </a:r>
            <a:endParaRPr lang="en-US" altLang="zh-CN"/>
          </a:p>
        </p:txBody>
      </p:sp>
      <p:sp>
        <p:nvSpPr>
          <p:cNvPr id="8" name="Rectangle 22"/>
          <p:cNvSpPr>
            <a:spLocks noGrp="1" noChangeAspect="1" noChangeArrowheads="1"/>
          </p:cNvSpPr>
          <p:nvPr>
            <p:ph idx="1" hasCustomPrompt="1"/>
          </p:nvPr>
        </p:nvSpPr>
        <p:spPr bwMode="auto">
          <a:xfrm>
            <a:off x="530229" y="3648871"/>
            <a:ext cx="5318125" cy="3746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0" tIns="0" rIns="0" bIns="34292" numCol="1" anchor="t" anchorCtr="0" compatLnSpc="1">
            <a:prstTxWarp prst="textNoShape">
              <a:avLst/>
            </a:prstTxWarp>
          </a:bodyPr>
          <a:lstStyle>
            <a:lvl1pPr algn="l">
              <a:defRPr sz="2200" b="0" i="0">
                <a:solidFill>
                  <a:srgbClr val="FAAF19"/>
                </a:solidFill>
                <a:latin typeface="华文黑体"/>
                <a:ea typeface="华文黑体"/>
                <a:cs typeface="华文黑体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en-US" altLang="zh-CN"/>
          </a:p>
        </p:txBody>
      </p:sp>
      <p:sp>
        <p:nvSpPr>
          <p:cNvPr id="13" name="Rectangle 22"/>
          <p:cNvSpPr>
            <a:spLocks noGrp="1" noChangeAspect="1" noChangeArrowheads="1"/>
          </p:cNvSpPr>
          <p:nvPr>
            <p:ph idx="10" hasCustomPrompt="1"/>
          </p:nvPr>
        </p:nvSpPr>
        <p:spPr bwMode="auto">
          <a:xfrm>
            <a:off x="530229" y="4071150"/>
            <a:ext cx="5318125" cy="3294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0" tIns="0" rIns="0" bIns="34292" numCol="1" anchor="t" anchorCtr="0" compatLnSpc="1">
            <a:prstTxWarp prst="textNoShape">
              <a:avLst/>
            </a:prstTxWarp>
          </a:bodyPr>
          <a:lstStyle>
            <a:lvl1pPr algn="l">
              <a:defRPr sz="900" b="0" i="0">
                <a:solidFill>
                  <a:srgbClr val="FAAF19"/>
                </a:solidFill>
                <a:latin typeface="华文细黑"/>
                <a:ea typeface="华文细黑"/>
                <a:cs typeface="华文黑体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073727201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内页 (文字和图表)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685805" y="311151"/>
            <a:ext cx="7770283" cy="482600"/>
          </a:xfrm>
        </p:spPr>
        <p:txBody>
          <a:bodyPr bIns="0"/>
          <a:lstStyle>
            <a:lvl1pPr marL="0" marR="0" indent="0" algn="l" defTabSz="685685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 sz="2400" b="1" baseline="0">
                <a:solidFill>
                  <a:srgbClr val="373C64"/>
                </a:solidFill>
                <a:latin typeface="黑体-简 中等"/>
                <a:ea typeface="黑体"/>
                <a:cs typeface="黑体"/>
              </a:defRPr>
            </a:lvl1pPr>
          </a:lstStyle>
          <a:p>
            <a:pPr marL="257132" marR="0" lvl="0" indent="-257132" defTabSz="685685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zh-CN" altLang="en-US" smtClean="0"/>
              <a:t>单击此处编辑母版标题样式</a:t>
            </a:r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521835549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  <a:ea typeface="微软雅黑" panose="020b0503020204020204" pitchFamily="34" charset="-12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/>
          <a:lstStyle>
            <a:lvl1pPr>
              <a:defRPr>
                <a:ea typeface="微软雅黑" panose="020b0503020204020204" pitchFamily="34" charset="-122"/>
              </a:defRPr>
            </a:lvl1pPr>
          </a:lstStyle>
          <a:p>
            <a:fld id="{530820CF-B880-4189-942D-D702A7CBA730}" type="datetimeFigureOut">
              <a:rPr lang="zh-CN" altLang="en-US" smtClean="0"/>
              <a:t>2017/5/10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/>
          <a:lstStyle>
            <a:lvl1pPr>
              <a:defRPr>
                <a:ea typeface="微软雅黑" panose="020b0503020204020204" pitchFamily="34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/>
          <a:lstStyle>
            <a:lvl1pPr>
              <a:defRPr>
                <a:ea typeface="微软雅黑" panose="020b0503020204020204" pitchFamily="34" charset="-122"/>
              </a:defRPr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71431813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vmlDrawing" Target="../drawings/vmlDrawing1.vml" /><Relationship Id="rId11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ags" Target="../tags/tag1.xml" /><Relationship Id="rId6" Type="http://schemas.openxmlformats.org/officeDocument/2006/relationships/oleObject" Target="../embeddings/oleObject1.bin" TargetMode="Internal" /><Relationship Id="rId7" Type="http://schemas.openxmlformats.org/officeDocument/2006/relationships/image" Target="../media/image3.emf" /><Relationship Id="rId8" Type="http://schemas.openxmlformats.org/officeDocument/2006/relationships/tags" Target="../tags/tag2.xml" /><Relationship Id="rId9" Type="http://schemas.openxmlformats.org/officeDocument/2006/relationships/tags" Target="../tags/tag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1" hidden="1"/>
          <p:cNvGraphicFramePr>
            <a:graphicFrameLocks noChangeAspect="1"/>
          </p:cNvGraphicFramePr>
          <p:nvPr userDrawn="1">
            <p:custDataLst>
              <p:tags r:id="rId5"/>
            </p:custDataLst>
            <p:extLst>
              <p:ext uri="{D42A27DB-BD31-4B8C-83A1-F6EECF244321}">
                <p14:modId xmlns:p14="http://schemas.microsoft.com/office/powerpoint/2010/main" val="3236532165"/>
              </p:ext>
            </p:extLst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think-cell Slide" r:id="rId6" imgW="270" imgH="270" progId="TCLayout.ActiveDocument.1">
                  <p:embed/>
                </p:oleObj>
              </mc:Choice>
              <mc:Fallback>
                <p:oleObj name="think-cell Slide" r:id="rId6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4098" name="标题占位符 1"/>
          <p:cNvSpPr>
            <a:spLocks noGrp="1"/>
          </p:cNvSpPr>
          <p:nvPr>
            <p:ph type="title"/>
          </p:nvPr>
        </p:nvSpPr>
        <p:spPr bwMode="auto">
          <a:xfrm>
            <a:off x="457200" y="206375"/>
            <a:ext cx="8229600" cy="857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18" tIns="45708" rIns="91418" bIns="45708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4099" name="文本占位符 2"/>
          <p:cNvSpPr>
            <a:spLocks noGrp="1"/>
          </p:cNvSpPr>
          <p:nvPr>
            <p:ph type="body" idx="1"/>
          </p:nvPr>
        </p:nvSpPr>
        <p:spPr bwMode="auto">
          <a:xfrm>
            <a:off x="457200" y="1200157"/>
            <a:ext cx="8229600" cy="3394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18" tIns="45708" rIns="91418" bIns="4570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4767270"/>
            <a:ext cx="2133600" cy="274637"/>
          </a:xfrm>
          <a:prstGeom prst="rect">
            <a:avLst/>
          </a:prstGeom>
        </p:spPr>
        <p:txBody>
          <a:bodyPr vert="horz" wrap="square" lIns="91418" tIns="45708" rIns="91418" bIns="45708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defTabSz="911180">
              <a:defRPr/>
            </a:pPr>
            <a:fld id="{C9E7E38A-FBE8-4E15-BDEE-02D9F6F54F45}" type="datetimeFigureOut">
              <a:rPr lang="zh-CN" altLang="en-US" smtClean="0">
                <a:latin typeface="Calibri" pitchFamily="34" charset="0"/>
              </a:rPr>
              <a:pPr defTabSz="911180">
                <a:defRPr/>
              </a:pPr>
              <a:t>2017/5/10</a:t>
            </a:fld>
            <a:endParaRPr lang="zh-CN" altLang="en-US">
              <a:latin typeface="Calibri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4767270"/>
            <a:ext cx="2895600" cy="274637"/>
          </a:xfrm>
          <a:prstGeom prst="rect">
            <a:avLst/>
          </a:prstGeom>
        </p:spPr>
        <p:txBody>
          <a:bodyPr vert="horz" wrap="square" lIns="91418" tIns="45708" rIns="91418" bIns="45708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defTabSz="911180">
              <a:defRPr/>
            </a:pPr>
            <a:r>
              <a:rPr lang="zh-CN" altLang="en-US">
                <a:latin typeface="Calibri" pitchFamily="34" charset="0"/>
              </a:rPr>
              <a:t>零担客户关系管理三期项目立项汇报</a:t>
            </a:r>
            <a:r>
              <a:rPr lang="en-US" altLang="zh-CN">
                <a:latin typeface="Calibri" pitchFamily="34" charset="0"/>
              </a:rPr>
              <a:t>_V0.9.PPTX</a:t>
            </a:r>
            <a:endParaRPr lang="zh-CN" altLang="en-US">
              <a:latin typeface="Calibri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4767270"/>
            <a:ext cx="2133600" cy="274637"/>
          </a:xfrm>
          <a:prstGeom prst="rect">
            <a:avLst/>
          </a:prstGeom>
        </p:spPr>
        <p:txBody>
          <a:bodyPr vert="horz" wrap="square" lIns="91418" tIns="45708" rIns="91418" bIns="45708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defTabSz="911180">
              <a:defRPr/>
            </a:pPr>
            <a:fld id="{8164624E-163C-4A8E-9B2A-DA343874B740}" type="slidenum">
              <a:rPr lang="zh-CN" altLang="en-US" smtClean="0">
                <a:latin typeface="Calibri" pitchFamily="34" charset="0"/>
              </a:rPr>
              <a:pPr defTabSz="911180">
                <a:defRPr/>
              </a:pPr>
              <a:t>‹#›</a:t>
            </a:fld>
            <a:endParaRPr lang="zh-CN" altLang="en-US">
              <a:latin typeface="Calibri" pitchFamily="34" charset="0"/>
            </a:endParaRPr>
          </a:p>
        </p:txBody>
      </p:sp>
      <p:sp>
        <p:nvSpPr>
          <p:cNvPr id="3" name="AcnSubjectTitle_ID_3" hidden="1"/>
          <p:cNvSpPr txBox="1"/>
          <p:nvPr userDrawn="1">
            <p:custDataLst>
              <p:tags r:id="rId8"/>
            </p:custDataLst>
          </p:nvPr>
        </p:nvSpPr>
        <p:spPr bwMode="gray">
          <a:xfrm>
            <a:off x="457200" y="1420813"/>
            <a:ext cx="6985000" cy="338554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l">
              <a:buFontTx/>
              <a:buNone/>
            </a:pPr>
            <a:r>
              <a:rPr lang="en-US" altLang="zh-CN" sz="1600" b="1" i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Subject Title</a:t>
            </a:r>
            <a:endParaRPr lang="zh-CN" altLang="en-US" sz="1600" b="1" i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AcnFootnote_ID_7" hidden="1"/>
          <p:cNvSpPr txBox="1"/>
          <p:nvPr userDrawn="1">
            <p:custDataLst>
              <p:tags r:id="rId9"/>
            </p:custDataLst>
          </p:nvPr>
        </p:nvSpPr>
        <p:spPr bwMode="gray">
          <a:xfrm>
            <a:off x="457200" y="6254750"/>
            <a:ext cx="8229600" cy="430887"/>
          </a:xfrm>
          <a:prstGeom prst="rect">
            <a:avLst/>
          </a:prstGeom>
          <a:noFill/>
        </p:spPr>
        <p:txBody>
          <a:bodyPr vert="horz" wrap="square" rtlCol="0" anchor="b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538163" indent="-538163" algn="l">
              <a:buFontTx/>
              <a:buNone/>
            </a:pPr>
            <a:r>
              <a:rPr lang="en-US" altLang="zh-CN" sz="1000" b="0" i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*	Footnote</a:t>
            </a:r>
          </a:p>
          <a:p>
            <a:pPr marL="538163" indent="-538163" algn="l">
              <a:spcBef>
                <a:spcPct val="20000"/>
              </a:spcBef>
              <a:buFontTx/>
              <a:buNone/>
            </a:pPr>
            <a:r>
              <a:rPr lang="en-US" altLang="zh-CN" sz="1000" b="0" i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Source:	Source</a:t>
            </a:r>
            <a:endParaRPr lang="zh-CN" altLang="en-US" sz="1000" b="0" i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6253759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065" r:id="rId2"/>
    <p:sldLayoutId id="2147484067" r:id="rId3"/>
    <p:sldLayoutId id="2147484068" r:id="rId4"/>
  </p:sldLayoutIdLst>
  <p:transition/>
  <p:timing/>
  <p:txStyles>
    <p:titleStyle>
      <a:lvl1pPr algn="ctr" defTabSz="911180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defTabSz="91118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2pPr>
      <a:lvl3pPr algn="ctr" defTabSz="91118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3pPr>
      <a:lvl4pPr algn="ctr" defTabSz="91118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4pPr>
      <a:lvl5pPr algn="ctr" defTabSz="91118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5pPr>
      <a:lvl6pPr marL="389564" algn="ctr" defTabSz="913037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6pPr>
      <a:lvl7pPr marL="779123" algn="ctr" defTabSz="913037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7pPr>
      <a:lvl8pPr marL="1168687" algn="ctr" defTabSz="913037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8pPr>
      <a:lvl9pPr marL="1558249" algn="ctr" defTabSz="913037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9pPr>
    </p:titleStyle>
    <p:bodyStyle>
      <a:lvl1pPr marL="339709" indent="-339709" algn="l" defTabSz="91118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9738" indent="-282561" algn="l" defTabSz="91118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39768" indent="-225414" algn="l" defTabSz="91118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596945" indent="-225414" algn="l" defTabSz="91118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4123" indent="-225414" algn="l" defTabSz="91118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3903" indent="-228536" algn="l" defTabSz="91414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0976" indent="-228536" algn="l" defTabSz="91414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048" indent="-228536" algn="l" defTabSz="91414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5122" indent="-228536" algn="l" defTabSz="91414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14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073" algn="l" defTabSz="91414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147" algn="l" defTabSz="91414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220" algn="l" defTabSz="91414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292" algn="l" defTabSz="91414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366" algn="l" defTabSz="91414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2439" algn="l" defTabSz="91414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199512" algn="l" defTabSz="91414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6585" algn="l" defTabSz="91414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chart" Target="../charts/chart1.xml" /><Relationship Id="rId3" Type="http://schemas.openxmlformats.org/officeDocument/2006/relationships/chart" Target="../charts/chart2.xml" /><Relationship Id="rId4" Type="http://schemas.openxmlformats.org/officeDocument/2006/relationships/chart" Target="../charts/chart3.xml" /><Relationship Id="rId5" Type="http://schemas.openxmlformats.org/officeDocument/2006/relationships/chart" Target="../charts/chart4.xml" /><Relationship Id="rId6" Type="http://schemas.openxmlformats.org/officeDocument/2006/relationships/chart" Target="../charts/chart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chart" Target="../charts/chart6.xml" /><Relationship Id="rId3" Type="http://schemas.openxmlformats.org/officeDocument/2006/relationships/chart" Target="../charts/chart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3.xml" /><Relationship Id="rId100" Type="http://schemas.openxmlformats.org/officeDocument/2006/relationships/tags" Target="../tags/tag103.xml" /><Relationship Id="rId101" Type="http://schemas.openxmlformats.org/officeDocument/2006/relationships/tags" Target="../tags/tag104.xml" /><Relationship Id="rId102" Type="http://schemas.openxmlformats.org/officeDocument/2006/relationships/tags" Target="../tags/tag105.xml" /><Relationship Id="rId103" Type="http://schemas.openxmlformats.org/officeDocument/2006/relationships/tags" Target="../tags/tag106.xml" /><Relationship Id="rId104" Type="http://schemas.openxmlformats.org/officeDocument/2006/relationships/tags" Target="../tags/tag107.xml" /><Relationship Id="rId105" Type="http://schemas.openxmlformats.org/officeDocument/2006/relationships/tags" Target="../tags/tag108.xml" /><Relationship Id="rId106" Type="http://schemas.openxmlformats.org/officeDocument/2006/relationships/tags" Target="../tags/tag109.xml" /><Relationship Id="rId107" Type="http://schemas.openxmlformats.org/officeDocument/2006/relationships/tags" Target="../tags/tag110.xml" /><Relationship Id="rId108" Type="http://schemas.openxmlformats.org/officeDocument/2006/relationships/tags" Target="../tags/tag111.xml" /><Relationship Id="rId109" Type="http://schemas.openxmlformats.org/officeDocument/2006/relationships/tags" Target="../tags/tag112.xml" /><Relationship Id="rId11" Type="http://schemas.openxmlformats.org/officeDocument/2006/relationships/tags" Target="../tags/tag14.xml" /><Relationship Id="rId110" Type="http://schemas.openxmlformats.org/officeDocument/2006/relationships/tags" Target="../tags/tag113.xml" /><Relationship Id="rId111" Type="http://schemas.openxmlformats.org/officeDocument/2006/relationships/tags" Target="../tags/tag114.xml" /><Relationship Id="rId112" Type="http://schemas.openxmlformats.org/officeDocument/2006/relationships/tags" Target="../tags/tag115.xml" /><Relationship Id="rId113" Type="http://schemas.openxmlformats.org/officeDocument/2006/relationships/tags" Target="../tags/tag116.xml" /><Relationship Id="rId114" Type="http://schemas.openxmlformats.org/officeDocument/2006/relationships/tags" Target="../tags/tag117.xml" /><Relationship Id="rId115" Type="http://schemas.openxmlformats.org/officeDocument/2006/relationships/tags" Target="../tags/tag118.xml" /><Relationship Id="rId116" Type="http://schemas.openxmlformats.org/officeDocument/2006/relationships/tags" Target="../tags/tag119.xml" /><Relationship Id="rId117" Type="http://schemas.openxmlformats.org/officeDocument/2006/relationships/tags" Target="../tags/tag120.xml" /><Relationship Id="rId118" Type="http://schemas.openxmlformats.org/officeDocument/2006/relationships/tags" Target="../tags/tag121.xml" /><Relationship Id="rId119" Type="http://schemas.openxmlformats.org/officeDocument/2006/relationships/tags" Target="../tags/tag122.xml" /><Relationship Id="rId12" Type="http://schemas.openxmlformats.org/officeDocument/2006/relationships/tags" Target="../tags/tag15.xml" /><Relationship Id="rId120" Type="http://schemas.openxmlformats.org/officeDocument/2006/relationships/tags" Target="../tags/tag123.xml" /><Relationship Id="rId121" Type="http://schemas.openxmlformats.org/officeDocument/2006/relationships/tags" Target="../tags/tag124.xml" /><Relationship Id="rId122" Type="http://schemas.openxmlformats.org/officeDocument/2006/relationships/tags" Target="../tags/tag125.xml" /><Relationship Id="rId123" Type="http://schemas.openxmlformats.org/officeDocument/2006/relationships/tags" Target="../tags/tag126.xml" /><Relationship Id="rId124" Type="http://schemas.openxmlformats.org/officeDocument/2006/relationships/tags" Target="../tags/tag127.xml" /><Relationship Id="rId125" Type="http://schemas.openxmlformats.org/officeDocument/2006/relationships/tags" Target="../tags/tag128.xml" /><Relationship Id="rId126" Type="http://schemas.openxmlformats.org/officeDocument/2006/relationships/tags" Target="../tags/tag129.xml" /><Relationship Id="rId127" Type="http://schemas.openxmlformats.org/officeDocument/2006/relationships/tags" Target="../tags/tag130.xml" /><Relationship Id="rId128" Type="http://schemas.openxmlformats.org/officeDocument/2006/relationships/tags" Target="../tags/tag131.xml" /><Relationship Id="rId129" Type="http://schemas.openxmlformats.org/officeDocument/2006/relationships/tags" Target="../tags/tag132.xml" /><Relationship Id="rId13" Type="http://schemas.openxmlformats.org/officeDocument/2006/relationships/tags" Target="../tags/tag16.xml" /><Relationship Id="rId130" Type="http://schemas.openxmlformats.org/officeDocument/2006/relationships/tags" Target="../tags/tag133.xml" /><Relationship Id="rId131" Type="http://schemas.openxmlformats.org/officeDocument/2006/relationships/tags" Target="../tags/tag134.xml" /><Relationship Id="rId132" Type="http://schemas.openxmlformats.org/officeDocument/2006/relationships/tags" Target="../tags/tag135.xml" /><Relationship Id="rId133" Type="http://schemas.openxmlformats.org/officeDocument/2006/relationships/tags" Target="../tags/tag136.xml" /><Relationship Id="rId134" Type="http://schemas.openxmlformats.org/officeDocument/2006/relationships/tags" Target="../tags/tag137.xml" /><Relationship Id="rId135" Type="http://schemas.openxmlformats.org/officeDocument/2006/relationships/tags" Target="../tags/tag138.xml" /><Relationship Id="rId136" Type="http://schemas.openxmlformats.org/officeDocument/2006/relationships/tags" Target="../tags/tag139.xml" /><Relationship Id="rId137" Type="http://schemas.openxmlformats.org/officeDocument/2006/relationships/tags" Target="../tags/tag140.xml" /><Relationship Id="rId138" Type="http://schemas.openxmlformats.org/officeDocument/2006/relationships/tags" Target="../tags/tag141.xml" /><Relationship Id="rId139" Type="http://schemas.openxmlformats.org/officeDocument/2006/relationships/tags" Target="../tags/tag142.xml" /><Relationship Id="rId14" Type="http://schemas.openxmlformats.org/officeDocument/2006/relationships/tags" Target="../tags/tag17.xml" /><Relationship Id="rId140" Type="http://schemas.openxmlformats.org/officeDocument/2006/relationships/tags" Target="../tags/tag143.xml" /><Relationship Id="rId141" Type="http://schemas.openxmlformats.org/officeDocument/2006/relationships/tags" Target="../tags/tag144.xml" /><Relationship Id="rId142" Type="http://schemas.openxmlformats.org/officeDocument/2006/relationships/tags" Target="../tags/tag145.xml" /><Relationship Id="rId143" Type="http://schemas.openxmlformats.org/officeDocument/2006/relationships/tags" Target="../tags/tag146.xml" /><Relationship Id="rId144" Type="http://schemas.openxmlformats.org/officeDocument/2006/relationships/tags" Target="../tags/tag147.xml" /><Relationship Id="rId145" Type="http://schemas.openxmlformats.org/officeDocument/2006/relationships/tags" Target="../tags/tag148.xml" /><Relationship Id="rId146" Type="http://schemas.openxmlformats.org/officeDocument/2006/relationships/tags" Target="../tags/tag149.xml" /><Relationship Id="rId147" Type="http://schemas.openxmlformats.org/officeDocument/2006/relationships/tags" Target="../tags/tag150.xml" /><Relationship Id="rId148" Type="http://schemas.openxmlformats.org/officeDocument/2006/relationships/tags" Target="../tags/tag151.xml" /><Relationship Id="rId149" Type="http://schemas.openxmlformats.org/officeDocument/2006/relationships/tags" Target="../tags/tag152.xml" /><Relationship Id="rId15" Type="http://schemas.openxmlformats.org/officeDocument/2006/relationships/tags" Target="../tags/tag18.xml" /><Relationship Id="rId150" Type="http://schemas.openxmlformats.org/officeDocument/2006/relationships/tags" Target="../tags/tag153.xml" /><Relationship Id="rId151" Type="http://schemas.openxmlformats.org/officeDocument/2006/relationships/tags" Target="../tags/tag154.xml" /><Relationship Id="rId152" Type="http://schemas.openxmlformats.org/officeDocument/2006/relationships/tags" Target="../tags/tag155.xml" /><Relationship Id="rId153" Type="http://schemas.openxmlformats.org/officeDocument/2006/relationships/tags" Target="../tags/tag156.xml" /><Relationship Id="rId154" Type="http://schemas.openxmlformats.org/officeDocument/2006/relationships/tags" Target="../tags/tag157.xml" /><Relationship Id="rId155" Type="http://schemas.openxmlformats.org/officeDocument/2006/relationships/tags" Target="../tags/tag158.xml" /><Relationship Id="rId156" Type="http://schemas.openxmlformats.org/officeDocument/2006/relationships/tags" Target="../tags/tag159.xml" /><Relationship Id="rId157" Type="http://schemas.openxmlformats.org/officeDocument/2006/relationships/tags" Target="../tags/tag160.xml" /><Relationship Id="rId158" Type="http://schemas.openxmlformats.org/officeDocument/2006/relationships/image" Target="../media/image8.png" /><Relationship Id="rId159" Type="http://schemas.openxmlformats.org/officeDocument/2006/relationships/image" Target="../media/image9.png" /><Relationship Id="rId16" Type="http://schemas.openxmlformats.org/officeDocument/2006/relationships/tags" Target="../tags/tag19.xml" /><Relationship Id="rId160" Type="http://schemas.openxmlformats.org/officeDocument/2006/relationships/image" Target="../media/image10.png" /><Relationship Id="rId161" Type="http://schemas.openxmlformats.org/officeDocument/2006/relationships/image" Target="../media/image11.png" /><Relationship Id="rId162" Type="http://schemas.openxmlformats.org/officeDocument/2006/relationships/image" Target="../media/image12.png" /><Relationship Id="rId163" Type="http://schemas.openxmlformats.org/officeDocument/2006/relationships/chart" Target="../charts/chart8.xml" /><Relationship Id="rId164" Type="http://schemas.openxmlformats.org/officeDocument/2006/relationships/image" Target="../media/image13.png" /><Relationship Id="rId17" Type="http://schemas.openxmlformats.org/officeDocument/2006/relationships/tags" Target="../tags/tag20.xml" /><Relationship Id="rId18" Type="http://schemas.openxmlformats.org/officeDocument/2006/relationships/tags" Target="../tags/tag21.xml" /><Relationship Id="rId19" Type="http://schemas.openxmlformats.org/officeDocument/2006/relationships/tags" Target="../tags/tag22.xml" /><Relationship Id="rId2" Type="http://schemas.openxmlformats.org/officeDocument/2006/relationships/image" Target="../media/image5.png" /><Relationship Id="rId20" Type="http://schemas.openxmlformats.org/officeDocument/2006/relationships/tags" Target="../tags/tag23.xml" /><Relationship Id="rId21" Type="http://schemas.openxmlformats.org/officeDocument/2006/relationships/tags" Target="../tags/tag24.xml" /><Relationship Id="rId22" Type="http://schemas.openxmlformats.org/officeDocument/2006/relationships/tags" Target="../tags/tag25.xml" /><Relationship Id="rId23" Type="http://schemas.openxmlformats.org/officeDocument/2006/relationships/tags" Target="../tags/tag26.xml" /><Relationship Id="rId24" Type="http://schemas.openxmlformats.org/officeDocument/2006/relationships/tags" Target="../tags/tag27.xml" /><Relationship Id="rId25" Type="http://schemas.openxmlformats.org/officeDocument/2006/relationships/tags" Target="../tags/tag28.xml" /><Relationship Id="rId26" Type="http://schemas.openxmlformats.org/officeDocument/2006/relationships/tags" Target="../tags/tag29.xml" /><Relationship Id="rId27" Type="http://schemas.openxmlformats.org/officeDocument/2006/relationships/tags" Target="../tags/tag30.xml" /><Relationship Id="rId28" Type="http://schemas.openxmlformats.org/officeDocument/2006/relationships/tags" Target="../tags/tag31.xml" /><Relationship Id="rId29" Type="http://schemas.openxmlformats.org/officeDocument/2006/relationships/tags" Target="../tags/tag32.xml" /><Relationship Id="rId3" Type="http://schemas.openxmlformats.org/officeDocument/2006/relationships/image" Target="../media/image6.png" /><Relationship Id="rId30" Type="http://schemas.openxmlformats.org/officeDocument/2006/relationships/tags" Target="../tags/tag33.xml" /><Relationship Id="rId31" Type="http://schemas.openxmlformats.org/officeDocument/2006/relationships/tags" Target="../tags/tag34.xml" /><Relationship Id="rId32" Type="http://schemas.openxmlformats.org/officeDocument/2006/relationships/tags" Target="../tags/tag35.xml" /><Relationship Id="rId33" Type="http://schemas.openxmlformats.org/officeDocument/2006/relationships/tags" Target="../tags/tag36.xml" /><Relationship Id="rId34" Type="http://schemas.openxmlformats.org/officeDocument/2006/relationships/tags" Target="../tags/tag37.xml" /><Relationship Id="rId35" Type="http://schemas.openxmlformats.org/officeDocument/2006/relationships/tags" Target="../tags/tag38.xml" /><Relationship Id="rId36" Type="http://schemas.openxmlformats.org/officeDocument/2006/relationships/tags" Target="../tags/tag39.xml" /><Relationship Id="rId37" Type="http://schemas.openxmlformats.org/officeDocument/2006/relationships/tags" Target="../tags/tag40.xml" /><Relationship Id="rId38" Type="http://schemas.openxmlformats.org/officeDocument/2006/relationships/tags" Target="../tags/tag41.xml" /><Relationship Id="rId39" Type="http://schemas.openxmlformats.org/officeDocument/2006/relationships/tags" Target="../tags/tag42.xml" /><Relationship Id="rId4" Type="http://schemas.openxmlformats.org/officeDocument/2006/relationships/image" Target="../media/image7.png" /><Relationship Id="rId40" Type="http://schemas.openxmlformats.org/officeDocument/2006/relationships/tags" Target="../tags/tag43.xml" /><Relationship Id="rId41" Type="http://schemas.openxmlformats.org/officeDocument/2006/relationships/tags" Target="../tags/tag44.xml" /><Relationship Id="rId42" Type="http://schemas.openxmlformats.org/officeDocument/2006/relationships/tags" Target="../tags/tag45.xml" /><Relationship Id="rId43" Type="http://schemas.openxmlformats.org/officeDocument/2006/relationships/tags" Target="../tags/tag46.xml" /><Relationship Id="rId44" Type="http://schemas.openxmlformats.org/officeDocument/2006/relationships/tags" Target="../tags/tag47.xml" /><Relationship Id="rId45" Type="http://schemas.openxmlformats.org/officeDocument/2006/relationships/tags" Target="../tags/tag48.xml" /><Relationship Id="rId46" Type="http://schemas.openxmlformats.org/officeDocument/2006/relationships/tags" Target="../tags/tag49.xml" /><Relationship Id="rId47" Type="http://schemas.openxmlformats.org/officeDocument/2006/relationships/tags" Target="../tags/tag50.xml" /><Relationship Id="rId48" Type="http://schemas.openxmlformats.org/officeDocument/2006/relationships/tags" Target="../tags/tag51.xml" /><Relationship Id="rId49" Type="http://schemas.openxmlformats.org/officeDocument/2006/relationships/tags" Target="../tags/tag52.xml" /><Relationship Id="rId5" Type="http://schemas.openxmlformats.org/officeDocument/2006/relationships/tags" Target="../tags/tag8.xml" /><Relationship Id="rId50" Type="http://schemas.openxmlformats.org/officeDocument/2006/relationships/tags" Target="../tags/tag53.xml" /><Relationship Id="rId51" Type="http://schemas.openxmlformats.org/officeDocument/2006/relationships/tags" Target="../tags/tag54.xml" /><Relationship Id="rId52" Type="http://schemas.openxmlformats.org/officeDocument/2006/relationships/tags" Target="../tags/tag55.xml" /><Relationship Id="rId53" Type="http://schemas.openxmlformats.org/officeDocument/2006/relationships/tags" Target="../tags/tag56.xml" /><Relationship Id="rId54" Type="http://schemas.openxmlformats.org/officeDocument/2006/relationships/tags" Target="../tags/tag57.xml" /><Relationship Id="rId55" Type="http://schemas.openxmlformats.org/officeDocument/2006/relationships/tags" Target="../tags/tag58.xml" /><Relationship Id="rId56" Type="http://schemas.openxmlformats.org/officeDocument/2006/relationships/tags" Target="../tags/tag59.xml" /><Relationship Id="rId57" Type="http://schemas.openxmlformats.org/officeDocument/2006/relationships/tags" Target="../tags/tag60.xml" /><Relationship Id="rId58" Type="http://schemas.openxmlformats.org/officeDocument/2006/relationships/tags" Target="../tags/tag61.xml" /><Relationship Id="rId59" Type="http://schemas.openxmlformats.org/officeDocument/2006/relationships/tags" Target="../tags/tag62.xml" /><Relationship Id="rId6" Type="http://schemas.openxmlformats.org/officeDocument/2006/relationships/tags" Target="../tags/tag9.xml" /><Relationship Id="rId60" Type="http://schemas.openxmlformats.org/officeDocument/2006/relationships/tags" Target="../tags/tag63.xml" /><Relationship Id="rId61" Type="http://schemas.openxmlformats.org/officeDocument/2006/relationships/tags" Target="../tags/tag64.xml" /><Relationship Id="rId62" Type="http://schemas.openxmlformats.org/officeDocument/2006/relationships/tags" Target="../tags/tag65.xml" /><Relationship Id="rId63" Type="http://schemas.openxmlformats.org/officeDocument/2006/relationships/tags" Target="../tags/tag66.xml" /><Relationship Id="rId64" Type="http://schemas.openxmlformats.org/officeDocument/2006/relationships/tags" Target="../tags/tag67.xml" /><Relationship Id="rId65" Type="http://schemas.openxmlformats.org/officeDocument/2006/relationships/tags" Target="../tags/tag68.xml" /><Relationship Id="rId66" Type="http://schemas.openxmlformats.org/officeDocument/2006/relationships/tags" Target="../tags/tag69.xml" /><Relationship Id="rId67" Type="http://schemas.openxmlformats.org/officeDocument/2006/relationships/tags" Target="../tags/tag70.xml" /><Relationship Id="rId68" Type="http://schemas.openxmlformats.org/officeDocument/2006/relationships/tags" Target="../tags/tag71.xml" /><Relationship Id="rId69" Type="http://schemas.openxmlformats.org/officeDocument/2006/relationships/tags" Target="../tags/tag72.xml" /><Relationship Id="rId7" Type="http://schemas.openxmlformats.org/officeDocument/2006/relationships/tags" Target="../tags/tag10.xml" /><Relationship Id="rId70" Type="http://schemas.openxmlformats.org/officeDocument/2006/relationships/tags" Target="../tags/tag73.xml" /><Relationship Id="rId71" Type="http://schemas.openxmlformats.org/officeDocument/2006/relationships/tags" Target="../tags/tag74.xml" /><Relationship Id="rId72" Type="http://schemas.openxmlformats.org/officeDocument/2006/relationships/tags" Target="../tags/tag75.xml" /><Relationship Id="rId73" Type="http://schemas.openxmlformats.org/officeDocument/2006/relationships/tags" Target="../tags/tag76.xml" /><Relationship Id="rId74" Type="http://schemas.openxmlformats.org/officeDocument/2006/relationships/tags" Target="../tags/tag77.xml" /><Relationship Id="rId75" Type="http://schemas.openxmlformats.org/officeDocument/2006/relationships/tags" Target="../tags/tag78.xml" /><Relationship Id="rId76" Type="http://schemas.openxmlformats.org/officeDocument/2006/relationships/tags" Target="../tags/tag79.xml" /><Relationship Id="rId77" Type="http://schemas.openxmlformats.org/officeDocument/2006/relationships/tags" Target="../tags/tag80.xml" /><Relationship Id="rId78" Type="http://schemas.openxmlformats.org/officeDocument/2006/relationships/tags" Target="../tags/tag81.xml" /><Relationship Id="rId79" Type="http://schemas.openxmlformats.org/officeDocument/2006/relationships/tags" Target="../tags/tag82.xml" /><Relationship Id="rId8" Type="http://schemas.openxmlformats.org/officeDocument/2006/relationships/tags" Target="../tags/tag11.xml" /><Relationship Id="rId80" Type="http://schemas.openxmlformats.org/officeDocument/2006/relationships/tags" Target="../tags/tag83.xml" /><Relationship Id="rId81" Type="http://schemas.openxmlformats.org/officeDocument/2006/relationships/tags" Target="../tags/tag84.xml" /><Relationship Id="rId82" Type="http://schemas.openxmlformats.org/officeDocument/2006/relationships/tags" Target="../tags/tag85.xml" /><Relationship Id="rId83" Type="http://schemas.openxmlformats.org/officeDocument/2006/relationships/tags" Target="../tags/tag86.xml" /><Relationship Id="rId84" Type="http://schemas.openxmlformats.org/officeDocument/2006/relationships/tags" Target="../tags/tag87.xml" /><Relationship Id="rId85" Type="http://schemas.openxmlformats.org/officeDocument/2006/relationships/tags" Target="../tags/tag88.xml" /><Relationship Id="rId86" Type="http://schemas.openxmlformats.org/officeDocument/2006/relationships/tags" Target="../tags/tag89.xml" /><Relationship Id="rId87" Type="http://schemas.openxmlformats.org/officeDocument/2006/relationships/tags" Target="../tags/tag90.xml" /><Relationship Id="rId88" Type="http://schemas.openxmlformats.org/officeDocument/2006/relationships/tags" Target="../tags/tag91.xml" /><Relationship Id="rId89" Type="http://schemas.openxmlformats.org/officeDocument/2006/relationships/tags" Target="../tags/tag92.xml" /><Relationship Id="rId9" Type="http://schemas.openxmlformats.org/officeDocument/2006/relationships/tags" Target="../tags/tag12.xml" /><Relationship Id="rId90" Type="http://schemas.openxmlformats.org/officeDocument/2006/relationships/tags" Target="../tags/tag93.xml" /><Relationship Id="rId91" Type="http://schemas.openxmlformats.org/officeDocument/2006/relationships/tags" Target="../tags/tag94.xml" /><Relationship Id="rId92" Type="http://schemas.openxmlformats.org/officeDocument/2006/relationships/tags" Target="../tags/tag95.xml" /><Relationship Id="rId93" Type="http://schemas.openxmlformats.org/officeDocument/2006/relationships/tags" Target="../tags/tag96.xml" /><Relationship Id="rId94" Type="http://schemas.openxmlformats.org/officeDocument/2006/relationships/tags" Target="../tags/tag97.xml" /><Relationship Id="rId95" Type="http://schemas.openxmlformats.org/officeDocument/2006/relationships/tags" Target="../tags/tag98.xml" /><Relationship Id="rId96" Type="http://schemas.openxmlformats.org/officeDocument/2006/relationships/tags" Target="../tags/tag99.xml" /><Relationship Id="rId97" Type="http://schemas.openxmlformats.org/officeDocument/2006/relationships/tags" Target="../tags/tag100.xml" /><Relationship Id="rId98" Type="http://schemas.openxmlformats.org/officeDocument/2006/relationships/tags" Target="../tags/tag101.xml" /><Relationship Id="rId99" Type="http://schemas.openxmlformats.org/officeDocument/2006/relationships/tags" Target="../tags/tag10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7.png" /><Relationship Id="rId11" Type="http://schemas.openxmlformats.org/officeDocument/2006/relationships/image" Target="../media/image22.png" /><Relationship Id="rId12" Type="http://schemas.openxmlformats.org/officeDocument/2006/relationships/image" Target="../media/image13.png" /><Relationship Id="rId13" Type="http://schemas.openxmlformats.org/officeDocument/2006/relationships/image" Target="../media/image9.png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17.png" /><Relationship Id="rId6" Type="http://schemas.openxmlformats.org/officeDocument/2006/relationships/image" Target="../media/image18.png" /><Relationship Id="rId7" Type="http://schemas.microsoft.com/office/2007/relationships/hdphoto" Target="../media/image19.wdp" /><Relationship Id="rId8" Type="http://schemas.openxmlformats.org/officeDocument/2006/relationships/image" Target="../media/image20.png" /><Relationship Id="rId9" Type="http://schemas.microsoft.com/office/2007/relationships/hdphoto" Target="../media/image21.wdp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3.png" /><Relationship Id="rId3" Type="http://schemas.openxmlformats.org/officeDocument/2006/relationships/image" Target="../media/image24.png" /><Relationship Id="rId4" Type="http://schemas.openxmlformats.org/officeDocument/2006/relationships/tags" Target="../tags/tag161.xml" /><Relationship Id="rId5" Type="http://schemas.openxmlformats.org/officeDocument/2006/relationships/tags" Target="../tags/tag16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71.xml" /><Relationship Id="rId100" Type="http://schemas.openxmlformats.org/officeDocument/2006/relationships/tags" Target="../tags/tag261.xml" /><Relationship Id="rId101" Type="http://schemas.openxmlformats.org/officeDocument/2006/relationships/tags" Target="../tags/tag262.xml" /><Relationship Id="rId102" Type="http://schemas.openxmlformats.org/officeDocument/2006/relationships/tags" Target="../tags/tag263.xml" /><Relationship Id="rId103" Type="http://schemas.openxmlformats.org/officeDocument/2006/relationships/tags" Target="../tags/tag264.xml" /><Relationship Id="rId104" Type="http://schemas.openxmlformats.org/officeDocument/2006/relationships/tags" Target="../tags/tag265.xml" /><Relationship Id="rId105" Type="http://schemas.openxmlformats.org/officeDocument/2006/relationships/tags" Target="../tags/tag266.xml" /><Relationship Id="rId106" Type="http://schemas.openxmlformats.org/officeDocument/2006/relationships/tags" Target="../tags/tag267.xml" /><Relationship Id="rId107" Type="http://schemas.openxmlformats.org/officeDocument/2006/relationships/tags" Target="../tags/tag268.xml" /><Relationship Id="rId108" Type="http://schemas.openxmlformats.org/officeDocument/2006/relationships/tags" Target="../tags/tag269.xml" /><Relationship Id="rId109" Type="http://schemas.openxmlformats.org/officeDocument/2006/relationships/tags" Target="../tags/tag270.xml" /><Relationship Id="rId11" Type="http://schemas.openxmlformats.org/officeDocument/2006/relationships/tags" Target="../tags/tag172.xml" /><Relationship Id="rId110" Type="http://schemas.openxmlformats.org/officeDocument/2006/relationships/tags" Target="../tags/tag271.xml" /><Relationship Id="rId111" Type="http://schemas.openxmlformats.org/officeDocument/2006/relationships/tags" Target="../tags/tag272.xml" /><Relationship Id="rId112" Type="http://schemas.openxmlformats.org/officeDocument/2006/relationships/tags" Target="../tags/tag273.xml" /><Relationship Id="rId113" Type="http://schemas.openxmlformats.org/officeDocument/2006/relationships/tags" Target="../tags/tag274.xml" /><Relationship Id="rId114" Type="http://schemas.openxmlformats.org/officeDocument/2006/relationships/tags" Target="../tags/tag275.xml" /><Relationship Id="rId115" Type="http://schemas.openxmlformats.org/officeDocument/2006/relationships/tags" Target="../tags/tag276.xml" /><Relationship Id="rId116" Type="http://schemas.openxmlformats.org/officeDocument/2006/relationships/tags" Target="../tags/tag277.xml" /><Relationship Id="rId117" Type="http://schemas.openxmlformats.org/officeDocument/2006/relationships/tags" Target="../tags/tag278.xml" /><Relationship Id="rId118" Type="http://schemas.openxmlformats.org/officeDocument/2006/relationships/tags" Target="../tags/tag279.xml" /><Relationship Id="rId119" Type="http://schemas.openxmlformats.org/officeDocument/2006/relationships/tags" Target="../tags/tag280.xml" /><Relationship Id="rId12" Type="http://schemas.openxmlformats.org/officeDocument/2006/relationships/tags" Target="../tags/tag173.xml" /><Relationship Id="rId120" Type="http://schemas.openxmlformats.org/officeDocument/2006/relationships/tags" Target="../tags/tag281.xml" /><Relationship Id="rId121" Type="http://schemas.openxmlformats.org/officeDocument/2006/relationships/tags" Target="../tags/tag282.xml" /><Relationship Id="rId122" Type="http://schemas.openxmlformats.org/officeDocument/2006/relationships/tags" Target="../tags/tag283.xml" /><Relationship Id="rId123" Type="http://schemas.openxmlformats.org/officeDocument/2006/relationships/tags" Target="../tags/tag284.xml" /><Relationship Id="rId124" Type="http://schemas.openxmlformats.org/officeDocument/2006/relationships/tags" Target="../tags/tag285.xml" /><Relationship Id="rId125" Type="http://schemas.openxmlformats.org/officeDocument/2006/relationships/tags" Target="../tags/tag286.xml" /><Relationship Id="rId126" Type="http://schemas.openxmlformats.org/officeDocument/2006/relationships/tags" Target="../tags/tag287.xml" /><Relationship Id="rId127" Type="http://schemas.openxmlformats.org/officeDocument/2006/relationships/tags" Target="../tags/tag288.xml" /><Relationship Id="rId128" Type="http://schemas.openxmlformats.org/officeDocument/2006/relationships/tags" Target="../tags/tag289.xml" /><Relationship Id="rId129" Type="http://schemas.openxmlformats.org/officeDocument/2006/relationships/tags" Target="../tags/tag290.xml" /><Relationship Id="rId13" Type="http://schemas.openxmlformats.org/officeDocument/2006/relationships/tags" Target="../tags/tag174.xml" /><Relationship Id="rId130" Type="http://schemas.openxmlformats.org/officeDocument/2006/relationships/tags" Target="../tags/tag291.xml" /><Relationship Id="rId131" Type="http://schemas.openxmlformats.org/officeDocument/2006/relationships/tags" Target="../tags/tag292.xml" /><Relationship Id="rId132" Type="http://schemas.openxmlformats.org/officeDocument/2006/relationships/tags" Target="../tags/tag293.xml" /><Relationship Id="rId133" Type="http://schemas.openxmlformats.org/officeDocument/2006/relationships/tags" Target="../tags/tag294.xml" /><Relationship Id="rId134" Type="http://schemas.openxmlformats.org/officeDocument/2006/relationships/tags" Target="../tags/tag295.xml" /><Relationship Id="rId135" Type="http://schemas.openxmlformats.org/officeDocument/2006/relationships/tags" Target="../tags/tag296.xml" /><Relationship Id="rId136" Type="http://schemas.openxmlformats.org/officeDocument/2006/relationships/tags" Target="../tags/tag297.xml" /><Relationship Id="rId137" Type="http://schemas.openxmlformats.org/officeDocument/2006/relationships/tags" Target="../tags/tag298.xml" /><Relationship Id="rId138" Type="http://schemas.openxmlformats.org/officeDocument/2006/relationships/tags" Target="../tags/tag299.xml" /><Relationship Id="rId139" Type="http://schemas.openxmlformats.org/officeDocument/2006/relationships/tags" Target="../tags/tag300.xml" /><Relationship Id="rId14" Type="http://schemas.openxmlformats.org/officeDocument/2006/relationships/tags" Target="../tags/tag175.xml" /><Relationship Id="rId140" Type="http://schemas.openxmlformats.org/officeDocument/2006/relationships/tags" Target="../tags/tag301.xml" /><Relationship Id="rId141" Type="http://schemas.openxmlformats.org/officeDocument/2006/relationships/tags" Target="../tags/tag302.xml" /><Relationship Id="rId142" Type="http://schemas.openxmlformats.org/officeDocument/2006/relationships/tags" Target="../tags/tag303.xml" /><Relationship Id="rId143" Type="http://schemas.openxmlformats.org/officeDocument/2006/relationships/tags" Target="../tags/tag304.xml" /><Relationship Id="rId144" Type="http://schemas.openxmlformats.org/officeDocument/2006/relationships/tags" Target="../tags/tag305.xml" /><Relationship Id="rId145" Type="http://schemas.openxmlformats.org/officeDocument/2006/relationships/tags" Target="../tags/tag306.xml" /><Relationship Id="rId146" Type="http://schemas.openxmlformats.org/officeDocument/2006/relationships/tags" Target="../tags/tag307.xml" /><Relationship Id="rId147" Type="http://schemas.openxmlformats.org/officeDocument/2006/relationships/tags" Target="../tags/tag308.xml" /><Relationship Id="rId148" Type="http://schemas.openxmlformats.org/officeDocument/2006/relationships/tags" Target="../tags/tag309.xml" /><Relationship Id="rId149" Type="http://schemas.openxmlformats.org/officeDocument/2006/relationships/tags" Target="../tags/tag310.xml" /><Relationship Id="rId15" Type="http://schemas.openxmlformats.org/officeDocument/2006/relationships/tags" Target="../tags/tag176.xml" /><Relationship Id="rId150" Type="http://schemas.openxmlformats.org/officeDocument/2006/relationships/tags" Target="../tags/tag311.xml" /><Relationship Id="rId151" Type="http://schemas.openxmlformats.org/officeDocument/2006/relationships/tags" Target="../tags/tag312.xml" /><Relationship Id="rId152" Type="http://schemas.openxmlformats.org/officeDocument/2006/relationships/tags" Target="../tags/tag313.xml" /><Relationship Id="rId153" Type="http://schemas.openxmlformats.org/officeDocument/2006/relationships/tags" Target="../tags/tag314.xml" /><Relationship Id="rId154" Type="http://schemas.openxmlformats.org/officeDocument/2006/relationships/tags" Target="../tags/tag315.xml" /><Relationship Id="rId155" Type="http://schemas.openxmlformats.org/officeDocument/2006/relationships/image" Target="../media/image25.jpeg" /><Relationship Id="rId156" Type="http://schemas.openxmlformats.org/officeDocument/2006/relationships/image" Target="../media/image26.png" /><Relationship Id="rId157" Type="http://schemas.openxmlformats.org/officeDocument/2006/relationships/image" Target="../media/image27.wmf" /><Relationship Id="rId158" Type="http://schemas.openxmlformats.org/officeDocument/2006/relationships/chart" Target="../charts/chart9.xml" /><Relationship Id="rId16" Type="http://schemas.openxmlformats.org/officeDocument/2006/relationships/tags" Target="../tags/tag177.xml" /><Relationship Id="rId17" Type="http://schemas.openxmlformats.org/officeDocument/2006/relationships/tags" Target="../tags/tag178.xml" /><Relationship Id="rId18" Type="http://schemas.openxmlformats.org/officeDocument/2006/relationships/tags" Target="../tags/tag179.xml" /><Relationship Id="rId19" Type="http://schemas.openxmlformats.org/officeDocument/2006/relationships/tags" Target="../tags/tag180.xml" /><Relationship Id="rId2" Type="http://schemas.openxmlformats.org/officeDocument/2006/relationships/tags" Target="../tags/tag163.xml" /><Relationship Id="rId20" Type="http://schemas.openxmlformats.org/officeDocument/2006/relationships/tags" Target="../tags/tag181.xml" /><Relationship Id="rId21" Type="http://schemas.openxmlformats.org/officeDocument/2006/relationships/tags" Target="../tags/tag182.xml" /><Relationship Id="rId22" Type="http://schemas.openxmlformats.org/officeDocument/2006/relationships/tags" Target="../tags/tag183.xml" /><Relationship Id="rId23" Type="http://schemas.openxmlformats.org/officeDocument/2006/relationships/tags" Target="../tags/tag184.xml" /><Relationship Id="rId24" Type="http://schemas.openxmlformats.org/officeDocument/2006/relationships/tags" Target="../tags/tag185.xml" /><Relationship Id="rId25" Type="http://schemas.openxmlformats.org/officeDocument/2006/relationships/tags" Target="../tags/tag186.xml" /><Relationship Id="rId26" Type="http://schemas.openxmlformats.org/officeDocument/2006/relationships/tags" Target="../tags/tag187.xml" /><Relationship Id="rId27" Type="http://schemas.openxmlformats.org/officeDocument/2006/relationships/tags" Target="../tags/tag188.xml" /><Relationship Id="rId28" Type="http://schemas.openxmlformats.org/officeDocument/2006/relationships/tags" Target="../tags/tag189.xml" /><Relationship Id="rId29" Type="http://schemas.openxmlformats.org/officeDocument/2006/relationships/tags" Target="../tags/tag190.xml" /><Relationship Id="rId3" Type="http://schemas.openxmlformats.org/officeDocument/2006/relationships/tags" Target="../tags/tag164.xml" /><Relationship Id="rId30" Type="http://schemas.openxmlformats.org/officeDocument/2006/relationships/tags" Target="../tags/tag191.xml" /><Relationship Id="rId31" Type="http://schemas.openxmlformats.org/officeDocument/2006/relationships/tags" Target="../tags/tag192.xml" /><Relationship Id="rId32" Type="http://schemas.openxmlformats.org/officeDocument/2006/relationships/tags" Target="../tags/tag193.xml" /><Relationship Id="rId33" Type="http://schemas.openxmlformats.org/officeDocument/2006/relationships/tags" Target="../tags/tag194.xml" /><Relationship Id="rId34" Type="http://schemas.openxmlformats.org/officeDocument/2006/relationships/tags" Target="../tags/tag195.xml" /><Relationship Id="rId35" Type="http://schemas.openxmlformats.org/officeDocument/2006/relationships/tags" Target="../tags/tag196.xml" /><Relationship Id="rId36" Type="http://schemas.openxmlformats.org/officeDocument/2006/relationships/tags" Target="../tags/tag197.xml" /><Relationship Id="rId37" Type="http://schemas.openxmlformats.org/officeDocument/2006/relationships/tags" Target="../tags/tag198.xml" /><Relationship Id="rId38" Type="http://schemas.openxmlformats.org/officeDocument/2006/relationships/tags" Target="../tags/tag199.xml" /><Relationship Id="rId39" Type="http://schemas.openxmlformats.org/officeDocument/2006/relationships/tags" Target="../tags/tag200.xml" /><Relationship Id="rId4" Type="http://schemas.openxmlformats.org/officeDocument/2006/relationships/tags" Target="../tags/tag165.xml" /><Relationship Id="rId40" Type="http://schemas.openxmlformats.org/officeDocument/2006/relationships/tags" Target="../tags/tag201.xml" /><Relationship Id="rId41" Type="http://schemas.openxmlformats.org/officeDocument/2006/relationships/tags" Target="../tags/tag202.xml" /><Relationship Id="rId42" Type="http://schemas.openxmlformats.org/officeDocument/2006/relationships/tags" Target="../tags/tag203.xml" /><Relationship Id="rId43" Type="http://schemas.openxmlformats.org/officeDocument/2006/relationships/tags" Target="../tags/tag204.xml" /><Relationship Id="rId44" Type="http://schemas.openxmlformats.org/officeDocument/2006/relationships/tags" Target="../tags/tag205.xml" /><Relationship Id="rId45" Type="http://schemas.openxmlformats.org/officeDocument/2006/relationships/tags" Target="../tags/tag206.xml" /><Relationship Id="rId46" Type="http://schemas.openxmlformats.org/officeDocument/2006/relationships/tags" Target="../tags/tag207.xml" /><Relationship Id="rId47" Type="http://schemas.openxmlformats.org/officeDocument/2006/relationships/tags" Target="../tags/tag208.xml" /><Relationship Id="rId48" Type="http://schemas.openxmlformats.org/officeDocument/2006/relationships/tags" Target="../tags/tag209.xml" /><Relationship Id="rId49" Type="http://schemas.openxmlformats.org/officeDocument/2006/relationships/tags" Target="../tags/tag210.xml" /><Relationship Id="rId5" Type="http://schemas.openxmlformats.org/officeDocument/2006/relationships/tags" Target="../tags/tag166.xml" /><Relationship Id="rId50" Type="http://schemas.openxmlformats.org/officeDocument/2006/relationships/tags" Target="../tags/tag211.xml" /><Relationship Id="rId51" Type="http://schemas.openxmlformats.org/officeDocument/2006/relationships/tags" Target="../tags/tag212.xml" /><Relationship Id="rId52" Type="http://schemas.openxmlformats.org/officeDocument/2006/relationships/tags" Target="../tags/tag213.xml" /><Relationship Id="rId53" Type="http://schemas.openxmlformats.org/officeDocument/2006/relationships/tags" Target="../tags/tag214.xml" /><Relationship Id="rId54" Type="http://schemas.openxmlformats.org/officeDocument/2006/relationships/tags" Target="../tags/tag215.xml" /><Relationship Id="rId55" Type="http://schemas.openxmlformats.org/officeDocument/2006/relationships/tags" Target="../tags/tag216.xml" /><Relationship Id="rId56" Type="http://schemas.openxmlformats.org/officeDocument/2006/relationships/tags" Target="../tags/tag217.xml" /><Relationship Id="rId57" Type="http://schemas.openxmlformats.org/officeDocument/2006/relationships/tags" Target="../tags/tag218.xml" /><Relationship Id="rId58" Type="http://schemas.openxmlformats.org/officeDocument/2006/relationships/tags" Target="../tags/tag219.xml" /><Relationship Id="rId59" Type="http://schemas.openxmlformats.org/officeDocument/2006/relationships/tags" Target="../tags/tag220.xml" /><Relationship Id="rId6" Type="http://schemas.openxmlformats.org/officeDocument/2006/relationships/tags" Target="../tags/tag167.xml" /><Relationship Id="rId60" Type="http://schemas.openxmlformats.org/officeDocument/2006/relationships/tags" Target="../tags/tag221.xml" /><Relationship Id="rId61" Type="http://schemas.openxmlformats.org/officeDocument/2006/relationships/tags" Target="../tags/tag222.xml" /><Relationship Id="rId62" Type="http://schemas.openxmlformats.org/officeDocument/2006/relationships/tags" Target="../tags/tag223.xml" /><Relationship Id="rId63" Type="http://schemas.openxmlformats.org/officeDocument/2006/relationships/tags" Target="../tags/tag224.xml" /><Relationship Id="rId64" Type="http://schemas.openxmlformats.org/officeDocument/2006/relationships/tags" Target="../tags/tag225.xml" /><Relationship Id="rId65" Type="http://schemas.openxmlformats.org/officeDocument/2006/relationships/tags" Target="../tags/tag226.xml" /><Relationship Id="rId66" Type="http://schemas.openxmlformats.org/officeDocument/2006/relationships/tags" Target="../tags/tag227.xml" /><Relationship Id="rId67" Type="http://schemas.openxmlformats.org/officeDocument/2006/relationships/tags" Target="../tags/tag228.xml" /><Relationship Id="rId68" Type="http://schemas.openxmlformats.org/officeDocument/2006/relationships/tags" Target="../tags/tag229.xml" /><Relationship Id="rId69" Type="http://schemas.openxmlformats.org/officeDocument/2006/relationships/tags" Target="../tags/tag230.xml" /><Relationship Id="rId7" Type="http://schemas.openxmlformats.org/officeDocument/2006/relationships/tags" Target="../tags/tag168.xml" /><Relationship Id="rId70" Type="http://schemas.openxmlformats.org/officeDocument/2006/relationships/tags" Target="../tags/tag231.xml" /><Relationship Id="rId71" Type="http://schemas.openxmlformats.org/officeDocument/2006/relationships/tags" Target="../tags/tag232.xml" /><Relationship Id="rId72" Type="http://schemas.openxmlformats.org/officeDocument/2006/relationships/tags" Target="../tags/tag233.xml" /><Relationship Id="rId73" Type="http://schemas.openxmlformats.org/officeDocument/2006/relationships/tags" Target="../tags/tag234.xml" /><Relationship Id="rId74" Type="http://schemas.openxmlformats.org/officeDocument/2006/relationships/tags" Target="../tags/tag235.xml" /><Relationship Id="rId75" Type="http://schemas.openxmlformats.org/officeDocument/2006/relationships/tags" Target="../tags/tag236.xml" /><Relationship Id="rId76" Type="http://schemas.openxmlformats.org/officeDocument/2006/relationships/tags" Target="../tags/tag237.xml" /><Relationship Id="rId77" Type="http://schemas.openxmlformats.org/officeDocument/2006/relationships/tags" Target="../tags/tag238.xml" /><Relationship Id="rId78" Type="http://schemas.openxmlformats.org/officeDocument/2006/relationships/tags" Target="../tags/tag239.xml" /><Relationship Id="rId79" Type="http://schemas.openxmlformats.org/officeDocument/2006/relationships/tags" Target="../tags/tag240.xml" /><Relationship Id="rId8" Type="http://schemas.openxmlformats.org/officeDocument/2006/relationships/tags" Target="../tags/tag169.xml" /><Relationship Id="rId80" Type="http://schemas.openxmlformats.org/officeDocument/2006/relationships/tags" Target="../tags/tag241.xml" /><Relationship Id="rId81" Type="http://schemas.openxmlformats.org/officeDocument/2006/relationships/tags" Target="../tags/tag242.xml" /><Relationship Id="rId82" Type="http://schemas.openxmlformats.org/officeDocument/2006/relationships/tags" Target="../tags/tag243.xml" /><Relationship Id="rId83" Type="http://schemas.openxmlformats.org/officeDocument/2006/relationships/tags" Target="../tags/tag244.xml" /><Relationship Id="rId84" Type="http://schemas.openxmlformats.org/officeDocument/2006/relationships/tags" Target="../tags/tag245.xml" /><Relationship Id="rId85" Type="http://schemas.openxmlformats.org/officeDocument/2006/relationships/tags" Target="../tags/tag246.xml" /><Relationship Id="rId86" Type="http://schemas.openxmlformats.org/officeDocument/2006/relationships/tags" Target="../tags/tag247.xml" /><Relationship Id="rId87" Type="http://schemas.openxmlformats.org/officeDocument/2006/relationships/tags" Target="../tags/tag248.xml" /><Relationship Id="rId88" Type="http://schemas.openxmlformats.org/officeDocument/2006/relationships/tags" Target="../tags/tag249.xml" /><Relationship Id="rId89" Type="http://schemas.openxmlformats.org/officeDocument/2006/relationships/tags" Target="../tags/tag250.xml" /><Relationship Id="rId9" Type="http://schemas.openxmlformats.org/officeDocument/2006/relationships/tags" Target="../tags/tag170.xml" /><Relationship Id="rId90" Type="http://schemas.openxmlformats.org/officeDocument/2006/relationships/tags" Target="../tags/tag251.xml" /><Relationship Id="rId91" Type="http://schemas.openxmlformats.org/officeDocument/2006/relationships/tags" Target="../tags/tag252.xml" /><Relationship Id="rId92" Type="http://schemas.openxmlformats.org/officeDocument/2006/relationships/tags" Target="../tags/tag253.xml" /><Relationship Id="rId93" Type="http://schemas.openxmlformats.org/officeDocument/2006/relationships/tags" Target="../tags/tag254.xml" /><Relationship Id="rId94" Type="http://schemas.openxmlformats.org/officeDocument/2006/relationships/tags" Target="../tags/tag255.xml" /><Relationship Id="rId95" Type="http://schemas.openxmlformats.org/officeDocument/2006/relationships/tags" Target="../tags/tag256.xml" /><Relationship Id="rId96" Type="http://schemas.openxmlformats.org/officeDocument/2006/relationships/tags" Target="../tags/tag257.xml" /><Relationship Id="rId97" Type="http://schemas.openxmlformats.org/officeDocument/2006/relationships/tags" Target="../tags/tag258.xml" /><Relationship Id="rId98" Type="http://schemas.openxmlformats.org/officeDocument/2006/relationships/tags" Target="../tags/tag259.xml" /><Relationship Id="rId99" Type="http://schemas.openxmlformats.org/officeDocument/2006/relationships/tags" Target="../tags/tag26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8.png" /><Relationship Id="rId3" Type="http://schemas.openxmlformats.org/officeDocument/2006/relationships/image" Target="../media/image29.png" /><Relationship Id="rId4" Type="http://schemas.openxmlformats.org/officeDocument/2006/relationships/image" Target="../media/image30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1.png" /><Relationship Id="rId3" Type="http://schemas.openxmlformats.org/officeDocument/2006/relationships/image" Target="../media/image32.jpeg" /><Relationship Id="rId4" Type="http://schemas.openxmlformats.org/officeDocument/2006/relationships/image" Target="../media/image33.png" /><Relationship Id="rId5" Type="http://schemas.openxmlformats.org/officeDocument/2006/relationships/image" Target="../media/image34.png" /><Relationship Id="rId6" Type="http://schemas.openxmlformats.org/officeDocument/2006/relationships/image" Target="../media/image35.png" /><Relationship Id="rId7" Type="http://schemas.openxmlformats.org/officeDocument/2006/relationships/image" Target="../media/image36.png" /><Relationship Id="rId8" Type="http://schemas.openxmlformats.org/officeDocument/2006/relationships/image" Target="../media/image37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46.png" /><Relationship Id="rId11" Type="http://schemas.openxmlformats.org/officeDocument/2006/relationships/image" Target="../media/image47.png" /><Relationship Id="rId12" Type="http://schemas.openxmlformats.org/officeDocument/2006/relationships/image" Target="../media/image48.png" /><Relationship Id="rId13" Type="http://schemas.openxmlformats.org/officeDocument/2006/relationships/image" Target="../media/image49.jpeg" /><Relationship Id="rId14" Type="http://schemas.openxmlformats.org/officeDocument/2006/relationships/image" Target="../media/image50.png" /><Relationship Id="rId15" Type="http://schemas.openxmlformats.org/officeDocument/2006/relationships/image" Target="../media/image51.jpeg" /><Relationship Id="rId16" Type="http://schemas.openxmlformats.org/officeDocument/2006/relationships/image" Target="../media/image52.png" /><Relationship Id="rId17" Type="http://schemas.openxmlformats.org/officeDocument/2006/relationships/image" Target="../media/image53.png" /><Relationship Id="rId18" Type="http://schemas.openxmlformats.org/officeDocument/2006/relationships/image" Target="../media/image54.png" /><Relationship Id="rId19" Type="http://schemas.openxmlformats.org/officeDocument/2006/relationships/image" Target="../media/image55.jpeg" /><Relationship Id="rId2" Type="http://schemas.openxmlformats.org/officeDocument/2006/relationships/image" Target="../media/image38.png" /><Relationship Id="rId20" Type="http://schemas.openxmlformats.org/officeDocument/2006/relationships/image" Target="../media/image56.jpeg" /><Relationship Id="rId21" Type="http://schemas.openxmlformats.org/officeDocument/2006/relationships/image" Target="../media/image57.png" /><Relationship Id="rId22" Type="http://schemas.openxmlformats.org/officeDocument/2006/relationships/image" Target="../media/image58.jpeg" /><Relationship Id="rId23" Type="http://schemas.openxmlformats.org/officeDocument/2006/relationships/image" Target="../media/image59.png" /><Relationship Id="rId24" Type="http://schemas.openxmlformats.org/officeDocument/2006/relationships/image" Target="../media/image60.jpeg" /><Relationship Id="rId25" Type="http://schemas.openxmlformats.org/officeDocument/2006/relationships/image" Target="../media/image61.jpeg" /><Relationship Id="rId26" Type="http://schemas.openxmlformats.org/officeDocument/2006/relationships/image" Target="../media/image62.jpeg" /><Relationship Id="rId3" Type="http://schemas.openxmlformats.org/officeDocument/2006/relationships/image" Target="../media/image39.jpeg" /><Relationship Id="rId4" Type="http://schemas.openxmlformats.org/officeDocument/2006/relationships/image" Target="../media/image40.png" /><Relationship Id="rId5" Type="http://schemas.openxmlformats.org/officeDocument/2006/relationships/image" Target="../media/image41.jpeg" /><Relationship Id="rId6" Type="http://schemas.openxmlformats.org/officeDocument/2006/relationships/image" Target="../media/image42.png" /><Relationship Id="rId7" Type="http://schemas.openxmlformats.org/officeDocument/2006/relationships/image" Target="../media/image43.png" /><Relationship Id="rId8" Type="http://schemas.openxmlformats.org/officeDocument/2006/relationships/image" Target="../media/image44.png" /><Relationship Id="rId9" Type="http://schemas.openxmlformats.org/officeDocument/2006/relationships/image" Target="../media/image45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3.jpeg" /><Relationship Id="rId3" Type="http://schemas.openxmlformats.org/officeDocument/2006/relationships/image" Target="../media/image64.png" /><Relationship Id="rId4" Type="http://schemas.openxmlformats.org/officeDocument/2006/relationships/image" Target="../media/image65.png" /><Relationship Id="rId5" Type="http://schemas.openxmlformats.org/officeDocument/2006/relationships/image" Target="../media/image66.png" /><Relationship Id="rId6" Type="http://schemas.openxmlformats.org/officeDocument/2006/relationships/image" Target="../media/image67.png" /><Relationship Id="rId7" Type="http://schemas.openxmlformats.org/officeDocument/2006/relationships/image" Target="../media/image68.jpeg" /><Relationship Id="rId8" Type="http://schemas.openxmlformats.org/officeDocument/2006/relationships/image" Target="../media/image26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00513002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Rectangle 4"/>
          <p:cNvSpPr>
            <a:spLocks noChangeArrowheads="1"/>
          </p:cNvSpPr>
          <p:nvPr/>
        </p:nvSpPr>
        <p:spPr bwMode="auto">
          <a:xfrm>
            <a:off x="2699792" y="3938985"/>
            <a:ext cx="3473655" cy="6155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r">
              <a:lnSpc>
                <a:spcPts val="2475"/>
              </a:lnSpc>
            </a:pPr>
            <a:r>
              <a:rPr lang="zh-CN" altLang="en-US" sz="2100">
                <a:solidFill>
                  <a:srgbClr val="FAAF19"/>
                </a:solidFill>
                <a:latin typeface="华文黑体"/>
                <a:ea typeface="华文黑体"/>
                <a:cs typeface="华文黑体"/>
              </a:rPr>
              <a:t>客户本部</a:t>
            </a:r>
          </a:p>
          <a:p>
            <a:pPr algn="r">
              <a:lnSpc>
                <a:spcPts val="2250"/>
              </a:lnSpc>
            </a:pPr>
            <a:r>
              <a:rPr lang="en-US" sz="1100">
                <a:solidFill>
                  <a:srgbClr val="FAAF19"/>
                </a:solidFill>
                <a:latin typeface="Arial"/>
                <a:cs typeface="Arial"/>
              </a:rPr>
              <a:t>2017.5</a:t>
            </a:r>
            <a:endParaRPr lang="en-US" altLang="zh-CN" sz="1100">
              <a:solidFill>
                <a:srgbClr val="FAAF19"/>
              </a:solidFill>
              <a:latin typeface="Arial"/>
              <a:ea typeface="黑体" pitchFamily="49" charset="-122"/>
              <a:cs typeface="Arial"/>
            </a:endParaRP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94088" y="2164406"/>
            <a:ext cx="6912769" cy="730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360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Heiti SC Medium"/>
              </a:rPr>
              <a:t>销售转型第一次里程碑汇报</a:t>
            </a:r>
            <a:endParaRPr lang="en-US" altLang="zh-CN" sz="3600">
              <a:solidFill>
                <a:schemeClr val="bg1"/>
              </a:solidFill>
              <a:latin typeface="华文细黑" pitchFamily="2" charset="-122"/>
              <a:ea typeface="华文细黑" pitchFamily="2" charset="-122"/>
              <a:cs typeface="Heiti SC Medium"/>
            </a:endParaRPr>
          </a:p>
        </p:txBody>
      </p:sp>
    </p:spTree>
    <p:extLst>
      <p:ext uri="{BB962C8B-B14F-4D97-AF65-F5344CB8AC3E}">
        <p14:creationId xmlns:p14="http://schemas.microsoft.com/office/powerpoint/2010/main" val="241313548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5" name="表格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6259775"/>
              </p:ext>
            </p:extLst>
          </p:nvPr>
        </p:nvGraphicFramePr>
        <p:xfrm>
          <a:off x="511223" y="2067694"/>
          <a:ext cx="8485902" cy="2664296"/>
        </p:xfrm>
        <a:graphic>
          <a:graphicData uri="http://schemas.openxmlformats.org/drawingml/2006/table">
            <a:tbl>
              <a:tblPr/>
              <a:tblGrid>
                <a:gridCol w="2376264"/>
                <a:gridCol w="4311778"/>
                <a:gridCol w="1222545"/>
                <a:gridCol w="575315"/>
              </a:tblGrid>
              <a:tr h="267614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100" b="1" i="0" u="none" strike="noStrike" smtClean="0">
                          <a:solidFill>
                            <a:schemeClr val="bg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  <a:sym typeface="楷体" panose="02010609060101010101" pitchFamily="49" charset="-122"/>
                        </a:rPr>
                        <a:t>项目交付</a:t>
                      </a:r>
                      <a:endParaRPr lang="zh-CN" altLang="en-US" sz="1100" b="1" i="0" u="none" strike="noStrike">
                        <a:solidFill>
                          <a:schemeClr val="bg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  <a:sym typeface="楷体" panose="02010609060101010101" pitchFamily="49" charset="-122"/>
                      </a:endParaRPr>
                    </a:p>
                  </a:txBody>
                  <a:tcPr marL="6410" marR="6410" marT="4808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73C6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100" b="1" i="0" u="none" strike="noStrike" smtClean="0">
                          <a:solidFill>
                            <a:schemeClr val="bg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  <a:sym typeface="楷体" panose="02010609060101010101" pitchFamily="49" charset="-122"/>
                        </a:rPr>
                        <a:t>具体内容</a:t>
                      </a:r>
                      <a:endParaRPr lang="zh-CN" altLang="en-US" sz="1100" b="1" i="0" u="none" strike="noStrike">
                        <a:solidFill>
                          <a:schemeClr val="bg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  <a:sym typeface="楷体" panose="02010609060101010101" pitchFamily="49" charset="-122"/>
                      </a:endParaRPr>
                    </a:p>
                  </a:txBody>
                  <a:tcPr marL="6410" marR="6410" marT="4808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73C6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100" b="1" i="0" u="none" strike="noStrike" smtClean="0">
                          <a:solidFill>
                            <a:schemeClr val="bg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  <a:sym typeface="楷体" panose="02010609060101010101" pitchFamily="49" charset="-122"/>
                        </a:rPr>
                        <a:t>交付时间</a:t>
                      </a:r>
                    </a:p>
                  </a:txBody>
                  <a:tcPr marL="6410" marR="6410" marT="4808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73C6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100" b="1" i="0" u="none" strike="noStrike" smtClean="0">
                          <a:solidFill>
                            <a:schemeClr val="bg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  <a:sym typeface="楷体" panose="02010609060101010101" pitchFamily="49" charset="-122"/>
                        </a:rPr>
                        <a:t>状态</a:t>
                      </a:r>
                    </a:p>
                  </a:txBody>
                  <a:tcPr marL="6410" marR="6410" marT="4808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73C64"/>
                    </a:solidFill>
                  </a:tcPr>
                </a:tc>
              </a:tr>
              <a:tr h="326828">
                <a:tc rowSpan="2"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900" smtClean="0">
                          <a:latin typeface="华文细黑" pitchFamily="2" charset="-122"/>
                          <a:ea typeface="华文细黑" pitchFamily="2" charset="-122"/>
                        </a:rPr>
                        <a:t>区域销售整合方案</a:t>
                      </a:r>
                      <a:endParaRPr lang="zh-CN" altLang="en-US" sz="900"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 rowSpan="3"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900" smtClean="0">
                          <a:latin typeface="华文细黑" pitchFamily="2" charset="-122"/>
                          <a:ea typeface="华文细黑" pitchFamily="2" charset="-122"/>
                        </a:rPr>
                        <a:t>综合体量、跨度、行业分布、输出区域销售部整合方案、集团大客户销售部转型方案</a:t>
                      </a:r>
                      <a:endParaRPr lang="zh-CN" altLang="en-US" sz="900"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72000" marR="7200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 rowSpan="5">
                  <a:txBody>
                    <a:bodyPr vert="horz" wrap="square"/>
                    <a:lstStyle/>
                    <a:p>
                      <a:pPr marL="0" marR="0" indent="0" algn="ctr" defTabSz="457169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900" b="0" kern="1200" smtClean="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第一次里程碑</a:t>
                      </a:r>
                      <a:endParaRPr lang="en-US" altLang="zh-CN" sz="900" b="0" kern="1200" smtClean="0">
                        <a:solidFill>
                          <a:schemeClr val="tx1"/>
                        </a:solidFill>
                        <a:latin typeface="华文细黑" pitchFamily="2" charset="-122"/>
                        <a:ea typeface="华文细黑" pitchFamily="2" charset="-122"/>
                        <a:cs typeface="+mn-cs"/>
                      </a:endParaRPr>
                    </a:p>
                    <a:p>
                      <a:pPr marL="0" marR="0" indent="0" algn="ctr" defTabSz="457169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900" b="0" kern="1200" smtClean="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（</a:t>
                      </a:r>
                      <a:r>
                        <a:rPr lang="en-US" altLang="zh-CN" sz="900" b="0" kern="1200" smtClean="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5</a:t>
                      </a:r>
                      <a:r>
                        <a:rPr lang="zh-CN" altLang="en-US" sz="900" b="0" kern="1200" smtClean="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月</a:t>
                      </a:r>
                      <a:r>
                        <a:rPr lang="en-US" altLang="zh-CN" sz="900" b="0" kern="1200" smtClean="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10</a:t>
                      </a:r>
                      <a:r>
                        <a:rPr lang="zh-CN" altLang="en-US" sz="900" b="0" kern="1200" smtClean="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日）</a:t>
                      </a:r>
                    </a:p>
                  </a:txBody>
                  <a:tcPr marL="72000" marR="7200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ctr" defTabSz="457169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zh-CN" altLang="en-US" sz="900" b="0" kern="1200" smtClean="0">
                        <a:solidFill>
                          <a:schemeClr val="tx1"/>
                        </a:solidFill>
                        <a:latin typeface="华文细黑" pitchFamily="2" charset="-122"/>
                        <a:ea typeface="华文细黑" pitchFamily="2" charset="-122"/>
                        <a:cs typeface="+mn-cs"/>
                      </a:endParaRPr>
                    </a:p>
                  </a:txBody>
                  <a:tcPr marL="72000" marR="7200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rowSpan="2">
                  <a:txBody>
                    <a:bodyPr vert="horz" wrap="square"/>
                    <a:lstStyle/>
                    <a:p>
                      <a:pPr marL="0" marR="0" indent="0" algn="ctr" defTabSz="457169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zh-CN" altLang="en-US" sz="900" b="0" kern="1200" smtClean="0">
                        <a:solidFill>
                          <a:schemeClr val="tx1"/>
                        </a:solidFill>
                        <a:latin typeface="华文细黑" pitchFamily="2" charset="-122"/>
                        <a:ea typeface="华文细黑" pitchFamily="2" charset="-122"/>
                        <a:cs typeface="+mn-cs"/>
                      </a:endParaRPr>
                    </a:p>
                  </a:txBody>
                  <a:tcPr marL="72000" marR="7200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17393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900" smtClean="0">
                          <a:latin typeface="华文细黑" pitchFamily="2" charset="-122"/>
                          <a:ea typeface="华文细黑" pitchFamily="2" charset="-122"/>
                        </a:rPr>
                        <a:t>集团大客户销售组织整合方案</a:t>
                      </a:r>
                      <a:endParaRPr lang="zh-CN" altLang="en-US" sz="900"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0" marR="0" marT="34290" marB="3429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 vMerge="1">
                  <a:txBody>
                    <a:bodyPr vert="horz" wrap="square"/>
                    <a:lstStyle/>
                    <a:p>
                      <a:pPr algn="ctr"/>
                      <a:endParaRPr lang="zh-CN" altLang="en-US" sz="100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T="0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pPr marL="0" marR="0" indent="0" algn="ctr" defTabSz="457169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zh-CN" altLang="en-US" sz="1050" b="0" kern="1200" smtClean="0">
                        <a:solidFill>
                          <a:schemeClr val="tx1"/>
                        </a:solidFill>
                        <a:latin typeface="华文楷体" pitchFamily="2" charset="-122"/>
                        <a:ea typeface="华文楷体" pitchFamily="2" charset="-122"/>
                        <a:cs typeface="+mn-cs"/>
                      </a:endParaRPr>
                    </a:p>
                  </a:txBody>
                  <a:tcPr marL="72000" marR="72000" marT="0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</a:tr>
              <a:tr h="309559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900" smtClean="0">
                          <a:latin typeface="华文细黑" pitchFamily="2" charset="-122"/>
                          <a:ea typeface="华文细黑" pitchFamily="2" charset="-122"/>
                        </a:rPr>
                        <a:t>定人定区标准及操作规范</a:t>
                      </a:r>
                      <a:endParaRPr lang="zh-CN" altLang="en-US" sz="900"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900" smtClean="0">
                          <a:latin typeface="华文细黑" pitchFamily="2" charset="-122"/>
                          <a:ea typeface="华文细黑" pitchFamily="2" charset="-122"/>
                        </a:rPr>
                        <a:t>借鉴同行，输出符合公司快运销售定人定区标准和操作规范</a:t>
                      </a:r>
                      <a:endParaRPr lang="zh-CN" altLang="en-US" sz="900"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72000" marR="7200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 vMerge="1">
                  <a:txBody>
                    <a:bodyPr vert="horz" wrap="square"/>
                    <a:lstStyle/>
                    <a:p>
                      <a:pPr marL="0" marR="0" indent="0" algn="ctr" defTabSz="457169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zh-CN" altLang="en-US" sz="1000" b="0" kern="1200" smtClean="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72000" marR="7200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ctr" defTabSz="457169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zh-CN" altLang="en-US" sz="900" b="0" kern="1200" smtClean="0">
                        <a:solidFill>
                          <a:schemeClr val="tx1"/>
                        </a:solidFill>
                        <a:latin typeface="华文细黑" pitchFamily="2" charset="-122"/>
                        <a:ea typeface="华文细黑" pitchFamily="2" charset="-122"/>
                        <a:cs typeface="+mn-cs"/>
                      </a:endParaRPr>
                    </a:p>
                  </a:txBody>
                  <a:tcPr marL="72000" marR="7200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269934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900" smtClean="0">
                          <a:latin typeface="华文细黑" pitchFamily="2" charset="-122"/>
                          <a:ea typeface="华文细黑" pitchFamily="2" charset="-122"/>
                        </a:rPr>
                        <a:t>大客户模式方案</a:t>
                      </a:r>
                      <a:endParaRPr lang="zh-CN" altLang="en-US" sz="900"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900" smtClean="0">
                          <a:latin typeface="华文细黑" pitchFamily="2" charset="-122"/>
                          <a:ea typeface="华文细黑" pitchFamily="2" charset="-122"/>
                        </a:rPr>
                        <a:t>借鉴公司自营、合伙人流程、输出大客户前端优化试点方案</a:t>
                      </a:r>
                      <a:endParaRPr lang="zh-CN" altLang="en-US" sz="900"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72000" marR="7200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 vMerge="1">
                  <a:txBody>
                    <a:bodyPr vert="horz" wrap="square"/>
                    <a:lstStyle/>
                    <a:p>
                      <a:pPr marL="0" marR="0" indent="0" algn="ctr" defTabSz="457169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zh-CN" altLang="en-US" sz="1050" b="0" kern="1200" smtClean="0">
                        <a:solidFill>
                          <a:schemeClr val="tx1"/>
                        </a:solidFill>
                        <a:latin typeface="华文楷体" pitchFamily="2" charset="-122"/>
                        <a:ea typeface="华文楷体" pitchFamily="2" charset="-122"/>
                        <a:cs typeface="+mn-cs"/>
                      </a:endParaRPr>
                    </a:p>
                  </a:txBody>
                  <a:tcPr marL="72000" marR="7200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ctr" defTabSz="457169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zh-CN" altLang="en-US" sz="900" b="0" kern="1200">
                        <a:solidFill>
                          <a:schemeClr val="tx1"/>
                        </a:solidFill>
                        <a:latin typeface="华文细黑" pitchFamily="2" charset="-122"/>
                        <a:ea typeface="华文细黑" pitchFamily="2" charset="-122"/>
                        <a:cs typeface="+mn-cs"/>
                      </a:endParaRPr>
                    </a:p>
                  </a:txBody>
                  <a:tcPr marL="72000" marR="7200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275506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900" smtClean="0">
                          <a:latin typeface="华文细黑" pitchFamily="2" charset="-122"/>
                          <a:ea typeface="华文细黑" pitchFamily="2" charset="-122"/>
                        </a:rPr>
                        <a:t>KA</a:t>
                      </a:r>
                      <a:r>
                        <a:rPr lang="zh-CN" altLang="en-US" sz="900" smtClean="0">
                          <a:latin typeface="华文细黑" pitchFamily="2" charset="-122"/>
                          <a:ea typeface="华文细黑" pitchFamily="2" charset="-122"/>
                        </a:rPr>
                        <a:t>终身制方案</a:t>
                      </a:r>
                      <a:endParaRPr lang="zh-CN" altLang="en-US" sz="900"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0" marR="0" marT="34290" marB="3429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900" smtClean="0">
                          <a:latin typeface="华文细黑" pitchFamily="2" charset="-122"/>
                          <a:ea typeface="华文细黑" pitchFamily="2" charset="-122"/>
                        </a:rPr>
                        <a:t>借鉴同行经验，围绕深挖客户，销售积极性提升，输出</a:t>
                      </a:r>
                      <a:r>
                        <a:rPr lang="en-US" altLang="zh-CN" sz="900" smtClean="0">
                          <a:latin typeface="华文细黑" pitchFamily="2" charset="-122"/>
                          <a:ea typeface="华文细黑" pitchFamily="2" charset="-122"/>
                        </a:rPr>
                        <a:t>KA</a:t>
                      </a:r>
                      <a:r>
                        <a:rPr lang="zh-CN" altLang="en-US" sz="900" smtClean="0">
                          <a:latin typeface="华文细黑" pitchFamily="2" charset="-122"/>
                          <a:ea typeface="华文细黑" pitchFamily="2" charset="-122"/>
                        </a:rPr>
                        <a:t>提成终身制方案</a:t>
                      </a:r>
                      <a:endParaRPr lang="zh-CN" altLang="en-US" sz="900"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3">
                  <a:txBody>
                    <a:bodyPr vert="horz" wrap="square"/>
                    <a:lstStyle/>
                    <a:p>
                      <a:pPr marL="0" marR="0" indent="0" algn="ctr" defTabSz="457169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900" b="0" kern="1200" smtClean="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结项汇报</a:t>
                      </a:r>
                      <a:endParaRPr lang="en-US" altLang="zh-CN" sz="900" b="0" kern="1200" smtClean="0">
                        <a:solidFill>
                          <a:schemeClr val="tx1"/>
                        </a:solidFill>
                        <a:latin typeface="华文细黑" pitchFamily="2" charset="-122"/>
                        <a:ea typeface="华文细黑" pitchFamily="2" charset="-122"/>
                        <a:cs typeface="+mn-cs"/>
                      </a:endParaRPr>
                    </a:p>
                    <a:p>
                      <a:pPr marL="0" marR="0" indent="0" algn="ctr" defTabSz="457169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900" b="0" kern="1200" smtClean="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（</a:t>
                      </a:r>
                      <a:r>
                        <a:rPr lang="en-US" altLang="zh-CN" sz="900" b="0" kern="1200" smtClean="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9</a:t>
                      </a:r>
                      <a:r>
                        <a:rPr lang="zh-CN" altLang="en-US" sz="900" b="0" kern="1200" smtClean="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月</a:t>
                      </a:r>
                      <a:r>
                        <a:rPr lang="en-US" altLang="zh-CN" sz="900" b="0" kern="1200" smtClean="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27</a:t>
                      </a:r>
                      <a:r>
                        <a:rPr lang="zh-CN" altLang="en-US" sz="900" b="0" kern="1200" smtClean="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日）</a:t>
                      </a:r>
                    </a:p>
                  </a:txBody>
                  <a:tcPr marL="72000" marR="7200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ctr" defTabSz="457169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900" b="0" kern="1200" smtClean="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进行中</a:t>
                      </a:r>
                    </a:p>
                  </a:txBody>
                  <a:tcPr marL="72000" marR="7200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49185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900" smtClean="0">
                          <a:latin typeface="华文细黑" pitchFamily="2" charset="-122"/>
                          <a:ea typeface="华文细黑" pitchFamily="2" charset="-122"/>
                        </a:rPr>
                        <a:t>定人定区试点落地方案及试点总结</a:t>
                      </a:r>
                      <a:endParaRPr lang="zh-CN" altLang="en-US" sz="900"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0" marR="0" marT="34290" marB="3429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900" smtClean="0">
                          <a:latin typeface="华文细黑" pitchFamily="2" charset="-122"/>
                          <a:ea typeface="华文细黑" pitchFamily="2" charset="-122"/>
                        </a:rPr>
                        <a:t>根据标准制定试点方案，选择合适大客户进行试点，并对试点情况进行评估总计</a:t>
                      </a:r>
                      <a:endParaRPr lang="zh-CN" altLang="en-US" sz="900"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pPr marL="0" marR="0" indent="0" algn="ctr" defTabSz="457169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zh-CN" altLang="en-US" sz="1050" b="0" kern="1200" smtClean="0">
                        <a:solidFill>
                          <a:schemeClr val="tx1"/>
                        </a:solidFill>
                        <a:latin typeface="华文楷体" pitchFamily="2" charset="-122"/>
                        <a:ea typeface="华文楷体" pitchFamily="2" charset="-122"/>
                        <a:cs typeface="+mn-cs"/>
                      </a:endParaRPr>
                    </a:p>
                  </a:txBody>
                  <a:tcPr marL="72000" marR="72000" marT="0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ctr" defTabSz="457169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900" b="0" kern="1200" smtClean="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进行中</a:t>
                      </a:r>
                    </a:p>
                  </a:txBody>
                  <a:tcPr marL="72000" marR="7200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19178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900" smtClean="0">
                          <a:latin typeface="华文细黑" pitchFamily="2" charset="-122"/>
                          <a:ea typeface="华文细黑" pitchFamily="2" charset="-122"/>
                        </a:rPr>
                        <a:t>前端成本优化试点落地方案及试点总结</a:t>
                      </a:r>
                      <a:endParaRPr lang="zh-CN" altLang="en-US" sz="900"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0" marR="0" marT="34290" marB="3429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900" smtClean="0">
                          <a:latin typeface="华文细黑" pitchFamily="2" charset="-122"/>
                          <a:ea typeface="华文细黑" pitchFamily="2" charset="-122"/>
                        </a:rPr>
                        <a:t>根据大客户前端外包试点方案，选择适合大客户进行试点，并对试点情况进行评估总结</a:t>
                      </a:r>
                      <a:endParaRPr lang="zh-CN" altLang="en-US" sz="900"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pPr marL="0" marR="0" indent="0" algn="ctr" defTabSz="457169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zh-CN" altLang="en-US" sz="1000" b="0" kern="1200" smtClean="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72000" marR="72000" marT="0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ctr" defTabSz="457169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900" b="0" kern="1200" smtClean="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进行中</a:t>
                      </a:r>
                    </a:p>
                  </a:txBody>
                  <a:tcPr marL="72000" marR="7200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7" name="Picture 21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568480" y="2375972"/>
            <a:ext cx="324000" cy="1957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8" name="Picture 21"/>
          <p:cNvPicPr>
            <a:picLocks noChangeAspect="1" noChangeArrowheads="1"/>
          </p:cNvPicPr>
          <p:nvPr>
            <p:custDataLst>
              <p:tags r:id="rId5"/>
            </p:custDataLst>
          </p:nvPr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568480" y="2705261"/>
            <a:ext cx="324000" cy="1957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" name="TextBox 29"/>
          <p:cNvSpPr txBox="1"/>
          <p:nvPr/>
        </p:nvSpPr>
        <p:spPr>
          <a:xfrm>
            <a:off x="681110" y="195486"/>
            <a:ext cx="7851330" cy="398264"/>
          </a:xfrm>
          <a:prstGeom prst="rect">
            <a:avLst/>
          </a:prstGeom>
          <a:noFill/>
        </p:spPr>
        <p:txBody>
          <a:bodyPr wrap="square" lIns="89611" tIns="44806" rIns="89611" bIns="44806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华文细黑" pitchFamily="2" charset="-122"/>
                <a:ea typeface="华文细黑" pitchFamily="2" charset="-122"/>
              </a:rPr>
              <a:t>销售转型项目第一次里程碑汇报</a:t>
            </a:r>
          </a:p>
        </p:txBody>
      </p:sp>
      <p:cxnSp>
        <p:nvCxnSpPr>
          <p:cNvPr id="31" name="直接连接符 30"/>
          <p:cNvCxnSpPr/>
          <p:nvPr/>
        </p:nvCxnSpPr>
        <p:spPr bwMode="auto">
          <a:xfrm flipV="1">
            <a:off x="1361215" y="1175186"/>
            <a:ext cx="7530626" cy="0"/>
          </a:xfrm>
          <a:prstGeom prst="line">
            <a:avLst/>
          </a:prstGeom>
          <a:ln w="25400" cmpd="sng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矩形 32"/>
          <p:cNvSpPr/>
          <p:nvPr/>
        </p:nvSpPr>
        <p:spPr bwMode="auto">
          <a:xfrm>
            <a:off x="395536" y="906503"/>
            <a:ext cx="929488" cy="534428"/>
          </a:xfrm>
          <a:prstGeom prst="rect">
            <a:avLst/>
          </a:prstGeom>
          <a:solidFill>
            <a:srgbClr val="373C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zh-CN" altLang="en-US" sz="1000" b="1">
                <a:solidFill>
                  <a:srgbClr val="FFFFFF"/>
                </a:solidFill>
                <a:latin typeface="华文细黑" pitchFamily="2" charset="-122"/>
                <a:ea typeface="华文细黑" pitchFamily="2" charset="-122"/>
              </a:rPr>
              <a:t>销售转型</a:t>
            </a:r>
            <a:endParaRPr lang="en-US" altLang="zh-CN" sz="1000" b="1">
              <a:solidFill>
                <a:srgbClr val="FFFFFF"/>
              </a:solidFill>
              <a:latin typeface="华文细黑" pitchFamily="2" charset="-122"/>
              <a:ea typeface="华文细黑" pitchFamily="2" charset="-122"/>
            </a:endParaRPr>
          </a:p>
          <a:p>
            <a:pPr algn="ctr">
              <a:lnSpc>
                <a:spcPct val="150000"/>
              </a:lnSpc>
              <a:defRPr/>
            </a:pPr>
            <a:r>
              <a:rPr lang="zh-CN" altLang="en-US" sz="1000" b="1">
                <a:solidFill>
                  <a:srgbClr val="FFFFFF"/>
                </a:solidFill>
                <a:latin typeface="华文细黑" pitchFamily="2" charset="-122"/>
                <a:ea typeface="华文细黑" pitchFamily="2" charset="-122"/>
              </a:rPr>
              <a:t>项目</a:t>
            </a:r>
          </a:p>
        </p:txBody>
      </p:sp>
      <p:sp>
        <p:nvSpPr>
          <p:cNvPr id="34" name="五角星 33"/>
          <p:cNvSpPr/>
          <p:nvPr/>
        </p:nvSpPr>
        <p:spPr bwMode="auto">
          <a:xfrm>
            <a:off x="5292885" y="1042847"/>
            <a:ext cx="228389" cy="211435"/>
          </a:xfrm>
          <a:prstGeom prst="star5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800">
              <a:solidFill>
                <a:srgbClr val="FFFFFF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35" name="TextBox 48"/>
          <p:cNvSpPr txBox="1">
            <a:spLocks noChangeArrowheads="1"/>
          </p:cNvSpPr>
          <p:nvPr/>
        </p:nvSpPr>
        <p:spPr bwMode="auto">
          <a:xfrm>
            <a:off x="5033913" y="896259"/>
            <a:ext cx="791221" cy="2461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121899" tIns="60949" rIns="121899" bIns="60949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800" b="1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rPr>
              <a:t>7.3</a:t>
            </a:r>
            <a:endParaRPr lang="zh-CN" altLang="en-US" sz="800" b="1">
              <a:solidFill>
                <a:srgbClr val="000000"/>
              </a:solidFill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36" name="TextBox 91"/>
          <p:cNvSpPr txBox="1">
            <a:spLocks noChangeArrowheads="1"/>
          </p:cNvSpPr>
          <p:nvPr/>
        </p:nvSpPr>
        <p:spPr bwMode="auto">
          <a:xfrm>
            <a:off x="1602723" y="865507"/>
            <a:ext cx="953053" cy="2461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121899" tIns="60949" rIns="121899" bIns="60949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800" b="1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rPr>
              <a:t>2017.3.7</a:t>
            </a:r>
            <a:endParaRPr lang="zh-CN" altLang="en-US" sz="800" b="1">
              <a:solidFill>
                <a:srgbClr val="000000"/>
              </a:solidFill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37" name="五角星 36"/>
          <p:cNvSpPr/>
          <p:nvPr/>
        </p:nvSpPr>
        <p:spPr bwMode="auto">
          <a:xfrm>
            <a:off x="1906969" y="1031844"/>
            <a:ext cx="246573" cy="211435"/>
          </a:xfrm>
          <a:prstGeom prst="star5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800">
              <a:solidFill>
                <a:srgbClr val="FFFFFF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38" name="TextBox 37"/>
          <p:cNvSpPr txBox="1">
            <a:spLocks noChangeArrowheads="1"/>
          </p:cNvSpPr>
          <p:nvPr/>
        </p:nvSpPr>
        <p:spPr bwMode="auto">
          <a:xfrm>
            <a:off x="7887272" y="873255"/>
            <a:ext cx="994096" cy="2461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121899" tIns="60949" rIns="121899" bIns="60949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800" b="1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rPr>
              <a:t>10.12</a:t>
            </a:r>
            <a:endParaRPr lang="zh-CN" altLang="en-US" sz="800" b="1">
              <a:solidFill>
                <a:srgbClr val="000000"/>
              </a:solidFill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grpSp>
        <p:nvGrpSpPr>
          <p:cNvPr id="39" name="组合 4"/>
          <p:cNvGrpSpPr/>
          <p:nvPr/>
        </p:nvGrpSpPr>
        <p:grpSpPr>
          <a:xfrm>
            <a:off x="8297255" y="1038434"/>
            <a:ext cx="216027" cy="339579"/>
            <a:chOff x="10776394" y="2790107"/>
            <a:chExt cx="329930" cy="554007"/>
          </a:xfrm>
        </p:grpSpPr>
        <p:sp>
          <p:nvSpPr>
            <p:cNvPr id="40" name="矩形 39"/>
            <p:cNvSpPr/>
            <p:nvPr/>
          </p:nvSpPr>
          <p:spPr>
            <a:xfrm rot="21202791">
              <a:off x="10776394" y="2840892"/>
              <a:ext cx="58753" cy="503222"/>
            </a:xfrm>
            <a:prstGeom prst="rect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800">
                <a:solidFill>
                  <a:srgbClr val="FFFFFF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41" name="波形 40"/>
            <p:cNvSpPr/>
            <p:nvPr/>
          </p:nvSpPr>
          <p:spPr>
            <a:xfrm rot="21202791">
              <a:off x="10799860" y="2790107"/>
              <a:ext cx="306464" cy="363526"/>
            </a:xfrm>
            <a:prstGeom prst="wav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800">
                <a:solidFill>
                  <a:srgbClr val="FFFFFF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</p:grpSp>
      <p:sp>
        <p:nvSpPr>
          <p:cNvPr id="42" name="TextBox 95"/>
          <p:cNvSpPr txBox="1"/>
          <p:nvPr/>
        </p:nvSpPr>
        <p:spPr bwMode="auto">
          <a:xfrm>
            <a:off x="3215318" y="1409959"/>
            <a:ext cx="1183420" cy="509369"/>
          </a:xfrm>
          <a:prstGeom prst="rect">
            <a:avLst/>
          </a:prstGeom>
          <a:solidFill>
            <a:srgbClr val="FAAF19">
              <a:alpha val="70000"/>
            </a:srgbClr>
          </a:solidFill>
        </p:spPr>
        <p:txBody>
          <a:bodyPr wrap="square" lIns="121899" tIns="60949" rIns="121899" bIns="60949" anchor="ctr">
            <a:noAutofit/>
          </a:bodyPr>
          <a:lstStyle>
            <a:defPPr>
              <a:defRPr lang="en-US"/>
            </a:defPPr>
            <a:lvl1pPr algn="l" rtl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sz="1300" b="1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000">
                <a:latin typeface="华文细黑" pitchFamily="2" charset="-122"/>
                <a:ea typeface="华文细黑" pitchFamily="2" charset="-122"/>
              </a:rPr>
              <a:t>里程碑</a:t>
            </a:r>
            <a:r>
              <a:rPr lang="en-US" altLang="zh-CN" sz="1000">
                <a:latin typeface="华文细黑" pitchFamily="2" charset="-122"/>
                <a:ea typeface="华文细黑" pitchFamily="2" charset="-122"/>
              </a:rPr>
              <a:t>Ⅰ</a:t>
            </a:r>
          </a:p>
          <a:p>
            <a:r>
              <a:rPr lang="zh-CN" altLang="en-US" sz="900" b="0">
                <a:latin typeface="华文细黑" pitchFamily="2" charset="-122"/>
                <a:ea typeface="华文细黑" pitchFamily="2" charset="-122"/>
              </a:rPr>
              <a:t>销售转型方案及试点方案汇报</a:t>
            </a:r>
          </a:p>
        </p:txBody>
      </p:sp>
      <p:sp>
        <p:nvSpPr>
          <p:cNvPr id="43" name="五角星 42"/>
          <p:cNvSpPr/>
          <p:nvPr/>
        </p:nvSpPr>
        <p:spPr bwMode="auto">
          <a:xfrm>
            <a:off x="3677355" y="1044939"/>
            <a:ext cx="246573" cy="211435"/>
          </a:xfrm>
          <a:prstGeom prst="star5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800">
              <a:solidFill>
                <a:srgbClr val="FFFFFF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44" name="TextBox 48"/>
          <p:cNvSpPr txBox="1">
            <a:spLocks noChangeArrowheads="1"/>
          </p:cNvSpPr>
          <p:nvPr/>
        </p:nvSpPr>
        <p:spPr bwMode="auto">
          <a:xfrm>
            <a:off x="3347864" y="898352"/>
            <a:ext cx="854221" cy="2461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121899" tIns="60949" rIns="121899" bIns="60949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800" b="1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rPr>
              <a:t>5.10</a:t>
            </a:r>
            <a:endParaRPr lang="zh-CN" altLang="en-US" sz="800" b="1">
              <a:solidFill>
                <a:srgbClr val="000000"/>
              </a:solidFill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45" name="矩形 44"/>
          <p:cNvSpPr/>
          <p:nvPr/>
        </p:nvSpPr>
        <p:spPr bwMode="auto">
          <a:xfrm>
            <a:off x="1550726" y="1401258"/>
            <a:ext cx="959058" cy="509369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000" b="1">
                <a:latin typeface="华文细黑" pitchFamily="2" charset="-122"/>
                <a:ea typeface="华文细黑" pitchFamily="2" charset="-122"/>
              </a:rPr>
              <a:t>项目立项</a:t>
            </a:r>
          </a:p>
        </p:txBody>
      </p:sp>
      <p:sp>
        <p:nvSpPr>
          <p:cNvPr id="46" name="矩形 45"/>
          <p:cNvSpPr/>
          <p:nvPr/>
        </p:nvSpPr>
        <p:spPr bwMode="auto">
          <a:xfrm>
            <a:off x="7970014" y="1405609"/>
            <a:ext cx="922466" cy="509369"/>
          </a:xfrm>
          <a:prstGeom prst="rect">
            <a:avLst/>
          </a:prstGeom>
          <a:solidFill>
            <a:schemeClr val="bg1">
              <a:lumMod val="6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细黑" pitchFamily="2" charset="-122"/>
                <a:ea typeface="华文细黑" pitchFamily="2" charset="-122"/>
                <a:cs typeface="ＭＳ Ｐゴシック" charset="0"/>
              </a:rPr>
              <a:t>结项发文</a:t>
            </a:r>
          </a:p>
        </p:txBody>
      </p:sp>
      <p:sp>
        <p:nvSpPr>
          <p:cNvPr id="47" name="五角星 46"/>
          <p:cNvSpPr/>
          <p:nvPr/>
        </p:nvSpPr>
        <p:spPr bwMode="auto">
          <a:xfrm>
            <a:off x="6975702" y="1042847"/>
            <a:ext cx="228389" cy="211435"/>
          </a:xfrm>
          <a:prstGeom prst="star5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800">
              <a:solidFill>
                <a:srgbClr val="FFFFFF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48" name="TextBox 48"/>
          <p:cNvSpPr txBox="1">
            <a:spLocks noChangeArrowheads="1"/>
          </p:cNvSpPr>
          <p:nvPr/>
        </p:nvSpPr>
        <p:spPr bwMode="auto">
          <a:xfrm>
            <a:off x="6716729" y="896259"/>
            <a:ext cx="791221" cy="2461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121899" tIns="60949" rIns="121899" bIns="60949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800" b="1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rPr>
              <a:t>9.27</a:t>
            </a:r>
            <a:endParaRPr lang="zh-CN" altLang="en-US" sz="800" b="1">
              <a:solidFill>
                <a:srgbClr val="000000"/>
              </a:solidFill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49" name="矩形 48"/>
          <p:cNvSpPr/>
          <p:nvPr/>
        </p:nvSpPr>
        <p:spPr bwMode="auto">
          <a:xfrm>
            <a:off x="6660232" y="1396908"/>
            <a:ext cx="974459" cy="509369"/>
          </a:xfrm>
          <a:prstGeom prst="rect">
            <a:avLst/>
          </a:prstGeom>
          <a:solidFill>
            <a:schemeClr val="bg1">
              <a:lumMod val="6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indent="0" algn="ctr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细黑" pitchFamily="2" charset="-122"/>
                <a:ea typeface="华文细黑" pitchFamily="2" charset="-122"/>
                <a:cs typeface="ＭＳ Ｐゴシック" charset="0"/>
              </a:rPr>
              <a:t>结项汇报</a:t>
            </a:r>
            <a:endParaRPr kumimoji="0" lang="en-US" altLang="zh-CN" sz="10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华文细黑" pitchFamily="2" charset="-122"/>
              <a:ea typeface="华文细黑" pitchFamily="2" charset="-122"/>
              <a:cs typeface="ＭＳ Ｐゴシック" charset="0"/>
            </a:endParaRPr>
          </a:p>
          <a:p>
            <a:pPr marL="0" marR="0" indent="0" algn="ctr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en-US" sz="900">
                <a:latin typeface="华文细黑" pitchFamily="2" charset="-122"/>
                <a:ea typeface="华文细黑" pitchFamily="2" charset="-122"/>
                <a:cs typeface="ＭＳ Ｐゴシック" charset="0"/>
              </a:rPr>
              <a:t>全国推广</a:t>
            </a:r>
            <a:endParaRPr kumimoji="0" lang="zh-CN" altLang="en-US" sz="90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华文细黑" pitchFamily="2" charset="-122"/>
              <a:ea typeface="华文细黑" pitchFamily="2" charset="-122"/>
              <a:cs typeface="ＭＳ Ｐゴシック" charset="0"/>
            </a:endParaRPr>
          </a:p>
        </p:txBody>
      </p:sp>
      <p:sp>
        <p:nvSpPr>
          <p:cNvPr id="50" name="矩形 49"/>
          <p:cNvSpPr/>
          <p:nvPr/>
        </p:nvSpPr>
        <p:spPr bwMode="auto">
          <a:xfrm>
            <a:off x="4898190" y="1414309"/>
            <a:ext cx="1185978" cy="509369"/>
          </a:xfrm>
          <a:prstGeom prst="rect">
            <a:avLst/>
          </a:prstGeom>
          <a:solidFill>
            <a:schemeClr val="bg1">
              <a:lumMod val="50000"/>
              <a:alpha val="70000"/>
            </a:schemeClr>
          </a:solidFill>
        </p:spPr>
        <p:txBody>
          <a:bodyPr wrap="square" lIns="121899" tIns="60949" rIns="121899" bIns="60949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000" b="1">
                <a:latin typeface="华文细黑" pitchFamily="2" charset="-122"/>
                <a:ea typeface="华文细黑" pitchFamily="2" charset="-122"/>
              </a:rPr>
              <a:t>里程碑</a:t>
            </a:r>
            <a:r>
              <a:rPr lang="en-US" altLang="zh-CN" sz="1000" b="1">
                <a:latin typeface="华文细黑" pitchFamily="2" charset="-122"/>
                <a:ea typeface="华文细黑" pitchFamily="2" charset="-122"/>
              </a:rPr>
              <a:t>Ⅱ</a:t>
            </a:r>
          </a:p>
          <a:p>
            <a:pPr algn="ctr">
              <a:lnSpc>
                <a:spcPct val="150000"/>
              </a:lnSpc>
            </a:pPr>
            <a:r>
              <a:rPr lang="zh-CN" altLang="en-US" sz="900">
                <a:latin typeface="华文细黑" pitchFamily="2" charset="-122"/>
                <a:ea typeface="华文细黑" pitchFamily="2" charset="-122"/>
              </a:rPr>
              <a:t>试点总结、推进</a:t>
            </a:r>
            <a:endParaRPr lang="en-US" altLang="zh-CN" sz="900">
              <a:latin typeface="华文细黑" pitchFamily="2" charset="-122"/>
              <a:ea typeface="华文细黑" pitchFamily="2" charset="-122"/>
            </a:endParaRPr>
          </a:p>
        </p:txBody>
      </p:sp>
      <p:pic>
        <p:nvPicPr>
          <p:cNvPr id="51" name="Picture 21"/>
          <p:cNvPicPr>
            <a:picLocks noChangeAspect="1" noChangeArrowheads="1"/>
          </p:cNvPicPr>
          <p:nvPr>
            <p:custDataLst>
              <p:tags r:id="rId6"/>
            </p:custDataLst>
          </p:nvPr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568480" y="3034550"/>
            <a:ext cx="324000" cy="1957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2" name="Picture 21"/>
          <p:cNvPicPr>
            <a:picLocks noChangeAspect="1" noChangeArrowheads="1"/>
          </p:cNvPicPr>
          <p:nvPr>
            <p:custDataLst>
              <p:tags r:id="rId7"/>
            </p:custDataLst>
          </p:nvPr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568480" y="3363838"/>
            <a:ext cx="324000" cy="1957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59335377"/>
      </p:ext>
    </p:ext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TextBox 15"/>
          <p:cNvSpPr txBox="1"/>
          <p:nvPr/>
        </p:nvSpPr>
        <p:spPr>
          <a:xfrm>
            <a:off x="681110" y="195486"/>
            <a:ext cx="7851330" cy="398264"/>
          </a:xfrm>
          <a:prstGeom prst="rect">
            <a:avLst/>
          </a:prstGeom>
          <a:noFill/>
        </p:spPr>
        <p:txBody>
          <a:bodyPr wrap="square" lIns="89611" tIns="44806" rIns="89611" bIns="44806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华文细黑" pitchFamily="2" charset="-122"/>
                <a:ea typeface="华文细黑" pitchFamily="2" charset="-122"/>
              </a:rPr>
              <a:t>销售转型项目第一次里程碑汇报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395536" y="865507"/>
            <a:ext cx="8496944" cy="1058171"/>
            <a:chOff x="323528" y="898624"/>
            <a:chExt cx="8496944" cy="1058171"/>
          </a:xfrm>
        </p:grpSpPr>
        <p:cxnSp>
          <p:nvCxnSpPr>
            <p:cNvPr id="48" name="直接连接符 47"/>
            <p:cNvCxnSpPr/>
            <p:nvPr/>
          </p:nvCxnSpPr>
          <p:spPr bwMode="auto">
            <a:xfrm flipV="1">
              <a:off x="1289207" y="1208303"/>
              <a:ext cx="7530626" cy="0"/>
            </a:xfrm>
            <a:prstGeom prst="line">
              <a:avLst/>
            </a:prstGeom>
            <a:ln w="25400" cmpd="sng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5" name="矩形 54"/>
            <p:cNvSpPr/>
            <p:nvPr/>
          </p:nvSpPr>
          <p:spPr bwMode="auto">
            <a:xfrm>
              <a:off x="323528" y="939620"/>
              <a:ext cx="929488" cy="534428"/>
            </a:xfrm>
            <a:prstGeom prst="rect">
              <a:avLst/>
            </a:prstGeom>
            <a:solidFill>
              <a:srgbClr val="373C6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zh-CN" altLang="en-US" sz="1000" b="1">
                  <a:solidFill>
                    <a:srgbClr val="FFFFFF"/>
                  </a:solidFill>
                  <a:latin typeface="华文细黑" pitchFamily="2" charset="-122"/>
                  <a:ea typeface="华文细黑" pitchFamily="2" charset="-122"/>
                </a:rPr>
                <a:t>销售转型</a:t>
              </a:r>
              <a:endParaRPr lang="en-US" altLang="zh-CN" sz="1000" b="1">
                <a:solidFill>
                  <a:srgbClr val="FFFFFF"/>
                </a:solidFill>
                <a:latin typeface="华文细黑" pitchFamily="2" charset="-122"/>
                <a:ea typeface="华文细黑" pitchFamily="2" charset="-122"/>
              </a:endParaRPr>
            </a:p>
            <a:p>
              <a:pPr algn="ctr">
                <a:lnSpc>
                  <a:spcPct val="150000"/>
                </a:lnSpc>
                <a:defRPr/>
              </a:pPr>
              <a:r>
                <a:rPr lang="zh-CN" altLang="en-US" sz="1000" b="1">
                  <a:solidFill>
                    <a:srgbClr val="FFFFFF"/>
                  </a:solidFill>
                  <a:latin typeface="华文细黑" pitchFamily="2" charset="-122"/>
                  <a:ea typeface="华文细黑" pitchFamily="2" charset="-122"/>
                </a:rPr>
                <a:t>项目</a:t>
              </a:r>
            </a:p>
          </p:txBody>
        </p:sp>
        <p:sp>
          <p:nvSpPr>
            <p:cNvPr id="60" name="五角星 59"/>
            <p:cNvSpPr/>
            <p:nvPr/>
          </p:nvSpPr>
          <p:spPr bwMode="auto">
            <a:xfrm>
              <a:off x="5220877" y="1075964"/>
              <a:ext cx="228389" cy="211435"/>
            </a:xfrm>
            <a:prstGeom prst="star5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21899" tIns="60949" rIns="121899" bIns="60949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800">
                <a:solidFill>
                  <a:srgbClr val="FFFFFF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61" name="TextBox 48"/>
            <p:cNvSpPr txBox="1">
              <a:spLocks noChangeArrowheads="1"/>
            </p:cNvSpPr>
            <p:nvPr/>
          </p:nvSpPr>
          <p:spPr bwMode="auto">
            <a:xfrm>
              <a:off x="4961905" y="929376"/>
              <a:ext cx="791221" cy="24619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 lIns="121899" tIns="60949" rIns="121899" bIns="60949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800" b="1">
                  <a:solidFill>
                    <a:srgbClr val="000000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rPr>
                <a:t>7.3</a:t>
              </a:r>
              <a:endParaRPr lang="zh-CN" altLang="en-US" sz="800" b="1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62" name="TextBox 91"/>
            <p:cNvSpPr txBox="1">
              <a:spLocks noChangeArrowheads="1"/>
            </p:cNvSpPr>
            <p:nvPr/>
          </p:nvSpPr>
          <p:spPr bwMode="auto">
            <a:xfrm>
              <a:off x="1530715" y="898624"/>
              <a:ext cx="953053" cy="24619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 lIns="121899" tIns="60949" rIns="121899" bIns="60949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800" b="1">
                  <a:solidFill>
                    <a:srgbClr val="000000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rPr>
                <a:t>2017.3.7</a:t>
              </a:r>
              <a:endParaRPr lang="zh-CN" altLang="en-US" sz="800" b="1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63" name="五角星 62"/>
            <p:cNvSpPr/>
            <p:nvPr/>
          </p:nvSpPr>
          <p:spPr bwMode="auto">
            <a:xfrm>
              <a:off x="1834961" y="1064961"/>
              <a:ext cx="246573" cy="211435"/>
            </a:xfrm>
            <a:prstGeom prst="star5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21899" tIns="60949" rIns="121899" bIns="60949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800">
                <a:solidFill>
                  <a:srgbClr val="FFFFFF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64" name="TextBox 63"/>
            <p:cNvSpPr txBox="1">
              <a:spLocks noChangeArrowheads="1"/>
            </p:cNvSpPr>
            <p:nvPr/>
          </p:nvSpPr>
          <p:spPr bwMode="auto">
            <a:xfrm>
              <a:off x="7815264" y="906372"/>
              <a:ext cx="994096" cy="24619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 lIns="121899" tIns="60949" rIns="121899" bIns="60949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800" b="1">
                  <a:solidFill>
                    <a:srgbClr val="000000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rPr>
                <a:t>10.12</a:t>
              </a:r>
              <a:endParaRPr lang="zh-CN" altLang="en-US" sz="800" b="1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grpSp>
          <p:nvGrpSpPr>
            <p:cNvPr id="65" name="组合 4"/>
            <p:cNvGrpSpPr/>
            <p:nvPr/>
          </p:nvGrpSpPr>
          <p:grpSpPr>
            <a:xfrm>
              <a:off x="8225247" y="1071551"/>
              <a:ext cx="216027" cy="339579"/>
              <a:chOff x="10776394" y="2790107"/>
              <a:chExt cx="329930" cy="554007"/>
            </a:xfrm>
          </p:grpSpPr>
          <p:sp>
            <p:nvSpPr>
              <p:cNvPr id="66" name="矩形 65"/>
              <p:cNvSpPr/>
              <p:nvPr/>
            </p:nvSpPr>
            <p:spPr>
              <a:xfrm rot="21202791">
                <a:off x="10776394" y="2840892"/>
                <a:ext cx="58753" cy="503222"/>
              </a:xfrm>
              <a:prstGeom prst="rect">
                <a:avLst/>
              </a:prstGeom>
              <a:solidFill>
                <a:srgbClr val="FF00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sz="800">
                  <a:solidFill>
                    <a:srgbClr val="FFFFFF"/>
                  </a:solidFill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67" name="波形 66"/>
              <p:cNvSpPr/>
              <p:nvPr/>
            </p:nvSpPr>
            <p:spPr>
              <a:xfrm rot="21202791">
                <a:off x="10799860" y="2790107"/>
                <a:ext cx="306464" cy="363526"/>
              </a:xfrm>
              <a:prstGeom prst="wave">
                <a:avLst/>
              </a:prstGeom>
              <a:solidFill>
                <a:srgbClr val="FF00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sz="800">
                  <a:solidFill>
                    <a:srgbClr val="FFFFFF"/>
                  </a:solidFill>
                  <a:latin typeface="华文细黑" pitchFamily="2" charset="-122"/>
                  <a:ea typeface="华文细黑" pitchFamily="2" charset="-122"/>
                </a:endParaRPr>
              </a:p>
            </p:txBody>
          </p:sp>
        </p:grpSp>
        <p:sp>
          <p:nvSpPr>
            <p:cNvPr id="68" name="TextBox 95"/>
            <p:cNvSpPr txBox="1"/>
            <p:nvPr/>
          </p:nvSpPr>
          <p:spPr bwMode="auto">
            <a:xfrm>
              <a:off x="3143310" y="1443076"/>
              <a:ext cx="1183420" cy="509369"/>
            </a:xfrm>
            <a:prstGeom prst="rect">
              <a:avLst/>
            </a:prstGeom>
            <a:solidFill>
              <a:srgbClr val="FAAF19">
                <a:alpha val="70000"/>
              </a:srgbClr>
            </a:solidFill>
          </p:spPr>
          <p:txBody>
            <a:bodyPr wrap="square" lIns="121899" tIns="60949" rIns="121899" bIns="60949" anchor="ctr">
              <a:noAutofit/>
            </a:bodyPr>
            <a:lstStyle>
              <a:defPPr>
                <a:defRPr lang="en-US"/>
              </a:defPPr>
              <a:lvl1pPr algn="l" rtl="0" fontAlgn="base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defRPr sz="1300" b="1"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zh-CN" altLang="en-US" sz="1000">
                  <a:latin typeface="华文细黑" pitchFamily="2" charset="-122"/>
                  <a:ea typeface="华文细黑" pitchFamily="2" charset="-122"/>
                </a:rPr>
                <a:t>里程碑</a:t>
              </a:r>
              <a:r>
                <a:rPr lang="en-US" altLang="zh-CN" sz="1000">
                  <a:latin typeface="华文细黑" pitchFamily="2" charset="-122"/>
                  <a:ea typeface="华文细黑" pitchFamily="2" charset="-122"/>
                </a:rPr>
                <a:t>Ⅰ</a:t>
              </a:r>
            </a:p>
            <a:p>
              <a:r>
                <a:rPr lang="zh-CN" altLang="en-US" sz="900" b="0">
                  <a:latin typeface="华文细黑" pitchFamily="2" charset="-122"/>
                  <a:ea typeface="华文细黑" pitchFamily="2" charset="-122"/>
                </a:rPr>
                <a:t>销售转型方案及试点方案汇报</a:t>
              </a:r>
            </a:p>
          </p:txBody>
        </p:sp>
        <p:sp>
          <p:nvSpPr>
            <p:cNvPr id="69" name="五角星 68"/>
            <p:cNvSpPr/>
            <p:nvPr/>
          </p:nvSpPr>
          <p:spPr bwMode="auto">
            <a:xfrm>
              <a:off x="3605347" y="1078056"/>
              <a:ext cx="246573" cy="211435"/>
            </a:xfrm>
            <a:prstGeom prst="star5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21899" tIns="60949" rIns="121899" bIns="60949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800">
                <a:solidFill>
                  <a:srgbClr val="FFFFFF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70" name="TextBox 48"/>
            <p:cNvSpPr txBox="1">
              <a:spLocks noChangeArrowheads="1"/>
            </p:cNvSpPr>
            <p:nvPr/>
          </p:nvSpPr>
          <p:spPr bwMode="auto">
            <a:xfrm>
              <a:off x="3275856" y="931469"/>
              <a:ext cx="854221" cy="24619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 lIns="121899" tIns="60949" rIns="121899" bIns="60949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800" b="1">
                  <a:solidFill>
                    <a:srgbClr val="000000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rPr>
                <a:t>5.10</a:t>
              </a:r>
              <a:endParaRPr lang="zh-CN" altLang="en-US" sz="800" b="1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71" name="矩形 70"/>
            <p:cNvSpPr/>
            <p:nvPr/>
          </p:nvSpPr>
          <p:spPr bwMode="auto">
            <a:xfrm>
              <a:off x="1478718" y="1434375"/>
              <a:ext cx="959058" cy="509369"/>
            </a:xfrm>
            <a:prstGeom prst="rect">
              <a:avLst/>
            </a:prstGeom>
            <a:solidFill>
              <a:schemeClr val="bg1">
                <a:lumMod val="65000"/>
              </a:schemeClr>
            </a:solidFill>
          </p:spPr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1000" b="1">
                  <a:latin typeface="华文细黑" pitchFamily="2" charset="-122"/>
                  <a:ea typeface="华文细黑" pitchFamily="2" charset="-122"/>
                </a:rPr>
                <a:t>项目立项</a:t>
              </a:r>
            </a:p>
          </p:txBody>
        </p:sp>
        <p:sp>
          <p:nvSpPr>
            <p:cNvPr id="72" name="矩形 71"/>
            <p:cNvSpPr/>
            <p:nvPr/>
          </p:nvSpPr>
          <p:spPr bwMode="auto">
            <a:xfrm>
              <a:off x="7898006" y="1438726"/>
              <a:ext cx="922466" cy="509369"/>
            </a:xfrm>
            <a:prstGeom prst="rect">
              <a:avLst/>
            </a:prstGeom>
            <a:solidFill>
              <a:schemeClr val="bg1">
                <a:lumMod val="65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altLang="en-US" sz="1000" b="1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华文细黑" pitchFamily="2" charset="-122"/>
                  <a:ea typeface="华文细黑" pitchFamily="2" charset="-122"/>
                  <a:cs typeface="ＭＳ Ｐゴシック" charset="0"/>
                </a:rPr>
                <a:t>结项发文</a:t>
              </a:r>
            </a:p>
          </p:txBody>
        </p:sp>
        <p:sp>
          <p:nvSpPr>
            <p:cNvPr id="73" name="五角星 72"/>
            <p:cNvSpPr/>
            <p:nvPr/>
          </p:nvSpPr>
          <p:spPr bwMode="auto">
            <a:xfrm>
              <a:off x="6903694" y="1075964"/>
              <a:ext cx="228389" cy="211435"/>
            </a:xfrm>
            <a:prstGeom prst="star5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21899" tIns="60949" rIns="121899" bIns="60949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800">
                <a:solidFill>
                  <a:srgbClr val="FFFFFF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84" name="TextBox 48"/>
            <p:cNvSpPr txBox="1">
              <a:spLocks noChangeArrowheads="1"/>
            </p:cNvSpPr>
            <p:nvPr/>
          </p:nvSpPr>
          <p:spPr bwMode="auto">
            <a:xfrm>
              <a:off x="6644721" y="929376"/>
              <a:ext cx="791221" cy="24619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 lIns="121899" tIns="60949" rIns="121899" bIns="60949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800" b="1">
                  <a:solidFill>
                    <a:srgbClr val="000000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rPr>
                <a:t>9.27</a:t>
              </a:r>
              <a:endParaRPr lang="zh-CN" altLang="en-US" sz="800" b="1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85" name="矩形 84"/>
            <p:cNvSpPr/>
            <p:nvPr/>
          </p:nvSpPr>
          <p:spPr bwMode="auto">
            <a:xfrm>
              <a:off x="6588224" y="1430025"/>
              <a:ext cx="974459" cy="509369"/>
            </a:xfrm>
            <a:prstGeom prst="rect">
              <a:avLst/>
            </a:prstGeom>
            <a:solidFill>
              <a:schemeClr val="bg1">
                <a:lumMod val="65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altLang="en-US" sz="1000" b="1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华文细黑" pitchFamily="2" charset="-122"/>
                  <a:ea typeface="华文细黑" pitchFamily="2" charset="-122"/>
                  <a:cs typeface="ＭＳ Ｐゴシック" charset="0"/>
                </a:rPr>
                <a:t>结项汇报</a:t>
              </a:r>
              <a:endParaRPr kumimoji="0" lang="en-US" altLang="zh-CN" sz="1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细黑" pitchFamily="2" charset="-122"/>
                <a:ea typeface="华文细黑" pitchFamily="2" charset="-122"/>
                <a:cs typeface="ＭＳ Ｐゴシック" charset="0"/>
              </a:endParaRPr>
            </a:p>
            <a:p>
              <a:pPr marL="0" marR="0" indent="0" algn="ctr" defTabSz="914400" rtl="0" eaLnBrk="0" fontAlgn="base" latinLnBrk="0" hangingPunct="0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lang="zh-CN" altLang="en-US" sz="900">
                  <a:latin typeface="华文细黑" pitchFamily="2" charset="-122"/>
                  <a:ea typeface="华文细黑" pitchFamily="2" charset="-122"/>
                  <a:cs typeface="ＭＳ Ｐゴシック" charset="0"/>
                </a:rPr>
                <a:t>全国推广</a:t>
              </a:r>
              <a:endParaRPr kumimoji="0" lang="zh-CN" altLang="en-US" sz="90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细黑" pitchFamily="2" charset="-122"/>
                <a:ea typeface="华文细黑" pitchFamily="2" charset="-122"/>
                <a:cs typeface="ＭＳ Ｐゴシック" charset="0"/>
              </a:endParaRPr>
            </a:p>
          </p:txBody>
        </p:sp>
        <p:sp>
          <p:nvSpPr>
            <p:cNvPr id="86" name="矩形 85"/>
            <p:cNvSpPr/>
            <p:nvPr/>
          </p:nvSpPr>
          <p:spPr bwMode="auto">
            <a:xfrm>
              <a:off x="4826182" y="1447426"/>
              <a:ext cx="1185978" cy="509369"/>
            </a:xfrm>
            <a:prstGeom prst="rect">
              <a:avLst/>
            </a:prstGeom>
            <a:solidFill>
              <a:schemeClr val="bg1">
                <a:lumMod val="50000"/>
                <a:alpha val="70000"/>
              </a:schemeClr>
            </a:solidFill>
          </p:spPr>
          <p:txBody>
            <a:bodyPr wrap="square" lIns="121899" tIns="60949" rIns="121899" bIns="60949" anchor="ctr">
              <a:no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zh-CN" altLang="en-US" sz="1000" b="1">
                  <a:latin typeface="华文细黑" pitchFamily="2" charset="-122"/>
                  <a:ea typeface="华文细黑" pitchFamily="2" charset="-122"/>
                </a:rPr>
                <a:t>里程碑</a:t>
              </a:r>
              <a:r>
                <a:rPr lang="en-US" altLang="zh-CN" sz="1000" b="1">
                  <a:latin typeface="华文细黑" pitchFamily="2" charset="-122"/>
                  <a:ea typeface="华文细黑" pitchFamily="2" charset="-122"/>
                </a:rPr>
                <a:t>Ⅱ</a:t>
              </a:r>
            </a:p>
            <a:p>
              <a:pPr algn="ctr">
                <a:lnSpc>
                  <a:spcPct val="150000"/>
                </a:lnSpc>
              </a:pPr>
              <a:r>
                <a:rPr lang="zh-CN" altLang="en-US" sz="900">
                  <a:latin typeface="华文细黑" pitchFamily="2" charset="-122"/>
                  <a:ea typeface="华文细黑" pitchFamily="2" charset="-122"/>
                </a:rPr>
                <a:t>试点总结、推进</a:t>
              </a:r>
              <a:endParaRPr lang="en-US" altLang="zh-CN" sz="900">
                <a:latin typeface="华文细黑" pitchFamily="2" charset="-122"/>
                <a:ea typeface="华文细黑" pitchFamily="2" charset="-122"/>
              </a:endParaRPr>
            </a:p>
          </p:txBody>
        </p:sp>
      </p:grpSp>
      <p:sp>
        <p:nvSpPr>
          <p:cNvPr id="87" name="标题 1"/>
          <p:cNvSpPr txBox="1"/>
          <p:nvPr/>
        </p:nvSpPr>
        <p:spPr bwMode="auto">
          <a:xfrm>
            <a:off x="611560" y="2073498"/>
            <a:ext cx="5544616" cy="43204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18" tIns="45708" rIns="91418" bIns="45708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defTabSz="911180" rtl="0" eaLnBrk="0" fontAlgn="base" hangingPunct="0">
              <a:spcBef>
                <a:spcPct val="0"/>
              </a:spcBef>
              <a:spcAft>
                <a:spcPct val="0"/>
              </a:spcAft>
              <a:defRPr sz="4000" b="1" kern="1200" cap="all">
                <a:solidFill>
                  <a:schemeClr val="tx1"/>
                </a:solidFill>
                <a:latin typeface="+mj-lt"/>
                <a:ea typeface="微软雅黑" panose="020b0503020204020204" pitchFamily="34" charset="-122"/>
                <a:cs typeface="+mj-cs"/>
              </a:defRPr>
            </a:lvl1pPr>
            <a:lvl2pPr marL="457189" algn="ctr" defTabSz="911180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378" algn="ctr" defTabSz="911180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566" algn="ctr" defTabSz="911180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754" algn="ctr" defTabSz="911180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389564" algn="ctr" defTabSz="913037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779123" algn="ctr" defTabSz="913037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1168687" algn="ctr" defTabSz="913037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1558249" algn="ctr" defTabSz="913037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171450" indent="-171450">
              <a:lnSpc>
                <a:spcPct val="150000"/>
              </a:lnSpc>
              <a:buFont typeface="Wingdings" pitchFamily="2" charset="2"/>
              <a:buChar char="l"/>
            </a:pPr>
            <a:r>
              <a:rPr lang="zh-CN" altLang="en-US" sz="1200">
                <a:latin typeface="华文细黑" pitchFamily="2" charset="-122"/>
                <a:ea typeface="华文细黑" pitchFamily="2" charset="-122"/>
              </a:rPr>
              <a:t>会 议 简 介：</a:t>
            </a:r>
            <a:r>
              <a:rPr lang="zh-CN" altLang="en-US" sz="1100" b="0">
                <a:latin typeface="华文细黑" pitchFamily="2" charset="-122"/>
                <a:ea typeface="华文细黑" pitchFamily="2" charset="-122"/>
              </a:rPr>
              <a:t>销售转型</a:t>
            </a:r>
            <a:r>
              <a:rPr lang="zh-CN" altLang="en-US" sz="1100" b="0" smtClean="0">
                <a:latin typeface="华文细黑" pitchFamily="2" charset="-122"/>
                <a:ea typeface="华文细黑" pitchFamily="2" charset="-122"/>
              </a:rPr>
              <a:t>方案及</a:t>
            </a:r>
            <a:r>
              <a:rPr lang="zh-CN" altLang="en-US" sz="1100" b="0">
                <a:latin typeface="华文细黑" pitchFamily="2" charset="-122"/>
                <a:ea typeface="华文细黑" pitchFamily="2" charset="-122"/>
              </a:rPr>
              <a:t>试点方案</a:t>
            </a:r>
            <a:r>
              <a:rPr lang="zh-CN" altLang="en-US" sz="1100" b="0" smtClean="0">
                <a:latin typeface="华文细黑" pitchFamily="2" charset="-122"/>
                <a:ea typeface="华文细黑" pitchFamily="2" charset="-122"/>
              </a:rPr>
              <a:t>汇报</a:t>
            </a:r>
            <a:endParaRPr lang="zh-CN" altLang="en-US" sz="1100" b="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88" name="矩形 87"/>
          <p:cNvSpPr/>
          <p:nvPr/>
        </p:nvSpPr>
        <p:spPr>
          <a:xfrm>
            <a:off x="611560" y="2383016"/>
            <a:ext cx="6048670" cy="249299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71450" lvl="0" indent="-17145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l"/>
            </a:pPr>
            <a:r>
              <a:rPr lang="zh-CN" altLang="en-US" sz="1200" b="1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参会人</a:t>
            </a:r>
            <a:r>
              <a:rPr lang="zh-CN" altLang="en-US" sz="1200" b="1" smtClean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职责</a:t>
            </a:r>
            <a:endParaRPr lang="en-US" altLang="zh-CN" sz="1200" b="1">
              <a:solidFill>
                <a:srgbClr val="000000"/>
              </a:solidFill>
              <a:latin typeface="华文细黑" pitchFamily="2" charset="-122"/>
              <a:ea typeface="华文细黑" pitchFamily="2" charset="-122"/>
            </a:endParaRPr>
          </a:p>
          <a:p>
            <a:pPr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1100" b="1" smtClean="0">
                <a:latin typeface="华文细黑" pitchFamily="2" charset="-122"/>
                <a:ea typeface="华文细黑" pitchFamily="2" charset="-122"/>
              </a:rPr>
              <a:t>R</a:t>
            </a:r>
            <a:r>
              <a:rPr lang="zh-CN" altLang="zh-CN" sz="1100" b="1">
                <a:latin typeface="华文细黑" pitchFamily="2" charset="-122"/>
                <a:ea typeface="华文细黑" pitchFamily="2" charset="-122"/>
              </a:rPr>
              <a:t>（谁汇报）</a:t>
            </a:r>
            <a:r>
              <a:rPr lang="en-US" altLang="zh-CN" sz="1100" b="1">
                <a:latin typeface="华文细黑" pitchFamily="2" charset="-122"/>
                <a:ea typeface="华文细黑" pitchFamily="2" charset="-122"/>
              </a:rPr>
              <a:t> </a:t>
            </a:r>
            <a:r>
              <a:rPr lang="zh-CN" altLang="zh-CN" sz="1100" b="1" smtClean="0">
                <a:latin typeface="华文细黑" pitchFamily="2" charset="-122"/>
                <a:ea typeface="华文细黑" pitchFamily="2" charset="-122"/>
              </a:rPr>
              <a:t>：</a:t>
            </a:r>
            <a:r>
              <a:rPr lang="zh-CN" altLang="zh-CN" sz="1100">
                <a:latin typeface="华文细黑" pitchFamily="2" charset="-122"/>
                <a:ea typeface="华文细黑" pitchFamily="2" charset="-122"/>
              </a:rPr>
              <a:t>王申志</a:t>
            </a:r>
            <a:r>
              <a:rPr lang="en-US" altLang="zh-CN" sz="1100">
                <a:latin typeface="华文细黑" pitchFamily="2" charset="-122"/>
                <a:ea typeface="华文细黑" pitchFamily="2" charset="-122"/>
              </a:rPr>
              <a:t>(</a:t>
            </a:r>
            <a:r>
              <a:rPr lang="zh-CN" altLang="en-US" sz="1100">
                <a:latin typeface="华文细黑" pitchFamily="2" charset="-122"/>
                <a:ea typeface="华文细黑" pitchFamily="2" charset="-122"/>
              </a:rPr>
              <a:t>销售转型方案及试点方案汇报）、汪玉喜（区域销售组织归属方案</a:t>
            </a:r>
            <a:r>
              <a:rPr lang="zh-CN" altLang="en-US" sz="1100" smtClean="0">
                <a:latin typeface="华文细黑" pitchFamily="2" charset="-122"/>
                <a:ea typeface="华文细黑" pitchFamily="2" charset="-122"/>
              </a:rPr>
              <a:t>）</a:t>
            </a:r>
            <a:endParaRPr lang="zh-CN" altLang="zh-CN" sz="1100">
              <a:latin typeface="华文细黑" pitchFamily="2" charset="-122"/>
              <a:ea typeface="华文细黑" pitchFamily="2" charset="-122"/>
            </a:endParaRPr>
          </a:p>
          <a:p>
            <a:pPr>
              <a:lnSpc>
                <a:spcPct val="200000"/>
              </a:lnSpc>
            </a:pPr>
            <a:r>
              <a:rPr lang="en-US" altLang="zh-CN" sz="1100" b="1">
                <a:latin typeface="华文细黑" pitchFamily="2" charset="-122"/>
                <a:ea typeface="华文细黑" pitchFamily="2" charset="-122"/>
              </a:rPr>
              <a:t>S(</a:t>
            </a:r>
            <a:r>
              <a:rPr lang="zh-CN" altLang="zh-CN" sz="1100" b="1">
                <a:latin typeface="华文细黑" pitchFamily="2" charset="-122"/>
                <a:ea typeface="华文细黑" pitchFamily="2" charset="-122"/>
              </a:rPr>
              <a:t>决策意见）：</a:t>
            </a:r>
            <a:r>
              <a:rPr lang="zh-CN" altLang="zh-CN" sz="1100">
                <a:latin typeface="华文细黑" pitchFamily="2" charset="-122"/>
                <a:ea typeface="华文细黑" pitchFamily="2" charset="-122"/>
              </a:rPr>
              <a:t>张海</a:t>
            </a:r>
            <a:r>
              <a:rPr lang="zh-CN" altLang="zh-CN" sz="1100" smtClean="0">
                <a:latin typeface="华文细黑" pitchFamily="2" charset="-122"/>
                <a:ea typeface="华文细黑" pitchFamily="2" charset="-122"/>
              </a:rPr>
              <a:t>宾</a:t>
            </a:r>
            <a:endParaRPr lang="en-US" altLang="zh-CN" sz="1100">
              <a:latin typeface="华文细黑" pitchFamily="2" charset="-122"/>
              <a:ea typeface="华文细黑" pitchFamily="2" charset="-122"/>
            </a:endParaRPr>
          </a:p>
          <a:p>
            <a:pPr>
              <a:lnSpc>
                <a:spcPct val="200000"/>
              </a:lnSpc>
            </a:pPr>
            <a:r>
              <a:rPr lang="en-US" altLang="zh-CN" sz="1100" b="1" smtClean="0">
                <a:latin typeface="华文细黑" pitchFamily="2" charset="-122"/>
                <a:ea typeface="华文细黑" pitchFamily="2" charset="-122"/>
              </a:rPr>
              <a:t>A</a:t>
            </a:r>
            <a:r>
              <a:rPr lang="zh-CN" altLang="zh-CN" sz="1100" b="1" smtClean="0">
                <a:latin typeface="华文细黑" pitchFamily="2" charset="-122"/>
                <a:ea typeface="华文细黑" pitchFamily="2" charset="-122"/>
              </a:rPr>
              <a:t>（</a:t>
            </a:r>
            <a:r>
              <a:rPr lang="zh-CN" altLang="zh-CN" sz="1100" b="1">
                <a:latin typeface="华文细黑" pitchFamily="2" charset="-122"/>
                <a:ea typeface="华文细黑" pitchFamily="2" charset="-122"/>
              </a:rPr>
              <a:t>谁批准）：</a:t>
            </a:r>
            <a:r>
              <a:rPr lang="zh-CN" altLang="zh-CN" sz="1100" smtClean="0">
                <a:latin typeface="华文细黑" pitchFamily="2" charset="-122"/>
                <a:ea typeface="华文细黑" pitchFamily="2" charset="-122"/>
              </a:rPr>
              <a:t>韩永彦</a:t>
            </a:r>
            <a:endParaRPr lang="en-US" altLang="zh-CN" sz="1100" smtClean="0">
              <a:latin typeface="华文细黑" pitchFamily="2" charset="-122"/>
              <a:ea typeface="华文细黑" pitchFamily="2" charset="-122"/>
            </a:endParaRPr>
          </a:p>
          <a:p>
            <a:pPr>
              <a:lnSpc>
                <a:spcPct val="200000"/>
              </a:lnSpc>
            </a:pPr>
            <a:r>
              <a:rPr lang="en-US" altLang="zh-CN" sz="1100" b="1" smtClean="0">
                <a:latin typeface="华文细黑" pitchFamily="2" charset="-122"/>
                <a:ea typeface="华文细黑" pitchFamily="2" charset="-122"/>
              </a:rPr>
              <a:t>C</a:t>
            </a:r>
            <a:r>
              <a:rPr lang="zh-CN" altLang="zh-CN" sz="1100" b="1">
                <a:latin typeface="华文细黑" pitchFamily="2" charset="-122"/>
                <a:ea typeface="华文细黑" pitchFamily="2" charset="-122"/>
              </a:rPr>
              <a:t>（咨询谁</a:t>
            </a:r>
            <a:r>
              <a:rPr lang="zh-CN" altLang="zh-CN" sz="1100" b="1" smtClean="0">
                <a:latin typeface="华文细黑" pitchFamily="2" charset="-122"/>
                <a:ea typeface="华文细黑" pitchFamily="2" charset="-122"/>
              </a:rPr>
              <a:t>）</a:t>
            </a:r>
            <a:r>
              <a:rPr lang="en-US" altLang="zh-CN" sz="1100" b="1" smtClean="0">
                <a:latin typeface="华文细黑" pitchFamily="2" charset="-122"/>
                <a:ea typeface="华文细黑" pitchFamily="2" charset="-122"/>
              </a:rPr>
              <a:t>: </a:t>
            </a:r>
            <a:r>
              <a:rPr lang="zh-CN" altLang="zh-CN" sz="1100">
                <a:latin typeface="华文细黑" pitchFamily="2" charset="-122"/>
                <a:ea typeface="华文细黑" pitchFamily="2" charset="-122"/>
              </a:rPr>
              <a:t>崔维刚、黄华波、单剑林、林志彬、田民芽、刘建青、郭</a:t>
            </a:r>
            <a:r>
              <a:rPr lang="zh-CN" altLang="zh-CN" sz="1100" smtClean="0">
                <a:latin typeface="华文细黑" pitchFamily="2" charset="-122"/>
                <a:ea typeface="华文细黑" pitchFamily="2" charset="-122"/>
              </a:rPr>
              <a:t>海涛 </a:t>
            </a:r>
            <a:endParaRPr lang="zh-CN" altLang="zh-CN" sz="1100">
              <a:latin typeface="华文细黑" pitchFamily="2" charset="-122"/>
              <a:ea typeface="华文细黑" pitchFamily="2" charset="-122"/>
            </a:endParaRPr>
          </a:p>
          <a:p>
            <a:pPr>
              <a:lnSpc>
                <a:spcPct val="200000"/>
              </a:lnSpc>
            </a:pPr>
            <a:r>
              <a:rPr lang="zh-CN" altLang="en-US" sz="1100" b="1" smtClean="0">
                <a:latin typeface="华文细黑" pitchFamily="2" charset="-122"/>
                <a:ea typeface="华文细黑" pitchFamily="2" charset="-122"/>
              </a:rPr>
              <a:t>  其         他</a:t>
            </a:r>
            <a:r>
              <a:rPr lang="en-US" altLang="zh-CN" sz="1100" b="1">
                <a:latin typeface="华文细黑" pitchFamily="2" charset="-122"/>
                <a:ea typeface="华文细黑" pitchFamily="2" charset="-122"/>
              </a:rPr>
              <a:t> </a:t>
            </a:r>
            <a:r>
              <a:rPr lang="en-US" altLang="zh-CN" sz="1100" b="1" smtClean="0">
                <a:latin typeface="华文细黑" pitchFamily="2" charset="-122"/>
                <a:ea typeface="华文细黑" pitchFamily="2" charset="-122"/>
              </a:rPr>
              <a:t>   </a:t>
            </a:r>
            <a:r>
              <a:rPr lang="zh-CN" altLang="en-US" sz="1100" b="1" smtClean="0">
                <a:latin typeface="华文细黑" pitchFamily="2" charset="-122"/>
                <a:ea typeface="华文细黑" pitchFamily="2" charset="-122"/>
              </a:rPr>
              <a:t>：</a:t>
            </a:r>
            <a:r>
              <a:rPr lang="zh-CN" altLang="en-US" sz="1100" smtClean="0">
                <a:latin typeface="华文细黑" pitchFamily="2" charset="-122"/>
                <a:ea typeface="华文细黑" pitchFamily="2" charset="-122"/>
              </a:rPr>
              <a:t>埃森哲</a:t>
            </a:r>
            <a:r>
              <a:rPr lang="en-US" altLang="zh-CN" sz="1100" smtClean="0">
                <a:latin typeface="华文细黑" pitchFamily="2" charset="-122"/>
                <a:ea typeface="华文细黑" pitchFamily="2" charset="-122"/>
              </a:rPr>
              <a:t>—</a:t>
            </a:r>
            <a:r>
              <a:rPr lang="zh-CN" altLang="zh-CN" sz="1100" smtClean="0">
                <a:latin typeface="华文细黑" pitchFamily="2" charset="-122"/>
                <a:ea typeface="华文细黑" pitchFamily="2" charset="-122"/>
              </a:rPr>
              <a:t>蔡文明</a:t>
            </a:r>
            <a:r>
              <a:rPr lang="zh-CN" altLang="en-US" sz="1100">
                <a:latin typeface="华文细黑" pitchFamily="2" charset="-122"/>
                <a:ea typeface="华文细黑" pitchFamily="2" charset="-122"/>
              </a:rPr>
              <a:t>、于海亮、</a:t>
            </a:r>
            <a:r>
              <a:rPr lang="zh-CN" altLang="en-US" sz="1100" smtClean="0">
                <a:latin typeface="华文细黑" pitchFamily="2" charset="-122"/>
                <a:ea typeface="华文细黑" pitchFamily="2" charset="-122"/>
              </a:rPr>
              <a:t>曾力</a:t>
            </a:r>
            <a:endParaRPr lang="en-US" altLang="zh-CN" sz="1100" smtClean="0">
              <a:latin typeface="华文细黑" pitchFamily="2" charset="-122"/>
              <a:ea typeface="华文细黑" pitchFamily="2" charset="-122"/>
            </a:endParaRPr>
          </a:p>
          <a:p>
            <a:pPr>
              <a:lnSpc>
                <a:spcPct val="200000"/>
              </a:lnSpc>
            </a:pPr>
            <a:r>
              <a:rPr lang="en-US" altLang="zh-CN" sz="1100">
                <a:latin typeface="华文细黑" pitchFamily="2" charset="-122"/>
                <a:ea typeface="华文细黑" pitchFamily="2" charset="-122"/>
              </a:rPr>
              <a:t> </a:t>
            </a:r>
            <a:r>
              <a:rPr lang="en-US" altLang="zh-CN" sz="1100" smtClean="0">
                <a:latin typeface="华文细黑" pitchFamily="2" charset="-122"/>
                <a:ea typeface="华文细黑" pitchFamily="2" charset="-122"/>
              </a:rPr>
              <a:t>                         </a:t>
            </a:r>
            <a:r>
              <a:rPr lang="zh-CN" altLang="en-US" sz="1100" smtClean="0">
                <a:latin typeface="华文细黑" pitchFamily="2" charset="-122"/>
                <a:ea typeface="华文细黑" pitchFamily="2" charset="-122"/>
              </a:rPr>
              <a:t>德   邦 </a:t>
            </a:r>
            <a:r>
              <a:rPr lang="en-US" altLang="zh-CN" sz="1100" smtClean="0">
                <a:latin typeface="华文细黑" pitchFamily="2" charset="-122"/>
                <a:ea typeface="华文细黑" pitchFamily="2" charset="-122"/>
              </a:rPr>
              <a:t>—</a:t>
            </a:r>
            <a:r>
              <a:rPr lang="zh-CN" altLang="en-US" sz="1100" smtClean="0">
                <a:latin typeface="华文细黑" pitchFamily="2" charset="-122"/>
                <a:ea typeface="华文细黑" pitchFamily="2" charset="-122"/>
              </a:rPr>
              <a:t>陈海龙、汪存杰、邓宏武、赖弘毅、张斯、陈万林</a:t>
            </a:r>
            <a:endParaRPr lang="zh-CN" altLang="zh-CN" sz="1100">
              <a:latin typeface="华文细黑" pitchFamily="2" charset="-122"/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334011688"/>
      </p:ext>
    </p:extLst>
  </p:cSld>
  <p:clrMapOvr>
    <a:masterClrMapping/>
  </p:clrMapOvr>
  <p:transition>
    <p:fade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itle 1"/>
          <p:cNvSpPr txBox="1"/>
          <p:nvPr/>
        </p:nvSpPr>
        <p:spPr>
          <a:xfrm>
            <a:off x="571472" y="-18"/>
            <a:ext cx="7500990" cy="473202"/>
          </a:xfrm>
          <a:prstGeom prst="rect">
            <a:avLst/>
          </a:prstGeom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zh-CN"/>
            </a:defPPr>
            <a:lvl1pPr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800" smtClean="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立项代办输出</a:t>
            </a:r>
            <a:r>
              <a:rPr lang="en-US" altLang="zh-CN" sz="1800" smtClean="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—</a:t>
            </a:r>
            <a:r>
              <a:rPr lang="zh-CN" altLang="en-US" sz="1800" smtClean="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项目目标</a:t>
            </a:r>
            <a:endParaRPr lang="zh-CN" altLang="en-US" sz="1800">
              <a:latin typeface="华文细黑" pitchFamily="2" charset="-122"/>
              <a:ea typeface="华文细黑" pitchFamily="2" charset="-122"/>
              <a:cs typeface="华文黑体" pitchFamily="2" charset="-122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95536" y="4749945"/>
            <a:ext cx="6408712" cy="230830"/>
          </a:xfrm>
          <a:prstGeom prst="rect">
            <a:avLst/>
          </a:prstGeom>
          <a:noFill/>
        </p:spPr>
        <p:txBody>
          <a:bodyPr wrap="square" lIns="91438" tIns="45719" rIns="91438" bIns="45719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900" smtClean="0">
                <a:latin typeface="华文细黑" pitchFamily="2" charset="-122"/>
                <a:ea typeface="华文细黑" pitchFamily="2" charset="-122"/>
              </a:rPr>
              <a:t>注：立项确定项目目标共五项，其中利润额、前端成本占比在本次里程碑进行输出</a:t>
            </a:r>
            <a:endParaRPr lang="en-US" altLang="zh-CN" sz="900">
              <a:latin typeface="华文细黑" pitchFamily="2" charset="-122"/>
              <a:ea typeface="华文细黑" pitchFamily="2" charset="-122"/>
            </a:endParaRPr>
          </a:p>
        </p:txBody>
      </p:sp>
      <p:graphicFrame>
        <p:nvGraphicFramePr>
          <p:cNvPr id="8" name="表格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9972812"/>
              </p:ext>
            </p:extLst>
          </p:nvPr>
        </p:nvGraphicFramePr>
        <p:xfrm>
          <a:off x="539552" y="627534"/>
          <a:ext cx="8136905" cy="396044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69802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869802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  <a:gridCol w="2156598">
                  <a:extLst>
                    <a:ext uri="{9D8B030D-6E8A-4147-A177-3AD203B41FA5}">
                      <a16:colId xmlns="" xmlns:a16="http://schemas.microsoft.com/office/drawing/2014/main" val="20002"/>
                    </a:ext>
                  </a:extLst>
                </a:gridCol>
                <a:gridCol w="1090937">
                  <a:extLst>
                    <a:ext uri="{9D8B030D-6E8A-4147-A177-3AD203B41FA5}">
                      <a16:colId xmlns="" xmlns:a16="http://schemas.microsoft.com/office/drawing/2014/main" val="20004"/>
                    </a:ext>
                  </a:extLst>
                </a:gridCol>
                <a:gridCol w="1246785"/>
                <a:gridCol w="818469">
                  <a:extLst>
                    <a:ext uri="{9D8B030D-6E8A-4147-A177-3AD203B41FA5}">
                      <a16:colId xmlns="" xmlns:a16="http://schemas.microsoft.com/office/drawing/2014/main" val="20005"/>
                    </a:ext>
                  </a:extLst>
                </a:gridCol>
                <a:gridCol w="1084512">
                  <a:extLst>
                    <a:ext uri="{9D8B030D-6E8A-4147-A177-3AD203B41FA5}">
                      <a16:colId xmlns="" xmlns:a16="http://schemas.microsoft.com/office/drawing/2014/main" val="20006"/>
                    </a:ext>
                  </a:extLst>
                </a:gridCol>
              </a:tblGrid>
              <a:tr h="723918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200" b="1">
                          <a:latin typeface="华文细黑" pitchFamily="2" charset="-122"/>
                          <a:ea typeface="华文细黑" pitchFamily="2" charset="-122"/>
                        </a:rPr>
                        <a:t>目标</a:t>
                      </a:r>
                      <a:endParaRPr lang="en-US" altLang="zh-CN" sz="1200" b="1">
                        <a:latin typeface="华文细黑" pitchFamily="2" charset="-122"/>
                        <a:ea typeface="华文细黑" pitchFamily="2" charset="-122"/>
                      </a:endParaRPr>
                    </a:p>
                    <a:p>
                      <a:pPr algn="ctr"/>
                      <a:r>
                        <a:rPr lang="zh-CN" altLang="en-US" sz="1200" b="1">
                          <a:latin typeface="华文细黑" pitchFamily="2" charset="-122"/>
                          <a:ea typeface="华文细黑" pitchFamily="2" charset="-122"/>
                        </a:rPr>
                        <a:t>类型</a:t>
                      </a:r>
                    </a:p>
                  </a:txBody>
                  <a:tcPr marL="68598" marR="68598" marT="25718" marB="25718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73C6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200" b="1">
                          <a:latin typeface="华文细黑" pitchFamily="2" charset="-122"/>
                          <a:ea typeface="华文细黑" pitchFamily="2" charset="-122"/>
                        </a:rPr>
                        <a:t>目标</a:t>
                      </a:r>
                      <a:endParaRPr lang="en-US" altLang="zh-CN" sz="1200" b="1">
                        <a:latin typeface="华文细黑" pitchFamily="2" charset="-122"/>
                        <a:ea typeface="华文细黑" pitchFamily="2" charset="-122"/>
                      </a:endParaRPr>
                    </a:p>
                    <a:p>
                      <a:pPr algn="ctr"/>
                      <a:r>
                        <a:rPr lang="zh-CN" altLang="en-US" sz="1200" b="1">
                          <a:latin typeface="华文细黑" pitchFamily="2" charset="-122"/>
                          <a:ea typeface="华文细黑" pitchFamily="2" charset="-122"/>
                        </a:rPr>
                        <a:t>名称</a:t>
                      </a:r>
                    </a:p>
                  </a:txBody>
                  <a:tcPr marL="68598" marR="68598" marT="25718" marB="25718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73C6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en-US" sz="1200" b="1">
                          <a:latin typeface="华文细黑" pitchFamily="2" charset="-122"/>
                          <a:ea typeface="华文细黑" pitchFamily="2" charset="-122"/>
                        </a:rPr>
                        <a:t>计算公式及口径</a:t>
                      </a:r>
                    </a:p>
                  </a:txBody>
                  <a:tcPr marL="68598" marR="68598" marT="25718" marB="25718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73C6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altLang="zh-CN" sz="1200" b="1">
                          <a:latin typeface="华文细黑" pitchFamily="2" charset="-122"/>
                          <a:ea typeface="华文细黑" pitchFamily="2" charset="-122"/>
                        </a:rPr>
                        <a:t>17</a:t>
                      </a:r>
                      <a:r>
                        <a:rPr lang="zh-CN" altLang="en-US" sz="1200" b="1">
                          <a:latin typeface="华文细黑" pitchFamily="2" charset="-122"/>
                          <a:ea typeface="华文细黑" pitchFamily="2" charset="-122"/>
                        </a:rPr>
                        <a:t>年</a:t>
                      </a:r>
                      <a:r>
                        <a:rPr lang="en-US" altLang="zh-CN" sz="1200" b="1">
                          <a:latin typeface="华文细黑" pitchFamily="2" charset="-122"/>
                          <a:ea typeface="华文细黑" pitchFamily="2" charset="-122"/>
                        </a:rPr>
                        <a:t>3-8</a:t>
                      </a:r>
                      <a:r>
                        <a:rPr lang="zh-CN" altLang="en-US" sz="1200" b="1">
                          <a:latin typeface="华文细黑" pitchFamily="2" charset="-122"/>
                          <a:ea typeface="华文细黑" pitchFamily="2" charset="-122"/>
                        </a:rPr>
                        <a:t>月目标值</a:t>
                      </a:r>
                    </a:p>
                  </a:txBody>
                  <a:tcPr marL="68598" marR="68598" marT="25718" marB="25718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73C6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ctr" defTabSz="914147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200" b="1" smtClean="0">
                          <a:latin typeface="华文细黑" pitchFamily="2" charset="-122"/>
                          <a:ea typeface="华文细黑" pitchFamily="2" charset="-122"/>
                        </a:rPr>
                        <a:t>17</a:t>
                      </a:r>
                      <a:r>
                        <a:rPr lang="zh-CN" altLang="en-US" sz="1200" b="1" smtClean="0">
                          <a:latin typeface="华文细黑" pitchFamily="2" charset="-122"/>
                          <a:ea typeface="华文细黑" pitchFamily="2" charset="-122"/>
                        </a:rPr>
                        <a:t>年</a:t>
                      </a:r>
                      <a:r>
                        <a:rPr lang="en-US" altLang="zh-CN" sz="1200" b="1" smtClean="0">
                          <a:latin typeface="华文细黑" pitchFamily="2" charset="-122"/>
                          <a:ea typeface="华文细黑" pitchFamily="2" charset="-122"/>
                        </a:rPr>
                        <a:t>1-12</a:t>
                      </a:r>
                      <a:r>
                        <a:rPr lang="zh-CN" altLang="en-US" sz="1200" b="1" smtClean="0">
                          <a:latin typeface="华文细黑" pitchFamily="2" charset="-122"/>
                          <a:ea typeface="华文细黑" pitchFamily="2" charset="-122"/>
                        </a:rPr>
                        <a:t>月目标值</a:t>
                      </a:r>
                      <a:endParaRPr lang="zh-CN" altLang="en-US" sz="1200" b="1"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68598" marR="68598" marT="25718" marB="25718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73C6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200" b="1">
                          <a:latin typeface="华文细黑" pitchFamily="2" charset="-122"/>
                          <a:ea typeface="华文细黑" pitchFamily="2" charset="-122"/>
                        </a:rPr>
                        <a:t>目标</a:t>
                      </a:r>
                      <a:endParaRPr lang="en-US" altLang="zh-CN" sz="1200" b="1">
                        <a:latin typeface="华文细黑" pitchFamily="2" charset="-122"/>
                        <a:ea typeface="华文细黑" pitchFamily="2" charset="-122"/>
                      </a:endParaRPr>
                    </a:p>
                    <a:p>
                      <a:pPr algn="ctr"/>
                      <a:r>
                        <a:rPr lang="zh-CN" altLang="en-US" sz="1200" b="1">
                          <a:latin typeface="华文细黑" pitchFamily="2" charset="-122"/>
                          <a:ea typeface="华文细黑" pitchFamily="2" charset="-122"/>
                        </a:rPr>
                        <a:t>承接部门</a:t>
                      </a:r>
                    </a:p>
                  </a:txBody>
                  <a:tcPr marL="68598" marR="68598" marT="25718" marB="25718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73C6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en-US" sz="1200" b="1">
                          <a:latin typeface="华文细黑" pitchFamily="2" charset="-122"/>
                          <a:ea typeface="华文细黑" pitchFamily="2" charset="-122"/>
                        </a:rPr>
                        <a:t>目标</a:t>
                      </a:r>
                      <a:endParaRPr lang="en-US" altLang="zh-CN" sz="1200" b="1">
                        <a:latin typeface="华文细黑" pitchFamily="2" charset="-122"/>
                        <a:ea typeface="华文细黑" pitchFamily="2" charset="-122"/>
                      </a:endParaRP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en-US" sz="1200" b="1">
                          <a:latin typeface="华文细黑" pitchFamily="2" charset="-122"/>
                          <a:ea typeface="华文细黑" pitchFamily="2" charset="-122"/>
                        </a:rPr>
                        <a:t>评审部门</a:t>
                      </a:r>
                    </a:p>
                  </a:txBody>
                  <a:tcPr marL="68598" marR="68598" marT="25718" marB="25718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73C64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641820">
                <a:tc rowSpan="3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50" b="1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核心目标</a:t>
                      </a: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50" b="1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销售收入</a:t>
                      </a: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l" defTabSz="457169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050" b="0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销售部快递发货</a:t>
                      </a:r>
                      <a:r>
                        <a:rPr lang="en-US" altLang="zh-CN" sz="1050" b="0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1w+</a:t>
                      </a:r>
                      <a:r>
                        <a:rPr lang="zh-CN" altLang="en-US" sz="1050" b="0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客户收入</a:t>
                      </a:r>
                      <a:r>
                        <a:rPr lang="en-US" altLang="zh-CN" sz="1050" b="0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+</a:t>
                      </a:r>
                      <a:r>
                        <a:rPr lang="zh-CN" altLang="en-US" sz="1050" b="0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销售部零担发货</a:t>
                      </a:r>
                      <a:r>
                        <a:rPr lang="en-US" altLang="zh-CN" sz="1050" b="0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1w+</a:t>
                      </a:r>
                      <a:r>
                        <a:rPr lang="zh-CN" altLang="en-US" sz="1050" b="0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客户收入</a:t>
                      </a:r>
                      <a:endParaRPr lang="en-US" altLang="zh-CN" sz="1050" b="0" i="0" u="none" strike="noStrike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indent="-720000" algn="ctr" defTabSz="4572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050" b="0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10.8</a:t>
                      </a:r>
                      <a:r>
                        <a:rPr lang="zh-CN" altLang="en-US" sz="1050" b="0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亿</a:t>
                      </a:r>
                      <a:endParaRPr lang="en-US" altLang="zh-CN" sz="1050" b="0" i="0" u="none" strike="noStrike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r>
                        <a:rPr lang="en-US" altLang="zh-CN" sz="105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22.4</a:t>
                      </a:r>
                      <a:r>
                        <a:rPr lang="zh-CN" altLang="en-US" sz="105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亿</a:t>
                      </a:r>
                      <a:endParaRPr lang="zh-CN" altLang="en-US" sz="1050" b="0" i="0" u="none" strike="noStrike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5">
                  <a:txBody>
                    <a:bodyPr vert="horz" wrap="square"/>
                    <a:lstStyle/>
                    <a:p>
                      <a:pPr algn="ctr" fontAlgn="t"/>
                      <a:r>
                        <a:rPr lang="zh-CN" altLang="en-US" sz="1050" b="0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快运大客户销售服务部</a:t>
                      </a: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5">
                  <a:txBody>
                    <a:bodyPr vert="horz" wrap="square"/>
                    <a:lstStyle/>
                    <a:p>
                      <a:pPr algn="ctr" fontAlgn="t"/>
                      <a:r>
                        <a:rPr lang="zh-CN" altLang="en-US" sz="1050" b="0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快运大客户销售服务部</a:t>
                      </a:r>
                    </a:p>
                    <a:p>
                      <a:pPr marL="0" marR="0" indent="0" algn="ctr" defTabSz="457169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050" b="0" i="0" u="none" strike="noStrike" kern="120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  <a:cs typeface="Arial Unicode MS" panose="020b0604020202020204" pitchFamily="34" charset="-122"/>
                        </a:rPr>
                        <a:t>成本与报表分析支持部</a:t>
                      </a: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596746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50" b="1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利润额</a:t>
                      </a: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l" defTabSz="913765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050" b="0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销售部快递、</a:t>
                      </a:r>
                      <a:r>
                        <a:rPr lang="zh-CN" altLang="en-US" sz="105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零担大客户销售</a:t>
                      </a:r>
                      <a:endParaRPr lang="en-US" altLang="zh-CN" sz="1050" b="0" i="0" u="none" strike="noStrike" smtClean="0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  <a:p>
                      <a:pPr marL="0" marR="0" indent="0" algn="l" defTabSz="913765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05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利润</a:t>
                      </a:r>
                      <a:endParaRPr lang="en-US" altLang="zh-CN" sz="1050" b="0" i="0" u="none" strike="noStrike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ctr" defTabSz="457169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05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7386</a:t>
                      </a:r>
                      <a:endParaRPr lang="zh-CN" altLang="en-US" sz="1050" b="0" i="0" u="none" strike="noStrike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ctr" defTabSz="457169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050" b="0" i="0" u="none" strike="noStrike" kern="1200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14449</a:t>
                      </a:r>
                      <a:endParaRPr lang="zh-CN" altLang="en-US" sz="1050" b="0" i="0" u="none" strike="noStrike" kern="1200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  <a:cs typeface="+mn-cs"/>
                      </a:endParaRP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  <a:tr h="744065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50" b="1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应收账款</a:t>
                      </a: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 fontAlgn="t"/>
                      <a:r>
                        <a:rPr lang="zh-CN" altLang="en-US" sz="1050" b="0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快递、零担大客户销售部应回收收入金额对应得分</a:t>
                      </a:r>
                      <a:endParaRPr lang="en-US" altLang="zh-CN" sz="1050" b="0" i="0" u="none" strike="noStrike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ctr" defTabSz="457169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050" b="0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快递≥</a:t>
                      </a:r>
                      <a:r>
                        <a:rPr lang="en-US" altLang="zh-CN" sz="1050" b="0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-5</a:t>
                      </a:r>
                      <a:r>
                        <a:rPr lang="zh-CN" altLang="en-US" sz="1050" b="0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分</a:t>
                      </a:r>
                      <a:endParaRPr lang="en-US" altLang="zh-CN" sz="1050" b="0" i="0" u="none" strike="noStrike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  <a:p>
                      <a:pPr marL="0" marR="0" indent="0" algn="ctr" defTabSz="457169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050" b="0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零担≥</a:t>
                      </a:r>
                      <a:r>
                        <a:rPr lang="en-US" altLang="zh-CN" sz="1050" b="0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0</a:t>
                      </a:r>
                      <a:r>
                        <a:rPr lang="zh-CN" altLang="en-US" sz="105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分</a:t>
                      </a:r>
                      <a:endParaRPr lang="en-US" altLang="zh-CN" sz="1050" b="0" i="0" u="none" strike="noStrike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ctr" defTabSz="457169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050" b="0" i="0" u="none" strike="noStrike" kern="1200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快递≥</a:t>
                      </a:r>
                      <a:r>
                        <a:rPr lang="en-US" altLang="zh-CN" sz="1050" b="0" i="0" u="none" strike="noStrike" kern="1200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-5</a:t>
                      </a:r>
                      <a:r>
                        <a:rPr lang="zh-CN" altLang="en-US" sz="1050" b="0" i="0" u="none" strike="noStrike" kern="1200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分</a:t>
                      </a:r>
                    </a:p>
                    <a:p>
                      <a:pPr marL="0" marR="0" indent="0" algn="ctr" defTabSz="457169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050" b="0" i="0" u="none" strike="noStrike" kern="1200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零担≥</a:t>
                      </a:r>
                      <a:r>
                        <a:rPr lang="en-US" altLang="zh-CN" sz="1050" b="0" i="0" u="none" strike="noStrike" kern="1200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0</a:t>
                      </a:r>
                      <a:r>
                        <a:rPr lang="zh-CN" altLang="en-US" sz="1050" b="0" i="0" u="none" strike="noStrike" kern="1200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分</a:t>
                      </a: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3"/>
                  </a:ext>
                </a:extLst>
              </a:tr>
              <a:tr h="604409">
                <a:tc row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50" b="1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监测目标</a:t>
                      </a:r>
                    </a:p>
                    <a:p>
                      <a:pPr algn="ctr" fontAlgn="ctr"/>
                      <a:endParaRPr lang="zh-CN" altLang="en-US" sz="1050" b="1" i="0" u="none" strike="noStrike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50" b="1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人效</a:t>
                      </a: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 fontAlgn="t"/>
                      <a:r>
                        <a:rPr lang="zh-CN" altLang="en-US" sz="1050" b="0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快递、零担大客户销售部的业绩收入</a:t>
                      </a:r>
                      <a:r>
                        <a:rPr lang="en-US" altLang="zh-CN" sz="1050" b="0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/</a:t>
                      </a:r>
                      <a:r>
                        <a:rPr lang="zh-CN" altLang="en-US" sz="1050" b="0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快递、零担</a:t>
                      </a:r>
                      <a:r>
                        <a:rPr lang="en-US" altLang="zh-CN" sz="1050" b="0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KA</a:t>
                      </a:r>
                      <a:r>
                        <a:rPr lang="zh-CN" altLang="en-US" sz="1050" b="0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人数</a:t>
                      </a:r>
                      <a:endParaRPr lang="en-US" altLang="zh-CN" sz="1050" b="0" i="0" u="none" strike="noStrike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indent="-720000" algn="ctr" defTabSz="4572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050" b="0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37.3</a:t>
                      </a:r>
                      <a:r>
                        <a:rPr lang="zh-CN" altLang="en-US" sz="1050" b="0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万</a:t>
                      </a:r>
                      <a:endParaRPr lang="en-US" altLang="zh-CN" sz="1050" b="0" i="0" u="none" strike="noStrike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ctr" defTabSz="457169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050" b="0" i="0" u="none" strike="noStrike" kern="1200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38.1</a:t>
                      </a:r>
                      <a:r>
                        <a:rPr lang="zh-CN" altLang="en-US" sz="1050" b="0" i="0" u="none" strike="noStrike" kern="1200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万</a:t>
                      </a:r>
                      <a:endParaRPr lang="zh-CN" altLang="en-US" sz="1050" b="0" i="0" u="none" strike="noStrike" kern="1200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  <a:cs typeface="+mn-cs"/>
                      </a:endParaRP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4"/>
                  </a:ext>
                </a:extLst>
              </a:tr>
              <a:tr h="649483">
                <a:tc vMerge="1">
                  <a:txBody>
                    <a:bodyPr vert="horz" wrap="square"/>
                    <a:lstStyle/>
                    <a:p>
                      <a:pPr algn="ctr" fontAlgn="ctr"/>
                      <a:endParaRPr lang="zh-CN" altLang="en-US" sz="1200" b="1" i="0" u="none" strike="noStrike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9526" marR="9526" marT="9525" marB="0" anchor="ctr"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50" b="1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前端成本占比</a:t>
                      </a: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l" defTabSz="457169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050" b="0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快递、零担大客户销售部大客户前端成本</a:t>
                      </a:r>
                      <a:r>
                        <a:rPr lang="en-US" altLang="zh-CN" sz="1050" b="0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/</a:t>
                      </a:r>
                      <a:r>
                        <a:rPr lang="zh-CN" altLang="en-US" sz="1050" b="0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快递、零担大客户销售部大客户收入（包括</a:t>
                      </a:r>
                      <a:r>
                        <a:rPr lang="en-US" altLang="zh-CN" sz="1050" b="0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KA</a:t>
                      </a:r>
                      <a:r>
                        <a:rPr lang="zh-CN" altLang="en-US" sz="1050" b="0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成本）</a:t>
                      </a:r>
                      <a:endParaRPr lang="en-US" altLang="zh-CN" sz="1050" b="0" i="0" u="none" strike="noStrike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ctr" defTabSz="457169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05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24.8%</a:t>
                      </a:r>
                      <a:endParaRPr lang="zh-CN" altLang="en-US" sz="1050" b="0" i="0" u="none" strike="noStrike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ctr" defTabSz="457169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050" b="0" i="0" u="none" strike="noStrike" kern="1200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24.7%</a:t>
                      </a:r>
                      <a:endParaRPr lang="zh-CN" altLang="en-US" sz="1050" b="0" i="0" u="none" strike="noStrike" kern="1200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  <a:cs typeface="+mn-cs"/>
                      </a:endParaRP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63289173"/>
      </p:ext>
    </p:ext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itle 1"/>
          <p:cNvSpPr txBox="1"/>
          <p:nvPr/>
        </p:nvSpPr>
        <p:spPr>
          <a:xfrm>
            <a:off x="571472" y="-18"/>
            <a:ext cx="7500990" cy="473202"/>
          </a:xfrm>
          <a:prstGeom prst="rect">
            <a:avLst/>
          </a:prstGeom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zh-CN"/>
            </a:defPPr>
            <a:lvl1pPr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800" smtClean="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项目目标中利润额目标与财务共识口径计算得出</a:t>
            </a:r>
            <a:endParaRPr lang="zh-CN" altLang="en-US" sz="1800">
              <a:latin typeface="华文细黑" pitchFamily="2" charset="-122"/>
              <a:ea typeface="华文细黑" pitchFamily="2" charset="-122"/>
              <a:cs typeface="华文黑体" pitchFamily="2" charset="-122"/>
            </a:endParaRPr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18231736"/>
              </p:ext>
            </p:extLst>
          </p:nvPr>
        </p:nvGraphicFramePr>
        <p:xfrm>
          <a:off x="282912" y="740317"/>
          <a:ext cx="8393543" cy="35596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85371"/>
                <a:gridCol w="1157730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1213628"/>
                <a:gridCol w="1213628"/>
                <a:gridCol w="1450060"/>
                <a:gridCol w="1060873">
                  <a:extLst>
                    <a:ext uri="{9D8B030D-6E8A-4147-A177-3AD203B41FA5}">
                      <a16:colId xmlns="" xmlns:a16="http://schemas.microsoft.com/office/drawing/2014/main" val="20005"/>
                    </a:ext>
                  </a:extLst>
                </a:gridCol>
                <a:gridCol w="1212253">
                  <a:extLst>
                    <a:ext uri="{9D8B030D-6E8A-4147-A177-3AD203B41FA5}">
                      <a16:colId xmlns="" xmlns:a16="http://schemas.microsoft.com/office/drawing/2014/main" val="20007"/>
                    </a:ext>
                  </a:extLst>
                </a:gridCol>
              </a:tblGrid>
              <a:tr h="917386">
                <a:tc gridSpan="2"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200" b="1" smtClean="0">
                          <a:latin typeface="华文细黑" pitchFamily="2" charset="-122"/>
                          <a:ea typeface="华文细黑" pitchFamily="2" charset="-122"/>
                        </a:rPr>
                        <a:t>利润历史值</a:t>
                      </a:r>
                      <a:endParaRPr lang="en-US" altLang="zh-CN" sz="1200" b="1" smtClean="0">
                        <a:latin typeface="华文细黑" pitchFamily="2" charset="-122"/>
                        <a:ea typeface="华文细黑" pitchFamily="2" charset="-122"/>
                      </a:endParaRPr>
                    </a:p>
                    <a:p>
                      <a:pPr algn="ctr"/>
                      <a:r>
                        <a:rPr lang="zh-CN" altLang="en-US" sz="1200" b="1" smtClean="0">
                          <a:latin typeface="华文细黑" pitchFamily="2" charset="-122"/>
                          <a:ea typeface="华文细黑" pitchFamily="2" charset="-122"/>
                        </a:rPr>
                        <a:t>与目标值对比</a:t>
                      </a:r>
                      <a:endParaRPr lang="zh-CN" altLang="en-US" sz="1200" b="1"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68598" marR="68598" marT="25718" marB="25718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73C64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pPr algn="ctr"/>
                      <a:endParaRPr lang="zh-CN" altLang="en-US" sz="1200" b="1"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68598" marR="68598" marT="25718" marB="25718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73C6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ctr" defTabSz="914147" rtl="0" eaLnBrk="1" fontAlgn="auto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200" b="1" smtClean="0">
                          <a:latin typeface="华文细黑" pitchFamily="2" charset="-122"/>
                          <a:ea typeface="华文细黑" pitchFamily="2" charset="-122"/>
                        </a:rPr>
                        <a:t>16</a:t>
                      </a:r>
                      <a:r>
                        <a:rPr lang="zh-CN" altLang="en-US" sz="1200" b="1" smtClean="0">
                          <a:latin typeface="华文细黑" pitchFamily="2" charset="-122"/>
                          <a:ea typeface="华文细黑" pitchFamily="2" charset="-122"/>
                        </a:rPr>
                        <a:t>年完成值</a:t>
                      </a:r>
                      <a:endParaRPr lang="en-US" altLang="zh-CN" sz="1200" b="1" smtClean="0">
                        <a:latin typeface="华文细黑" pitchFamily="2" charset="-122"/>
                        <a:ea typeface="华文细黑" pitchFamily="2" charset="-122"/>
                      </a:endParaRPr>
                    </a:p>
                    <a:p>
                      <a:pPr marL="0" marR="0" indent="0" algn="ctr" defTabSz="914147" rtl="0" eaLnBrk="1" fontAlgn="auto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200" b="1" smtClean="0">
                          <a:latin typeface="华文细黑" pitchFamily="2" charset="-122"/>
                          <a:ea typeface="华文细黑" pitchFamily="2" charset="-122"/>
                        </a:rPr>
                        <a:t>（</a:t>
                      </a:r>
                      <a:r>
                        <a:rPr lang="en-US" altLang="zh-CN" sz="1200" b="1" smtClean="0">
                          <a:latin typeface="华文细黑" pitchFamily="2" charset="-122"/>
                          <a:ea typeface="华文细黑" pitchFamily="2" charset="-122"/>
                        </a:rPr>
                        <a:t>16</a:t>
                      </a:r>
                      <a:r>
                        <a:rPr lang="zh-CN" altLang="en-US" sz="1200" b="1" smtClean="0">
                          <a:latin typeface="华文细黑" pitchFamily="2" charset="-122"/>
                          <a:ea typeface="华文细黑" pitchFamily="2" charset="-122"/>
                        </a:rPr>
                        <a:t>年口径）</a:t>
                      </a:r>
                    </a:p>
                  </a:txBody>
                  <a:tcPr marL="68598" marR="68598" marT="25718" marB="25718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73C6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ctr" defTabSz="914147" rtl="0" eaLnBrk="1" fontAlgn="auto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200" b="1" smtClean="0">
                          <a:latin typeface="华文细黑" pitchFamily="2" charset="-122"/>
                          <a:ea typeface="华文细黑" pitchFamily="2" charset="-122"/>
                        </a:rPr>
                        <a:t>16</a:t>
                      </a:r>
                      <a:r>
                        <a:rPr lang="zh-CN" altLang="en-US" sz="1200" b="1" smtClean="0">
                          <a:latin typeface="华文细黑" pitchFamily="2" charset="-122"/>
                          <a:ea typeface="华文细黑" pitchFamily="2" charset="-122"/>
                        </a:rPr>
                        <a:t>年完成值</a:t>
                      </a:r>
                      <a:endParaRPr lang="en-US" altLang="zh-CN" sz="1200" b="1" smtClean="0">
                        <a:latin typeface="华文细黑" pitchFamily="2" charset="-122"/>
                        <a:ea typeface="华文细黑" pitchFamily="2" charset="-122"/>
                      </a:endParaRPr>
                    </a:p>
                    <a:p>
                      <a:pPr marL="0" marR="0" indent="0" algn="ctr" defTabSz="914147" rtl="0" eaLnBrk="1" fontAlgn="auto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200" b="1" smtClean="0">
                          <a:latin typeface="华文细黑" pitchFamily="2" charset="-122"/>
                          <a:ea typeface="华文细黑" pitchFamily="2" charset="-122"/>
                        </a:rPr>
                        <a:t>（</a:t>
                      </a:r>
                      <a:r>
                        <a:rPr lang="en-US" altLang="zh-CN" sz="1200" b="1" smtClean="0">
                          <a:latin typeface="华文细黑" pitchFamily="2" charset="-122"/>
                          <a:ea typeface="华文细黑" pitchFamily="2" charset="-122"/>
                        </a:rPr>
                        <a:t>17</a:t>
                      </a:r>
                      <a:r>
                        <a:rPr lang="zh-CN" altLang="en-US" sz="1200" b="1" smtClean="0">
                          <a:latin typeface="华文细黑" pitchFamily="2" charset="-122"/>
                          <a:ea typeface="华文细黑" pitchFamily="2" charset="-122"/>
                        </a:rPr>
                        <a:t>年口径）</a:t>
                      </a:r>
                    </a:p>
                  </a:txBody>
                  <a:tcPr marL="68598" marR="68598" marT="25718" marB="25718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73C6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ctr" defTabSz="914147" rtl="0" eaLnBrk="1" fontAlgn="auto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200" b="1" smtClean="0">
                          <a:latin typeface="华文细黑" pitchFamily="2" charset="-122"/>
                          <a:ea typeface="华文细黑" pitchFamily="2" charset="-122"/>
                        </a:rPr>
                        <a:t>17</a:t>
                      </a:r>
                      <a:r>
                        <a:rPr lang="zh-CN" altLang="en-US" sz="1200" b="1" smtClean="0">
                          <a:latin typeface="华文细黑" pitchFamily="2" charset="-122"/>
                          <a:ea typeface="华文细黑" pitchFamily="2" charset="-122"/>
                        </a:rPr>
                        <a:t>年目标值</a:t>
                      </a:r>
                      <a:endParaRPr lang="en-US" altLang="zh-CN" sz="1200" b="1" smtClean="0">
                        <a:latin typeface="华文细黑" pitchFamily="2" charset="-122"/>
                        <a:ea typeface="华文细黑" pitchFamily="2" charset="-122"/>
                      </a:endParaRPr>
                    </a:p>
                    <a:p>
                      <a:pPr marL="0" marR="0" indent="0" algn="ctr" defTabSz="914147" rtl="0" eaLnBrk="1" fontAlgn="auto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200" b="1" smtClean="0">
                          <a:latin typeface="华文细黑" pitchFamily="2" charset="-122"/>
                          <a:ea typeface="华文细黑" pitchFamily="2" charset="-122"/>
                        </a:rPr>
                        <a:t>（</a:t>
                      </a:r>
                      <a:r>
                        <a:rPr lang="en-US" altLang="zh-CN" sz="1200" b="1" smtClean="0">
                          <a:latin typeface="华文细黑" pitchFamily="2" charset="-122"/>
                          <a:ea typeface="华文细黑" pitchFamily="2" charset="-122"/>
                        </a:rPr>
                        <a:t>17</a:t>
                      </a:r>
                      <a:r>
                        <a:rPr lang="zh-CN" altLang="en-US" sz="1200" b="1" smtClean="0">
                          <a:latin typeface="华文细黑" pitchFamily="2" charset="-122"/>
                          <a:ea typeface="华文细黑" pitchFamily="2" charset="-122"/>
                        </a:rPr>
                        <a:t>年口径）</a:t>
                      </a:r>
                    </a:p>
                  </a:txBody>
                  <a:tcPr marL="68598" marR="68598" marT="25718" marB="25718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73C6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en-US" sz="1200" b="1">
                          <a:latin typeface="华文细黑" pitchFamily="2" charset="-122"/>
                          <a:ea typeface="华文细黑" pitchFamily="2" charset="-122"/>
                        </a:rPr>
                        <a:t>目标</a:t>
                      </a:r>
                      <a:endParaRPr lang="en-US" altLang="zh-CN" sz="1200" b="1">
                        <a:latin typeface="华文细黑" pitchFamily="2" charset="-122"/>
                        <a:ea typeface="华文细黑" pitchFamily="2" charset="-122"/>
                      </a:endParaRP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en-US" sz="1200" b="1">
                          <a:latin typeface="华文细黑" pitchFamily="2" charset="-122"/>
                          <a:ea typeface="华文细黑" pitchFamily="2" charset="-122"/>
                        </a:rPr>
                        <a:t>承接部门</a:t>
                      </a:r>
                    </a:p>
                  </a:txBody>
                  <a:tcPr marL="68598" marR="68598" marT="25718" marB="25718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73C6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en-US" sz="1200" b="1" smtClean="0">
                          <a:latin typeface="华文细黑" pitchFamily="2" charset="-122"/>
                          <a:ea typeface="华文细黑" pitchFamily="2" charset="-122"/>
                        </a:rPr>
                        <a:t>目标</a:t>
                      </a:r>
                      <a:endParaRPr lang="en-US" altLang="zh-CN" sz="1200" b="1" smtClean="0">
                        <a:latin typeface="华文细黑" pitchFamily="2" charset="-122"/>
                        <a:ea typeface="华文细黑" pitchFamily="2" charset="-122"/>
                      </a:endParaRP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en-US" sz="1200" b="1" smtClean="0">
                          <a:latin typeface="华文细黑" pitchFamily="2" charset="-122"/>
                          <a:ea typeface="华文细黑" pitchFamily="2" charset="-122"/>
                        </a:rPr>
                        <a:t>评审部门</a:t>
                      </a:r>
                      <a:endParaRPr lang="zh-CN" altLang="en-US" sz="1200" b="1"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68598" marR="68598" marT="25718" marB="25718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73C64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660560">
                <a:tc rowSpan="2"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200" b="1" smtClean="0">
                          <a:latin typeface="华文细黑" pitchFamily="2" charset="-122"/>
                          <a:ea typeface="华文细黑" pitchFamily="2" charset="-122"/>
                        </a:rPr>
                        <a:t>销售部营运利润额</a:t>
                      </a:r>
                      <a:endParaRPr lang="en-US" altLang="zh-CN" sz="1200" b="1" smtClean="0"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200" b="1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长期目标</a:t>
                      </a:r>
                      <a:endParaRPr lang="en-US" altLang="zh-CN" sz="1200" b="1" i="0" u="none" strike="noStrike" smtClean="0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  <a:p>
                      <a:pPr algn="ctr" fontAlgn="ctr"/>
                      <a:r>
                        <a:rPr lang="zh-CN" altLang="en-US" sz="1200" b="1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（</a:t>
                      </a:r>
                      <a:r>
                        <a:rPr lang="en-US" altLang="zh-CN" sz="1200" b="1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17</a:t>
                      </a:r>
                      <a:r>
                        <a:rPr lang="zh-CN" altLang="en-US" sz="1200" b="1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年全年）</a:t>
                      </a:r>
                      <a:endParaRPr lang="zh-CN" altLang="en-US" sz="1200" b="1" i="0" u="none" strike="noStrike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r>
                        <a:rPr lang="en-US" altLang="zh-CN" sz="1200" b="0" i="0" u="none" strike="noStrike" kern="1200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-14556</a:t>
                      </a:r>
                      <a:endParaRPr lang="zh-CN" altLang="en-US" sz="1200" b="0" i="0" u="none" strike="noStrike" kern="1200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  <a:cs typeface="+mn-cs"/>
                      </a:endParaRP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r>
                        <a:rPr lang="en-US" altLang="zh-CN" sz="1200" b="0" i="0" u="none" strike="noStrike" kern="1200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12880</a:t>
                      </a:r>
                      <a:endParaRPr lang="zh-CN" altLang="en-US" sz="1200" b="0" i="0" u="none" strike="noStrike" kern="1200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  <a:cs typeface="+mn-cs"/>
                      </a:endParaRP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r>
                        <a:rPr lang="en-US" altLang="zh-CN" sz="1200" b="0" i="0" u="none" strike="noStrike" kern="1200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14449</a:t>
                      </a:r>
                      <a:endParaRPr lang="zh-CN" altLang="en-US" sz="1200" b="0" i="0" u="none" strike="noStrike" kern="1200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  <a:cs typeface="+mn-cs"/>
                      </a:endParaRP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4">
                  <a:txBody>
                    <a:bodyPr vert="horz" wrap="square"/>
                    <a:lstStyle/>
                    <a:p>
                      <a:pPr algn="ctr" fontAlgn="t"/>
                      <a:r>
                        <a:rPr lang="zh-CN" altLang="en-US" sz="1200" b="0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快运大客户</a:t>
                      </a:r>
                      <a:r>
                        <a:rPr lang="zh-CN" altLang="en-US" sz="120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销售服务部</a:t>
                      </a:r>
                      <a:endParaRPr lang="zh-CN" altLang="en-US" sz="1200" b="0" i="0" u="none" strike="noStrike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4">
                  <a:txBody>
                    <a:bodyPr vert="horz" wrap="square"/>
                    <a:lstStyle/>
                    <a:p>
                      <a:pPr algn="ctr" fontAlgn="t"/>
                      <a:r>
                        <a:rPr lang="zh-CN" altLang="en-US" sz="120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快运大客户销售服务部</a:t>
                      </a:r>
                    </a:p>
                    <a:p>
                      <a:pPr marL="0" marR="0" indent="0" algn="ctr" defTabSz="457169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200" b="0" i="0" u="none" strike="noStrike" kern="1200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  <a:cs typeface="Arial Unicode MS" panose="020b0604020202020204" pitchFamily="34" charset="-122"/>
                        </a:rPr>
                        <a:t>成本与报表分析支持部</a:t>
                      </a:r>
                      <a:endParaRPr lang="zh-CN" altLang="en-US" sz="1200" b="0" i="0" u="none" strike="noStrike" kern="1200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  <a:cs typeface="Arial Unicode MS" panose="020b0604020202020204" pitchFamily="34" charset="-122"/>
                      </a:endParaRP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  <a:tr h="660560">
                <a:tc vMerge="1">
                  <a:txBody>
                    <a:bodyPr vert="horz" wrap="square"/>
                    <a:lstStyle/>
                    <a:p>
                      <a:pPr algn="ctr" fontAlgn="ctr"/>
                      <a:endParaRPr lang="zh-CN" altLang="en-US" sz="1100" b="1" i="0" u="none" strike="noStrike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200" b="1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短期目标</a:t>
                      </a:r>
                      <a:endParaRPr lang="en-US" altLang="zh-CN" sz="1200" b="1" i="0" u="none" strike="noStrike" smtClean="0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  <a:p>
                      <a:pPr algn="ctr" fontAlgn="ctr"/>
                      <a:r>
                        <a:rPr lang="zh-CN" altLang="en-US" sz="1200" b="1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（</a:t>
                      </a:r>
                      <a:r>
                        <a:rPr lang="en-US" altLang="zh-CN" sz="1200" b="1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3-8</a:t>
                      </a:r>
                      <a:r>
                        <a:rPr lang="zh-CN" altLang="en-US" sz="1200" b="1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月）</a:t>
                      </a:r>
                      <a:endParaRPr lang="zh-CN" altLang="en-US" sz="1200" b="1" i="0" u="none" strike="noStrike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r>
                        <a:rPr lang="en-US" altLang="zh-CN" sz="1200" b="0" i="0" u="none" strike="noStrike" kern="1200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-7441</a:t>
                      </a:r>
                      <a:endParaRPr lang="zh-CN" altLang="en-US" sz="1200" b="0" i="0" u="none" strike="noStrike" kern="1200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  <a:cs typeface="+mn-cs"/>
                      </a:endParaRP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r>
                        <a:rPr lang="en-US" altLang="zh-CN" sz="1200" b="0" i="0" u="none" strike="noStrike" kern="1200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6584</a:t>
                      </a:r>
                      <a:endParaRPr lang="zh-CN" altLang="en-US" sz="1200" b="0" i="0" u="none" strike="noStrike" kern="1200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  <a:cs typeface="+mn-cs"/>
                      </a:endParaRP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r>
                        <a:rPr lang="en-US" altLang="zh-CN" sz="1200" b="0" i="0" u="none" strike="noStrike" kern="1200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7386</a:t>
                      </a:r>
                      <a:endParaRPr lang="zh-CN" altLang="en-US" sz="1200" b="0" i="0" u="none" strike="noStrike" kern="1200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  <a:cs typeface="+mn-cs"/>
                      </a:endParaRP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5"/>
                  </a:ext>
                </a:extLst>
              </a:tr>
              <a:tr h="660560">
                <a:tc rowSpan="2"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200" b="1" smtClean="0">
                          <a:latin typeface="华文细黑" pitchFamily="2" charset="-122"/>
                          <a:ea typeface="华文细黑" pitchFamily="2" charset="-122"/>
                        </a:rPr>
                        <a:t>销售部产品利润额</a:t>
                      </a:r>
                      <a:endParaRPr lang="en-US" altLang="zh-CN" sz="1200" b="1" smtClean="0"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200" b="1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长期目标</a:t>
                      </a:r>
                      <a:endParaRPr lang="en-US" altLang="zh-CN" sz="1200" b="1" i="0" u="none" strike="noStrike" smtClean="0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  <a:p>
                      <a:pPr algn="ctr" fontAlgn="ctr"/>
                      <a:r>
                        <a:rPr lang="zh-CN" altLang="en-US" sz="1200" b="1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（</a:t>
                      </a:r>
                      <a:r>
                        <a:rPr lang="en-US" altLang="zh-CN" sz="1200" b="1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17</a:t>
                      </a:r>
                      <a:r>
                        <a:rPr lang="zh-CN" altLang="en-US" sz="1200" b="1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年全年）</a:t>
                      </a:r>
                      <a:endParaRPr lang="zh-CN" altLang="en-US" sz="1200" b="1" i="0" u="none" strike="noStrike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r>
                        <a:rPr lang="en-US" altLang="zh-CN" sz="1200" b="0" i="0" u="none" strike="noStrike" kern="1200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-24402</a:t>
                      </a:r>
                      <a:endParaRPr lang="zh-CN" altLang="en-US" sz="1200" b="0" i="0" u="none" strike="noStrike" kern="1200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  <a:cs typeface="+mn-cs"/>
                      </a:endParaRP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r>
                        <a:rPr lang="en-US" altLang="zh-CN" sz="1200" b="0" i="0" u="none" strike="noStrike" kern="1200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3034</a:t>
                      </a:r>
                      <a:endParaRPr lang="zh-CN" altLang="en-US" sz="1200" b="0" i="0" u="none" strike="noStrike" kern="1200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  <a:cs typeface="+mn-cs"/>
                      </a:endParaRP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r>
                        <a:rPr lang="en-US" altLang="zh-CN" sz="1200" b="0" i="0" u="none" strike="noStrike" kern="1200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5654</a:t>
                      </a:r>
                      <a:endParaRPr lang="zh-CN" altLang="en-US" sz="1200" b="0" i="0" u="none" strike="noStrike" kern="1200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  <a:cs typeface="+mn-cs"/>
                      </a:endParaRP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pPr algn="ctr" fontAlgn="t"/>
                      <a:endParaRPr lang="zh-CN" altLang="en-US" sz="1200" b="0" i="0" u="none" strike="noStrike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pPr marL="0" marR="0" indent="0" algn="ctr" defTabSz="457169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zh-CN" altLang="en-US" sz="1200" b="0" i="0" u="none" strike="noStrike" kern="1200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  <a:cs typeface="Arial Unicode MS" panose="020b0604020202020204" pitchFamily="34" charset="-122"/>
                      </a:endParaRP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60560">
                <a:tc vMerge="1">
                  <a:txBody>
                    <a:bodyPr vert="horz" wrap="square"/>
                    <a:lstStyle/>
                    <a:p>
                      <a:pPr algn="ctr"/>
                      <a:endParaRPr lang="en-US" altLang="zh-CN" sz="1200" b="1" smtClean="0"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200" b="1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短期目标</a:t>
                      </a:r>
                      <a:endParaRPr lang="en-US" altLang="zh-CN" sz="1200" b="1" i="0" u="none" strike="noStrike" smtClean="0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  <a:p>
                      <a:pPr algn="ctr" fontAlgn="ctr"/>
                      <a:r>
                        <a:rPr lang="zh-CN" altLang="en-US" sz="1200" b="1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（</a:t>
                      </a:r>
                      <a:r>
                        <a:rPr lang="en-US" altLang="zh-CN" sz="1200" b="1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3-8</a:t>
                      </a:r>
                      <a:r>
                        <a:rPr lang="zh-CN" altLang="en-US" sz="1200" b="1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月）</a:t>
                      </a:r>
                      <a:endParaRPr lang="zh-CN" altLang="en-US" sz="1200" b="1" i="0" u="none" strike="noStrike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r>
                        <a:rPr lang="en-US" altLang="zh-CN" sz="1200" b="0" i="0" u="none" strike="noStrike" kern="1200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-12474</a:t>
                      </a:r>
                      <a:endParaRPr lang="zh-CN" altLang="en-US" sz="1200" b="0" i="0" u="none" strike="noStrike" kern="1200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  <a:cs typeface="+mn-cs"/>
                      </a:endParaRP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r>
                        <a:rPr lang="en-US" altLang="zh-CN" sz="1200" b="0" i="0" u="none" strike="noStrike" kern="1200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1551</a:t>
                      </a:r>
                      <a:endParaRPr lang="zh-CN" altLang="en-US" sz="1200" b="0" i="0" u="none" strike="noStrike" kern="1200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  <a:cs typeface="+mn-cs"/>
                      </a:endParaRP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r>
                        <a:rPr lang="en-US" altLang="zh-CN" sz="1200" b="0" i="0" u="none" strike="noStrike" kern="1200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2890</a:t>
                      </a:r>
                      <a:endParaRPr lang="zh-CN" altLang="en-US" sz="1200" b="0" i="0" u="none" strike="noStrike" kern="1200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  <a:cs typeface="+mn-cs"/>
                      </a:endParaRP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pPr algn="ctr" fontAlgn="t"/>
                      <a:endParaRPr lang="zh-CN" altLang="en-US" sz="1200" b="0" i="0" u="none" strike="noStrike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pPr marL="0" marR="0" indent="0" algn="ctr" defTabSz="457169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zh-CN" altLang="en-US" sz="1200" b="0" i="0" u="none" strike="noStrike" kern="1200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  <a:cs typeface="Arial Unicode MS" panose="020b0604020202020204" pitchFamily="34" charset="-122"/>
                      </a:endParaRP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210904" y="4723569"/>
            <a:ext cx="8568952" cy="230830"/>
          </a:xfrm>
          <a:prstGeom prst="rect">
            <a:avLst/>
          </a:prstGeom>
          <a:noFill/>
        </p:spPr>
        <p:txBody>
          <a:bodyPr wrap="square" lIns="91438" tIns="45719" rIns="91438" bIns="45719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900" smtClean="0">
                <a:latin typeface="华文细黑" pitchFamily="2" charset="-122"/>
                <a:ea typeface="华文细黑" pitchFamily="2" charset="-122"/>
              </a:rPr>
              <a:t>注：利润、成本分摊逻辑及口径经过财务、专业部门共识确定，输出统一口径的</a:t>
            </a:r>
            <a:r>
              <a:rPr lang="en-US" altLang="zh-CN" sz="900" smtClean="0">
                <a:latin typeface="华文细黑" pitchFamily="2" charset="-122"/>
                <a:ea typeface="华文细黑" pitchFamily="2" charset="-122"/>
              </a:rPr>
              <a:t>2017</a:t>
            </a:r>
            <a:r>
              <a:rPr lang="zh-CN" altLang="en-US" sz="900" smtClean="0">
                <a:latin typeface="华文细黑" pitchFamily="2" charset="-122"/>
                <a:ea typeface="华文细黑" pitchFamily="2" charset="-122"/>
              </a:rPr>
              <a:t>年目标值，利润口径统一后直接能得出前端成本占比的指标值</a:t>
            </a:r>
            <a:endParaRPr lang="en-US" altLang="zh-CN" sz="900">
              <a:latin typeface="华文细黑" pitchFamily="2" charset="-122"/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709402081"/>
      </p:ext>
    </p:ext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itle 1"/>
          <p:cNvSpPr txBox="1"/>
          <p:nvPr/>
        </p:nvSpPr>
        <p:spPr>
          <a:xfrm>
            <a:off x="571472" y="-18"/>
            <a:ext cx="7500990" cy="473202"/>
          </a:xfrm>
          <a:prstGeom prst="rect">
            <a:avLst/>
          </a:prstGeom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zh-CN"/>
            </a:defPPr>
            <a:lvl1pPr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80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项目汇报内容</a:t>
            </a:r>
          </a:p>
        </p:txBody>
      </p:sp>
      <p:grpSp>
        <p:nvGrpSpPr>
          <p:cNvPr id="27" name="组合 26"/>
          <p:cNvGrpSpPr/>
          <p:nvPr/>
        </p:nvGrpSpPr>
        <p:grpSpPr>
          <a:xfrm>
            <a:off x="1977943" y="1730094"/>
            <a:ext cx="4394257" cy="580690"/>
            <a:chOff x="1977943" y="1635646"/>
            <a:chExt cx="4394257" cy="580690"/>
          </a:xfrm>
        </p:grpSpPr>
        <p:sp>
          <p:nvSpPr>
            <p:cNvPr id="8" name="圆角矩形 3"/>
            <p:cNvSpPr/>
            <p:nvPr/>
          </p:nvSpPr>
          <p:spPr>
            <a:xfrm>
              <a:off x="2752039" y="1640486"/>
              <a:ext cx="3620161" cy="57585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2000" b="1">
                  <a:solidFill>
                    <a:srgbClr val="373C64"/>
                  </a:solidFill>
                  <a:latin typeface="华文细黑" pitchFamily="2" charset="-122"/>
                  <a:ea typeface="华文细黑" pitchFamily="2" charset="-122"/>
                </a:rPr>
                <a:t>销售转型方案及试点推进</a:t>
              </a:r>
            </a:p>
          </p:txBody>
        </p:sp>
        <p:sp>
          <p:nvSpPr>
            <p:cNvPr id="9" name="圆角矩形 3"/>
            <p:cNvSpPr/>
            <p:nvPr/>
          </p:nvSpPr>
          <p:spPr>
            <a:xfrm>
              <a:off x="1977943" y="1635646"/>
              <a:ext cx="669985" cy="57585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2000" b="1">
                  <a:solidFill>
                    <a:srgbClr val="373C64"/>
                  </a:solidFill>
                  <a:latin typeface="华文细黑" pitchFamily="2" charset="-122"/>
                  <a:ea typeface="华文细黑" pitchFamily="2" charset="-122"/>
                </a:rPr>
                <a:t>二</a:t>
              </a:r>
              <a:endParaRPr lang="en-US" altLang="zh-CN" sz="2000" b="1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</p:grpSp>
      <p:grpSp>
        <p:nvGrpSpPr>
          <p:cNvPr id="4" name="组合 3"/>
          <p:cNvGrpSpPr/>
          <p:nvPr/>
        </p:nvGrpSpPr>
        <p:grpSpPr>
          <a:xfrm>
            <a:off x="1970323" y="817204"/>
            <a:ext cx="4394257" cy="575850"/>
            <a:chOff x="1977943" y="817204"/>
            <a:chExt cx="4394257" cy="575850"/>
          </a:xfrm>
        </p:grpSpPr>
        <p:sp>
          <p:nvSpPr>
            <p:cNvPr id="12" name="圆角矩形 3"/>
            <p:cNvSpPr/>
            <p:nvPr/>
          </p:nvSpPr>
          <p:spPr>
            <a:xfrm>
              <a:off x="2752039" y="817204"/>
              <a:ext cx="3620161" cy="575850"/>
            </a:xfrm>
            <a:prstGeom prst="rect">
              <a:avLst/>
            </a:prstGeom>
            <a:solidFill>
              <a:srgbClr val="373C64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2000" b="1">
                  <a:solidFill>
                    <a:schemeClr val="bg1"/>
                  </a:solidFill>
                  <a:latin typeface="华文细黑" pitchFamily="2" charset="-122"/>
                  <a:ea typeface="华文细黑" pitchFamily="2" charset="-122"/>
                </a:rPr>
                <a:t>现状问题回顾</a:t>
              </a:r>
            </a:p>
          </p:txBody>
        </p:sp>
        <p:sp>
          <p:nvSpPr>
            <p:cNvPr id="13" name="圆角矩形 3"/>
            <p:cNvSpPr/>
            <p:nvPr/>
          </p:nvSpPr>
          <p:spPr>
            <a:xfrm>
              <a:off x="1977943" y="817204"/>
              <a:ext cx="669985" cy="575850"/>
            </a:xfrm>
            <a:prstGeom prst="rect">
              <a:avLst/>
            </a:prstGeom>
            <a:solidFill>
              <a:srgbClr val="373C64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2000" b="1">
                  <a:solidFill>
                    <a:schemeClr val="bg1"/>
                  </a:solidFill>
                  <a:latin typeface="华文细黑" pitchFamily="2" charset="-122"/>
                  <a:ea typeface="华文细黑" pitchFamily="2" charset="-122"/>
                </a:rPr>
                <a:t>一</a:t>
              </a:r>
              <a:endParaRPr lang="en-US" altLang="zh-CN" sz="2000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</p:grpSp>
      <p:grpSp>
        <p:nvGrpSpPr>
          <p:cNvPr id="28" name="组合 27"/>
          <p:cNvGrpSpPr/>
          <p:nvPr/>
        </p:nvGrpSpPr>
        <p:grpSpPr>
          <a:xfrm>
            <a:off x="1955083" y="2647824"/>
            <a:ext cx="4394257" cy="585531"/>
            <a:chOff x="1955083" y="2499742"/>
            <a:chExt cx="4394257" cy="585531"/>
          </a:xfrm>
        </p:grpSpPr>
        <p:sp>
          <p:nvSpPr>
            <p:cNvPr id="23" name="圆角矩形 3"/>
            <p:cNvSpPr/>
            <p:nvPr/>
          </p:nvSpPr>
          <p:spPr>
            <a:xfrm>
              <a:off x="2729179" y="2509423"/>
              <a:ext cx="3620161" cy="57585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2000" b="1">
                  <a:solidFill>
                    <a:srgbClr val="373C64"/>
                  </a:solidFill>
                  <a:latin typeface="华文细黑" pitchFamily="2" charset="-122"/>
                  <a:ea typeface="华文细黑" pitchFamily="2" charset="-122"/>
                </a:rPr>
                <a:t>专项问题分析与推进</a:t>
              </a:r>
            </a:p>
          </p:txBody>
        </p:sp>
        <p:sp>
          <p:nvSpPr>
            <p:cNvPr id="24" name="圆角矩形 3"/>
            <p:cNvSpPr/>
            <p:nvPr/>
          </p:nvSpPr>
          <p:spPr>
            <a:xfrm>
              <a:off x="1955083" y="2499742"/>
              <a:ext cx="669985" cy="57585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2000" b="1">
                  <a:solidFill>
                    <a:srgbClr val="373C64"/>
                  </a:solidFill>
                  <a:latin typeface="华文细黑" pitchFamily="2" charset="-122"/>
                  <a:ea typeface="华文细黑" pitchFamily="2" charset="-122"/>
                </a:rPr>
                <a:t>三</a:t>
              </a:r>
              <a:endParaRPr lang="en-US" altLang="zh-CN" sz="2000" b="1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</p:grpSp>
      <p:grpSp>
        <p:nvGrpSpPr>
          <p:cNvPr id="29" name="组合 28"/>
          <p:cNvGrpSpPr/>
          <p:nvPr/>
        </p:nvGrpSpPr>
        <p:grpSpPr>
          <a:xfrm>
            <a:off x="1962703" y="3570395"/>
            <a:ext cx="4394257" cy="585531"/>
            <a:chOff x="1955083" y="3570395"/>
            <a:chExt cx="4394257" cy="585531"/>
          </a:xfrm>
        </p:grpSpPr>
        <p:sp>
          <p:nvSpPr>
            <p:cNvPr id="25" name="圆角矩形 3"/>
            <p:cNvSpPr/>
            <p:nvPr/>
          </p:nvSpPr>
          <p:spPr>
            <a:xfrm>
              <a:off x="2729179" y="3580076"/>
              <a:ext cx="3620161" cy="57585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2000" b="1">
                  <a:solidFill>
                    <a:srgbClr val="373C64"/>
                  </a:solidFill>
                  <a:latin typeface="华文细黑" pitchFamily="2" charset="-122"/>
                  <a:ea typeface="华文细黑" pitchFamily="2" charset="-122"/>
                </a:rPr>
                <a:t>下阶段任务安排</a:t>
              </a:r>
            </a:p>
          </p:txBody>
        </p:sp>
        <p:sp>
          <p:nvSpPr>
            <p:cNvPr id="26" name="圆角矩形 3"/>
            <p:cNvSpPr/>
            <p:nvPr/>
          </p:nvSpPr>
          <p:spPr>
            <a:xfrm>
              <a:off x="1955083" y="3570395"/>
              <a:ext cx="669985" cy="57585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2000" b="1" smtClean="0">
                  <a:solidFill>
                    <a:srgbClr val="373C64"/>
                  </a:solidFill>
                  <a:latin typeface="华文细黑" pitchFamily="2" charset="-122"/>
                  <a:ea typeface="华文细黑" pitchFamily="2" charset="-122"/>
                </a:rPr>
                <a:t>四</a:t>
              </a:r>
              <a:endParaRPr lang="en-US" altLang="zh-CN" sz="2000" b="1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388263951"/>
      </p:ext>
    </p:ext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itle 1"/>
          <p:cNvSpPr txBox="1"/>
          <p:nvPr/>
        </p:nvSpPr>
        <p:spPr>
          <a:xfrm>
            <a:off x="571472" y="-18"/>
            <a:ext cx="7500990" cy="473202"/>
          </a:xfrm>
          <a:prstGeom prst="rect">
            <a:avLst/>
          </a:prstGeom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zh-CN"/>
            </a:defPPr>
            <a:lvl1pPr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80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为改善销售部大客户的利润，提升收入质量，销售部</a:t>
            </a:r>
            <a:r>
              <a:rPr lang="zh-CN" altLang="en-US" sz="1800" smtClean="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开展</a:t>
            </a:r>
            <a:r>
              <a:rPr lang="zh-CN" altLang="en-US" sz="180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一</a:t>
            </a:r>
            <a:r>
              <a:rPr lang="zh-CN" altLang="en-US" sz="1800" smtClean="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系列</a:t>
            </a:r>
            <a:r>
              <a:rPr lang="zh-CN" altLang="en-US" sz="180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调整</a:t>
            </a:r>
          </a:p>
        </p:txBody>
      </p:sp>
      <p:grpSp>
        <p:nvGrpSpPr>
          <p:cNvPr id="76" name="组合 75"/>
          <p:cNvGrpSpPr/>
          <p:nvPr/>
        </p:nvGrpSpPr>
        <p:grpSpPr>
          <a:xfrm>
            <a:off x="496118" y="629971"/>
            <a:ext cx="3931866" cy="2060585"/>
            <a:chOff x="395535" y="655181"/>
            <a:chExt cx="3240361" cy="2060585"/>
          </a:xfrm>
        </p:grpSpPr>
        <p:sp>
          <p:nvSpPr>
            <p:cNvPr id="77" name="矩形 76"/>
            <p:cNvSpPr/>
            <p:nvPr/>
          </p:nvSpPr>
          <p:spPr bwMode="auto">
            <a:xfrm>
              <a:off x="395535" y="655181"/>
              <a:ext cx="3240361" cy="369469"/>
            </a:xfrm>
            <a:prstGeom prst="rect">
              <a:avLst/>
            </a:prstGeom>
            <a:solidFill>
              <a:srgbClr val="373C64"/>
            </a:solidFill>
            <a:ln w="9525" cap="flat" cmpd="sng" algn="ctr">
              <a:solidFill>
                <a:srgbClr val="373C64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914378" eaLnBrk="0" hangingPunct="0"/>
              <a:r>
                <a:rPr lang="zh-CN" altLang="en-US" sz="1400" b="1">
                  <a:solidFill>
                    <a:schemeClr val="bg1"/>
                  </a:solidFill>
                  <a:latin typeface="华文细黑" pitchFamily="2" charset="-122"/>
                  <a:ea typeface="华文细黑" pitchFamily="2" charset="-122"/>
                  <a:cs typeface="ＭＳ Ｐゴシック" charset="0"/>
                </a:rPr>
                <a:t>销售组织整合</a:t>
              </a:r>
            </a:p>
          </p:txBody>
        </p:sp>
        <p:sp>
          <p:nvSpPr>
            <p:cNvPr id="78" name="矩形 77"/>
            <p:cNvSpPr/>
            <p:nvPr/>
          </p:nvSpPr>
          <p:spPr bwMode="auto">
            <a:xfrm>
              <a:off x="395535" y="1034943"/>
              <a:ext cx="3240361" cy="1680823"/>
            </a:xfrm>
            <a:prstGeom prst="rect">
              <a:avLst/>
            </a:prstGeom>
            <a:noFill/>
            <a:ln w="9525" cap="flat" cmpd="sng" algn="ctr">
              <a:solidFill>
                <a:schemeClr val="bg1">
                  <a:lumMod val="7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914378" eaLnBrk="0" hangingPunct="0"/>
              <a:endPara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  <a:cs typeface="ＭＳ Ｐゴシック" charset="0"/>
              </a:endParaRPr>
            </a:p>
          </p:txBody>
        </p:sp>
      </p:grpSp>
      <p:grpSp>
        <p:nvGrpSpPr>
          <p:cNvPr id="79" name="组合 78"/>
          <p:cNvGrpSpPr/>
          <p:nvPr/>
        </p:nvGrpSpPr>
        <p:grpSpPr>
          <a:xfrm>
            <a:off x="496118" y="2821084"/>
            <a:ext cx="3931866" cy="2060585"/>
            <a:chOff x="395535" y="655181"/>
            <a:chExt cx="3240361" cy="2060585"/>
          </a:xfrm>
        </p:grpSpPr>
        <p:sp>
          <p:nvSpPr>
            <p:cNvPr id="80" name="矩形 79"/>
            <p:cNvSpPr/>
            <p:nvPr/>
          </p:nvSpPr>
          <p:spPr bwMode="auto">
            <a:xfrm>
              <a:off x="395535" y="655181"/>
              <a:ext cx="3240361" cy="369469"/>
            </a:xfrm>
            <a:prstGeom prst="rect">
              <a:avLst/>
            </a:prstGeom>
            <a:solidFill>
              <a:srgbClr val="373C64"/>
            </a:solidFill>
            <a:ln w="9525" cap="flat" cmpd="sng" algn="ctr">
              <a:solidFill>
                <a:srgbClr val="373C64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914378" eaLnBrk="0" hangingPunct="0"/>
              <a:r>
                <a:rPr lang="zh-CN" altLang="en-US" sz="1400" b="1">
                  <a:solidFill>
                    <a:schemeClr val="bg1"/>
                  </a:solidFill>
                  <a:latin typeface="华文细黑" pitchFamily="2" charset="-122"/>
                  <a:ea typeface="华文细黑" pitchFamily="2" charset="-122"/>
                  <a:cs typeface="ＭＳ Ｐゴシック" charset="0"/>
                </a:rPr>
                <a:t>取消业绩双算</a:t>
              </a:r>
            </a:p>
          </p:txBody>
        </p:sp>
        <p:sp>
          <p:nvSpPr>
            <p:cNvPr id="81" name="矩形 80"/>
            <p:cNvSpPr/>
            <p:nvPr/>
          </p:nvSpPr>
          <p:spPr bwMode="auto">
            <a:xfrm>
              <a:off x="395535" y="1034943"/>
              <a:ext cx="3240361" cy="1680823"/>
            </a:xfrm>
            <a:prstGeom prst="rect">
              <a:avLst/>
            </a:prstGeom>
            <a:noFill/>
            <a:ln w="9525" cap="flat" cmpd="sng" algn="ctr">
              <a:solidFill>
                <a:schemeClr val="bg1">
                  <a:lumMod val="7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914378" eaLnBrk="0" hangingPunct="0"/>
              <a:endPara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  <a:cs typeface="ＭＳ Ｐゴシック" charset="0"/>
              </a:endParaRPr>
            </a:p>
          </p:txBody>
        </p:sp>
      </p:grpSp>
      <p:grpSp>
        <p:nvGrpSpPr>
          <p:cNvPr id="82" name="组合 81"/>
          <p:cNvGrpSpPr/>
          <p:nvPr/>
        </p:nvGrpSpPr>
        <p:grpSpPr>
          <a:xfrm>
            <a:off x="4672581" y="629971"/>
            <a:ext cx="3859859" cy="2060585"/>
            <a:chOff x="395535" y="655181"/>
            <a:chExt cx="3240361" cy="2060585"/>
          </a:xfrm>
        </p:grpSpPr>
        <p:sp>
          <p:nvSpPr>
            <p:cNvPr id="83" name="矩形 82"/>
            <p:cNvSpPr/>
            <p:nvPr/>
          </p:nvSpPr>
          <p:spPr bwMode="auto">
            <a:xfrm>
              <a:off x="395535" y="655181"/>
              <a:ext cx="3240361" cy="369469"/>
            </a:xfrm>
            <a:prstGeom prst="rect">
              <a:avLst/>
            </a:prstGeom>
            <a:solidFill>
              <a:srgbClr val="373C64"/>
            </a:solidFill>
            <a:ln w="9525" cap="flat" cmpd="sng" algn="ctr">
              <a:solidFill>
                <a:srgbClr val="373C64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914378" eaLnBrk="0" hangingPunct="0"/>
              <a:r>
                <a:rPr lang="zh-CN" altLang="en-US" sz="1400" b="1">
                  <a:solidFill>
                    <a:schemeClr val="bg1"/>
                  </a:solidFill>
                  <a:latin typeface="华文细黑" pitchFamily="2" charset="-122"/>
                  <a:ea typeface="华文细黑" pitchFamily="2" charset="-122"/>
                  <a:cs typeface="ＭＳ Ｐゴシック" charset="0"/>
                </a:rPr>
                <a:t>折扣系数调整</a:t>
              </a:r>
            </a:p>
          </p:txBody>
        </p:sp>
        <p:sp>
          <p:nvSpPr>
            <p:cNvPr id="84" name="矩形 83"/>
            <p:cNvSpPr/>
            <p:nvPr/>
          </p:nvSpPr>
          <p:spPr bwMode="auto">
            <a:xfrm>
              <a:off x="395535" y="1034943"/>
              <a:ext cx="3240361" cy="1680823"/>
            </a:xfrm>
            <a:prstGeom prst="rect">
              <a:avLst/>
            </a:prstGeom>
            <a:noFill/>
            <a:ln w="9525" cap="flat" cmpd="sng" algn="ctr">
              <a:solidFill>
                <a:schemeClr val="bg1">
                  <a:lumMod val="7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914378" eaLnBrk="0" hangingPunct="0"/>
              <a:endPara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  <a:cs typeface="ＭＳ Ｐゴシック" charset="0"/>
              </a:endParaRPr>
            </a:p>
          </p:txBody>
        </p:sp>
      </p:grpSp>
      <p:grpSp>
        <p:nvGrpSpPr>
          <p:cNvPr id="85" name="组合 84"/>
          <p:cNvGrpSpPr/>
          <p:nvPr/>
        </p:nvGrpSpPr>
        <p:grpSpPr>
          <a:xfrm>
            <a:off x="4672581" y="2821084"/>
            <a:ext cx="3859859" cy="2060585"/>
            <a:chOff x="395535" y="655181"/>
            <a:chExt cx="3240361" cy="2060585"/>
          </a:xfrm>
        </p:grpSpPr>
        <p:sp>
          <p:nvSpPr>
            <p:cNvPr id="86" name="矩形 85"/>
            <p:cNvSpPr/>
            <p:nvPr/>
          </p:nvSpPr>
          <p:spPr bwMode="auto">
            <a:xfrm>
              <a:off x="395535" y="655181"/>
              <a:ext cx="3240361" cy="369469"/>
            </a:xfrm>
            <a:prstGeom prst="rect">
              <a:avLst/>
            </a:prstGeom>
            <a:solidFill>
              <a:srgbClr val="373C64"/>
            </a:solidFill>
            <a:ln w="9525" cap="flat" cmpd="sng" algn="ctr">
              <a:solidFill>
                <a:srgbClr val="373C64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914378" eaLnBrk="0" hangingPunct="0"/>
              <a:r>
                <a:rPr lang="zh-CN" altLang="en-US" sz="1400" b="1">
                  <a:solidFill>
                    <a:schemeClr val="bg1"/>
                  </a:solidFill>
                  <a:latin typeface="华文细黑" pitchFamily="2" charset="-122"/>
                  <a:ea typeface="华文细黑" pitchFamily="2" charset="-122"/>
                  <a:cs typeface="ＭＳ Ｐゴシック" charset="0"/>
                </a:rPr>
                <a:t>增加回款考核</a:t>
              </a:r>
            </a:p>
          </p:txBody>
        </p:sp>
        <p:sp>
          <p:nvSpPr>
            <p:cNvPr id="88" name="矩形 87"/>
            <p:cNvSpPr/>
            <p:nvPr/>
          </p:nvSpPr>
          <p:spPr bwMode="auto">
            <a:xfrm>
              <a:off x="395535" y="1034943"/>
              <a:ext cx="3240361" cy="1680823"/>
            </a:xfrm>
            <a:prstGeom prst="rect">
              <a:avLst/>
            </a:prstGeom>
            <a:noFill/>
            <a:ln w="9525" cap="flat" cmpd="sng" algn="ctr">
              <a:solidFill>
                <a:schemeClr val="bg1">
                  <a:lumMod val="7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914378" eaLnBrk="0" hangingPunct="0"/>
              <a:endPara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  <a:cs typeface="ＭＳ Ｐゴシック" charset="0"/>
              </a:endParaRPr>
            </a:p>
          </p:txBody>
        </p:sp>
      </p:grpSp>
      <p:graphicFrame>
        <p:nvGraphicFramePr>
          <p:cNvPr id="89" name="图表 88"/>
          <p:cNvGraphicFramePr/>
          <p:nvPr>
            <p:extLst>
              <p:ext uri="{D42A27DB-BD31-4B8C-83A1-F6EECF244321}">
                <p14:modId xmlns:p14="http://schemas.microsoft.com/office/powerpoint/2010/main" val="3339142366"/>
              </p:ext>
            </p:extLst>
          </p:nvPr>
        </p:nvGraphicFramePr>
        <p:xfrm>
          <a:off x="4960613" y="3300655"/>
          <a:ext cx="3240360" cy="1359327"/>
        </p:xfrm>
        <a:graphic>
          <a:graphicData uri="http://schemas.openxmlformats.org/drawingml/2006/chart">
            <c:chart xmlns:c="http://schemas.openxmlformats.org/drawingml/2006/chart" r:id="rId2"/>
          </a:graphicData>
        </a:graphic>
      </p:graphicFrame>
      <p:sp>
        <p:nvSpPr>
          <p:cNvPr id="90" name="矩形 89"/>
          <p:cNvSpPr/>
          <p:nvPr/>
        </p:nvSpPr>
        <p:spPr>
          <a:xfrm>
            <a:off x="7048846" y="3629298"/>
            <a:ext cx="936104" cy="527134"/>
          </a:xfrm>
          <a:prstGeom prst="rect">
            <a:avLst/>
          </a:prstGeom>
          <a:noFill/>
          <a:ln w="19050">
            <a:solidFill>
              <a:srgbClr val="FF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40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1" name="TextBox 90"/>
          <p:cNvSpPr txBox="1"/>
          <p:nvPr/>
        </p:nvSpPr>
        <p:spPr>
          <a:xfrm>
            <a:off x="467544" y="4599007"/>
            <a:ext cx="3123046" cy="261608"/>
          </a:xfrm>
          <a:prstGeom prst="rect">
            <a:avLst/>
          </a:prstGeom>
          <a:noFill/>
        </p:spPr>
        <p:txBody>
          <a:bodyPr wrap="square" lIns="91438" tIns="45719" rIns="91438" bIns="45719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71450" indent="-171450">
              <a:buFont typeface="Wingdings" pitchFamily="2" charset="2"/>
              <a:buChar char="Ø"/>
            </a:pPr>
            <a:r>
              <a:rPr lang="zh-CN" altLang="en-US" sz="1000">
                <a:latin typeface="华文细黑" pitchFamily="2" charset="-122"/>
                <a:ea typeface="华文细黑" pitchFamily="2" charset="-122"/>
              </a:rPr>
              <a:t>销售</a:t>
            </a:r>
            <a:r>
              <a:rPr lang="zh-CN" altLang="en-US" sz="1000" smtClean="0">
                <a:latin typeface="华文细黑" pitchFamily="2" charset="-122"/>
                <a:ea typeface="华文细黑" pitchFamily="2" charset="-122"/>
              </a:rPr>
              <a:t>员</a:t>
            </a:r>
            <a:r>
              <a:rPr lang="zh-CN" altLang="en-US" sz="1000">
                <a:latin typeface="华文细黑" pitchFamily="2" charset="-122"/>
                <a:ea typeface="华文细黑" pitchFamily="2" charset="-122"/>
              </a:rPr>
              <a:t>独立</a:t>
            </a:r>
            <a:r>
              <a:rPr lang="zh-CN" altLang="en-US" sz="1000" smtClean="0">
                <a:latin typeface="华文细黑" pitchFamily="2" charset="-122"/>
                <a:ea typeface="华文细黑" pitchFamily="2" charset="-122"/>
              </a:rPr>
              <a:t>开发占比提高</a:t>
            </a:r>
            <a:r>
              <a:rPr lang="en-US" altLang="zh-CN" sz="1100" b="1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16%</a:t>
            </a:r>
            <a:endParaRPr lang="zh-CN" altLang="en-US" sz="1000" b="1">
              <a:solidFill>
                <a:srgbClr val="FF0000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97" name="TextBox 96"/>
          <p:cNvSpPr txBox="1"/>
          <p:nvPr/>
        </p:nvSpPr>
        <p:spPr>
          <a:xfrm>
            <a:off x="468228" y="2344307"/>
            <a:ext cx="3194369" cy="276997"/>
          </a:xfrm>
          <a:prstGeom prst="rect">
            <a:avLst/>
          </a:prstGeom>
          <a:noFill/>
        </p:spPr>
        <p:txBody>
          <a:bodyPr wrap="square" lIns="91438" tIns="45719" rIns="91438" bIns="45719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71450" indent="-171450">
              <a:buFont typeface="Wingdings" pitchFamily="2" charset="2"/>
              <a:buChar char="Ø"/>
            </a:pPr>
            <a:r>
              <a:rPr lang="zh-CN" altLang="en-US" sz="1000" smtClean="0">
                <a:latin typeface="华文细黑" pitchFamily="2" charset="-122"/>
                <a:ea typeface="华文细黑" pitchFamily="2" charset="-122"/>
              </a:rPr>
              <a:t>优化人员</a:t>
            </a:r>
            <a:r>
              <a:rPr lang="en-US" altLang="zh-CN" sz="1200" b="1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165</a:t>
            </a:r>
            <a:r>
              <a:rPr lang="zh-CN" altLang="en-US" sz="1200" b="1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人</a:t>
            </a:r>
            <a:r>
              <a:rPr lang="zh-CN" altLang="en-US" sz="1000" smtClean="0">
                <a:latin typeface="华文细黑" pitchFamily="2" charset="-122"/>
                <a:ea typeface="华文细黑" pitchFamily="2" charset="-122"/>
              </a:rPr>
              <a:t>，年节约</a:t>
            </a:r>
            <a:r>
              <a:rPr lang="zh-CN" altLang="en-US" sz="1000">
                <a:latin typeface="华文细黑" pitchFamily="2" charset="-122"/>
                <a:ea typeface="华文细黑" pitchFamily="2" charset="-122"/>
              </a:rPr>
              <a:t>人力成本</a:t>
            </a:r>
            <a:r>
              <a:rPr lang="en-US" altLang="zh-CN" sz="1200" b="1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2005</a:t>
            </a:r>
            <a:r>
              <a:rPr lang="zh-CN" altLang="en-US" sz="1200" b="1" smtClean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万</a:t>
            </a:r>
            <a:endParaRPr lang="zh-CN" altLang="en-US" sz="1200">
              <a:latin typeface="华文细黑" pitchFamily="2" charset="-122"/>
              <a:ea typeface="华文细黑" pitchFamily="2" charset="-122"/>
            </a:endParaRPr>
          </a:p>
        </p:txBody>
      </p:sp>
      <p:graphicFrame>
        <p:nvGraphicFramePr>
          <p:cNvPr id="98" name="图表 97"/>
          <p:cNvGraphicFramePr/>
          <p:nvPr>
            <p:extLst>
              <p:ext uri="{D42A27DB-BD31-4B8C-83A1-F6EECF244321}">
                <p14:modId xmlns:p14="http://schemas.microsoft.com/office/powerpoint/2010/main" val="3571242079"/>
              </p:ext>
            </p:extLst>
          </p:nvPr>
        </p:nvGraphicFramePr>
        <p:xfrm>
          <a:off x="4960614" y="1131592"/>
          <a:ext cx="3168352" cy="1212716"/>
        </p:xfrm>
        <a:graphic>
          <a:graphicData uri="http://schemas.openxmlformats.org/drawingml/2006/chart">
            <c:chart xmlns:c="http://schemas.openxmlformats.org/drawingml/2006/chart" r:id="rId3"/>
          </a:graphicData>
        </a:graphic>
      </p:graphicFrame>
      <p:sp>
        <p:nvSpPr>
          <p:cNvPr id="99" name="TextBox 98"/>
          <p:cNvSpPr txBox="1"/>
          <p:nvPr/>
        </p:nvSpPr>
        <p:spPr>
          <a:xfrm>
            <a:off x="4689640" y="2358206"/>
            <a:ext cx="4058824" cy="276997"/>
          </a:xfrm>
          <a:prstGeom prst="rect">
            <a:avLst/>
          </a:prstGeom>
          <a:noFill/>
        </p:spPr>
        <p:txBody>
          <a:bodyPr wrap="square" lIns="91438" tIns="45719" rIns="91438" bIns="45719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71450" indent="-171450">
              <a:buFont typeface="Wingdings" pitchFamily="2" charset="2"/>
              <a:buChar char="Ø"/>
            </a:pPr>
            <a:r>
              <a:rPr lang="en-US" altLang="zh-CN" sz="1000" smtClean="0">
                <a:latin typeface="华文细黑" pitchFamily="2" charset="-122"/>
                <a:ea typeface="华文细黑" pitchFamily="2" charset="-122"/>
              </a:rPr>
              <a:t>6</a:t>
            </a:r>
            <a:r>
              <a:rPr lang="zh-CN" altLang="en-US" sz="1000" smtClean="0">
                <a:latin typeface="华文细黑" pitchFamily="2" charset="-122"/>
                <a:ea typeface="华文细黑" pitchFamily="2" charset="-122"/>
              </a:rPr>
              <a:t>折以下低折扣客户下降，其中快递下降</a:t>
            </a:r>
            <a:r>
              <a:rPr lang="en-US" altLang="zh-CN" sz="1200" b="1" smtClean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17%</a:t>
            </a:r>
            <a:r>
              <a:rPr lang="zh-CN" altLang="en-US" sz="1000" smtClean="0">
                <a:latin typeface="华文细黑" pitchFamily="2" charset="-122"/>
                <a:ea typeface="华文细黑" pitchFamily="2" charset="-122"/>
              </a:rPr>
              <a:t>，零担下降</a:t>
            </a:r>
            <a:r>
              <a:rPr lang="en-US" altLang="zh-CN" sz="1200" b="1" smtClean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12%</a:t>
            </a:r>
            <a:endParaRPr lang="en-US" altLang="zh-CN" b="1">
              <a:solidFill>
                <a:srgbClr val="FF0000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100" name="TextBox 99"/>
          <p:cNvSpPr txBox="1"/>
          <p:nvPr/>
        </p:nvSpPr>
        <p:spPr>
          <a:xfrm>
            <a:off x="4689639" y="4614114"/>
            <a:ext cx="2114608" cy="246219"/>
          </a:xfrm>
          <a:prstGeom prst="rect">
            <a:avLst/>
          </a:prstGeom>
          <a:noFill/>
        </p:spPr>
        <p:txBody>
          <a:bodyPr wrap="square" lIns="91438" tIns="45719" rIns="91438" bIns="45719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71450" indent="-171450">
              <a:buFont typeface="Wingdings" pitchFamily="2" charset="2"/>
              <a:buChar char="Ø"/>
            </a:pPr>
            <a:r>
              <a:rPr lang="zh-CN" altLang="en-US" sz="1000">
                <a:latin typeface="华文细黑" pitchFamily="2" charset="-122"/>
                <a:ea typeface="华文细黑" pitchFamily="2" charset="-122"/>
              </a:rPr>
              <a:t>应收</a:t>
            </a:r>
            <a:r>
              <a:rPr lang="zh-CN" altLang="en-US" sz="1000" smtClean="0">
                <a:latin typeface="华文细黑" pitchFamily="2" charset="-122"/>
                <a:ea typeface="华文细黑" pitchFamily="2" charset="-122"/>
              </a:rPr>
              <a:t>账款情况明显好转</a:t>
            </a:r>
            <a:endParaRPr lang="en-US" altLang="zh-CN" sz="1200" b="1">
              <a:solidFill>
                <a:srgbClr val="FF0000"/>
              </a:solidFill>
              <a:latin typeface="华文细黑" pitchFamily="2" charset="-122"/>
              <a:ea typeface="华文细黑" pitchFamily="2" charset="-122"/>
            </a:endParaRPr>
          </a:p>
        </p:txBody>
      </p:sp>
      <p:graphicFrame>
        <p:nvGraphicFramePr>
          <p:cNvPr id="101" name="图表 100"/>
          <p:cNvGraphicFramePr/>
          <p:nvPr>
            <p:extLst>
              <p:ext uri="{D42A27DB-BD31-4B8C-83A1-F6EECF244321}">
                <p14:modId xmlns:p14="http://schemas.microsoft.com/office/powerpoint/2010/main" val="573706933"/>
              </p:ext>
            </p:extLst>
          </p:nvPr>
        </p:nvGraphicFramePr>
        <p:xfrm>
          <a:off x="732210" y="3291830"/>
          <a:ext cx="3220290" cy="1322283"/>
        </p:xfrm>
        <a:graphic>
          <a:graphicData uri="http://schemas.openxmlformats.org/drawingml/2006/chart">
            <c:chart xmlns:c="http://schemas.openxmlformats.org/drawingml/2006/chart" r:id="rId4"/>
          </a:graphicData>
        </a:graphic>
      </p:graphicFrame>
      <p:graphicFrame>
        <p:nvGraphicFramePr>
          <p:cNvPr id="102" name="图表 101"/>
          <p:cNvGraphicFramePr/>
          <p:nvPr>
            <p:extLst>
              <p:ext uri="{D42A27DB-BD31-4B8C-83A1-F6EECF244321}">
                <p14:modId xmlns:p14="http://schemas.microsoft.com/office/powerpoint/2010/main" val="1382638924"/>
              </p:ext>
            </p:extLst>
          </p:nvPr>
        </p:nvGraphicFramePr>
        <p:xfrm>
          <a:off x="755576" y="1157518"/>
          <a:ext cx="1523228" cy="1179001"/>
        </p:xfrm>
        <a:graphic>
          <a:graphicData uri="http://schemas.openxmlformats.org/drawingml/2006/chart">
            <c:chart xmlns:c="http://schemas.openxmlformats.org/drawingml/2006/chart" r:id="rId5"/>
          </a:graphicData>
        </a:graphic>
      </p:graphicFrame>
      <p:graphicFrame>
        <p:nvGraphicFramePr>
          <p:cNvPr id="103" name="图表 102"/>
          <p:cNvGraphicFramePr/>
          <p:nvPr>
            <p:extLst>
              <p:ext uri="{D42A27DB-BD31-4B8C-83A1-F6EECF244321}">
                <p14:modId xmlns:p14="http://schemas.microsoft.com/office/powerpoint/2010/main" val="3507023825"/>
              </p:ext>
            </p:extLst>
          </p:nvPr>
        </p:nvGraphicFramePr>
        <p:xfrm>
          <a:off x="2432816" y="1163506"/>
          <a:ext cx="1522800" cy="1180800"/>
        </p:xfrm>
        <a:graphic>
          <a:graphicData uri="http://schemas.openxmlformats.org/drawingml/2006/chart">
            <c:chart xmlns:c="http://schemas.openxmlformats.org/drawingml/2006/chart" r:id="rId6"/>
          </a:graphicData>
        </a:graphic>
      </p:graphicFrame>
      <p:sp>
        <p:nvSpPr>
          <p:cNvPr id="29" name="TextBox 28"/>
          <p:cNvSpPr txBox="1"/>
          <p:nvPr/>
        </p:nvSpPr>
        <p:spPr>
          <a:xfrm>
            <a:off x="683567" y="555526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800" b="1" i="1" smtClean="0">
                <a:solidFill>
                  <a:srgbClr val="FAAF19"/>
                </a:solidFill>
                <a:latin typeface="Times New Roman" pitchFamily="18" charset="0"/>
                <a:ea typeface="华文细黑" pitchFamily="2" charset="-122"/>
                <a:cs typeface="Times New Roman" pitchFamily="18" charset="0"/>
              </a:rPr>
              <a:t> </a:t>
            </a:r>
            <a:r>
              <a:rPr lang="en-US" altLang="zh-CN" sz="2800" b="1" i="1" smtClean="0">
                <a:solidFill>
                  <a:srgbClr val="FAAF19"/>
                </a:solidFill>
                <a:latin typeface="Times New Roman" pitchFamily="18" charset="0"/>
                <a:ea typeface="华文细黑" pitchFamily="2" charset="-122"/>
                <a:cs typeface="Times New Roman" pitchFamily="18" charset="0"/>
              </a:rPr>
              <a:t>1.</a:t>
            </a:r>
            <a:endParaRPr lang="zh-CN" altLang="en-US" sz="2800" b="1" i="1">
              <a:solidFill>
                <a:srgbClr val="FAAF19"/>
              </a:solidFill>
              <a:latin typeface="Times New Roman" pitchFamily="18" charset="0"/>
              <a:ea typeface="华文细黑" pitchFamily="2" charset="-122"/>
              <a:cs typeface="Times New Roman" pitchFamily="18" charset="0"/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4892356" y="568860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800" b="1" i="1" smtClean="0">
                <a:solidFill>
                  <a:srgbClr val="FAAF19"/>
                </a:solidFill>
                <a:latin typeface="Times New Roman" pitchFamily="18" charset="0"/>
                <a:ea typeface="华文细黑" pitchFamily="2" charset="-122"/>
                <a:cs typeface="Times New Roman" pitchFamily="18" charset="0"/>
              </a:rPr>
              <a:t> </a:t>
            </a:r>
            <a:r>
              <a:rPr lang="en-US" altLang="zh-CN" sz="2800" b="1" i="1">
                <a:solidFill>
                  <a:srgbClr val="FAAF19"/>
                </a:solidFill>
                <a:latin typeface="Times New Roman" pitchFamily="18" charset="0"/>
                <a:ea typeface="华文细黑" pitchFamily="2" charset="-122"/>
                <a:cs typeface="Times New Roman" pitchFamily="18" charset="0"/>
              </a:rPr>
              <a:t>2</a:t>
            </a:r>
            <a:r>
              <a:rPr lang="en-US" altLang="zh-CN" sz="2800" b="1" i="1" smtClean="0">
                <a:solidFill>
                  <a:srgbClr val="FAAF19"/>
                </a:solidFill>
                <a:latin typeface="Times New Roman" pitchFamily="18" charset="0"/>
                <a:ea typeface="华文细黑" pitchFamily="2" charset="-122"/>
                <a:cs typeface="Times New Roman" pitchFamily="18" charset="0"/>
              </a:rPr>
              <a:t>.</a:t>
            </a:r>
            <a:endParaRPr lang="zh-CN" altLang="en-US" sz="2800" b="1" i="1">
              <a:solidFill>
                <a:srgbClr val="FAAF19"/>
              </a:solidFill>
              <a:latin typeface="Times New Roman" pitchFamily="18" charset="0"/>
              <a:ea typeface="华文细黑" pitchFamily="2" charset="-122"/>
              <a:cs typeface="Times New Roman" pitchFamily="18" charset="0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683567" y="2744208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800" b="1" i="1" smtClean="0">
                <a:solidFill>
                  <a:srgbClr val="FAAF19"/>
                </a:solidFill>
                <a:latin typeface="Times New Roman" pitchFamily="18" charset="0"/>
                <a:ea typeface="华文细黑" pitchFamily="2" charset="-122"/>
                <a:cs typeface="Times New Roman" pitchFamily="18" charset="0"/>
              </a:rPr>
              <a:t> </a:t>
            </a:r>
            <a:r>
              <a:rPr lang="en-US" altLang="zh-CN" sz="2800" b="1" i="1" smtClean="0">
                <a:solidFill>
                  <a:srgbClr val="FAAF19"/>
                </a:solidFill>
                <a:latin typeface="Times New Roman" pitchFamily="18" charset="0"/>
                <a:ea typeface="华文细黑" pitchFamily="2" charset="-122"/>
                <a:cs typeface="Times New Roman" pitchFamily="18" charset="0"/>
              </a:rPr>
              <a:t>3.</a:t>
            </a:r>
            <a:endParaRPr lang="zh-CN" altLang="en-US" sz="2800" b="1" i="1">
              <a:solidFill>
                <a:srgbClr val="FAAF19"/>
              </a:solidFill>
              <a:latin typeface="Times New Roman" pitchFamily="18" charset="0"/>
              <a:ea typeface="华文细黑" pitchFamily="2" charset="-122"/>
              <a:cs typeface="Times New Roman" pitchFamily="18" charset="0"/>
            </a:endParaRPr>
          </a:p>
        </p:txBody>
      </p:sp>
      <p:sp>
        <p:nvSpPr>
          <p:cNvPr id="32" name="TextBox 31"/>
          <p:cNvSpPr txBox="1"/>
          <p:nvPr/>
        </p:nvSpPr>
        <p:spPr>
          <a:xfrm>
            <a:off x="4892356" y="2744208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800" b="1" i="1" smtClean="0">
                <a:solidFill>
                  <a:srgbClr val="FAAF19"/>
                </a:solidFill>
                <a:latin typeface="Times New Roman" pitchFamily="18" charset="0"/>
                <a:ea typeface="华文细黑" pitchFamily="2" charset="-122"/>
                <a:cs typeface="Times New Roman" pitchFamily="18" charset="0"/>
              </a:rPr>
              <a:t> </a:t>
            </a:r>
            <a:r>
              <a:rPr lang="en-US" altLang="zh-CN" sz="2800" b="1" i="1">
                <a:solidFill>
                  <a:srgbClr val="FAAF19"/>
                </a:solidFill>
                <a:latin typeface="Times New Roman" pitchFamily="18" charset="0"/>
                <a:ea typeface="华文细黑" pitchFamily="2" charset="-122"/>
                <a:cs typeface="Times New Roman" pitchFamily="18" charset="0"/>
              </a:rPr>
              <a:t>4</a:t>
            </a:r>
            <a:r>
              <a:rPr lang="en-US" altLang="zh-CN" sz="2800" b="1" i="1" smtClean="0">
                <a:solidFill>
                  <a:srgbClr val="FAAF19"/>
                </a:solidFill>
                <a:latin typeface="Times New Roman" pitchFamily="18" charset="0"/>
                <a:ea typeface="华文细黑" pitchFamily="2" charset="-122"/>
                <a:cs typeface="Times New Roman" pitchFamily="18" charset="0"/>
              </a:rPr>
              <a:t>.</a:t>
            </a:r>
            <a:endParaRPr lang="zh-CN" altLang="en-US" sz="2800" b="1" i="1">
              <a:solidFill>
                <a:srgbClr val="FAAF19"/>
              </a:solidFill>
              <a:latin typeface="Times New Roman" pitchFamily="18" charset="0"/>
              <a:ea typeface="华文细黑" pitchFamily="2" charset="-122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3614136"/>
      </p:ext>
    </p:ext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itle 1"/>
          <p:cNvSpPr txBox="1"/>
          <p:nvPr/>
        </p:nvSpPr>
        <p:spPr>
          <a:xfrm>
            <a:off x="571472" y="-18"/>
            <a:ext cx="7500990" cy="473202"/>
          </a:xfrm>
          <a:prstGeom prst="rect">
            <a:avLst/>
          </a:prstGeom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zh-CN"/>
            </a:defPPr>
            <a:lvl1pPr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80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但是，快递和零担销售部在</a:t>
            </a:r>
            <a:r>
              <a:rPr lang="zh-CN" altLang="en-US" sz="1800" smtClean="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实现整合</a:t>
            </a:r>
            <a:r>
              <a:rPr lang="zh-CN" altLang="en-US" sz="180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后，交叉</a:t>
            </a:r>
            <a:r>
              <a:rPr lang="zh-CN" altLang="en-US" sz="1800" smtClean="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销售占比低</a:t>
            </a:r>
            <a:endParaRPr lang="zh-CN" altLang="en-US" sz="1800">
              <a:latin typeface="华文细黑" pitchFamily="2" charset="-122"/>
              <a:ea typeface="华文细黑" pitchFamily="2" charset="-122"/>
              <a:cs typeface="华文黑体" pitchFamily="2" charset="-122"/>
            </a:endParaRPr>
          </a:p>
        </p:txBody>
      </p:sp>
      <p:sp>
        <p:nvSpPr>
          <p:cNvPr id="53" name="椭圆 52"/>
          <p:cNvSpPr/>
          <p:nvPr/>
        </p:nvSpPr>
        <p:spPr>
          <a:xfrm>
            <a:off x="1763689" y="1995686"/>
            <a:ext cx="1924351" cy="1822996"/>
          </a:xfrm>
          <a:prstGeom prst="ellipse">
            <a:avLst/>
          </a:prstGeom>
          <a:solidFill>
            <a:srgbClr val="FAAF19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40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4" name="TextBox 53"/>
          <p:cNvSpPr txBox="1"/>
          <p:nvPr/>
        </p:nvSpPr>
        <p:spPr>
          <a:xfrm>
            <a:off x="6542772" y="4876006"/>
            <a:ext cx="1746592" cy="219288"/>
          </a:xfrm>
          <a:prstGeom prst="rect">
            <a:avLst/>
          </a:prstGeom>
          <a:noFill/>
        </p:spPr>
        <p:txBody>
          <a:bodyPr wrap="square" lIns="91438" tIns="45719" rIns="91438" bIns="45719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800">
                <a:latin typeface="华文细黑" pitchFamily="2" charset="-122"/>
                <a:ea typeface="华文细黑" pitchFamily="2" charset="-122"/>
              </a:rPr>
              <a:t>注：取</a:t>
            </a:r>
            <a:r>
              <a:rPr lang="en-US" altLang="zh-CN" sz="800">
                <a:latin typeface="华文细黑" pitchFamily="2" charset="-122"/>
                <a:ea typeface="华文细黑" pitchFamily="2" charset="-122"/>
              </a:rPr>
              <a:t>17</a:t>
            </a:r>
            <a:r>
              <a:rPr lang="zh-CN" altLang="en-US" sz="800">
                <a:latin typeface="华文细黑" pitchFamily="2" charset="-122"/>
                <a:ea typeface="华文细黑" pitchFamily="2" charset="-122"/>
              </a:rPr>
              <a:t>年</a:t>
            </a:r>
            <a:r>
              <a:rPr lang="en-US" altLang="zh-CN" sz="800">
                <a:latin typeface="华文细黑" pitchFamily="2" charset="-122"/>
                <a:ea typeface="华文细黑" pitchFamily="2" charset="-122"/>
              </a:rPr>
              <a:t>3</a:t>
            </a:r>
            <a:r>
              <a:rPr lang="zh-CN" altLang="en-US" sz="800">
                <a:latin typeface="华文细黑" pitchFamily="2" charset="-122"/>
                <a:ea typeface="华文细黑" pitchFamily="2" charset="-122"/>
              </a:rPr>
              <a:t>月份数据</a:t>
            </a:r>
          </a:p>
        </p:txBody>
      </p:sp>
      <p:sp>
        <p:nvSpPr>
          <p:cNvPr id="55" name="矩形 54"/>
          <p:cNvSpPr/>
          <p:nvPr/>
        </p:nvSpPr>
        <p:spPr>
          <a:xfrm>
            <a:off x="369398" y="826792"/>
            <a:ext cx="3554531" cy="427968"/>
          </a:xfrm>
          <a:prstGeom prst="rect">
            <a:avLst/>
          </a:prstGeom>
          <a:solidFill>
            <a:srgbClr val="373C64"/>
          </a:solidFill>
          <a:ln>
            <a:solidFill>
              <a:srgbClr val="373C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400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销售部交叉销售情况</a:t>
            </a:r>
          </a:p>
        </p:txBody>
      </p:sp>
      <p:sp>
        <p:nvSpPr>
          <p:cNvPr id="56" name="矩形 55"/>
          <p:cNvSpPr/>
          <p:nvPr/>
        </p:nvSpPr>
        <p:spPr>
          <a:xfrm>
            <a:off x="369398" y="1271527"/>
            <a:ext cx="3554531" cy="3316448"/>
          </a:xfrm>
          <a:prstGeom prst="rect">
            <a:avLst/>
          </a:prstGeom>
          <a:noFill/>
          <a:ln w="1270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40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57" name="组合 56"/>
          <p:cNvGrpSpPr/>
          <p:nvPr/>
        </p:nvGrpSpPr>
        <p:grpSpPr>
          <a:xfrm>
            <a:off x="577653" y="1991939"/>
            <a:ext cx="3209299" cy="1822996"/>
            <a:chOff x="583821" y="1702798"/>
            <a:chExt cx="3996521" cy="2270167"/>
          </a:xfrm>
        </p:grpSpPr>
        <p:grpSp>
          <p:nvGrpSpPr>
            <p:cNvPr id="58" name="组合 57"/>
            <p:cNvGrpSpPr/>
            <p:nvPr/>
          </p:nvGrpSpPr>
          <p:grpSpPr>
            <a:xfrm>
              <a:off x="583821" y="1702798"/>
              <a:ext cx="3996521" cy="2270167"/>
              <a:chOff x="791914" y="1677630"/>
              <a:chExt cx="3269282" cy="1857070"/>
            </a:xfrm>
          </p:grpSpPr>
          <p:sp>
            <p:nvSpPr>
              <p:cNvPr id="73" name="椭圆 72"/>
              <p:cNvSpPr/>
              <p:nvPr/>
            </p:nvSpPr>
            <p:spPr>
              <a:xfrm>
                <a:off x="792612" y="1677630"/>
                <a:ext cx="1960318" cy="1857070"/>
              </a:xfrm>
              <a:prstGeom prst="ellipse">
                <a:avLst/>
              </a:prstGeom>
              <a:solidFill>
                <a:schemeClr val="tx2">
                  <a:lumMod val="60000"/>
                  <a:lumOff val="40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 sz="14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74" name="TextBox 73"/>
              <p:cNvSpPr txBox="1"/>
              <p:nvPr/>
            </p:nvSpPr>
            <p:spPr>
              <a:xfrm>
                <a:off x="791914" y="2378565"/>
                <a:ext cx="1368152" cy="2665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1100" b="1">
                    <a:solidFill>
                      <a:schemeClr val="bg1"/>
                    </a:solidFill>
                    <a:latin typeface="华文细黑" pitchFamily="2" charset="-122"/>
                    <a:ea typeface="华文细黑" pitchFamily="2" charset="-122"/>
                  </a:rPr>
                  <a:t>快递</a:t>
                </a:r>
              </a:p>
            </p:txBody>
          </p:sp>
          <p:sp>
            <p:nvSpPr>
              <p:cNvPr id="75" name="TextBox 74"/>
              <p:cNvSpPr txBox="1"/>
              <p:nvPr/>
            </p:nvSpPr>
            <p:spPr>
              <a:xfrm>
                <a:off x="2693044" y="2378565"/>
                <a:ext cx="1368152" cy="2665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1100" b="1">
                    <a:latin typeface="华文细黑" pitchFamily="2" charset="-122"/>
                    <a:ea typeface="华文细黑" pitchFamily="2" charset="-122"/>
                  </a:rPr>
                  <a:t>零担</a:t>
                </a:r>
              </a:p>
            </p:txBody>
          </p:sp>
        </p:grpSp>
        <p:sp>
          <p:nvSpPr>
            <p:cNvPr id="69" name="TextBox 68"/>
            <p:cNvSpPr txBox="1"/>
            <p:nvPr/>
          </p:nvSpPr>
          <p:spPr>
            <a:xfrm>
              <a:off x="635453" y="2843898"/>
              <a:ext cx="1672492" cy="53658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1100" b="1">
                  <a:solidFill>
                    <a:schemeClr val="bg1"/>
                  </a:solidFill>
                  <a:latin typeface="华文细黑" pitchFamily="2" charset="-122"/>
                  <a:ea typeface="华文细黑" pitchFamily="2" charset="-122"/>
                </a:rPr>
                <a:t>人数：</a:t>
              </a:r>
              <a:r>
                <a:rPr lang="en-US" altLang="zh-CN" sz="1100" b="1">
                  <a:solidFill>
                    <a:schemeClr val="bg1"/>
                  </a:solidFill>
                  <a:latin typeface="华文细黑" pitchFamily="2" charset="-122"/>
                  <a:ea typeface="华文细黑" pitchFamily="2" charset="-122"/>
                </a:rPr>
                <a:t>231</a:t>
              </a:r>
              <a:r>
                <a:rPr lang="zh-CN" altLang="en-US" sz="1100" b="1">
                  <a:solidFill>
                    <a:schemeClr val="bg1"/>
                  </a:solidFill>
                  <a:latin typeface="华文细黑" pitchFamily="2" charset="-122"/>
                  <a:ea typeface="华文细黑" pitchFamily="2" charset="-122"/>
                </a:rPr>
                <a:t>人</a:t>
              </a:r>
              <a:endParaRPr lang="en-US" altLang="zh-CN" sz="1100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endParaRPr>
            </a:p>
            <a:p>
              <a:pPr algn="ctr"/>
              <a:r>
                <a:rPr lang="zh-CN" altLang="en-US" sz="1100" b="1">
                  <a:solidFill>
                    <a:schemeClr val="bg1"/>
                  </a:solidFill>
                  <a:latin typeface="华文细黑" pitchFamily="2" charset="-122"/>
                  <a:ea typeface="华文细黑" pitchFamily="2" charset="-122"/>
                </a:rPr>
                <a:t>占比：</a:t>
              </a:r>
              <a:r>
                <a:rPr lang="en-US" altLang="zh-CN" sz="1100" b="1">
                  <a:solidFill>
                    <a:schemeClr val="bg1"/>
                  </a:solidFill>
                  <a:latin typeface="华文细黑" pitchFamily="2" charset="-122"/>
                  <a:ea typeface="华文细黑" pitchFamily="2" charset="-122"/>
                </a:rPr>
                <a:t>48%</a:t>
              </a:r>
              <a:endParaRPr lang="zh-CN" altLang="en-US" sz="1100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70" name="TextBox 69"/>
            <p:cNvSpPr txBox="1"/>
            <p:nvPr/>
          </p:nvSpPr>
          <p:spPr>
            <a:xfrm>
              <a:off x="2870706" y="2843898"/>
              <a:ext cx="1672492" cy="53658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1100" b="1">
                  <a:latin typeface="华文细黑" pitchFamily="2" charset="-122"/>
                  <a:ea typeface="华文细黑" pitchFamily="2" charset="-122"/>
                </a:rPr>
                <a:t>人数：</a:t>
              </a:r>
              <a:r>
                <a:rPr lang="en-US" altLang="zh-CN" sz="1100" b="1">
                  <a:latin typeface="华文细黑" pitchFamily="2" charset="-122"/>
                  <a:ea typeface="华文细黑" pitchFamily="2" charset="-122"/>
                </a:rPr>
                <a:t>239</a:t>
              </a:r>
              <a:r>
                <a:rPr lang="zh-CN" altLang="en-US" sz="1100" b="1">
                  <a:latin typeface="华文细黑" pitchFamily="2" charset="-122"/>
                  <a:ea typeface="华文细黑" pitchFamily="2" charset="-122"/>
                </a:rPr>
                <a:t>人</a:t>
              </a:r>
              <a:endParaRPr lang="en-US" altLang="zh-CN" sz="1100" b="1">
                <a:latin typeface="华文细黑" pitchFamily="2" charset="-122"/>
                <a:ea typeface="华文细黑" pitchFamily="2" charset="-122"/>
              </a:endParaRPr>
            </a:p>
            <a:p>
              <a:pPr algn="ctr"/>
              <a:r>
                <a:rPr lang="zh-CN" altLang="en-US" sz="1100" b="1">
                  <a:latin typeface="华文细黑" pitchFamily="2" charset="-122"/>
                  <a:ea typeface="华文细黑" pitchFamily="2" charset="-122"/>
                </a:rPr>
                <a:t>占比：</a:t>
              </a:r>
              <a:r>
                <a:rPr lang="en-US" altLang="zh-CN" sz="1100" b="1">
                  <a:latin typeface="华文细黑" pitchFamily="2" charset="-122"/>
                  <a:ea typeface="华文细黑" pitchFamily="2" charset="-122"/>
                </a:rPr>
                <a:t>49%</a:t>
              </a:r>
              <a:endParaRPr lang="zh-CN" altLang="en-US" sz="1100" b="1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71" name="TextBox 70"/>
            <p:cNvSpPr txBox="1"/>
            <p:nvPr/>
          </p:nvSpPr>
          <p:spPr>
            <a:xfrm>
              <a:off x="1691679" y="2413494"/>
              <a:ext cx="1672492" cy="32578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1100" b="1">
                  <a:latin typeface="华文细黑" pitchFamily="2" charset="-122"/>
                  <a:ea typeface="华文细黑" pitchFamily="2" charset="-122"/>
                </a:rPr>
                <a:t>交叉销售</a:t>
              </a:r>
            </a:p>
          </p:txBody>
        </p:sp>
        <p:sp>
          <p:nvSpPr>
            <p:cNvPr id="72" name="TextBox 71"/>
            <p:cNvSpPr txBox="1"/>
            <p:nvPr/>
          </p:nvSpPr>
          <p:spPr>
            <a:xfrm>
              <a:off x="1691679" y="2701525"/>
              <a:ext cx="1672492" cy="53658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1100" b="1">
                  <a:latin typeface="华文细黑" pitchFamily="2" charset="-122"/>
                  <a:ea typeface="华文细黑" pitchFamily="2" charset="-122"/>
                </a:rPr>
                <a:t>人数：</a:t>
              </a:r>
              <a:r>
                <a:rPr lang="en-US" altLang="zh-CN" sz="1100" b="1">
                  <a:latin typeface="华文细黑" pitchFamily="2" charset="-122"/>
                  <a:ea typeface="华文细黑" pitchFamily="2" charset="-122"/>
                </a:rPr>
                <a:t>13</a:t>
              </a:r>
              <a:r>
                <a:rPr lang="zh-CN" altLang="en-US" sz="1100" b="1">
                  <a:latin typeface="华文细黑" pitchFamily="2" charset="-122"/>
                  <a:ea typeface="华文细黑" pitchFamily="2" charset="-122"/>
                </a:rPr>
                <a:t>人</a:t>
              </a:r>
              <a:endParaRPr lang="en-US" altLang="zh-CN" sz="1100" b="1">
                <a:latin typeface="华文细黑" pitchFamily="2" charset="-122"/>
                <a:ea typeface="华文细黑" pitchFamily="2" charset="-122"/>
              </a:endParaRPr>
            </a:p>
            <a:p>
              <a:pPr algn="ctr"/>
              <a:r>
                <a:rPr lang="zh-CN" altLang="en-US" sz="1100" b="1">
                  <a:latin typeface="华文细黑" pitchFamily="2" charset="-122"/>
                  <a:ea typeface="华文细黑" pitchFamily="2" charset="-122"/>
                </a:rPr>
                <a:t>占比：</a:t>
              </a:r>
              <a:r>
                <a:rPr lang="en-US" altLang="zh-CN" sz="1100" b="1">
                  <a:solidFill>
                    <a:srgbClr val="FF0000"/>
                  </a:solidFill>
                  <a:latin typeface="华文细黑" pitchFamily="2" charset="-122"/>
                  <a:ea typeface="华文细黑" pitchFamily="2" charset="-122"/>
                </a:rPr>
                <a:t>3%</a:t>
              </a:r>
              <a:endParaRPr lang="zh-CN" altLang="en-US" sz="1100" b="1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</p:grpSp>
      <p:grpSp>
        <p:nvGrpSpPr>
          <p:cNvPr id="42" name="组合 41"/>
          <p:cNvGrpSpPr/>
          <p:nvPr/>
        </p:nvGrpSpPr>
        <p:grpSpPr>
          <a:xfrm>
            <a:off x="4139952" y="1022193"/>
            <a:ext cx="4753957" cy="3733832"/>
            <a:chOff x="4139952" y="1022193"/>
            <a:chExt cx="4753957" cy="3733832"/>
          </a:xfrm>
        </p:grpSpPr>
        <p:grpSp>
          <p:nvGrpSpPr>
            <p:cNvPr id="43" name="组合 42"/>
            <p:cNvGrpSpPr/>
            <p:nvPr/>
          </p:nvGrpSpPr>
          <p:grpSpPr>
            <a:xfrm>
              <a:off x="8035813" y="3441177"/>
              <a:ext cx="792088" cy="760850"/>
              <a:chOff x="4751453" y="3107520"/>
              <a:chExt cx="395134" cy="433057"/>
            </a:xfrm>
            <a:solidFill>
              <a:srgbClr val="373C64"/>
            </a:solidFill>
          </p:grpSpPr>
          <p:sp>
            <p:nvSpPr>
              <p:cNvPr id="102" name="Freeform 90"/>
              <p:cNvSpPr/>
              <p:nvPr/>
            </p:nvSpPr>
            <p:spPr bwMode="auto">
              <a:xfrm>
                <a:off x="4846872" y="3107520"/>
                <a:ext cx="203072" cy="231208"/>
              </a:xfrm>
              <a:custGeom>
                <a:gdLst>
                  <a:gd name="T0" fmla="*/ 73 w 146"/>
                  <a:gd name="T1" fmla="*/ 165 h 165"/>
                  <a:gd name="T2" fmla="*/ 97 w 146"/>
                  <a:gd name="T3" fmla="*/ 159 h 165"/>
                  <a:gd name="T4" fmla="*/ 146 w 146"/>
                  <a:gd name="T5" fmla="*/ 74 h 165"/>
                  <a:gd name="T6" fmla="*/ 73 w 146"/>
                  <a:gd name="T7" fmla="*/ 0 h 165"/>
                  <a:gd name="T8" fmla="*/ 0 w 146"/>
                  <a:gd name="T9" fmla="*/ 74 h 165"/>
                  <a:gd name="T10" fmla="*/ 49 w 146"/>
                  <a:gd name="T11" fmla="*/ 159 h 165"/>
                  <a:gd name="T12" fmla="*/ 73 w 146"/>
                  <a:gd name="T13" fmla="*/ 165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46" h="165">
                    <a:moveTo>
                      <a:pt x="73" y="165"/>
                    </a:moveTo>
                    <a:cubicBezTo>
                      <a:pt x="86" y="165"/>
                      <a:pt x="97" y="159"/>
                      <a:pt x="97" y="159"/>
                    </a:cubicBezTo>
                    <a:cubicBezTo>
                      <a:pt x="126" y="146"/>
                      <a:pt x="146" y="110"/>
                      <a:pt x="146" y="74"/>
                    </a:cubicBezTo>
                    <a:cubicBezTo>
                      <a:pt x="146" y="28"/>
                      <a:pt x="114" y="0"/>
                      <a:pt x="73" y="0"/>
                    </a:cubicBezTo>
                    <a:cubicBezTo>
                      <a:pt x="33" y="0"/>
                      <a:pt x="0" y="28"/>
                      <a:pt x="0" y="74"/>
                    </a:cubicBezTo>
                    <a:cubicBezTo>
                      <a:pt x="0" y="110"/>
                      <a:pt x="21" y="146"/>
                      <a:pt x="49" y="159"/>
                    </a:cubicBezTo>
                    <a:cubicBezTo>
                      <a:pt x="49" y="159"/>
                      <a:pt x="61" y="165"/>
                      <a:pt x="73" y="16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IE"/>
              </a:p>
            </p:txBody>
          </p:sp>
          <p:sp>
            <p:nvSpPr>
              <p:cNvPr id="103" name="Freeform 91"/>
              <p:cNvSpPr/>
              <p:nvPr/>
            </p:nvSpPr>
            <p:spPr bwMode="auto">
              <a:xfrm>
                <a:off x="4966758" y="3358302"/>
                <a:ext cx="179829" cy="182275"/>
              </a:xfrm>
              <a:custGeom>
                <a:gdLst>
                  <a:gd name="T0" fmla="*/ 126 w 129"/>
                  <a:gd name="T1" fmla="*/ 81 h 131"/>
                  <a:gd name="T2" fmla="*/ 29 w 129"/>
                  <a:gd name="T3" fmla="*/ 0 h 131"/>
                  <a:gd name="T4" fmla="*/ 0 w 129"/>
                  <a:gd name="T5" fmla="*/ 131 h 131"/>
                  <a:gd name="T6" fmla="*/ 129 w 129"/>
                  <a:gd name="T7" fmla="*/ 118 h 131"/>
                  <a:gd name="T8" fmla="*/ 126 w 129"/>
                  <a:gd name="T9" fmla="*/ 81 h 13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9" h="131">
                    <a:moveTo>
                      <a:pt x="126" y="81"/>
                    </a:moveTo>
                    <a:cubicBezTo>
                      <a:pt x="118" y="39"/>
                      <a:pt x="104" y="7"/>
                      <a:pt x="29" y="0"/>
                    </a:cubicBezTo>
                    <a:cubicBezTo>
                      <a:pt x="0" y="131"/>
                      <a:pt x="0" y="131"/>
                      <a:pt x="0" y="131"/>
                    </a:cubicBezTo>
                    <a:cubicBezTo>
                      <a:pt x="90" y="130"/>
                      <a:pt x="129" y="118"/>
                      <a:pt x="129" y="118"/>
                    </a:cubicBezTo>
                    <a:cubicBezTo>
                      <a:pt x="128" y="114"/>
                      <a:pt x="127" y="85"/>
                      <a:pt x="126" y="8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IE"/>
              </a:p>
            </p:txBody>
          </p:sp>
          <p:sp>
            <p:nvSpPr>
              <p:cNvPr id="104" name="Freeform 92"/>
              <p:cNvSpPr/>
              <p:nvPr/>
            </p:nvSpPr>
            <p:spPr bwMode="auto">
              <a:xfrm>
                <a:off x="4751453" y="3358302"/>
                <a:ext cx="179829" cy="182275"/>
              </a:xfrm>
              <a:custGeom>
                <a:gdLst>
                  <a:gd name="T0" fmla="*/ 1 w 129"/>
                  <a:gd name="T1" fmla="*/ 83 h 131"/>
                  <a:gd name="T2" fmla="*/ 0 w 129"/>
                  <a:gd name="T3" fmla="*/ 118 h 131"/>
                  <a:gd name="T4" fmla="*/ 129 w 129"/>
                  <a:gd name="T5" fmla="*/ 131 h 131"/>
                  <a:gd name="T6" fmla="*/ 99 w 129"/>
                  <a:gd name="T7" fmla="*/ 0 h 131"/>
                  <a:gd name="T8" fmla="*/ 1 w 129"/>
                  <a:gd name="T9" fmla="*/ 83 h 13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9" h="131">
                    <a:moveTo>
                      <a:pt x="1" y="83"/>
                    </a:moveTo>
                    <a:cubicBezTo>
                      <a:pt x="1" y="86"/>
                      <a:pt x="0" y="114"/>
                      <a:pt x="0" y="118"/>
                    </a:cubicBezTo>
                    <a:cubicBezTo>
                      <a:pt x="0" y="118"/>
                      <a:pt x="33" y="130"/>
                      <a:pt x="129" y="131"/>
                    </a:cubicBezTo>
                    <a:cubicBezTo>
                      <a:pt x="99" y="0"/>
                      <a:pt x="99" y="0"/>
                      <a:pt x="99" y="0"/>
                    </a:cubicBezTo>
                    <a:cubicBezTo>
                      <a:pt x="22" y="7"/>
                      <a:pt x="10" y="40"/>
                      <a:pt x="1" y="8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IE"/>
              </a:p>
            </p:txBody>
          </p:sp>
          <p:sp>
            <p:nvSpPr>
              <p:cNvPr id="105" name="Freeform 93"/>
              <p:cNvSpPr/>
              <p:nvPr/>
            </p:nvSpPr>
            <p:spPr bwMode="auto">
              <a:xfrm>
                <a:off x="4927611" y="3359524"/>
                <a:ext cx="42817" cy="23244"/>
              </a:xfrm>
              <a:custGeom>
                <a:gdLst>
                  <a:gd name="T0" fmla="*/ 15 w 31"/>
                  <a:gd name="T1" fmla="*/ 2 h 17"/>
                  <a:gd name="T2" fmla="*/ 0 w 31"/>
                  <a:gd name="T3" fmla="*/ 0 h 17"/>
                  <a:gd name="T4" fmla="*/ 7 w 31"/>
                  <a:gd name="T5" fmla="*/ 17 h 17"/>
                  <a:gd name="T6" fmla="*/ 24 w 31"/>
                  <a:gd name="T7" fmla="*/ 17 h 17"/>
                  <a:gd name="T8" fmla="*/ 31 w 31"/>
                  <a:gd name="T9" fmla="*/ 0 h 17"/>
                  <a:gd name="T10" fmla="*/ 15 w 31"/>
                  <a:gd name="T11" fmla="*/ 2 h 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1" h="17">
                    <a:moveTo>
                      <a:pt x="15" y="2"/>
                    </a:moveTo>
                    <a:cubicBezTo>
                      <a:pt x="7" y="2"/>
                      <a:pt x="0" y="0"/>
                      <a:pt x="0" y="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24" y="17"/>
                      <a:pt x="24" y="17"/>
                      <a:pt x="24" y="17"/>
                    </a:cubicBezTo>
                    <a:cubicBezTo>
                      <a:pt x="31" y="0"/>
                      <a:pt x="31" y="0"/>
                      <a:pt x="31" y="0"/>
                    </a:cubicBezTo>
                    <a:cubicBezTo>
                      <a:pt x="31" y="0"/>
                      <a:pt x="25" y="2"/>
                      <a:pt x="15" y="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IE"/>
              </a:p>
            </p:txBody>
          </p:sp>
          <p:sp>
            <p:nvSpPr>
              <p:cNvPr id="106" name="Freeform 94"/>
              <p:cNvSpPr/>
              <p:nvPr/>
            </p:nvSpPr>
            <p:spPr bwMode="auto">
              <a:xfrm>
                <a:off x="4927611" y="3398671"/>
                <a:ext cx="41593" cy="138236"/>
              </a:xfrm>
              <a:custGeom>
                <a:gdLst>
                  <a:gd name="T0" fmla="*/ 34 w 34"/>
                  <a:gd name="T1" fmla="*/ 33 h 113"/>
                  <a:gd name="T2" fmla="*/ 26 w 34"/>
                  <a:gd name="T3" fmla="*/ 0 h 113"/>
                  <a:gd name="T4" fmla="*/ 8 w 34"/>
                  <a:gd name="T5" fmla="*/ 0 h 113"/>
                  <a:gd name="T6" fmla="*/ 0 w 34"/>
                  <a:gd name="T7" fmla="*/ 34 h 113"/>
                  <a:gd name="T8" fmla="*/ 17 w 34"/>
                  <a:gd name="T9" fmla="*/ 113 h 113"/>
                  <a:gd name="T10" fmla="*/ 34 w 34"/>
                  <a:gd name="T11" fmla="*/ 33 h 1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4" h="113">
                    <a:moveTo>
                      <a:pt x="34" y="33"/>
                    </a:moveTo>
                    <a:lnTo>
                      <a:pt x="26" y="0"/>
                    </a:lnTo>
                    <a:lnTo>
                      <a:pt x="8" y="0"/>
                    </a:lnTo>
                    <a:lnTo>
                      <a:pt x="0" y="34"/>
                    </a:lnTo>
                    <a:lnTo>
                      <a:pt x="17" y="113"/>
                    </a:lnTo>
                    <a:lnTo>
                      <a:pt x="34" y="3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IE"/>
              </a:p>
            </p:txBody>
          </p:sp>
          <p:sp>
            <p:nvSpPr>
              <p:cNvPr id="107" name="Freeform 95"/>
              <p:cNvSpPr/>
              <p:nvPr/>
            </p:nvSpPr>
            <p:spPr bwMode="auto">
              <a:xfrm>
                <a:off x="5014468" y="3457390"/>
                <a:ext cx="69730" cy="17127"/>
              </a:xfrm>
              <a:custGeom>
                <a:gdLst>
                  <a:gd name="T0" fmla="*/ 57 w 57"/>
                  <a:gd name="T1" fmla="*/ 14 h 14"/>
                  <a:gd name="T2" fmla="*/ 0 w 57"/>
                  <a:gd name="T3" fmla="*/ 14 h 14"/>
                  <a:gd name="T4" fmla="*/ 0 w 57"/>
                  <a:gd name="T5" fmla="*/ 0 h 14"/>
                  <a:gd name="T6" fmla="*/ 34 w 57"/>
                  <a:gd name="T7" fmla="*/ 0 h 14"/>
                  <a:gd name="T8" fmla="*/ 57 w 57"/>
                  <a:gd name="T9" fmla="*/ 0 h 14"/>
                  <a:gd name="T10" fmla="*/ 57 w 57"/>
                  <a:gd name="T11" fmla="*/ 14 h 1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" h="14">
                    <a:moveTo>
                      <a:pt x="57" y="14"/>
                    </a:moveTo>
                    <a:lnTo>
                      <a:pt x="0" y="14"/>
                    </a:lnTo>
                    <a:lnTo>
                      <a:pt x="0" y="0"/>
                    </a:lnTo>
                    <a:lnTo>
                      <a:pt x="34" y="0"/>
                    </a:lnTo>
                    <a:lnTo>
                      <a:pt x="57" y="0"/>
                    </a:lnTo>
                    <a:lnTo>
                      <a:pt x="57" y="1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IE"/>
              </a:p>
            </p:txBody>
          </p:sp>
        </p:grpSp>
        <p:grpSp>
          <p:nvGrpSpPr>
            <p:cNvPr id="44" name="组合 43"/>
            <p:cNvGrpSpPr/>
            <p:nvPr/>
          </p:nvGrpSpPr>
          <p:grpSpPr>
            <a:xfrm>
              <a:off x="5436096" y="1022193"/>
              <a:ext cx="3137929" cy="1734081"/>
              <a:chOff x="5436096" y="1041243"/>
              <a:chExt cx="3137929" cy="1734081"/>
            </a:xfrm>
          </p:grpSpPr>
          <p:sp>
            <p:nvSpPr>
              <p:cNvPr id="67" name="云形标注 66"/>
              <p:cNvSpPr/>
              <p:nvPr/>
            </p:nvSpPr>
            <p:spPr bwMode="auto">
              <a:xfrm>
                <a:off x="5436096" y="1041243"/>
                <a:ext cx="3137929" cy="1734081"/>
              </a:xfrm>
              <a:prstGeom prst="cloudCallout">
                <a:avLst>
                  <a:gd name="adj1" fmla="val -60978"/>
                  <a:gd name="adj2" fmla="val -25495"/>
                </a:avLst>
              </a:prstGeom>
              <a:solidFill>
                <a:schemeClr val="bg1">
                  <a:lumMod val="95000"/>
                </a:schemeClr>
              </a:solidFill>
              <a:ln w="9525" cap="flat" cmpd="sng" algn="ctr">
                <a:solidFill>
                  <a:schemeClr val="bg1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marL="0" marR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zh-CN" altLang="en-US" sz="12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华文细黑" pitchFamily="2" charset="-122"/>
                  <a:ea typeface="华文细黑" pitchFamily="2" charset="-122"/>
                  <a:cs typeface="ＭＳ Ｐゴシック" charset="0"/>
                </a:endParaRPr>
              </a:p>
            </p:txBody>
          </p:sp>
          <p:sp>
            <p:nvSpPr>
              <p:cNvPr id="68" name="TextBox 67"/>
              <p:cNvSpPr txBox="1"/>
              <p:nvPr/>
            </p:nvSpPr>
            <p:spPr>
              <a:xfrm>
                <a:off x="5796135" y="1289232"/>
                <a:ext cx="2592805" cy="96949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altLang="en-US" sz="1200" smtClean="0">
                    <a:latin typeface="华文细黑" pitchFamily="2" charset="-122"/>
                    <a:ea typeface="华文细黑" pitchFamily="2" charset="-122"/>
                  </a:rPr>
                  <a:t>销售员主要跟进</a:t>
                </a:r>
                <a:r>
                  <a:rPr lang="zh-CN" altLang="en-US" sz="1200">
                    <a:latin typeface="华文细黑" pitchFamily="2" charset="-122"/>
                    <a:ea typeface="华文细黑" pitchFamily="2" charset="-122"/>
                  </a:rPr>
                  <a:t>以前提交的线索，</a:t>
                </a:r>
                <a:r>
                  <a:rPr lang="zh-CN" altLang="en-US" sz="1400" b="1" i="1" u="sng">
                    <a:solidFill>
                      <a:srgbClr val="FF0000"/>
                    </a:solidFill>
                    <a:latin typeface="华文细黑" pitchFamily="2" charset="-122"/>
                    <a:ea typeface="华文细黑" pitchFamily="2" charset="-122"/>
                  </a:rPr>
                  <a:t>新增线索较少</a:t>
                </a:r>
                <a:r>
                  <a:rPr lang="zh-CN" altLang="en-US" sz="1200" smtClean="0">
                    <a:latin typeface="华文细黑" pitchFamily="2" charset="-122"/>
                    <a:ea typeface="华文细黑" pitchFamily="2" charset="-122"/>
                  </a:rPr>
                  <a:t>，营业部有零担线索会优先通知原零担销售员！</a:t>
                </a:r>
                <a:endParaRPr lang="en-US" altLang="zh-CN" sz="1200">
                  <a:latin typeface="华文细黑" pitchFamily="2" charset="-122"/>
                  <a:ea typeface="华文细黑" pitchFamily="2" charset="-122"/>
                </a:endParaRPr>
              </a:p>
            </p:txBody>
          </p:sp>
        </p:grpSp>
        <p:sp>
          <p:nvSpPr>
            <p:cNvPr id="45" name="TextBox 44"/>
            <p:cNvSpPr txBox="1"/>
            <p:nvPr/>
          </p:nvSpPr>
          <p:spPr>
            <a:xfrm>
              <a:off x="4139952" y="1962030"/>
              <a:ext cx="898106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1000" smtClean="0">
                  <a:latin typeface="华文细黑" pitchFamily="2" charset="-122"/>
                  <a:ea typeface="华文细黑" pitchFamily="2" charset="-122"/>
                </a:rPr>
                <a:t>东北事业部销售总监</a:t>
              </a:r>
              <a:endParaRPr lang="en-US" altLang="zh-CN" sz="1000" smtClean="0">
                <a:latin typeface="华文细黑" pitchFamily="2" charset="-122"/>
                <a:ea typeface="华文细黑" pitchFamily="2" charset="-122"/>
              </a:endParaRPr>
            </a:p>
            <a:p>
              <a:pPr algn="ctr"/>
              <a:r>
                <a:rPr lang="zh-CN" altLang="en-US" sz="1000" smtClean="0">
                  <a:latin typeface="华文细黑" pitchFamily="2" charset="-122"/>
                  <a:ea typeface="华文细黑" pitchFamily="2" charset="-122"/>
                </a:rPr>
                <a:t>赫明洋</a:t>
              </a:r>
              <a:endParaRPr lang="zh-CN" altLang="en-US" sz="1000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46" name="TextBox 45"/>
            <p:cNvSpPr txBox="1"/>
            <p:nvPr/>
          </p:nvSpPr>
          <p:spPr>
            <a:xfrm>
              <a:off x="7995803" y="4202027"/>
              <a:ext cx="898106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1000" smtClean="0">
                  <a:latin typeface="华文细黑" pitchFamily="2" charset="-122"/>
                  <a:ea typeface="华文细黑" pitchFamily="2" charset="-122"/>
                </a:rPr>
                <a:t>浙江事业部销售员</a:t>
              </a:r>
              <a:endParaRPr lang="en-US" altLang="zh-CN" sz="1000" smtClean="0">
                <a:latin typeface="华文细黑" pitchFamily="2" charset="-122"/>
                <a:ea typeface="华文细黑" pitchFamily="2" charset="-122"/>
              </a:endParaRPr>
            </a:p>
            <a:p>
              <a:pPr algn="ctr"/>
              <a:r>
                <a:rPr lang="zh-CN" altLang="en-US" sz="1000" smtClean="0">
                  <a:latin typeface="华文细黑" pitchFamily="2" charset="-122"/>
                  <a:ea typeface="华文细黑" pitchFamily="2" charset="-122"/>
                </a:rPr>
                <a:t>王冠东</a:t>
              </a:r>
              <a:endParaRPr lang="zh-CN" altLang="en-US" sz="1000">
                <a:latin typeface="华文细黑" pitchFamily="2" charset="-122"/>
                <a:ea typeface="华文细黑" pitchFamily="2" charset="-122"/>
              </a:endParaRPr>
            </a:p>
          </p:txBody>
        </p:sp>
        <p:grpSp>
          <p:nvGrpSpPr>
            <p:cNvPr id="47" name="组合 46"/>
            <p:cNvGrpSpPr/>
            <p:nvPr/>
          </p:nvGrpSpPr>
          <p:grpSpPr>
            <a:xfrm>
              <a:off x="4386399" y="2812714"/>
              <a:ext cx="3137929" cy="1847268"/>
              <a:chOff x="5402188" y="2945593"/>
              <a:chExt cx="3137929" cy="1847268"/>
            </a:xfrm>
          </p:grpSpPr>
          <p:sp>
            <p:nvSpPr>
              <p:cNvPr id="65" name="云形标注 64"/>
              <p:cNvSpPr/>
              <p:nvPr/>
            </p:nvSpPr>
            <p:spPr bwMode="auto">
              <a:xfrm>
                <a:off x="5402188" y="2945593"/>
                <a:ext cx="3137929" cy="1847268"/>
              </a:xfrm>
              <a:prstGeom prst="cloudCallout">
                <a:avLst>
                  <a:gd name="adj1" fmla="val 65009"/>
                  <a:gd name="adj2" fmla="val -1114"/>
                </a:avLst>
              </a:prstGeom>
              <a:solidFill>
                <a:schemeClr val="bg1">
                  <a:lumMod val="95000"/>
                </a:schemeClr>
              </a:solidFill>
              <a:ln w="9525" cap="flat" cmpd="sng" algn="ctr">
                <a:solidFill>
                  <a:schemeClr val="bg1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marL="0" marR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zh-CN" altLang="en-US" sz="12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华文细黑" pitchFamily="2" charset="-122"/>
                  <a:ea typeface="华文细黑" pitchFamily="2" charset="-122"/>
                  <a:cs typeface="ＭＳ Ｐゴシック" charset="0"/>
                </a:endParaRPr>
              </a:p>
            </p:txBody>
          </p:sp>
          <p:sp>
            <p:nvSpPr>
              <p:cNvPr id="66" name="TextBox 65"/>
              <p:cNvSpPr txBox="1"/>
              <p:nvPr/>
            </p:nvSpPr>
            <p:spPr>
              <a:xfrm>
                <a:off x="5731805" y="3280693"/>
                <a:ext cx="2664297" cy="10156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altLang="en-US" sz="1200" smtClean="0">
                    <a:latin typeface="华文细黑" pitchFamily="2" charset="-122"/>
                    <a:ea typeface="华文细黑" pitchFamily="2" charset="-122"/>
                  </a:rPr>
                  <a:t>现在</a:t>
                </a:r>
                <a:r>
                  <a:rPr lang="zh-CN" altLang="en-US" sz="1200">
                    <a:latin typeface="华文细黑" pitchFamily="2" charset="-122"/>
                    <a:ea typeface="华文细黑" pitchFamily="2" charset="-122"/>
                  </a:rPr>
                  <a:t>在跟进有零担发货需求的快递客户，但</a:t>
                </a:r>
                <a:r>
                  <a:rPr lang="zh-CN" altLang="en-US" sz="1400" b="1" i="1" u="sng">
                    <a:solidFill>
                      <a:srgbClr val="FF0000"/>
                    </a:solidFill>
                    <a:latin typeface="华文细黑" pitchFamily="2" charset="-122"/>
                    <a:ea typeface="华文细黑" pitchFamily="2" charset="-122"/>
                  </a:rPr>
                  <a:t>不熟悉零担产品及报价模式</a:t>
                </a:r>
                <a:r>
                  <a:rPr lang="zh-CN" altLang="en-US" sz="1200" u="sng">
                    <a:latin typeface="华文细黑" pitchFamily="2" charset="-122"/>
                    <a:ea typeface="华文细黑" pitchFamily="2" charset="-122"/>
                  </a:rPr>
                  <a:t>，</a:t>
                </a:r>
                <a:r>
                  <a:rPr lang="zh-CN" altLang="en-US" sz="1200">
                    <a:latin typeface="华文细黑" pitchFamily="2" charset="-122"/>
                    <a:ea typeface="华文细黑" pitchFamily="2" charset="-122"/>
                  </a:rPr>
                  <a:t>还需要零担</a:t>
                </a:r>
                <a:r>
                  <a:rPr lang="en-US" altLang="zh-CN" sz="1200">
                    <a:latin typeface="华文细黑" pitchFamily="2" charset="-122"/>
                    <a:ea typeface="华文细黑" pitchFamily="2" charset="-122"/>
                  </a:rPr>
                  <a:t>KA</a:t>
                </a:r>
                <a:r>
                  <a:rPr lang="zh-CN" altLang="en-US" sz="1200">
                    <a:latin typeface="华文细黑" pitchFamily="2" charset="-122"/>
                    <a:ea typeface="华文细黑" pitchFamily="2" charset="-122"/>
                  </a:rPr>
                  <a:t>协助开发！</a:t>
                </a:r>
                <a:endParaRPr lang="en-US" altLang="zh-CN" sz="1200">
                  <a:latin typeface="华文细黑" pitchFamily="2" charset="-122"/>
                  <a:ea typeface="华文细黑" pitchFamily="2" charset="-122"/>
                </a:endParaRPr>
              </a:p>
            </p:txBody>
          </p:sp>
        </p:grpSp>
        <p:grpSp>
          <p:nvGrpSpPr>
            <p:cNvPr id="48" name="Group 1010"/>
            <p:cNvGrpSpPr/>
            <p:nvPr/>
          </p:nvGrpSpPr>
          <p:grpSpPr>
            <a:xfrm>
              <a:off x="4248158" y="1344685"/>
              <a:ext cx="667022" cy="647254"/>
              <a:chOff x="2178051" y="-1588"/>
              <a:chExt cx="700087" cy="784225"/>
            </a:xfrm>
            <a:solidFill>
              <a:srgbClr val="373C64"/>
            </a:solidFill>
          </p:grpSpPr>
          <p:sp>
            <p:nvSpPr>
              <p:cNvPr id="49" name="Freeform 180"/>
              <p:cNvSpPr/>
              <p:nvPr/>
            </p:nvSpPr>
            <p:spPr bwMode="auto">
              <a:xfrm>
                <a:off x="2557463" y="458787"/>
                <a:ext cx="320675" cy="322263"/>
              </a:xfrm>
              <a:custGeom>
                <a:gdLst>
                  <a:gd name="T0" fmla="*/ 174 w 177"/>
                  <a:gd name="T1" fmla="*/ 110 h 178"/>
                  <a:gd name="T2" fmla="*/ 41 w 177"/>
                  <a:gd name="T3" fmla="*/ 0 h 178"/>
                  <a:gd name="T4" fmla="*/ 0 w 177"/>
                  <a:gd name="T5" fmla="*/ 178 h 178"/>
                  <a:gd name="T6" fmla="*/ 177 w 177"/>
                  <a:gd name="T7" fmla="*/ 161 h 178"/>
                  <a:gd name="T8" fmla="*/ 174 w 177"/>
                  <a:gd name="T9" fmla="*/ 110 h 17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178">
                    <a:moveTo>
                      <a:pt x="174" y="110"/>
                    </a:moveTo>
                    <a:cubicBezTo>
                      <a:pt x="162" y="53"/>
                      <a:pt x="143" y="10"/>
                      <a:pt x="41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124" y="177"/>
                      <a:pt x="177" y="161"/>
                      <a:pt x="177" y="161"/>
                    </a:cubicBezTo>
                    <a:cubicBezTo>
                      <a:pt x="176" y="155"/>
                      <a:pt x="175" y="116"/>
                      <a:pt x="174" y="11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IE"/>
              </a:p>
            </p:txBody>
          </p:sp>
          <p:sp>
            <p:nvSpPr>
              <p:cNvPr id="50" name="Freeform 181"/>
              <p:cNvSpPr/>
              <p:nvPr/>
            </p:nvSpPr>
            <p:spPr bwMode="auto">
              <a:xfrm>
                <a:off x="2178051" y="458787"/>
                <a:ext cx="319088" cy="323850"/>
              </a:xfrm>
              <a:custGeom>
                <a:gdLst>
                  <a:gd name="T0" fmla="*/ 3 w 176"/>
                  <a:gd name="T1" fmla="*/ 113 h 179"/>
                  <a:gd name="T2" fmla="*/ 0 w 176"/>
                  <a:gd name="T3" fmla="*/ 161 h 179"/>
                  <a:gd name="T4" fmla="*/ 176 w 176"/>
                  <a:gd name="T5" fmla="*/ 179 h 179"/>
                  <a:gd name="T6" fmla="*/ 136 w 176"/>
                  <a:gd name="T7" fmla="*/ 0 h 179"/>
                  <a:gd name="T8" fmla="*/ 3 w 176"/>
                  <a:gd name="T9" fmla="*/ 113 h 17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6" h="179">
                    <a:moveTo>
                      <a:pt x="3" y="113"/>
                    </a:moveTo>
                    <a:cubicBezTo>
                      <a:pt x="2" y="118"/>
                      <a:pt x="1" y="156"/>
                      <a:pt x="0" y="161"/>
                    </a:cubicBezTo>
                    <a:cubicBezTo>
                      <a:pt x="0" y="161"/>
                      <a:pt x="45" y="177"/>
                      <a:pt x="176" y="179"/>
                    </a:cubicBezTo>
                    <a:cubicBezTo>
                      <a:pt x="136" y="0"/>
                      <a:pt x="136" y="0"/>
                      <a:pt x="136" y="0"/>
                    </a:cubicBezTo>
                    <a:cubicBezTo>
                      <a:pt x="31" y="10"/>
                      <a:pt x="14" y="55"/>
                      <a:pt x="3" y="11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IE"/>
              </a:p>
            </p:txBody>
          </p:sp>
          <p:sp>
            <p:nvSpPr>
              <p:cNvPr id="51" name="Freeform 182"/>
              <p:cNvSpPr/>
              <p:nvPr/>
            </p:nvSpPr>
            <p:spPr bwMode="auto">
              <a:xfrm>
                <a:off x="2489201" y="460375"/>
                <a:ext cx="77788" cy="42863"/>
              </a:xfrm>
              <a:custGeom>
                <a:gdLst>
                  <a:gd name="T0" fmla="*/ 21 w 43"/>
                  <a:gd name="T1" fmla="*/ 3 h 24"/>
                  <a:gd name="T2" fmla="*/ 0 w 43"/>
                  <a:gd name="T3" fmla="*/ 0 h 24"/>
                  <a:gd name="T4" fmla="*/ 10 w 43"/>
                  <a:gd name="T5" fmla="*/ 24 h 24"/>
                  <a:gd name="T6" fmla="*/ 33 w 43"/>
                  <a:gd name="T7" fmla="*/ 24 h 24"/>
                  <a:gd name="T8" fmla="*/ 43 w 43"/>
                  <a:gd name="T9" fmla="*/ 0 h 24"/>
                  <a:gd name="T10" fmla="*/ 21 w 43"/>
                  <a:gd name="T11" fmla="*/ 3 h 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43" h="24">
                    <a:moveTo>
                      <a:pt x="21" y="3"/>
                    </a:moveTo>
                    <a:cubicBezTo>
                      <a:pt x="10" y="3"/>
                      <a:pt x="0" y="0"/>
                      <a:pt x="0" y="0"/>
                    </a:cubicBezTo>
                    <a:cubicBezTo>
                      <a:pt x="10" y="24"/>
                      <a:pt x="10" y="24"/>
                      <a:pt x="10" y="24"/>
                    </a:cubicBezTo>
                    <a:cubicBezTo>
                      <a:pt x="33" y="24"/>
                      <a:pt x="33" y="24"/>
                      <a:pt x="33" y="24"/>
                    </a:cubicBezTo>
                    <a:cubicBezTo>
                      <a:pt x="43" y="0"/>
                      <a:pt x="43" y="0"/>
                      <a:pt x="43" y="0"/>
                    </a:cubicBezTo>
                    <a:cubicBezTo>
                      <a:pt x="43" y="0"/>
                      <a:pt x="34" y="3"/>
                      <a:pt x="21" y="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IE"/>
              </a:p>
            </p:txBody>
          </p:sp>
          <p:sp>
            <p:nvSpPr>
              <p:cNvPr id="52" name="Freeform 183"/>
              <p:cNvSpPr/>
              <p:nvPr/>
            </p:nvSpPr>
            <p:spPr bwMode="auto">
              <a:xfrm>
                <a:off x="2490788" y="528637"/>
                <a:ext cx="74613" cy="247650"/>
              </a:xfrm>
              <a:custGeom>
                <a:gdLst>
                  <a:gd name="T0" fmla="*/ 47 w 47"/>
                  <a:gd name="T1" fmla="*/ 46 h 156"/>
                  <a:gd name="T2" fmla="*/ 37 w 47"/>
                  <a:gd name="T3" fmla="*/ 0 h 156"/>
                  <a:gd name="T4" fmla="*/ 12 w 47"/>
                  <a:gd name="T5" fmla="*/ 0 h 156"/>
                  <a:gd name="T6" fmla="*/ 0 w 47"/>
                  <a:gd name="T7" fmla="*/ 48 h 156"/>
                  <a:gd name="T8" fmla="*/ 23 w 47"/>
                  <a:gd name="T9" fmla="*/ 156 h 156"/>
                  <a:gd name="T10" fmla="*/ 47 w 47"/>
                  <a:gd name="T11" fmla="*/ 46 h 15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47" h="156">
                    <a:moveTo>
                      <a:pt x="47" y="46"/>
                    </a:moveTo>
                    <a:lnTo>
                      <a:pt x="37" y="0"/>
                    </a:lnTo>
                    <a:lnTo>
                      <a:pt x="12" y="0"/>
                    </a:lnTo>
                    <a:lnTo>
                      <a:pt x="0" y="48"/>
                    </a:lnTo>
                    <a:lnTo>
                      <a:pt x="23" y="156"/>
                    </a:lnTo>
                    <a:lnTo>
                      <a:pt x="47" y="4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IE"/>
              </a:p>
            </p:txBody>
          </p:sp>
          <p:sp>
            <p:nvSpPr>
              <p:cNvPr id="59" name="Freeform 184"/>
              <p:cNvSpPr/>
              <p:nvPr/>
            </p:nvSpPr>
            <p:spPr bwMode="auto">
              <a:xfrm>
                <a:off x="2643188" y="635000"/>
                <a:ext cx="125413" cy="30163"/>
              </a:xfrm>
              <a:custGeom>
                <a:gdLst>
                  <a:gd name="T0" fmla="*/ 79 w 79"/>
                  <a:gd name="T1" fmla="*/ 19 h 19"/>
                  <a:gd name="T2" fmla="*/ 0 w 79"/>
                  <a:gd name="T3" fmla="*/ 19 h 19"/>
                  <a:gd name="T4" fmla="*/ 0 w 79"/>
                  <a:gd name="T5" fmla="*/ 0 h 19"/>
                  <a:gd name="T6" fmla="*/ 47 w 79"/>
                  <a:gd name="T7" fmla="*/ 0 h 19"/>
                  <a:gd name="T8" fmla="*/ 79 w 79"/>
                  <a:gd name="T9" fmla="*/ 0 h 19"/>
                  <a:gd name="T10" fmla="*/ 79 w 79"/>
                  <a:gd name="T11" fmla="*/ 19 h 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9" h="19">
                    <a:moveTo>
                      <a:pt x="79" y="19"/>
                    </a:moveTo>
                    <a:lnTo>
                      <a:pt x="0" y="19"/>
                    </a:lnTo>
                    <a:lnTo>
                      <a:pt x="0" y="0"/>
                    </a:lnTo>
                    <a:lnTo>
                      <a:pt x="47" y="0"/>
                    </a:lnTo>
                    <a:lnTo>
                      <a:pt x="79" y="0"/>
                    </a:lnTo>
                    <a:lnTo>
                      <a:pt x="79" y="19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IE"/>
              </a:p>
            </p:txBody>
          </p:sp>
          <p:sp>
            <p:nvSpPr>
              <p:cNvPr id="60" name="Freeform 185"/>
              <p:cNvSpPr/>
              <p:nvPr/>
            </p:nvSpPr>
            <p:spPr bwMode="auto">
              <a:xfrm>
                <a:off x="2344738" y="-1588"/>
                <a:ext cx="360363" cy="114300"/>
              </a:xfrm>
              <a:custGeom>
                <a:gdLst>
                  <a:gd name="T0" fmla="*/ 146 w 199"/>
                  <a:gd name="T1" fmla="*/ 35 h 63"/>
                  <a:gd name="T2" fmla="*/ 149 w 199"/>
                  <a:gd name="T3" fmla="*/ 32 h 63"/>
                  <a:gd name="T4" fmla="*/ 199 w 199"/>
                  <a:gd name="T5" fmla="*/ 56 h 63"/>
                  <a:gd name="T6" fmla="*/ 151 w 199"/>
                  <a:gd name="T7" fmla="*/ 16 h 63"/>
                  <a:gd name="T8" fmla="*/ 101 w 199"/>
                  <a:gd name="T9" fmla="*/ 0 h 63"/>
                  <a:gd name="T10" fmla="*/ 0 w 199"/>
                  <a:gd name="T11" fmla="*/ 57 h 63"/>
                  <a:gd name="T12" fmla="*/ 45 w 199"/>
                  <a:gd name="T13" fmla="*/ 63 h 63"/>
                  <a:gd name="T14" fmla="*/ 146 w 199"/>
                  <a:gd name="T15" fmla="*/ 35 h 6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99" h="62">
                    <a:moveTo>
                      <a:pt x="146" y="35"/>
                    </a:moveTo>
                    <a:cubicBezTo>
                      <a:pt x="149" y="32"/>
                      <a:pt x="149" y="32"/>
                      <a:pt x="149" y="32"/>
                    </a:cubicBezTo>
                    <a:cubicBezTo>
                      <a:pt x="149" y="32"/>
                      <a:pt x="179" y="56"/>
                      <a:pt x="199" y="56"/>
                    </a:cubicBezTo>
                    <a:cubicBezTo>
                      <a:pt x="197" y="37"/>
                      <a:pt x="182" y="12"/>
                      <a:pt x="151" y="16"/>
                    </a:cubicBezTo>
                    <a:cubicBezTo>
                      <a:pt x="136" y="4"/>
                      <a:pt x="120" y="0"/>
                      <a:pt x="101" y="0"/>
                    </a:cubicBezTo>
                    <a:cubicBezTo>
                      <a:pt x="31" y="0"/>
                      <a:pt x="6" y="47"/>
                      <a:pt x="0" y="57"/>
                    </a:cubicBezTo>
                    <a:cubicBezTo>
                      <a:pt x="12" y="62"/>
                      <a:pt x="29" y="63"/>
                      <a:pt x="45" y="63"/>
                    </a:cubicBezTo>
                    <a:cubicBezTo>
                      <a:pt x="77" y="63"/>
                      <a:pt x="118" y="58"/>
                      <a:pt x="146" y="3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IE"/>
              </a:p>
            </p:txBody>
          </p:sp>
          <p:sp>
            <p:nvSpPr>
              <p:cNvPr id="61" name="Freeform 186"/>
              <p:cNvSpPr/>
              <p:nvPr/>
            </p:nvSpPr>
            <p:spPr bwMode="auto">
              <a:xfrm>
                <a:off x="2557463" y="177800"/>
                <a:ext cx="120650" cy="73025"/>
              </a:xfrm>
              <a:custGeom>
                <a:gdLst>
                  <a:gd name="T0" fmla="*/ 0 w 66"/>
                  <a:gd name="T1" fmla="*/ 3 h 40"/>
                  <a:gd name="T2" fmla="*/ 0 w 66"/>
                  <a:gd name="T3" fmla="*/ 4 h 40"/>
                  <a:gd name="T4" fmla="*/ 2 w 66"/>
                  <a:gd name="T5" fmla="*/ 16 h 40"/>
                  <a:gd name="T6" fmla="*/ 12 w 66"/>
                  <a:gd name="T7" fmla="*/ 39 h 40"/>
                  <a:gd name="T8" fmla="*/ 14 w 66"/>
                  <a:gd name="T9" fmla="*/ 40 h 40"/>
                  <a:gd name="T10" fmla="*/ 23 w 66"/>
                  <a:gd name="T11" fmla="*/ 40 h 40"/>
                  <a:gd name="T12" fmla="*/ 55 w 66"/>
                  <a:gd name="T13" fmla="*/ 35 h 40"/>
                  <a:gd name="T14" fmla="*/ 58 w 66"/>
                  <a:gd name="T15" fmla="*/ 32 h 40"/>
                  <a:gd name="T16" fmla="*/ 61 w 66"/>
                  <a:gd name="T17" fmla="*/ 25 h 40"/>
                  <a:gd name="T18" fmla="*/ 66 w 66"/>
                  <a:gd name="T19" fmla="*/ 6 h 40"/>
                  <a:gd name="T20" fmla="*/ 66 w 66"/>
                  <a:gd name="T21" fmla="*/ 5 h 40"/>
                  <a:gd name="T22" fmla="*/ 57 w 66"/>
                  <a:gd name="T23" fmla="*/ 3 h 40"/>
                  <a:gd name="T24" fmla="*/ 26 w 66"/>
                  <a:gd name="T25" fmla="*/ 0 h 40"/>
                  <a:gd name="T26" fmla="*/ 0 w 66"/>
                  <a:gd name="T27" fmla="*/ 3 h 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66" h="40">
                    <a:moveTo>
                      <a:pt x="0" y="3"/>
                    </a:moveTo>
                    <a:cubicBezTo>
                      <a:pt x="0" y="3"/>
                      <a:pt x="0" y="3"/>
                      <a:pt x="0" y="4"/>
                    </a:cubicBezTo>
                    <a:cubicBezTo>
                      <a:pt x="0" y="7"/>
                      <a:pt x="1" y="11"/>
                      <a:pt x="2" y="16"/>
                    </a:cubicBezTo>
                    <a:cubicBezTo>
                      <a:pt x="4" y="24"/>
                      <a:pt x="7" y="34"/>
                      <a:pt x="12" y="39"/>
                    </a:cubicBezTo>
                    <a:cubicBezTo>
                      <a:pt x="12" y="39"/>
                      <a:pt x="13" y="39"/>
                      <a:pt x="14" y="40"/>
                    </a:cubicBezTo>
                    <a:cubicBezTo>
                      <a:pt x="16" y="40"/>
                      <a:pt x="20" y="40"/>
                      <a:pt x="23" y="40"/>
                    </a:cubicBezTo>
                    <a:cubicBezTo>
                      <a:pt x="32" y="40"/>
                      <a:pt x="45" y="39"/>
                      <a:pt x="55" y="35"/>
                    </a:cubicBezTo>
                    <a:cubicBezTo>
                      <a:pt x="55" y="35"/>
                      <a:pt x="57" y="34"/>
                      <a:pt x="58" y="32"/>
                    </a:cubicBezTo>
                    <a:cubicBezTo>
                      <a:pt x="59" y="31"/>
                      <a:pt x="60" y="28"/>
                      <a:pt x="61" y="25"/>
                    </a:cubicBezTo>
                    <a:cubicBezTo>
                      <a:pt x="63" y="18"/>
                      <a:pt x="65" y="11"/>
                      <a:pt x="66" y="6"/>
                    </a:cubicBezTo>
                    <a:cubicBezTo>
                      <a:pt x="66" y="6"/>
                      <a:pt x="66" y="5"/>
                      <a:pt x="66" y="5"/>
                    </a:cubicBezTo>
                    <a:cubicBezTo>
                      <a:pt x="64" y="4"/>
                      <a:pt x="61" y="4"/>
                      <a:pt x="57" y="3"/>
                    </a:cubicBezTo>
                    <a:cubicBezTo>
                      <a:pt x="49" y="2"/>
                      <a:pt x="38" y="0"/>
                      <a:pt x="26" y="0"/>
                    </a:cubicBezTo>
                    <a:cubicBezTo>
                      <a:pt x="11" y="0"/>
                      <a:pt x="3" y="2"/>
                      <a:pt x="0" y="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IE"/>
              </a:p>
            </p:txBody>
          </p:sp>
          <p:sp>
            <p:nvSpPr>
              <p:cNvPr id="62" name="Freeform 187"/>
              <p:cNvSpPr/>
              <p:nvPr/>
            </p:nvSpPr>
            <p:spPr bwMode="auto">
              <a:xfrm>
                <a:off x="2347913" y="90487"/>
                <a:ext cx="360363" cy="92075"/>
              </a:xfrm>
              <a:custGeom>
                <a:gdLst>
                  <a:gd name="T0" fmla="*/ 10 w 199"/>
                  <a:gd name="T1" fmla="*/ 45 h 51"/>
                  <a:gd name="T2" fmla="*/ 10 w 199"/>
                  <a:gd name="T3" fmla="*/ 45 h 51"/>
                  <a:gd name="T4" fmla="*/ 11 w 199"/>
                  <a:gd name="T5" fmla="*/ 44 h 51"/>
                  <a:gd name="T6" fmla="*/ 11 w 199"/>
                  <a:gd name="T7" fmla="*/ 44 h 51"/>
                  <a:gd name="T8" fmla="*/ 57 w 199"/>
                  <a:gd name="T9" fmla="*/ 39 h 51"/>
                  <a:gd name="T10" fmla="*/ 91 w 199"/>
                  <a:gd name="T11" fmla="*/ 43 h 51"/>
                  <a:gd name="T12" fmla="*/ 93 w 199"/>
                  <a:gd name="T13" fmla="*/ 48 h 51"/>
                  <a:gd name="T14" fmla="*/ 93 w 199"/>
                  <a:gd name="T15" fmla="*/ 51 h 51"/>
                  <a:gd name="T16" fmla="*/ 106 w 199"/>
                  <a:gd name="T17" fmla="*/ 51 h 51"/>
                  <a:gd name="T18" fmla="*/ 106 w 199"/>
                  <a:gd name="T19" fmla="*/ 48 h 51"/>
                  <a:gd name="T20" fmla="*/ 108 w 199"/>
                  <a:gd name="T21" fmla="*/ 43 h 51"/>
                  <a:gd name="T22" fmla="*/ 142 w 199"/>
                  <a:gd name="T23" fmla="*/ 39 h 51"/>
                  <a:gd name="T24" fmla="*/ 189 w 199"/>
                  <a:gd name="T25" fmla="*/ 45 h 51"/>
                  <a:gd name="T26" fmla="*/ 189 w 199"/>
                  <a:gd name="T27" fmla="*/ 45 h 51"/>
                  <a:gd name="T28" fmla="*/ 199 w 199"/>
                  <a:gd name="T29" fmla="*/ 48 h 51"/>
                  <a:gd name="T30" fmla="*/ 193 w 199"/>
                  <a:gd name="T31" fmla="*/ 22 h 51"/>
                  <a:gd name="T32" fmla="*/ 145 w 199"/>
                  <a:gd name="T33" fmla="*/ 0 h 51"/>
                  <a:gd name="T34" fmla="*/ 45 w 199"/>
                  <a:gd name="T35" fmla="*/ 27 h 51"/>
                  <a:gd name="T36" fmla="*/ 5 w 199"/>
                  <a:gd name="T37" fmla="*/ 24 h 51"/>
                  <a:gd name="T38" fmla="*/ 0 w 199"/>
                  <a:gd name="T39" fmla="*/ 48 h 51"/>
                  <a:gd name="T40" fmla="*/ 10 w 199"/>
                  <a:gd name="T41" fmla="*/ 45 h 51"/>
                  <a:gd name="T42" fmla="*/ 10 w 199"/>
                  <a:gd name="T43" fmla="*/ 45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99" h="51">
                    <a:moveTo>
                      <a:pt x="10" y="45"/>
                    </a:moveTo>
                    <a:cubicBezTo>
                      <a:pt x="10" y="45"/>
                      <a:pt x="10" y="45"/>
                      <a:pt x="10" y="45"/>
                    </a:cubicBezTo>
                    <a:cubicBezTo>
                      <a:pt x="11" y="44"/>
                      <a:pt x="11" y="44"/>
                      <a:pt x="11" y="44"/>
                    </a:cubicBezTo>
                    <a:cubicBezTo>
                      <a:pt x="11" y="44"/>
                      <a:pt x="11" y="44"/>
                      <a:pt x="11" y="44"/>
                    </a:cubicBezTo>
                    <a:cubicBezTo>
                      <a:pt x="16" y="43"/>
                      <a:pt x="35" y="39"/>
                      <a:pt x="57" y="39"/>
                    </a:cubicBezTo>
                    <a:cubicBezTo>
                      <a:pt x="84" y="39"/>
                      <a:pt x="90" y="42"/>
                      <a:pt x="91" y="43"/>
                    </a:cubicBezTo>
                    <a:cubicBezTo>
                      <a:pt x="93" y="44"/>
                      <a:pt x="93" y="46"/>
                      <a:pt x="93" y="48"/>
                    </a:cubicBezTo>
                    <a:cubicBezTo>
                      <a:pt x="93" y="48"/>
                      <a:pt x="93" y="49"/>
                      <a:pt x="93" y="51"/>
                    </a:cubicBezTo>
                    <a:cubicBezTo>
                      <a:pt x="97" y="50"/>
                      <a:pt x="102" y="50"/>
                      <a:pt x="106" y="51"/>
                    </a:cubicBezTo>
                    <a:cubicBezTo>
                      <a:pt x="106" y="49"/>
                      <a:pt x="106" y="48"/>
                      <a:pt x="106" y="48"/>
                    </a:cubicBezTo>
                    <a:cubicBezTo>
                      <a:pt x="106" y="46"/>
                      <a:pt x="106" y="44"/>
                      <a:pt x="108" y="43"/>
                    </a:cubicBezTo>
                    <a:cubicBezTo>
                      <a:pt x="109" y="42"/>
                      <a:pt x="115" y="39"/>
                      <a:pt x="142" y="39"/>
                    </a:cubicBezTo>
                    <a:cubicBezTo>
                      <a:pt x="167" y="39"/>
                      <a:pt x="188" y="45"/>
                      <a:pt x="189" y="45"/>
                    </a:cubicBezTo>
                    <a:cubicBezTo>
                      <a:pt x="189" y="45"/>
                      <a:pt x="189" y="45"/>
                      <a:pt x="189" y="45"/>
                    </a:cubicBezTo>
                    <a:cubicBezTo>
                      <a:pt x="199" y="48"/>
                      <a:pt x="199" y="48"/>
                      <a:pt x="199" y="48"/>
                    </a:cubicBezTo>
                    <a:cubicBezTo>
                      <a:pt x="198" y="38"/>
                      <a:pt x="196" y="30"/>
                      <a:pt x="193" y="22"/>
                    </a:cubicBezTo>
                    <a:cubicBezTo>
                      <a:pt x="170" y="17"/>
                      <a:pt x="151" y="5"/>
                      <a:pt x="145" y="0"/>
                    </a:cubicBezTo>
                    <a:cubicBezTo>
                      <a:pt x="116" y="22"/>
                      <a:pt x="76" y="27"/>
                      <a:pt x="45" y="27"/>
                    </a:cubicBezTo>
                    <a:cubicBezTo>
                      <a:pt x="27" y="27"/>
                      <a:pt x="13" y="26"/>
                      <a:pt x="5" y="24"/>
                    </a:cubicBezTo>
                    <a:cubicBezTo>
                      <a:pt x="2" y="32"/>
                      <a:pt x="1" y="39"/>
                      <a:pt x="0" y="48"/>
                    </a:cubicBezTo>
                    <a:cubicBezTo>
                      <a:pt x="10" y="45"/>
                      <a:pt x="10" y="45"/>
                      <a:pt x="10" y="45"/>
                    </a:cubicBezTo>
                    <a:cubicBezTo>
                      <a:pt x="10" y="45"/>
                      <a:pt x="10" y="45"/>
                      <a:pt x="10" y="4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IE"/>
              </a:p>
            </p:txBody>
          </p:sp>
          <p:sp>
            <p:nvSpPr>
              <p:cNvPr id="63" name="Freeform 188"/>
              <p:cNvSpPr/>
              <p:nvPr/>
            </p:nvSpPr>
            <p:spPr bwMode="auto">
              <a:xfrm>
                <a:off x="2378076" y="177800"/>
                <a:ext cx="120650" cy="73025"/>
              </a:xfrm>
              <a:custGeom>
                <a:gdLst>
                  <a:gd name="T0" fmla="*/ 0 w 66"/>
                  <a:gd name="T1" fmla="*/ 5 h 40"/>
                  <a:gd name="T2" fmla="*/ 1 w 66"/>
                  <a:gd name="T3" fmla="*/ 12 h 40"/>
                  <a:gd name="T4" fmla="*/ 7 w 66"/>
                  <a:gd name="T5" fmla="*/ 30 h 40"/>
                  <a:gd name="T6" fmla="*/ 11 w 66"/>
                  <a:gd name="T7" fmla="*/ 35 h 40"/>
                  <a:gd name="T8" fmla="*/ 43 w 66"/>
                  <a:gd name="T9" fmla="*/ 40 h 40"/>
                  <a:gd name="T10" fmla="*/ 54 w 66"/>
                  <a:gd name="T11" fmla="*/ 39 h 40"/>
                  <a:gd name="T12" fmla="*/ 66 w 66"/>
                  <a:gd name="T13" fmla="*/ 4 h 40"/>
                  <a:gd name="T14" fmla="*/ 66 w 66"/>
                  <a:gd name="T15" fmla="*/ 3 h 40"/>
                  <a:gd name="T16" fmla="*/ 65 w 66"/>
                  <a:gd name="T17" fmla="*/ 2 h 40"/>
                  <a:gd name="T18" fmla="*/ 40 w 66"/>
                  <a:gd name="T19" fmla="*/ 0 h 40"/>
                  <a:gd name="T20" fmla="*/ 0 w 66"/>
                  <a:gd name="T21" fmla="*/ 5 h 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66" h="40">
                    <a:moveTo>
                      <a:pt x="0" y="5"/>
                    </a:moveTo>
                    <a:cubicBezTo>
                      <a:pt x="0" y="7"/>
                      <a:pt x="1" y="9"/>
                      <a:pt x="1" y="12"/>
                    </a:cubicBezTo>
                    <a:cubicBezTo>
                      <a:pt x="2" y="18"/>
                      <a:pt x="4" y="25"/>
                      <a:pt x="7" y="30"/>
                    </a:cubicBezTo>
                    <a:cubicBezTo>
                      <a:pt x="8" y="34"/>
                      <a:pt x="10" y="35"/>
                      <a:pt x="11" y="35"/>
                    </a:cubicBezTo>
                    <a:cubicBezTo>
                      <a:pt x="21" y="39"/>
                      <a:pt x="33" y="40"/>
                      <a:pt x="43" y="40"/>
                    </a:cubicBezTo>
                    <a:cubicBezTo>
                      <a:pt x="48" y="40"/>
                      <a:pt x="52" y="40"/>
                      <a:pt x="54" y="39"/>
                    </a:cubicBezTo>
                    <a:cubicBezTo>
                      <a:pt x="61" y="32"/>
                      <a:pt x="65" y="13"/>
                      <a:pt x="66" y="4"/>
                    </a:cubicBezTo>
                    <a:cubicBezTo>
                      <a:pt x="66" y="3"/>
                      <a:pt x="66" y="3"/>
                      <a:pt x="66" y="3"/>
                    </a:cubicBezTo>
                    <a:cubicBezTo>
                      <a:pt x="66" y="3"/>
                      <a:pt x="65" y="2"/>
                      <a:pt x="65" y="2"/>
                    </a:cubicBezTo>
                    <a:cubicBezTo>
                      <a:pt x="60" y="1"/>
                      <a:pt x="53" y="0"/>
                      <a:pt x="40" y="0"/>
                    </a:cubicBezTo>
                    <a:cubicBezTo>
                      <a:pt x="23" y="0"/>
                      <a:pt x="7" y="3"/>
                      <a:pt x="0" y="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IE"/>
              </a:p>
            </p:txBody>
          </p:sp>
          <p:sp>
            <p:nvSpPr>
              <p:cNvPr id="64" name="Freeform 189"/>
              <p:cNvSpPr/>
              <p:nvPr/>
            </p:nvSpPr>
            <p:spPr bwMode="auto">
              <a:xfrm>
                <a:off x="2346326" y="190500"/>
                <a:ext cx="361950" cy="233363"/>
              </a:xfrm>
              <a:custGeom>
                <a:gdLst>
                  <a:gd name="T0" fmla="*/ 200 w 200"/>
                  <a:gd name="T1" fmla="*/ 2 h 129"/>
                  <a:gd name="T2" fmla="*/ 192 w 200"/>
                  <a:gd name="T3" fmla="*/ 0 h 129"/>
                  <a:gd name="T4" fmla="*/ 185 w 200"/>
                  <a:gd name="T5" fmla="*/ 28 h 129"/>
                  <a:gd name="T6" fmla="*/ 175 w 200"/>
                  <a:gd name="T7" fmla="*/ 37 h 129"/>
                  <a:gd name="T8" fmla="*/ 140 w 200"/>
                  <a:gd name="T9" fmla="*/ 43 h 129"/>
                  <a:gd name="T10" fmla="*/ 127 w 200"/>
                  <a:gd name="T11" fmla="*/ 42 h 129"/>
                  <a:gd name="T12" fmla="*/ 123 w 200"/>
                  <a:gd name="T13" fmla="*/ 40 h 129"/>
                  <a:gd name="T14" fmla="*/ 110 w 200"/>
                  <a:gd name="T15" fmla="*/ 11 h 129"/>
                  <a:gd name="T16" fmla="*/ 109 w 200"/>
                  <a:gd name="T17" fmla="*/ 7 h 129"/>
                  <a:gd name="T18" fmla="*/ 92 w 200"/>
                  <a:gd name="T19" fmla="*/ 6 h 129"/>
                  <a:gd name="T20" fmla="*/ 91 w 200"/>
                  <a:gd name="T21" fmla="*/ 11 h 129"/>
                  <a:gd name="T22" fmla="*/ 78 w 200"/>
                  <a:gd name="T23" fmla="*/ 40 h 129"/>
                  <a:gd name="T24" fmla="*/ 74 w 200"/>
                  <a:gd name="T25" fmla="*/ 42 h 129"/>
                  <a:gd name="T26" fmla="*/ 71 w 200"/>
                  <a:gd name="T27" fmla="*/ 42 h 129"/>
                  <a:gd name="T28" fmla="*/ 61 w 200"/>
                  <a:gd name="T29" fmla="*/ 43 h 129"/>
                  <a:gd name="T30" fmla="*/ 26 w 200"/>
                  <a:gd name="T31" fmla="*/ 37 h 129"/>
                  <a:gd name="T32" fmla="*/ 16 w 200"/>
                  <a:gd name="T33" fmla="*/ 28 h 129"/>
                  <a:gd name="T34" fmla="*/ 11 w 200"/>
                  <a:gd name="T35" fmla="*/ 14 h 129"/>
                  <a:gd name="T36" fmla="*/ 8 w 200"/>
                  <a:gd name="T37" fmla="*/ 0 h 129"/>
                  <a:gd name="T38" fmla="*/ 1 w 200"/>
                  <a:gd name="T39" fmla="*/ 2 h 129"/>
                  <a:gd name="T40" fmla="*/ 0 w 200"/>
                  <a:gd name="T41" fmla="*/ 4 h 129"/>
                  <a:gd name="T42" fmla="*/ 68 w 200"/>
                  <a:gd name="T43" fmla="*/ 121 h 129"/>
                  <a:gd name="T44" fmla="*/ 101 w 200"/>
                  <a:gd name="T45" fmla="*/ 129 h 129"/>
                  <a:gd name="T46" fmla="*/ 133 w 200"/>
                  <a:gd name="T47" fmla="*/ 121 h 129"/>
                  <a:gd name="T48" fmla="*/ 200 w 200"/>
                  <a:gd name="T49" fmla="*/ 4 h 129"/>
                  <a:gd name="T50" fmla="*/ 200 w 200"/>
                  <a:gd name="T51" fmla="*/ 2 h 12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200" h="129">
                    <a:moveTo>
                      <a:pt x="200" y="2"/>
                    </a:moveTo>
                    <a:cubicBezTo>
                      <a:pt x="192" y="0"/>
                      <a:pt x="192" y="0"/>
                      <a:pt x="192" y="0"/>
                    </a:cubicBezTo>
                    <a:cubicBezTo>
                      <a:pt x="191" y="7"/>
                      <a:pt x="189" y="19"/>
                      <a:pt x="185" y="28"/>
                    </a:cubicBezTo>
                    <a:cubicBezTo>
                      <a:pt x="183" y="32"/>
                      <a:pt x="180" y="36"/>
                      <a:pt x="175" y="37"/>
                    </a:cubicBezTo>
                    <a:cubicBezTo>
                      <a:pt x="164" y="41"/>
                      <a:pt x="150" y="43"/>
                      <a:pt x="140" y="43"/>
                    </a:cubicBezTo>
                    <a:cubicBezTo>
                      <a:pt x="134" y="43"/>
                      <a:pt x="130" y="42"/>
                      <a:pt x="127" y="42"/>
                    </a:cubicBezTo>
                    <a:cubicBezTo>
                      <a:pt x="125" y="41"/>
                      <a:pt x="125" y="41"/>
                      <a:pt x="123" y="40"/>
                    </a:cubicBezTo>
                    <a:cubicBezTo>
                      <a:pt x="115" y="32"/>
                      <a:pt x="112" y="21"/>
                      <a:pt x="110" y="11"/>
                    </a:cubicBezTo>
                    <a:cubicBezTo>
                      <a:pt x="109" y="10"/>
                      <a:pt x="109" y="8"/>
                      <a:pt x="109" y="7"/>
                    </a:cubicBezTo>
                    <a:cubicBezTo>
                      <a:pt x="104" y="5"/>
                      <a:pt x="98" y="5"/>
                      <a:pt x="92" y="6"/>
                    </a:cubicBezTo>
                    <a:cubicBezTo>
                      <a:pt x="92" y="8"/>
                      <a:pt x="92" y="9"/>
                      <a:pt x="91" y="11"/>
                    </a:cubicBezTo>
                    <a:cubicBezTo>
                      <a:pt x="89" y="21"/>
                      <a:pt x="85" y="32"/>
                      <a:pt x="78" y="40"/>
                    </a:cubicBezTo>
                    <a:cubicBezTo>
                      <a:pt x="76" y="41"/>
                      <a:pt x="76" y="41"/>
                      <a:pt x="74" y="42"/>
                    </a:cubicBezTo>
                    <a:cubicBezTo>
                      <a:pt x="73" y="42"/>
                      <a:pt x="72" y="42"/>
                      <a:pt x="71" y="42"/>
                    </a:cubicBezTo>
                    <a:cubicBezTo>
                      <a:pt x="68" y="42"/>
                      <a:pt x="65" y="43"/>
                      <a:pt x="61" y="43"/>
                    </a:cubicBezTo>
                    <a:cubicBezTo>
                      <a:pt x="51" y="43"/>
                      <a:pt x="37" y="41"/>
                      <a:pt x="26" y="37"/>
                    </a:cubicBezTo>
                    <a:cubicBezTo>
                      <a:pt x="21" y="36"/>
                      <a:pt x="18" y="32"/>
                      <a:pt x="16" y="28"/>
                    </a:cubicBezTo>
                    <a:cubicBezTo>
                      <a:pt x="14" y="23"/>
                      <a:pt x="13" y="18"/>
                      <a:pt x="11" y="14"/>
                    </a:cubicBezTo>
                    <a:cubicBezTo>
                      <a:pt x="10" y="8"/>
                      <a:pt x="9" y="3"/>
                      <a:pt x="8" y="0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1" y="2"/>
                      <a:pt x="0" y="3"/>
                      <a:pt x="0" y="4"/>
                    </a:cubicBezTo>
                    <a:cubicBezTo>
                      <a:pt x="0" y="53"/>
                      <a:pt x="29" y="103"/>
                      <a:pt x="68" y="121"/>
                    </a:cubicBezTo>
                    <a:cubicBezTo>
                      <a:pt x="68" y="121"/>
                      <a:pt x="84" y="129"/>
                      <a:pt x="101" y="129"/>
                    </a:cubicBezTo>
                    <a:cubicBezTo>
                      <a:pt x="117" y="129"/>
                      <a:pt x="133" y="121"/>
                      <a:pt x="133" y="121"/>
                    </a:cubicBezTo>
                    <a:cubicBezTo>
                      <a:pt x="172" y="103"/>
                      <a:pt x="200" y="53"/>
                      <a:pt x="200" y="4"/>
                    </a:cubicBezTo>
                    <a:cubicBezTo>
                      <a:pt x="200" y="3"/>
                      <a:pt x="200" y="2"/>
                      <a:pt x="200" y="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IE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261923488"/>
      </p:ext>
    </p:ext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itle 1"/>
          <p:cNvSpPr txBox="1"/>
          <p:nvPr/>
        </p:nvSpPr>
        <p:spPr>
          <a:xfrm>
            <a:off x="571472" y="-18"/>
            <a:ext cx="7500990" cy="473202"/>
          </a:xfrm>
          <a:prstGeom prst="rect">
            <a:avLst/>
          </a:prstGeom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zh-CN"/>
            </a:defPPr>
            <a:lvl1pPr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800" smtClean="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人均</a:t>
            </a:r>
            <a:r>
              <a:rPr lang="zh-CN" altLang="en-US" sz="180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新增线索</a:t>
            </a:r>
            <a:r>
              <a:rPr lang="zh-CN" altLang="en-US" sz="1800" smtClean="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数和客户数增长乏力</a:t>
            </a:r>
            <a:endParaRPr lang="zh-CN" altLang="en-US" sz="1800">
              <a:latin typeface="华文细黑" pitchFamily="2" charset="-122"/>
              <a:ea typeface="华文细黑" pitchFamily="2" charset="-122"/>
              <a:cs typeface="华文黑体" pitchFamily="2" charset="-122"/>
            </a:endParaRPr>
          </a:p>
        </p:txBody>
      </p:sp>
      <p:grpSp>
        <p:nvGrpSpPr>
          <p:cNvPr id="22" name="组合 21"/>
          <p:cNvGrpSpPr/>
          <p:nvPr/>
        </p:nvGrpSpPr>
        <p:grpSpPr>
          <a:xfrm>
            <a:off x="4788024" y="4379951"/>
            <a:ext cx="3816424" cy="200068"/>
            <a:chOff x="655522" y="2550322"/>
            <a:chExt cx="7962950" cy="112105"/>
          </a:xfrm>
        </p:grpSpPr>
        <p:cxnSp>
          <p:nvCxnSpPr>
            <p:cNvPr id="7" name="直接箭头连接符 6"/>
            <p:cNvCxnSpPr/>
            <p:nvPr/>
          </p:nvCxnSpPr>
          <p:spPr>
            <a:xfrm>
              <a:off x="3995936" y="2614060"/>
              <a:ext cx="2780266" cy="0"/>
            </a:xfrm>
            <a:prstGeom prst="straightConnector1">
              <a:avLst/>
            </a:prstGeom>
            <a:ln>
              <a:solidFill>
                <a:schemeClr val="bg1">
                  <a:lumMod val="65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直接箭头连接符 7"/>
            <p:cNvCxnSpPr/>
            <p:nvPr/>
          </p:nvCxnSpPr>
          <p:spPr>
            <a:xfrm flipH="1">
              <a:off x="655522" y="2614060"/>
              <a:ext cx="2692342" cy="0"/>
            </a:xfrm>
            <a:prstGeom prst="straightConnector1">
              <a:avLst/>
            </a:prstGeom>
            <a:ln>
              <a:solidFill>
                <a:schemeClr val="bg1">
                  <a:lumMod val="65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TextBox 12"/>
            <p:cNvSpPr txBox="1"/>
            <p:nvPr/>
          </p:nvSpPr>
          <p:spPr>
            <a:xfrm>
              <a:off x="3209676" y="2550322"/>
              <a:ext cx="1147207" cy="112098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700" smtClean="0">
                  <a:latin typeface="华文细黑" pitchFamily="2" charset="-122"/>
                  <a:ea typeface="华文细黑" pitchFamily="2" charset="-122"/>
                  <a:cs typeface="华文黑体"/>
                </a:rPr>
                <a:t>2016</a:t>
              </a:r>
              <a:r>
                <a:rPr lang="zh-CN" altLang="en-US" sz="700" smtClean="0">
                  <a:latin typeface="华文细黑" pitchFamily="2" charset="-122"/>
                  <a:ea typeface="华文细黑" pitchFamily="2" charset="-122"/>
                  <a:cs typeface="华文黑体"/>
                </a:rPr>
                <a:t>年</a:t>
              </a:r>
              <a:endParaRPr lang="zh-CN" altLang="en-US" sz="700">
                <a:latin typeface="华文细黑" pitchFamily="2" charset="-122"/>
                <a:ea typeface="华文细黑" pitchFamily="2" charset="-122"/>
                <a:cs typeface="华文黑体"/>
              </a:endParaRPr>
            </a:p>
          </p:txBody>
        </p:sp>
        <p:cxnSp>
          <p:nvCxnSpPr>
            <p:cNvPr id="14" name="直接箭头连接符 13"/>
            <p:cNvCxnSpPr/>
            <p:nvPr/>
          </p:nvCxnSpPr>
          <p:spPr>
            <a:xfrm flipH="1">
              <a:off x="6776202" y="2614060"/>
              <a:ext cx="532102" cy="0"/>
            </a:xfrm>
            <a:prstGeom prst="straightConnector1">
              <a:avLst/>
            </a:prstGeom>
            <a:ln>
              <a:solidFill>
                <a:schemeClr val="bg1">
                  <a:lumMod val="65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直接箭头连接符 17"/>
            <p:cNvCxnSpPr/>
            <p:nvPr/>
          </p:nvCxnSpPr>
          <p:spPr>
            <a:xfrm>
              <a:off x="7812360" y="2614060"/>
              <a:ext cx="806112" cy="0"/>
            </a:xfrm>
            <a:prstGeom prst="straightConnector1">
              <a:avLst/>
            </a:prstGeom>
            <a:ln>
              <a:solidFill>
                <a:schemeClr val="bg1">
                  <a:lumMod val="65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TextBox 16"/>
            <p:cNvSpPr txBox="1"/>
            <p:nvPr/>
          </p:nvSpPr>
          <p:spPr>
            <a:xfrm>
              <a:off x="7204638" y="2550329"/>
              <a:ext cx="1113345" cy="112098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700" smtClean="0">
                  <a:latin typeface="华文细黑" pitchFamily="2" charset="-122"/>
                  <a:ea typeface="华文细黑" pitchFamily="2" charset="-122"/>
                  <a:cs typeface="华文黑体"/>
                </a:rPr>
                <a:t>2017</a:t>
              </a:r>
              <a:r>
                <a:rPr lang="zh-CN" altLang="en-US" sz="700" smtClean="0">
                  <a:latin typeface="华文细黑" pitchFamily="2" charset="-122"/>
                  <a:ea typeface="华文细黑" pitchFamily="2" charset="-122"/>
                  <a:cs typeface="华文黑体"/>
                </a:rPr>
                <a:t>年</a:t>
              </a:r>
              <a:endParaRPr lang="zh-CN" altLang="en-US" sz="700">
                <a:latin typeface="华文细黑" pitchFamily="2" charset="-122"/>
                <a:ea typeface="华文细黑" pitchFamily="2" charset="-122"/>
                <a:cs typeface="华文黑体"/>
              </a:endParaRPr>
            </a:p>
          </p:txBody>
        </p:sp>
      </p:grpSp>
      <p:graphicFrame>
        <p:nvGraphicFramePr>
          <p:cNvPr id="53" name="图表 52"/>
          <p:cNvGraphicFramePr/>
          <p:nvPr>
            <p:extLst>
              <p:ext uri="{D42A27DB-BD31-4B8C-83A1-F6EECF244321}">
                <p14:modId xmlns:p14="http://schemas.microsoft.com/office/powerpoint/2010/main" val="1830580475"/>
              </p:ext>
            </p:extLst>
          </p:nvPr>
        </p:nvGraphicFramePr>
        <p:xfrm>
          <a:off x="4788024" y="799597"/>
          <a:ext cx="3816424" cy="3479264"/>
        </p:xfrm>
        <a:graphic>
          <a:graphicData uri="http://schemas.openxmlformats.org/drawingml/2006/chart">
            <c:chart xmlns:c="http://schemas.openxmlformats.org/drawingml/2006/chart" r:id="rId2"/>
          </a:graphicData>
        </a:graphic>
      </p:graphicFrame>
      <p:sp>
        <p:nvSpPr>
          <p:cNvPr id="25" name="TextBox 24"/>
          <p:cNvSpPr txBox="1"/>
          <p:nvPr/>
        </p:nvSpPr>
        <p:spPr>
          <a:xfrm>
            <a:off x="6516216" y="4891975"/>
            <a:ext cx="198993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800">
                <a:latin typeface="华文细黑" pitchFamily="2" charset="-122"/>
                <a:ea typeface="华文细黑" pitchFamily="2" charset="-122"/>
              </a:rPr>
              <a:t>注</a:t>
            </a:r>
            <a:r>
              <a:rPr lang="zh-CN" altLang="en-US" sz="800" smtClean="0">
                <a:latin typeface="华文细黑" pitchFamily="2" charset="-122"/>
                <a:ea typeface="华文细黑" pitchFamily="2" charset="-122"/>
              </a:rPr>
              <a:t>：新增线索数以</a:t>
            </a:r>
            <a:r>
              <a:rPr lang="zh-CN" altLang="en-US" sz="800">
                <a:latin typeface="华文细黑" pitchFamily="2" charset="-122"/>
                <a:ea typeface="华文细黑" pitchFamily="2" charset="-122"/>
              </a:rPr>
              <a:t>零担销售部数据为例</a:t>
            </a:r>
          </a:p>
        </p:txBody>
      </p:sp>
      <p:sp>
        <p:nvSpPr>
          <p:cNvPr id="26" name="梯形 25"/>
          <p:cNvSpPr/>
          <p:nvPr/>
        </p:nvSpPr>
        <p:spPr>
          <a:xfrm rot="5400000">
            <a:off x="2803153" y="2446128"/>
            <a:ext cx="3486832" cy="237169"/>
          </a:xfrm>
          <a:prstGeom prst="trapezoid">
            <a:avLst>
              <a:gd name="adj" fmla="val 189680"/>
            </a:avLst>
          </a:prstGeom>
          <a:gradFill flip="none" rotWithShape="1">
            <a:gsLst>
              <a:gs pos="0">
                <a:schemeClr val="bg1">
                  <a:lumMod val="75000"/>
                  <a:tint val="66000"/>
                  <a:satMod val="160000"/>
                </a:schemeClr>
              </a:gs>
              <a:gs pos="50000">
                <a:schemeClr val="bg1">
                  <a:lumMod val="75000"/>
                  <a:tint val="44500"/>
                  <a:satMod val="160000"/>
                </a:schemeClr>
              </a:gs>
              <a:gs pos="100000">
                <a:schemeClr val="bg1">
                  <a:lumMod val="75000"/>
                  <a:tint val="23500"/>
                  <a:satMod val="16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28" name="矩形 27"/>
          <p:cNvSpPr/>
          <p:nvPr/>
        </p:nvSpPr>
        <p:spPr>
          <a:xfrm>
            <a:off x="7740352" y="1563638"/>
            <a:ext cx="813788" cy="2664295"/>
          </a:xfrm>
          <a:prstGeom prst="rect">
            <a:avLst/>
          </a:prstGeom>
          <a:noFill/>
          <a:ln w="19050">
            <a:solidFill>
              <a:srgbClr val="FF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40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aphicFrame>
        <p:nvGraphicFramePr>
          <p:cNvPr id="30" name="图表 29"/>
          <p:cNvGraphicFramePr/>
          <p:nvPr>
            <p:extLst>
              <p:ext uri="{D42A27DB-BD31-4B8C-83A1-F6EECF244321}">
                <p14:modId xmlns:p14="http://schemas.microsoft.com/office/powerpoint/2010/main" val="3857689102"/>
              </p:ext>
            </p:extLst>
          </p:nvPr>
        </p:nvGraphicFramePr>
        <p:xfrm>
          <a:off x="395536" y="771550"/>
          <a:ext cx="3888432" cy="3536404"/>
        </p:xfrm>
        <a:graphic>
          <a:graphicData uri="http://schemas.openxmlformats.org/drawingml/2006/chart">
            <c:chart xmlns:c="http://schemas.openxmlformats.org/drawingml/2006/chart" r:id="rId3"/>
          </a:graphicData>
        </a:graphic>
      </p:graphicFrame>
      <p:grpSp>
        <p:nvGrpSpPr>
          <p:cNvPr id="31" name="组合 30"/>
          <p:cNvGrpSpPr/>
          <p:nvPr/>
        </p:nvGrpSpPr>
        <p:grpSpPr>
          <a:xfrm>
            <a:off x="395536" y="4379948"/>
            <a:ext cx="3816424" cy="200072"/>
            <a:chOff x="802984" y="2571442"/>
            <a:chExt cx="7815488" cy="80095"/>
          </a:xfrm>
        </p:grpSpPr>
        <p:cxnSp>
          <p:nvCxnSpPr>
            <p:cNvPr id="34" name="直接箭头连接符 33"/>
            <p:cNvCxnSpPr/>
            <p:nvPr/>
          </p:nvCxnSpPr>
          <p:spPr>
            <a:xfrm>
              <a:off x="3995936" y="2614060"/>
              <a:ext cx="2780266" cy="0"/>
            </a:xfrm>
            <a:prstGeom prst="straightConnector1">
              <a:avLst/>
            </a:prstGeom>
            <a:ln>
              <a:solidFill>
                <a:schemeClr val="bg1">
                  <a:lumMod val="65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直接箭头连接符 34"/>
            <p:cNvCxnSpPr/>
            <p:nvPr/>
          </p:nvCxnSpPr>
          <p:spPr>
            <a:xfrm flipH="1">
              <a:off x="802984" y="2614060"/>
              <a:ext cx="2544879" cy="0"/>
            </a:xfrm>
            <a:prstGeom prst="straightConnector1">
              <a:avLst/>
            </a:prstGeom>
            <a:ln>
              <a:solidFill>
                <a:schemeClr val="bg1">
                  <a:lumMod val="65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6" name="TextBox 35"/>
            <p:cNvSpPr txBox="1"/>
            <p:nvPr/>
          </p:nvSpPr>
          <p:spPr>
            <a:xfrm>
              <a:off x="3014915" y="2571442"/>
              <a:ext cx="1170266" cy="80088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700" smtClean="0">
                  <a:latin typeface="华文细黑" pitchFamily="2" charset="-122"/>
                  <a:ea typeface="华文细黑" pitchFamily="2" charset="-122"/>
                  <a:cs typeface="华文黑体"/>
                </a:rPr>
                <a:t>2016</a:t>
              </a:r>
              <a:r>
                <a:rPr lang="zh-CN" altLang="en-US" sz="700" smtClean="0">
                  <a:latin typeface="华文细黑" pitchFamily="2" charset="-122"/>
                  <a:ea typeface="华文细黑" pitchFamily="2" charset="-122"/>
                  <a:cs typeface="华文黑体"/>
                </a:rPr>
                <a:t>年</a:t>
              </a:r>
              <a:endParaRPr lang="zh-CN" altLang="en-US" sz="700">
                <a:latin typeface="华文细黑" pitchFamily="2" charset="-122"/>
                <a:ea typeface="华文细黑" pitchFamily="2" charset="-122"/>
                <a:cs typeface="华文黑体"/>
              </a:endParaRPr>
            </a:p>
          </p:txBody>
        </p:sp>
        <p:cxnSp>
          <p:nvCxnSpPr>
            <p:cNvPr id="37" name="直接箭头连接符 36"/>
            <p:cNvCxnSpPr/>
            <p:nvPr/>
          </p:nvCxnSpPr>
          <p:spPr>
            <a:xfrm flipH="1">
              <a:off x="6776202" y="2614060"/>
              <a:ext cx="532102" cy="0"/>
            </a:xfrm>
            <a:prstGeom prst="straightConnector1">
              <a:avLst/>
            </a:prstGeom>
            <a:ln>
              <a:solidFill>
                <a:schemeClr val="bg1">
                  <a:lumMod val="65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直接箭头连接符 38"/>
            <p:cNvCxnSpPr/>
            <p:nvPr/>
          </p:nvCxnSpPr>
          <p:spPr>
            <a:xfrm>
              <a:off x="7812360" y="2614060"/>
              <a:ext cx="806112" cy="0"/>
            </a:xfrm>
            <a:prstGeom prst="straightConnector1">
              <a:avLst/>
            </a:prstGeom>
            <a:ln>
              <a:solidFill>
                <a:schemeClr val="bg1">
                  <a:lumMod val="65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8" name="TextBox 37"/>
            <p:cNvSpPr txBox="1"/>
            <p:nvPr/>
          </p:nvSpPr>
          <p:spPr>
            <a:xfrm>
              <a:off x="7143852" y="2571449"/>
              <a:ext cx="1113346" cy="80088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700" smtClean="0">
                  <a:latin typeface="华文细黑" pitchFamily="2" charset="-122"/>
                  <a:ea typeface="华文细黑" pitchFamily="2" charset="-122"/>
                  <a:cs typeface="华文黑体"/>
                </a:rPr>
                <a:t>2017</a:t>
              </a:r>
              <a:r>
                <a:rPr lang="zh-CN" altLang="en-US" sz="700" smtClean="0">
                  <a:latin typeface="华文细黑" pitchFamily="2" charset="-122"/>
                  <a:ea typeface="华文细黑" pitchFamily="2" charset="-122"/>
                  <a:cs typeface="华文黑体"/>
                </a:rPr>
                <a:t>年</a:t>
              </a:r>
              <a:endParaRPr lang="zh-CN" altLang="en-US" sz="700">
                <a:latin typeface="华文细黑" pitchFamily="2" charset="-122"/>
                <a:ea typeface="华文细黑" pitchFamily="2" charset="-122"/>
                <a:cs typeface="华文黑体"/>
              </a:endParaRPr>
            </a:p>
          </p:txBody>
        </p:sp>
      </p:grpSp>
      <p:sp>
        <p:nvSpPr>
          <p:cNvPr id="32" name="矩形 31"/>
          <p:cNvSpPr/>
          <p:nvPr/>
        </p:nvSpPr>
        <p:spPr>
          <a:xfrm>
            <a:off x="3398172" y="2859781"/>
            <a:ext cx="813788" cy="1440160"/>
          </a:xfrm>
          <a:prstGeom prst="rect">
            <a:avLst/>
          </a:prstGeom>
          <a:noFill/>
          <a:ln w="19050">
            <a:solidFill>
              <a:srgbClr val="FF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40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7" name="Freeform 7"/>
          <p:cNvSpPr/>
          <p:nvPr/>
        </p:nvSpPr>
        <p:spPr bwMode="gray">
          <a:xfrm rot="4029268">
            <a:off x="3118653" y="1724014"/>
            <a:ext cx="870904" cy="435696"/>
          </a:xfrm>
          <a:custGeom>
            <a:gdLst>
              <a:gd name="T0" fmla="*/ 2147483647 w 2706"/>
              <a:gd name="T1" fmla="*/ 2147483647 h 1093"/>
              <a:gd name="T2" fmla="*/ 2147483647 w 2706"/>
              <a:gd name="T3" fmla="*/ 2147483647 h 1093"/>
              <a:gd name="T4" fmla="*/ 2147483647 w 2706"/>
              <a:gd name="T5" fmla="*/ 2147483647 h 1093"/>
              <a:gd name="T6" fmla="*/ 2147483647 w 2706"/>
              <a:gd name="T7" fmla="*/ 2147483647 h 1093"/>
              <a:gd name="T8" fmla="*/ 2147483647 w 2706"/>
              <a:gd name="T9" fmla="*/ 2147483647 h 1093"/>
              <a:gd name="T10" fmla="*/ 2147483647 w 2706"/>
              <a:gd name="T11" fmla="*/ 2147483647 h 1093"/>
              <a:gd name="T12" fmla="*/ 2147483647 w 2706"/>
              <a:gd name="T13" fmla="*/ 2147483647 h 1093"/>
              <a:gd name="T14" fmla="*/ 2147483647 w 2706"/>
              <a:gd name="T15" fmla="*/ 2147483647 h 1093"/>
              <a:gd name="T16" fmla="*/ 2147483647 w 2706"/>
              <a:gd name="T17" fmla="*/ 2147483647 h 1093"/>
              <a:gd name="T18" fmla="*/ 2147483647 w 2706"/>
              <a:gd name="T19" fmla="*/ 2147483647 h 1093"/>
              <a:gd name="T20" fmla="*/ 2147483647 w 2706"/>
              <a:gd name="T21" fmla="*/ 2147483647 h 1093"/>
              <a:gd name="T22" fmla="*/ 2147483647 w 2706"/>
              <a:gd name="T23" fmla="*/ 2147483647 h 1093"/>
              <a:gd name="T24" fmla="*/ 2147483647 w 2706"/>
              <a:gd name="T25" fmla="*/ 2147483647 h 1093"/>
              <a:gd name="T26" fmla="*/ 2147483647 w 2706"/>
              <a:gd name="T27" fmla="*/ 2147483647 h 1093"/>
              <a:gd name="T28" fmla="*/ 2147483647 w 2706"/>
              <a:gd name="T29" fmla="*/ 2147483647 h 1093"/>
              <a:gd name="T30" fmla="*/ 2147483647 w 2706"/>
              <a:gd name="T31" fmla="*/ 2147483647 h 1093"/>
              <a:gd name="T32" fmla="*/ 2147483647 w 2706"/>
              <a:gd name="T33" fmla="*/ 2147483647 h 1093"/>
              <a:gd name="T34" fmla="*/ 2147483647 w 2706"/>
              <a:gd name="T35" fmla="*/ 2147483647 h 1093"/>
              <a:gd name="T36" fmla="*/ 2147483647 w 2706"/>
              <a:gd name="T37" fmla="*/ 2147483647 h 1093"/>
              <a:gd name="T38" fmla="*/ 2147483647 w 2706"/>
              <a:gd name="T39" fmla="*/ 2147483647 h 1093"/>
              <a:gd name="T40" fmla="*/ 2147483647 w 2706"/>
              <a:gd name="T41" fmla="*/ 2147483647 h 1093"/>
              <a:gd name="T42" fmla="*/ 2147483647 w 2706"/>
              <a:gd name="T43" fmla="*/ 2147483647 h 1093"/>
              <a:gd name="T44" fmla="*/ 2147483647 w 2706"/>
              <a:gd name="T45" fmla="*/ 2147483647 h 1093"/>
              <a:gd name="T46" fmla="*/ 2147483647 w 2706"/>
              <a:gd name="T47" fmla="*/ 2147483647 h 1093"/>
              <a:gd name="T48" fmla="*/ 2147483647 w 2706"/>
              <a:gd name="T49" fmla="*/ 2147483647 h 1093"/>
              <a:gd name="T50" fmla="*/ 2147483647 w 2706"/>
              <a:gd name="T51" fmla="*/ 2147483647 h 1093"/>
              <a:gd name="T52" fmla="*/ 2147483647 w 2706"/>
              <a:gd name="T53" fmla="*/ 2147483647 h 1093"/>
              <a:gd name="T54" fmla="*/ 2147483647 w 2706"/>
              <a:gd name="T55" fmla="*/ 2147483647 h 1093"/>
              <a:gd name="T56" fmla="*/ 2147483647 w 2706"/>
              <a:gd name="T57" fmla="*/ 2147483647 h 1093"/>
              <a:gd name="T58" fmla="*/ 2147483647 w 2706"/>
              <a:gd name="T59" fmla="*/ 2147483647 h 1093"/>
              <a:gd name="T60" fmla="*/ 2147483647 w 2706"/>
              <a:gd name="T61" fmla="*/ 2147483647 h 1093"/>
              <a:gd name="T62" fmla="*/ 2147483647 w 2706"/>
              <a:gd name="T63" fmla="*/ 2147483647 h 1093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w 2706"/>
              <a:gd name="T97" fmla="*/ 0 h 1093"/>
              <a:gd name="T98" fmla="*/ 2706 w 2706"/>
              <a:gd name="T99" fmla="*/ 1093 h 1093"/>
            </a:gdLst>
            <a:cxnLst>
              <a:cxn ang="T64">
                <a:pos x="T0" y="T1"/>
              </a:cxn>
              <a:cxn ang="T65">
                <a:pos x="T2" y="T3"/>
              </a:cxn>
              <a:cxn ang="T66">
                <a:pos x="T4" y="T5"/>
              </a:cxn>
              <a:cxn ang="T67">
                <a:pos x="T6" y="T7"/>
              </a:cxn>
              <a:cxn ang="T68">
                <a:pos x="T8" y="T9"/>
              </a:cxn>
              <a:cxn ang="T69">
                <a:pos x="T10" y="T11"/>
              </a:cxn>
              <a:cxn ang="T70">
                <a:pos x="T12" y="T13"/>
              </a:cxn>
              <a:cxn ang="T71">
                <a:pos x="T14" y="T15"/>
              </a:cxn>
              <a:cxn ang="T72">
                <a:pos x="T16" y="T17"/>
              </a:cxn>
              <a:cxn ang="T73">
                <a:pos x="T18" y="T19"/>
              </a:cxn>
              <a:cxn ang="T74">
                <a:pos x="T20" y="T21"/>
              </a:cxn>
              <a:cxn ang="T75">
                <a:pos x="T22" y="T23"/>
              </a:cxn>
              <a:cxn ang="T76">
                <a:pos x="T24" y="T25"/>
              </a:cxn>
              <a:cxn ang="T77">
                <a:pos x="T26" y="T27"/>
              </a:cxn>
              <a:cxn ang="T78">
                <a:pos x="T28" y="T29"/>
              </a:cxn>
              <a:cxn ang="T79">
                <a:pos x="T30" y="T31"/>
              </a:cxn>
              <a:cxn ang="T80">
                <a:pos x="T32" y="T33"/>
              </a:cxn>
              <a:cxn ang="T81">
                <a:pos x="T34" y="T35"/>
              </a:cxn>
              <a:cxn ang="T82">
                <a:pos x="T36" y="T37"/>
              </a:cxn>
              <a:cxn ang="T83">
                <a:pos x="T38" y="T39"/>
              </a:cxn>
              <a:cxn ang="T84">
                <a:pos x="T40" y="T41"/>
              </a:cxn>
              <a:cxn ang="T85">
                <a:pos x="T42" y="T43"/>
              </a:cxn>
              <a:cxn ang="T86">
                <a:pos x="T44" y="T45"/>
              </a:cxn>
              <a:cxn ang="T87">
                <a:pos x="T46" y="T47"/>
              </a:cxn>
              <a:cxn ang="T88">
                <a:pos x="T48" y="T49"/>
              </a:cxn>
              <a:cxn ang="T89">
                <a:pos x="T50" y="T51"/>
              </a:cxn>
              <a:cxn ang="T90">
                <a:pos x="T52" y="T53"/>
              </a:cxn>
              <a:cxn ang="T91">
                <a:pos x="T54" y="T55"/>
              </a:cxn>
              <a:cxn ang="T92">
                <a:pos x="T56" y="T57"/>
              </a:cxn>
              <a:cxn ang="T93">
                <a:pos x="T58" y="T59"/>
              </a:cxn>
              <a:cxn ang="T94">
                <a:pos x="T60" y="T61"/>
              </a:cxn>
              <a:cxn ang="T95">
                <a:pos x="T62" y="T63"/>
              </a:cxn>
            </a:cxnLst>
            <a:rect l="T96" t="T97" r="T98" b="T99"/>
            <a:pathLst>
              <a:path w="2706" h="1093">
                <a:moveTo>
                  <a:pt x="0" y="1093"/>
                </a:moveTo>
                <a:lnTo>
                  <a:pt x="247" y="884"/>
                </a:lnTo>
                <a:lnTo>
                  <a:pt x="350" y="793"/>
                </a:lnTo>
                <a:lnTo>
                  <a:pt x="451" y="708"/>
                </a:lnTo>
                <a:lnTo>
                  <a:pt x="553" y="631"/>
                </a:lnTo>
                <a:lnTo>
                  <a:pt x="655" y="562"/>
                </a:lnTo>
                <a:lnTo>
                  <a:pt x="756" y="497"/>
                </a:lnTo>
                <a:lnTo>
                  <a:pt x="856" y="439"/>
                </a:lnTo>
                <a:lnTo>
                  <a:pt x="955" y="388"/>
                </a:lnTo>
                <a:lnTo>
                  <a:pt x="1053" y="342"/>
                </a:lnTo>
                <a:lnTo>
                  <a:pt x="1148" y="300"/>
                </a:lnTo>
                <a:lnTo>
                  <a:pt x="1242" y="264"/>
                </a:lnTo>
                <a:lnTo>
                  <a:pt x="1331" y="232"/>
                </a:lnTo>
                <a:lnTo>
                  <a:pt x="1419" y="204"/>
                </a:lnTo>
                <a:lnTo>
                  <a:pt x="1504" y="182"/>
                </a:lnTo>
                <a:lnTo>
                  <a:pt x="1586" y="160"/>
                </a:lnTo>
                <a:lnTo>
                  <a:pt x="1664" y="144"/>
                </a:lnTo>
                <a:lnTo>
                  <a:pt x="1737" y="131"/>
                </a:lnTo>
                <a:lnTo>
                  <a:pt x="1807" y="121"/>
                </a:lnTo>
                <a:lnTo>
                  <a:pt x="1871" y="112"/>
                </a:lnTo>
                <a:lnTo>
                  <a:pt x="1932" y="107"/>
                </a:lnTo>
                <a:lnTo>
                  <a:pt x="1988" y="103"/>
                </a:lnTo>
                <a:lnTo>
                  <a:pt x="2038" y="100"/>
                </a:lnTo>
                <a:lnTo>
                  <a:pt x="2082" y="99"/>
                </a:lnTo>
                <a:lnTo>
                  <a:pt x="2121" y="100"/>
                </a:lnTo>
                <a:lnTo>
                  <a:pt x="2152" y="99"/>
                </a:lnTo>
                <a:lnTo>
                  <a:pt x="2178" y="101"/>
                </a:lnTo>
                <a:lnTo>
                  <a:pt x="2195" y="102"/>
                </a:lnTo>
                <a:lnTo>
                  <a:pt x="2206" y="102"/>
                </a:lnTo>
                <a:lnTo>
                  <a:pt x="2210" y="102"/>
                </a:lnTo>
                <a:lnTo>
                  <a:pt x="2146" y="0"/>
                </a:lnTo>
                <a:lnTo>
                  <a:pt x="2706" y="330"/>
                </a:lnTo>
                <a:lnTo>
                  <a:pt x="2270" y="473"/>
                </a:lnTo>
                <a:lnTo>
                  <a:pt x="2336" y="358"/>
                </a:lnTo>
                <a:lnTo>
                  <a:pt x="2335" y="357"/>
                </a:lnTo>
                <a:lnTo>
                  <a:pt x="2326" y="354"/>
                </a:lnTo>
                <a:lnTo>
                  <a:pt x="2313" y="350"/>
                </a:lnTo>
                <a:lnTo>
                  <a:pt x="2293" y="345"/>
                </a:lnTo>
                <a:lnTo>
                  <a:pt x="2270" y="337"/>
                </a:lnTo>
                <a:lnTo>
                  <a:pt x="2241" y="330"/>
                </a:lnTo>
                <a:lnTo>
                  <a:pt x="2207" y="323"/>
                </a:lnTo>
                <a:lnTo>
                  <a:pt x="2168" y="317"/>
                </a:lnTo>
                <a:lnTo>
                  <a:pt x="2124" y="311"/>
                </a:lnTo>
                <a:lnTo>
                  <a:pt x="2075" y="306"/>
                </a:lnTo>
                <a:lnTo>
                  <a:pt x="2024" y="301"/>
                </a:lnTo>
                <a:lnTo>
                  <a:pt x="1966" y="298"/>
                </a:lnTo>
                <a:lnTo>
                  <a:pt x="1905" y="295"/>
                </a:lnTo>
                <a:lnTo>
                  <a:pt x="1838" y="298"/>
                </a:lnTo>
                <a:lnTo>
                  <a:pt x="1767" y="301"/>
                </a:lnTo>
                <a:lnTo>
                  <a:pt x="1692" y="309"/>
                </a:lnTo>
                <a:lnTo>
                  <a:pt x="1613" y="317"/>
                </a:lnTo>
                <a:lnTo>
                  <a:pt x="1533" y="330"/>
                </a:lnTo>
                <a:lnTo>
                  <a:pt x="1445" y="349"/>
                </a:lnTo>
                <a:lnTo>
                  <a:pt x="1354" y="371"/>
                </a:lnTo>
                <a:lnTo>
                  <a:pt x="1262" y="397"/>
                </a:lnTo>
                <a:lnTo>
                  <a:pt x="1164" y="428"/>
                </a:lnTo>
                <a:lnTo>
                  <a:pt x="1065" y="464"/>
                </a:lnTo>
                <a:lnTo>
                  <a:pt x="960" y="505"/>
                </a:lnTo>
                <a:lnTo>
                  <a:pt x="853" y="553"/>
                </a:lnTo>
                <a:lnTo>
                  <a:pt x="742" y="608"/>
                </a:lnTo>
                <a:lnTo>
                  <a:pt x="629" y="669"/>
                </a:lnTo>
                <a:lnTo>
                  <a:pt x="512" y="736"/>
                </a:lnTo>
                <a:lnTo>
                  <a:pt x="393" y="809"/>
                </a:lnTo>
                <a:lnTo>
                  <a:pt x="271" y="892"/>
                </a:lnTo>
                <a:lnTo>
                  <a:pt x="0" y="1093"/>
                </a:lnTo>
                <a:close/>
              </a:path>
            </a:pathLst>
          </a:custGeom>
          <a:solidFill>
            <a:srgbClr val="FF0000"/>
          </a:solidFill>
          <a:ln w="15875">
            <a:noFill/>
            <a:round/>
          </a:ln>
        </p:spPr>
        <p:txBody>
          <a:bodyPr/>
          <a:lstStyle>
            <a:defPPr>
              <a:defRPr lang="zh-CN"/>
            </a:defPPr>
            <a:lvl1pPr marL="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378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378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378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378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800" b="1">
              <a:solidFill>
                <a:srgbClr val="00B05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9" name="Freeform 7"/>
          <p:cNvSpPr/>
          <p:nvPr/>
        </p:nvSpPr>
        <p:spPr bwMode="gray">
          <a:xfrm rot="4029268">
            <a:off x="7711368" y="1761796"/>
            <a:ext cx="650860" cy="332633"/>
          </a:xfrm>
          <a:custGeom>
            <a:gdLst>
              <a:gd name="T0" fmla="*/ 2147483647 w 2706"/>
              <a:gd name="T1" fmla="*/ 2147483647 h 1093"/>
              <a:gd name="T2" fmla="*/ 2147483647 w 2706"/>
              <a:gd name="T3" fmla="*/ 2147483647 h 1093"/>
              <a:gd name="T4" fmla="*/ 2147483647 w 2706"/>
              <a:gd name="T5" fmla="*/ 2147483647 h 1093"/>
              <a:gd name="T6" fmla="*/ 2147483647 w 2706"/>
              <a:gd name="T7" fmla="*/ 2147483647 h 1093"/>
              <a:gd name="T8" fmla="*/ 2147483647 w 2706"/>
              <a:gd name="T9" fmla="*/ 2147483647 h 1093"/>
              <a:gd name="T10" fmla="*/ 2147483647 w 2706"/>
              <a:gd name="T11" fmla="*/ 2147483647 h 1093"/>
              <a:gd name="T12" fmla="*/ 2147483647 w 2706"/>
              <a:gd name="T13" fmla="*/ 2147483647 h 1093"/>
              <a:gd name="T14" fmla="*/ 2147483647 w 2706"/>
              <a:gd name="T15" fmla="*/ 2147483647 h 1093"/>
              <a:gd name="T16" fmla="*/ 2147483647 w 2706"/>
              <a:gd name="T17" fmla="*/ 2147483647 h 1093"/>
              <a:gd name="T18" fmla="*/ 2147483647 w 2706"/>
              <a:gd name="T19" fmla="*/ 2147483647 h 1093"/>
              <a:gd name="T20" fmla="*/ 2147483647 w 2706"/>
              <a:gd name="T21" fmla="*/ 2147483647 h 1093"/>
              <a:gd name="T22" fmla="*/ 2147483647 w 2706"/>
              <a:gd name="T23" fmla="*/ 2147483647 h 1093"/>
              <a:gd name="T24" fmla="*/ 2147483647 w 2706"/>
              <a:gd name="T25" fmla="*/ 2147483647 h 1093"/>
              <a:gd name="T26" fmla="*/ 2147483647 w 2706"/>
              <a:gd name="T27" fmla="*/ 2147483647 h 1093"/>
              <a:gd name="T28" fmla="*/ 2147483647 w 2706"/>
              <a:gd name="T29" fmla="*/ 2147483647 h 1093"/>
              <a:gd name="T30" fmla="*/ 2147483647 w 2706"/>
              <a:gd name="T31" fmla="*/ 2147483647 h 1093"/>
              <a:gd name="T32" fmla="*/ 2147483647 w 2706"/>
              <a:gd name="T33" fmla="*/ 2147483647 h 1093"/>
              <a:gd name="T34" fmla="*/ 2147483647 w 2706"/>
              <a:gd name="T35" fmla="*/ 2147483647 h 1093"/>
              <a:gd name="T36" fmla="*/ 2147483647 w 2706"/>
              <a:gd name="T37" fmla="*/ 2147483647 h 1093"/>
              <a:gd name="T38" fmla="*/ 2147483647 w 2706"/>
              <a:gd name="T39" fmla="*/ 2147483647 h 1093"/>
              <a:gd name="T40" fmla="*/ 2147483647 w 2706"/>
              <a:gd name="T41" fmla="*/ 2147483647 h 1093"/>
              <a:gd name="T42" fmla="*/ 2147483647 w 2706"/>
              <a:gd name="T43" fmla="*/ 2147483647 h 1093"/>
              <a:gd name="T44" fmla="*/ 2147483647 w 2706"/>
              <a:gd name="T45" fmla="*/ 2147483647 h 1093"/>
              <a:gd name="T46" fmla="*/ 2147483647 w 2706"/>
              <a:gd name="T47" fmla="*/ 2147483647 h 1093"/>
              <a:gd name="T48" fmla="*/ 2147483647 w 2706"/>
              <a:gd name="T49" fmla="*/ 2147483647 h 1093"/>
              <a:gd name="T50" fmla="*/ 2147483647 w 2706"/>
              <a:gd name="T51" fmla="*/ 2147483647 h 1093"/>
              <a:gd name="T52" fmla="*/ 2147483647 w 2706"/>
              <a:gd name="T53" fmla="*/ 2147483647 h 1093"/>
              <a:gd name="T54" fmla="*/ 2147483647 w 2706"/>
              <a:gd name="T55" fmla="*/ 2147483647 h 1093"/>
              <a:gd name="T56" fmla="*/ 2147483647 w 2706"/>
              <a:gd name="T57" fmla="*/ 2147483647 h 1093"/>
              <a:gd name="T58" fmla="*/ 2147483647 w 2706"/>
              <a:gd name="T59" fmla="*/ 2147483647 h 1093"/>
              <a:gd name="T60" fmla="*/ 2147483647 w 2706"/>
              <a:gd name="T61" fmla="*/ 2147483647 h 1093"/>
              <a:gd name="T62" fmla="*/ 2147483647 w 2706"/>
              <a:gd name="T63" fmla="*/ 2147483647 h 1093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w 2706"/>
              <a:gd name="T97" fmla="*/ 0 h 1093"/>
              <a:gd name="T98" fmla="*/ 2706 w 2706"/>
              <a:gd name="T99" fmla="*/ 1093 h 1093"/>
            </a:gdLst>
            <a:cxnLst>
              <a:cxn ang="T64">
                <a:pos x="T0" y="T1"/>
              </a:cxn>
              <a:cxn ang="T65">
                <a:pos x="T2" y="T3"/>
              </a:cxn>
              <a:cxn ang="T66">
                <a:pos x="T4" y="T5"/>
              </a:cxn>
              <a:cxn ang="T67">
                <a:pos x="T6" y="T7"/>
              </a:cxn>
              <a:cxn ang="T68">
                <a:pos x="T8" y="T9"/>
              </a:cxn>
              <a:cxn ang="T69">
                <a:pos x="T10" y="T11"/>
              </a:cxn>
              <a:cxn ang="T70">
                <a:pos x="T12" y="T13"/>
              </a:cxn>
              <a:cxn ang="T71">
                <a:pos x="T14" y="T15"/>
              </a:cxn>
              <a:cxn ang="T72">
                <a:pos x="T16" y="T17"/>
              </a:cxn>
              <a:cxn ang="T73">
                <a:pos x="T18" y="T19"/>
              </a:cxn>
              <a:cxn ang="T74">
                <a:pos x="T20" y="T21"/>
              </a:cxn>
              <a:cxn ang="T75">
                <a:pos x="T22" y="T23"/>
              </a:cxn>
              <a:cxn ang="T76">
                <a:pos x="T24" y="T25"/>
              </a:cxn>
              <a:cxn ang="T77">
                <a:pos x="T26" y="T27"/>
              </a:cxn>
              <a:cxn ang="T78">
                <a:pos x="T28" y="T29"/>
              </a:cxn>
              <a:cxn ang="T79">
                <a:pos x="T30" y="T31"/>
              </a:cxn>
              <a:cxn ang="T80">
                <a:pos x="T32" y="T33"/>
              </a:cxn>
              <a:cxn ang="T81">
                <a:pos x="T34" y="T35"/>
              </a:cxn>
              <a:cxn ang="T82">
                <a:pos x="T36" y="T37"/>
              </a:cxn>
              <a:cxn ang="T83">
                <a:pos x="T38" y="T39"/>
              </a:cxn>
              <a:cxn ang="T84">
                <a:pos x="T40" y="T41"/>
              </a:cxn>
              <a:cxn ang="T85">
                <a:pos x="T42" y="T43"/>
              </a:cxn>
              <a:cxn ang="T86">
                <a:pos x="T44" y="T45"/>
              </a:cxn>
              <a:cxn ang="T87">
                <a:pos x="T46" y="T47"/>
              </a:cxn>
              <a:cxn ang="T88">
                <a:pos x="T48" y="T49"/>
              </a:cxn>
              <a:cxn ang="T89">
                <a:pos x="T50" y="T51"/>
              </a:cxn>
              <a:cxn ang="T90">
                <a:pos x="T52" y="T53"/>
              </a:cxn>
              <a:cxn ang="T91">
                <a:pos x="T54" y="T55"/>
              </a:cxn>
              <a:cxn ang="T92">
                <a:pos x="T56" y="T57"/>
              </a:cxn>
              <a:cxn ang="T93">
                <a:pos x="T58" y="T59"/>
              </a:cxn>
              <a:cxn ang="T94">
                <a:pos x="T60" y="T61"/>
              </a:cxn>
              <a:cxn ang="T95">
                <a:pos x="T62" y="T63"/>
              </a:cxn>
            </a:cxnLst>
            <a:rect l="T96" t="T97" r="T98" b="T99"/>
            <a:pathLst>
              <a:path w="2706" h="1093">
                <a:moveTo>
                  <a:pt x="0" y="1093"/>
                </a:moveTo>
                <a:lnTo>
                  <a:pt x="247" y="884"/>
                </a:lnTo>
                <a:lnTo>
                  <a:pt x="350" y="793"/>
                </a:lnTo>
                <a:lnTo>
                  <a:pt x="451" y="708"/>
                </a:lnTo>
                <a:lnTo>
                  <a:pt x="553" y="631"/>
                </a:lnTo>
                <a:lnTo>
                  <a:pt x="655" y="562"/>
                </a:lnTo>
                <a:lnTo>
                  <a:pt x="756" y="497"/>
                </a:lnTo>
                <a:lnTo>
                  <a:pt x="856" y="439"/>
                </a:lnTo>
                <a:lnTo>
                  <a:pt x="955" y="388"/>
                </a:lnTo>
                <a:lnTo>
                  <a:pt x="1053" y="342"/>
                </a:lnTo>
                <a:lnTo>
                  <a:pt x="1148" y="300"/>
                </a:lnTo>
                <a:lnTo>
                  <a:pt x="1242" y="264"/>
                </a:lnTo>
                <a:lnTo>
                  <a:pt x="1331" y="232"/>
                </a:lnTo>
                <a:lnTo>
                  <a:pt x="1419" y="204"/>
                </a:lnTo>
                <a:lnTo>
                  <a:pt x="1504" y="182"/>
                </a:lnTo>
                <a:lnTo>
                  <a:pt x="1586" y="160"/>
                </a:lnTo>
                <a:lnTo>
                  <a:pt x="1664" y="144"/>
                </a:lnTo>
                <a:lnTo>
                  <a:pt x="1737" y="131"/>
                </a:lnTo>
                <a:lnTo>
                  <a:pt x="1807" y="121"/>
                </a:lnTo>
                <a:lnTo>
                  <a:pt x="1871" y="112"/>
                </a:lnTo>
                <a:lnTo>
                  <a:pt x="1932" y="107"/>
                </a:lnTo>
                <a:lnTo>
                  <a:pt x="1988" y="103"/>
                </a:lnTo>
                <a:lnTo>
                  <a:pt x="2038" y="100"/>
                </a:lnTo>
                <a:lnTo>
                  <a:pt x="2082" y="99"/>
                </a:lnTo>
                <a:lnTo>
                  <a:pt x="2121" y="100"/>
                </a:lnTo>
                <a:lnTo>
                  <a:pt x="2152" y="99"/>
                </a:lnTo>
                <a:lnTo>
                  <a:pt x="2178" y="101"/>
                </a:lnTo>
                <a:lnTo>
                  <a:pt x="2195" y="102"/>
                </a:lnTo>
                <a:lnTo>
                  <a:pt x="2206" y="102"/>
                </a:lnTo>
                <a:lnTo>
                  <a:pt x="2210" y="102"/>
                </a:lnTo>
                <a:lnTo>
                  <a:pt x="2146" y="0"/>
                </a:lnTo>
                <a:lnTo>
                  <a:pt x="2706" y="330"/>
                </a:lnTo>
                <a:lnTo>
                  <a:pt x="2270" y="473"/>
                </a:lnTo>
                <a:lnTo>
                  <a:pt x="2336" y="358"/>
                </a:lnTo>
                <a:lnTo>
                  <a:pt x="2335" y="357"/>
                </a:lnTo>
                <a:lnTo>
                  <a:pt x="2326" y="354"/>
                </a:lnTo>
                <a:lnTo>
                  <a:pt x="2313" y="350"/>
                </a:lnTo>
                <a:lnTo>
                  <a:pt x="2293" y="345"/>
                </a:lnTo>
                <a:lnTo>
                  <a:pt x="2270" y="337"/>
                </a:lnTo>
                <a:lnTo>
                  <a:pt x="2241" y="330"/>
                </a:lnTo>
                <a:lnTo>
                  <a:pt x="2207" y="323"/>
                </a:lnTo>
                <a:lnTo>
                  <a:pt x="2168" y="317"/>
                </a:lnTo>
                <a:lnTo>
                  <a:pt x="2124" y="311"/>
                </a:lnTo>
                <a:lnTo>
                  <a:pt x="2075" y="306"/>
                </a:lnTo>
                <a:lnTo>
                  <a:pt x="2024" y="301"/>
                </a:lnTo>
                <a:lnTo>
                  <a:pt x="1966" y="298"/>
                </a:lnTo>
                <a:lnTo>
                  <a:pt x="1905" y="295"/>
                </a:lnTo>
                <a:lnTo>
                  <a:pt x="1838" y="298"/>
                </a:lnTo>
                <a:lnTo>
                  <a:pt x="1767" y="301"/>
                </a:lnTo>
                <a:lnTo>
                  <a:pt x="1692" y="309"/>
                </a:lnTo>
                <a:lnTo>
                  <a:pt x="1613" y="317"/>
                </a:lnTo>
                <a:lnTo>
                  <a:pt x="1533" y="330"/>
                </a:lnTo>
                <a:lnTo>
                  <a:pt x="1445" y="349"/>
                </a:lnTo>
                <a:lnTo>
                  <a:pt x="1354" y="371"/>
                </a:lnTo>
                <a:lnTo>
                  <a:pt x="1262" y="397"/>
                </a:lnTo>
                <a:lnTo>
                  <a:pt x="1164" y="428"/>
                </a:lnTo>
                <a:lnTo>
                  <a:pt x="1065" y="464"/>
                </a:lnTo>
                <a:lnTo>
                  <a:pt x="960" y="505"/>
                </a:lnTo>
                <a:lnTo>
                  <a:pt x="853" y="553"/>
                </a:lnTo>
                <a:lnTo>
                  <a:pt x="742" y="608"/>
                </a:lnTo>
                <a:lnTo>
                  <a:pt x="629" y="669"/>
                </a:lnTo>
                <a:lnTo>
                  <a:pt x="512" y="736"/>
                </a:lnTo>
                <a:lnTo>
                  <a:pt x="393" y="809"/>
                </a:lnTo>
                <a:lnTo>
                  <a:pt x="271" y="892"/>
                </a:lnTo>
                <a:lnTo>
                  <a:pt x="0" y="1093"/>
                </a:lnTo>
                <a:close/>
              </a:path>
            </a:pathLst>
          </a:custGeom>
          <a:solidFill>
            <a:srgbClr val="FF0000"/>
          </a:solidFill>
          <a:ln w="15875">
            <a:noFill/>
            <a:round/>
          </a:ln>
        </p:spPr>
        <p:txBody>
          <a:bodyPr/>
          <a:lstStyle>
            <a:defPPr>
              <a:defRPr lang="zh-CN"/>
            </a:defPPr>
            <a:lvl1pPr marL="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378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378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378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378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800" b="1">
              <a:solidFill>
                <a:srgbClr val="00B05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473782489"/>
      </p:ext>
    </p:ext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/>
        </p:nvSpPr>
        <p:spPr>
          <a:xfrm>
            <a:off x="689386" y="1457813"/>
            <a:ext cx="312906" cy="246221"/>
          </a:xfrm>
          <a:prstGeom prst="rect">
            <a:avLst/>
          </a:prstGeom>
          <a:solidFill>
            <a:srgbClr val="373C64"/>
          </a:solidFill>
        </p:spPr>
        <p:txBody>
          <a:bodyPr wrap="none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000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例</a:t>
            </a:r>
          </a:p>
        </p:txBody>
      </p:sp>
      <p:sp>
        <p:nvSpPr>
          <p:cNvPr id="56" name="Title 1"/>
          <p:cNvSpPr txBox="1"/>
          <p:nvPr/>
        </p:nvSpPr>
        <p:spPr>
          <a:xfrm>
            <a:off x="571472" y="-18"/>
            <a:ext cx="7906566" cy="473202"/>
          </a:xfrm>
          <a:prstGeom prst="rect">
            <a:avLst/>
          </a:prstGeom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zh-CN"/>
            </a:defPPr>
            <a:lvl1pPr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800" smtClean="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同行用“大客户模式”做大</a:t>
            </a:r>
            <a:r>
              <a:rPr lang="zh-CN" altLang="en-US" sz="180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客户，降</a:t>
            </a:r>
            <a:r>
              <a:rPr lang="zh-CN" altLang="en-US" sz="1800" smtClean="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成本再</a:t>
            </a:r>
            <a:r>
              <a:rPr lang="zh-CN" altLang="en-US" sz="180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降价格，实现</a:t>
            </a:r>
            <a:r>
              <a:rPr lang="zh-CN" altLang="en-US" sz="1800" smtClean="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收入、利润</a:t>
            </a:r>
            <a:r>
              <a:rPr lang="zh-CN" altLang="en-US" sz="180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双赢</a:t>
            </a:r>
          </a:p>
        </p:txBody>
      </p:sp>
      <p:sp>
        <p:nvSpPr>
          <p:cNvPr id="5" name="矩形 4"/>
          <p:cNvSpPr/>
          <p:nvPr/>
        </p:nvSpPr>
        <p:spPr>
          <a:xfrm>
            <a:off x="520496" y="1411320"/>
            <a:ext cx="235319" cy="246221"/>
          </a:xfrm>
          <a:prstGeom prst="rect">
            <a:avLst/>
          </a:prstGeom>
          <a:solidFill>
            <a:srgbClr val="FAAF19"/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000" b="1">
                <a:latin typeface="华文细黑" pitchFamily="2" charset="-122"/>
                <a:ea typeface="华文细黑" pitchFamily="2" charset="-122"/>
              </a:rPr>
              <a:t>案</a:t>
            </a:r>
          </a:p>
        </p:txBody>
      </p:sp>
      <p:sp>
        <p:nvSpPr>
          <p:cNvPr id="7" name="矩形 6"/>
          <p:cNvSpPr/>
          <p:nvPr/>
        </p:nvSpPr>
        <p:spPr>
          <a:xfrm>
            <a:off x="395537" y="843557"/>
            <a:ext cx="4104456" cy="442035"/>
          </a:xfrm>
          <a:prstGeom prst="rect">
            <a:avLst/>
          </a:prstGeom>
          <a:solidFill>
            <a:srgbClr val="373C64"/>
          </a:solidFill>
          <a:ln>
            <a:noFill/>
          </a:ln>
        </p:spPr>
        <p:txBody>
          <a:bodyPr wrap="square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71450" indent="-171450">
              <a:buFont typeface="Wingdings" pitchFamily="2" charset="2"/>
              <a:buChar char="Ø"/>
            </a:pPr>
            <a:r>
              <a:rPr lang="zh-CN" altLang="en-US" sz="1200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同</a:t>
            </a:r>
            <a:r>
              <a:rPr lang="zh-CN" altLang="en-US" sz="1200" b="1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一大客户，同行价格低，依然有利润；而我司价格高，却亏损严重，缺乏市场竞争力</a:t>
            </a:r>
            <a:endParaRPr lang="en-US" altLang="zh-CN" sz="1200" b="1">
              <a:solidFill>
                <a:schemeClr val="bg1"/>
              </a:solidFill>
              <a:latin typeface="华文细黑" pitchFamily="2" charset="-122"/>
              <a:ea typeface="华文细黑" pitchFamily="2" charset="-122"/>
              <a:cs typeface="华文黑体" pitchFamily="2" charset="-122"/>
            </a:endParaRPr>
          </a:p>
        </p:txBody>
      </p:sp>
      <p:pic>
        <p:nvPicPr>
          <p:cNvPr id="12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16216" y="2043927"/>
            <a:ext cx="349063" cy="144000"/>
          </a:xfrm>
          <a:prstGeom prst="roundRect">
            <a:avLst>
              <a:gd name="adj" fmla="val 18496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2" name="矩形 117"/>
          <p:cNvSpPr/>
          <p:nvPr/>
        </p:nvSpPr>
        <p:spPr bwMode="auto">
          <a:xfrm>
            <a:off x="395536" y="843558"/>
            <a:ext cx="4104456" cy="3693894"/>
          </a:xfrm>
          <a:prstGeom prst="rect">
            <a:avLst/>
          </a:prstGeom>
          <a:noFill/>
          <a:ln w="952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9" tIns="34295" rIns="68589" bIns="34295" numCol="1" rtlCol="0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defTabSz="685891"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>
              <a:latin typeface="Arial"/>
              <a:ea typeface="华文细黑"/>
              <a:cs typeface="ＭＳ Ｐゴシック" charset="0"/>
            </a:endParaRPr>
          </a:p>
        </p:txBody>
      </p:sp>
      <p:sp>
        <p:nvSpPr>
          <p:cNvPr id="33" name="矩形 117"/>
          <p:cNvSpPr/>
          <p:nvPr/>
        </p:nvSpPr>
        <p:spPr bwMode="auto">
          <a:xfrm>
            <a:off x="4641104" y="843558"/>
            <a:ext cx="4104456" cy="3693894"/>
          </a:xfrm>
          <a:prstGeom prst="rect">
            <a:avLst/>
          </a:prstGeom>
          <a:noFill/>
          <a:ln w="952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9" tIns="34295" rIns="68589" bIns="34295" numCol="1" rtlCol="0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defTabSz="685891"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>
              <a:latin typeface="Arial"/>
              <a:ea typeface="华文细黑"/>
              <a:cs typeface="ＭＳ Ｐゴシック" charset="0"/>
            </a:endParaRPr>
          </a:p>
        </p:txBody>
      </p:sp>
      <p:cxnSp>
        <p:nvCxnSpPr>
          <p:cNvPr id="203" name="直接箭头连接符 202"/>
          <p:cNvCxnSpPr/>
          <p:nvPr/>
        </p:nvCxnSpPr>
        <p:spPr>
          <a:xfrm>
            <a:off x="6065718" y="3875530"/>
            <a:ext cx="324000" cy="1"/>
          </a:xfrm>
          <a:prstGeom prst="straightConnector1">
            <a:avLst/>
          </a:prstGeom>
          <a:ln w="19050">
            <a:solidFill>
              <a:schemeClr val="bg1">
                <a:lumMod val="6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60" name="组合 359"/>
          <p:cNvGrpSpPr/>
          <p:nvPr/>
        </p:nvGrpSpPr>
        <p:grpSpPr>
          <a:xfrm>
            <a:off x="7049590" y="3603729"/>
            <a:ext cx="276232" cy="150501"/>
            <a:chOff x="7666275" y="1473736"/>
            <a:chExt cx="1038458" cy="453436"/>
          </a:xfrm>
        </p:grpSpPr>
        <p:pic>
          <p:nvPicPr>
            <p:cNvPr id="361" name="图片 360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666275" y="1473736"/>
              <a:ext cx="1038458" cy="453436"/>
            </a:xfrm>
            <a:prstGeom prst="rect">
              <a:avLst/>
            </a:prstGeom>
          </p:spPr>
        </p:pic>
        <p:pic>
          <p:nvPicPr>
            <p:cNvPr id="362" name="图片 361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7151"/>
            <a:stretch>
              <a:fillRect/>
            </a:stretch>
          </p:blipFill>
          <p:spPr>
            <a:xfrm rot="83115">
              <a:off x="7781780" y="1566853"/>
              <a:ext cx="281319" cy="117655"/>
            </a:xfrm>
            <a:prstGeom prst="rect">
              <a:avLst/>
            </a:prstGeom>
          </p:spPr>
        </p:pic>
      </p:grpSp>
      <p:cxnSp>
        <p:nvCxnSpPr>
          <p:cNvPr id="363" name="直接箭头连接符 362"/>
          <p:cNvCxnSpPr/>
          <p:nvPr/>
        </p:nvCxnSpPr>
        <p:spPr>
          <a:xfrm>
            <a:off x="7073830" y="3858833"/>
            <a:ext cx="324000" cy="1727"/>
          </a:xfrm>
          <a:prstGeom prst="straightConnector1">
            <a:avLst/>
          </a:prstGeom>
          <a:ln w="19050">
            <a:solidFill>
              <a:schemeClr val="bg1">
                <a:lumMod val="6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18" name="组合 517"/>
          <p:cNvGrpSpPr/>
          <p:nvPr/>
        </p:nvGrpSpPr>
        <p:grpSpPr>
          <a:xfrm>
            <a:off x="7515833" y="3515490"/>
            <a:ext cx="674085" cy="605681"/>
            <a:chOff x="7993172" y="2901593"/>
            <a:chExt cx="674085" cy="605681"/>
          </a:xfrm>
        </p:grpSpPr>
        <p:grpSp>
          <p:nvGrpSpPr>
            <p:cNvPr id="364" name="组合 363"/>
            <p:cNvGrpSpPr/>
            <p:nvPr/>
          </p:nvGrpSpPr>
          <p:grpSpPr>
            <a:xfrm>
              <a:off x="7993172" y="2901593"/>
              <a:ext cx="674085" cy="438131"/>
              <a:chOff x="6111409" y="4463792"/>
              <a:chExt cx="604049" cy="454782"/>
            </a:xfrm>
          </p:grpSpPr>
          <p:sp>
            <p:nvSpPr>
              <p:cNvPr id="365" name="Freeform 2463"/>
              <p:cNvSpPr>
                <a:spLocks noChangeArrowheads="1"/>
              </p:cNvSpPr>
              <p:nvPr/>
            </p:nvSpPr>
            <p:spPr bwMode="auto">
              <a:xfrm>
                <a:off x="6608468" y="4621217"/>
                <a:ext cx="22290" cy="41543"/>
              </a:xfrm>
              <a:custGeom>
                <a:gdLst>
                  <a:gd name="T0" fmla="*/ 9 w 19"/>
                  <a:gd name="T1" fmla="*/ 6 h 32"/>
                  <a:gd name="T2" fmla="*/ 0 w 19"/>
                  <a:gd name="T3" fmla="*/ 0 h 32"/>
                  <a:gd name="T4" fmla="*/ 0 w 19"/>
                  <a:gd name="T5" fmla="*/ 12 h 32"/>
                  <a:gd name="T6" fmla="*/ 9 w 19"/>
                  <a:gd name="T7" fmla="*/ 18 h 32"/>
                  <a:gd name="T8" fmla="*/ 9 w 19"/>
                  <a:gd name="T9" fmla="*/ 6 h 3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9"/>
                  <a:gd name="T16" fmla="*/ 0 h 32"/>
                  <a:gd name="T17" fmla="*/ 19 w 19"/>
                  <a:gd name="T18" fmla="*/ 32 h 3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9" h="32">
                    <a:moveTo>
                      <a:pt x="18" y="10"/>
                    </a:moveTo>
                    <a:lnTo>
                      <a:pt x="0" y="0"/>
                    </a:lnTo>
                    <a:lnTo>
                      <a:pt x="0" y="21"/>
                    </a:lnTo>
                    <a:lnTo>
                      <a:pt x="18" y="31"/>
                    </a:lnTo>
                    <a:lnTo>
                      <a:pt x="18" y="10"/>
                    </a:lnTo>
                  </a:path>
                </a:pathLst>
              </a:custGeom>
              <a:solidFill>
                <a:srgbClr val="CCCCCC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66" name="Freeform 2476"/>
              <p:cNvSpPr>
                <a:spLocks noChangeArrowheads="1"/>
              </p:cNvSpPr>
              <p:nvPr/>
            </p:nvSpPr>
            <p:spPr bwMode="auto">
              <a:xfrm>
                <a:off x="6608468" y="4568742"/>
                <a:ext cx="106990" cy="67780"/>
              </a:xfrm>
              <a:custGeom>
                <a:gdLst>
                  <a:gd name="T0" fmla="*/ 47 w 89"/>
                  <a:gd name="T1" fmla="*/ 6 h 51"/>
                  <a:gd name="T2" fmla="*/ 38 w 89"/>
                  <a:gd name="T3" fmla="*/ 0 h 51"/>
                  <a:gd name="T4" fmla="*/ 0 w 89"/>
                  <a:gd name="T5" fmla="*/ 24 h 51"/>
                  <a:gd name="T6" fmla="*/ 10 w 89"/>
                  <a:gd name="T7" fmla="*/ 30 h 51"/>
                  <a:gd name="T8" fmla="*/ 47 w 89"/>
                  <a:gd name="T9" fmla="*/ 6 h 5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89"/>
                  <a:gd name="T16" fmla="*/ 0 h 51"/>
                  <a:gd name="T17" fmla="*/ 89 w 89"/>
                  <a:gd name="T18" fmla="*/ 51 h 51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89" h="51">
                    <a:moveTo>
                      <a:pt x="88" y="10"/>
                    </a:moveTo>
                    <a:lnTo>
                      <a:pt x="70" y="0"/>
                    </a:lnTo>
                    <a:lnTo>
                      <a:pt x="0" y="40"/>
                    </a:lnTo>
                    <a:lnTo>
                      <a:pt x="18" y="50"/>
                    </a:lnTo>
                    <a:lnTo>
                      <a:pt x="88" y="10"/>
                    </a:lnTo>
                  </a:path>
                </a:pathLst>
              </a:custGeom>
              <a:solidFill>
                <a:srgbClr val="E6E6E6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67" name="Line 2478"/>
              <p:cNvSpPr>
                <a:spLocks noChangeShapeType="1"/>
              </p:cNvSpPr>
              <p:nvPr/>
            </p:nvSpPr>
            <p:spPr bwMode="auto">
              <a:xfrm flipV="1">
                <a:off x="6566118" y="4601538"/>
                <a:ext cx="2229" cy="8746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bevel/>
              </a:ln>
            </p:spPr>
            <p:txBody>
              <a:bodyPr wrap="none" lIns="19220" tIns="9610" rIns="19220" bIns="9610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8" name="Freeform 2479"/>
              <p:cNvSpPr>
                <a:spLocks noChangeArrowheads="1"/>
              </p:cNvSpPr>
              <p:nvPr/>
            </p:nvSpPr>
            <p:spPr bwMode="auto">
              <a:xfrm>
                <a:off x="6566118" y="4610284"/>
                <a:ext cx="22290" cy="21865"/>
              </a:xfrm>
              <a:custGeom>
                <a:gdLst>
                  <a:gd name="T0" fmla="*/ 3 w 17"/>
                  <a:gd name="T1" fmla="*/ 9 h 17"/>
                  <a:gd name="T2" fmla="*/ 0 w 17"/>
                  <a:gd name="T3" fmla="*/ 9 h 17"/>
                  <a:gd name="T4" fmla="*/ 0 w 17"/>
                  <a:gd name="T5" fmla="*/ 6 h 17"/>
                  <a:gd name="T6" fmla="*/ 0 w 17"/>
                  <a:gd name="T7" fmla="*/ 3 h 17"/>
                  <a:gd name="T8" fmla="*/ 3 w 17"/>
                  <a:gd name="T9" fmla="*/ 0 h 17"/>
                  <a:gd name="T10" fmla="*/ 6 w 17"/>
                  <a:gd name="T11" fmla="*/ 0 h 17"/>
                  <a:gd name="T12" fmla="*/ 9 w 17"/>
                  <a:gd name="T13" fmla="*/ 0 h 17"/>
                  <a:gd name="T14" fmla="*/ 9 w 17"/>
                  <a:gd name="T15" fmla="*/ 3 h 17"/>
                  <a:gd name="T16" fmla="*/ 9 w 17"/>
                  <a:gd name="T17" fmla="*/ 6 h 17"/>
                  <a:gd name="T18" fmla="*/ 6 w 17"/>
                  <a:gd name="T19" fmla="*/ 9 h 17"/>
                  <a:gd name="T20" fmla="*/ 3 w 17"/>
                  <a:gd name="T21" fmla="*/ 9 h 17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7"/>
                  <a:gd name="T34" fmla="*/ 0 h 17"/>
                  <a:gd name="T35" fmla="*/ 17 w 17"/>
                  <a:gd name="T36" fmla="*/ 17 h 17"/>
                </a:gdLst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7" h="17">
                    <a:moveTo>
                      <a:pt x="5" y="16"/>
                    </a:moveTo>
                    <a:lnTo>
                      <a:pt x="0" y="16"/>
                    </a:lnTo>
                    <a:lnTo>
                      <a:pt x="0" y="10"/>
                    </a:lnTo>
                    <a:lnTo>
                      <a:pt x="0" y="5"/>
                    </a:lnTo>
                    <a:lnTo>
                      <a:pt x="5" y="0"/>
                    </a:lnTo>
                    <a:lnTo>
                      <a:pt x="10" y="0"/>
                    </a:lnTo>
                    <a:lnTo>
                      <a:pt x="16" y="0"/>
                    </a:lnTo>
                    <a:lnTo>
                      <a:pt x="16" y="5"/>
                    </a:lnTo>
                    <a:lnTo>
                      <a:pt x="16" y="10"/>
                    </a:lnTo>
                    <a:lnTo>
                      <a:pt x="10" y="16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999999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69" name="Freeform 2480"/>
              <p:cNvSpPr>
                <a:spLocks noChangeArrowheads="1"/>
              </p:cNvSpPr>
              <p:nvPr/>
            </p:nvSpPr>
            <p:spPr bwMode="auto">
              <a:xfrm>
                <a:off x="6566118" y="4610284"/>
                <a:ext cx="22290" cy="21865"/>
              </a:xfrm>
              <a:custGeom>
                <a:gdLst>
                  <a:gd name="T0" fmla="*/ 9 w 17"/>
                  <a:gd name="T1" fmla="*/ 6 h 17"/>
                  <a:gd name="T2" fmla="*/ 9 w 17"/>
                  <a:gd name="T3" fmla="*/ 3 h 17"/>
                  <a:gd name="T4" fmla="*/ 9 w 17"/>
                  <a:gd name="T5" fmla="*/ 0 h 17"/>
                  <a:gd name="T6" fmla="*/ 5 w 17"/>
                  <a:gd name="T7" fmla="*/ 0 h 17"/>
                  <a:gd name="T8" fmla="*/ 0 w 17"/>
                  <a:gd name="T9" fmla="*/ 3 h 17"/>
                  <a:gd name="T10" fmla="*/ 0 w 17"/>
                  <a:gd name="T11" fmla="*/ 6 h 17"/>
                  <a:gd name="T12" fmla="*/ 0 w 17"/>
                  <a:gd name="T13" fmla="*/ 9 h 17"/>
                  <a:gd name="T14" fmla="*/ 5 w 17"/>
                  <a:gd name="T15" fmla="*/ 9 h 17"/>
                  <a:gd name="T16" fmla="*/ 9 w 17"/>
                  <a:gd name="T17" fmla="*/ 6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0"/>
                    </a:moveTo>
                    <a:lnTo>
                      <a:pt x="16" y="5"/>
                    </a:lnTo>
                    <a:lnTo>
                      <a:pt x="16" y="0"/>
                    </a:lnTo>
                    <a:lnTo>
                      <a:pt x="8" y="0"/>
                    </a:lnTo>
                    <a:lnTo>
                      <a:pt x="0" y="5"/>
                    </a:lnTo>
                    <a:lnTo>
                      <a:pt x="0" y="10"/>
                    </a:lnTo>
                    <a:lnTo>
                      <a:pt x="0" y="16"/>
                    </a:lnTo>
                    <a:lnTo>
                      <a:pt x="8" y="16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666666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70" name="Freeform 2481"/>
              <p:cNvSpPr>
                <a:spLocks noChangeArrowheads="1"/>
              </p:cNvSpPr>
              <p:nvPr/>
            </p:nvSpPr>
            <p:spPr bwMode="auto">
              <a:xfrm>
                <a:off x="6532683" y="4570928"/>
                <a:ext cx="22290" cy="48102"/>
              </a:xfrm>
              <a:custGeom>
                <a:gdLst>
                  <a:gd name="T0" fmla="*/ 9 w 19"/>
                  <a:gd name="T1" fmla="*/ 7 h 32"/>
                  <a:gd name="T2" fmla="*/ 0 w 19"/>
                  <a:gd name="T3" fmla="*/ 0 h 32"/>
                  <a:gd name="T4" fmla="*/ 0 w 19"/>
                  <a:gd name="T5" fmla="*/ 14 h 32"/>
                  <a:gd name="T6" fmla="*/ 9 w 19"/>
                  <a:gd name="T7" fmla="*/ 21 h 32"/>
                  <a:gd name="T8" fmla="*/ 9 w 19"/>
                  <a:gd name="T9" fmla="*/ 7 h 3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9"/>
                  <a:gd name="T16" fmla="*/ 0 h 32"/>
                  <a:gd name="T17" fmla="*/ 19 w 19"/>
                  <a:gd name="T18" fmla="*/ 32 h 3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9" h="32">
                    <a:moveTo>
                      <a:pt x="18" y="10"/>
                    </a:moveTo>
                    <a:lnTo>
                      <a:pt x="0" y="0"/>
                    </a:lnTo>
                    <a:lnTo>
                      <a:pt x="0" y="21"/>
                    </a:lnTo>
                    <a:lnTo>
                      <a:pt x="18" y="31"/>
                    </a:lnTo>
                    <a:lnTo>
                      <a:pt x="18" y="10"/>
                    </a:lnTo>
                  </a:path>
                </a:pathLst>
              </a:custGeom>
              <a:solidFill>
                <a:srgbClr val="CCCCCC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71" name="Freeform 2482"/>
              <p:cNvSpPr>
                <a:spLocks noChangeArrowheads="1"/>
              </p:cNvSpPr>
              <p:nvPr/>
            </p:nvSpPr>
            <p:spPr bwMode="auto">
              <a:xfrm>
                <a:off x="6617384" y="4566555"/>
                <a:ext cx="20061" cy="21865"/>
              </a:xfrm>
              <a:custGeom>
                <a:gdLst>
                  <a:gd name="T0" fmla="*/ 2 w 17"/>
                  <a:gd name="T1" fmla="*/ 9 h 17"/>
                  <a:gd name="T2" fmla="*/ 0 w 17"/>
                  <a:gd name="T3" fmla="*/ 8 h 17"/>
                  <a:gd name="T4" fmla="*/ 0 w 17"/>
                  <a:gd name="T5" fmla="*/ 7 h 17"/>
                  <a:gd name="T6" fmla="*/ 0 w 17"/>
                  <a:gd name="T7" fmla="*/ 6 h 17"/>
                  <a:gd name="T8" fmla="*/ 0 w 17"/>
                  <a:gd name="T9" fmla="*/ 2 h 17"/>
                  <a:gd name="T10" fmla="*/ 1 w 17"/>
                  <a:gd name="T11" fmla="*/ 1 h 17"/>
                  <a:gd name="T12" fmla="*/ 3 w 17"/>
                  <a:gd name="T13" fmla="*/ 0 h 17"/>
                  <a:gd name="T14" fmla="*/ 5 w 17"/>
                  <a:gd name="T15" fmla="*/ 0 h 17"/>
                  <a:gd name="T16" fmla="*/ 6 w 17"/>
                  <a:gd name="T17" fmla="*/ 0 h 17"/>
                  <a:gd name="T18" fmla="*/ 8 w 17"/>
                  <a:gd name="T19" fmla="*/ 1 h 17"/>
                  <a:gd name="T20" fmla="*/ 8 w 17"/>
                  <a:gd name="T21" fmla="*/ 2 h 17"/>
                  <a:gd name="T22" fmla="*/ 8 w 17"/>
                  <a:gd name="T23" fmla="*/ 4 h 17"/>
                  <a:gd name="T24" fmla="*/ 8 w 17"/>
                  <a:gd name="T25" fmla="*/ 7 h 17"/>
                  <a:gd name="T26" fmla="*/ 7 w 17"/>
                  <a:gd name="T27" fmla="*/ 8 h 17"/>
                  <a:gd name="T28" fmla="*/ 5 w 17"/>
                  <a:gd name="T29" fmla="*/ 9 h 17"/>
                  <a:gd name="T30" fmla="*/ 3 w 17"/>
                  <a:gd name="T31" fmla="*/ 9 h 17"/>
                  <a:gd name="T32" fmla="*/ 2 w 17"/>
                  <a:gd name="T33" fmla="*/ 9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6"/>
                    </a:moveTo>
                    <a:lnTo>
                      <a:pt x="0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4"/>
                    </a:lnTo>
                    <a:lnTo>
                      <a:pt x="2" y="2"/>
                    </a:lnTo>
                    <a:lnTo>
                      <a:pt x="6" y="0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6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6" y="12"/>
                    </a:lnTo>
                    <a:lnTo>
                      <a:pt x="13" y="14"/>
                    </a:lnTo>
                    <a:lnTo>
                      <a:pt x="9" y="16"/>
                    </a:lnTo>
                    <a:lnTo>
                      <a:pt x="6" y="16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72" name="Freeform 2483"/>
              <p:cNvSpPr>
                <a:spLocks noChangeArrowheads="1"/>
              </p:cNvSpPr>
              <p:nvPr/>
            </p:nvSpPr>
            <p:spPr bwMode="auto">
              <a:xfrm>
                <a:off x="6617384" y="4568742"/>
                <a:ext cx="20061" cy="19678"/>
              </a:xfrm>
              <a:custGeom>
                <a:gdLst>
                  <a:gd name="T0" fmla="*/ 8 w 17"/>
                  <a:gd name="T1" fmla="*/ 6 h 17"/>
                  <a:gd name="T2" fmla="*/ 8 w 17"/>
                  <a:gd name="T3" fmla="*/ 2 h 17"/>
                  <a:gd name="T4" fmla="*/ 8 w 17"/>
                  <a:gd name="T5" fmla="*/ 1 h 17"/>
                  <a:gd name="T6" fmla="*/ 8 w 17"/>
                  <a:gd name="T7" fmla="*/ 0 h 17"/>
                  <a:gd name="T8" fmla="*/ 7 w 17"/>
                  <a:gd name="T9" fmla="*/ 0 h 17"/>
                  <a:gd name="T10" fmla="*/ 4 w 17"/>
                  <a:gd name="T11" fmla="*/ 0 h 17"/>
                  <a:gd name="T12" fmla="*/ 3 w 17"/>
                  <a:gd name="T13" fmla="*/ 1 h 17"/>
                  <a:gd name="T14" fmla="*/ 1 w 17"/>
                  <a:gd name="T15" fmla="*/ 2 h 17"/>
                  <a:gd name="T16" fmla="*/ 0 w 17"/>
                  <a:gd name="T17" fmla="*/ 6 h 17"/>
                  <a:gd name="T18" fmla="*/ 1 w 17"/>
                  <a:gd name="T19" fmla="*/ 8 h 17"/>
                  <a:gd name="T20" fmla="*/ 3 w 17"/>
                  <a:gd name="T21" fmla="*/ 8 h 17"/>
                  <a:gd name="T22" fmla="*/ 4 w 17"/>
                  <a:gd name="T23" fmla="*/ 8 h 17"/>
                  <a:gd name="T24" fmla="*/ 7 w 17"/>
                  <a:gd name="T25" fmla="*/ 7 h 17"/>
                  <a:gd name="T26" fmla="*/ 8 w 17"/>
                  <a:gd name="T27" fmla="*/ 6 h 17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17"/>
                  <a:gd name="T43" fmla="*/ 0 h 17"/>
                  <a:gd name="T44" fmla="*/ 17 w 17"/>
                  <a:gd name="T45" fmla="*/ 17 h 17"/>
                </a:gdLst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17" h="17">
                    <a:moveTo>
                      <a:pt x="16" y="11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6" y="0"/>
                    </a:lnTo>
                    <a:lnTo>
                      <a:pt x="13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3" y="13"/>
                    </a:lnTo>
                    <a:lnTo>
                      <a:pt x="16" y="11"/>
                    </a:lnTo>
                  </a:path>
                </a:pathLst>
              </a:custGeom>
              <a:solidFill>
                <a:srgbClr val="666666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73" name="Freeform 2484"/>
              <p:cNvSpPr>
                <a:spLocks noChangeArrowheads="1"/>
              </p:cNvSpPr>
              <p:nvPr/>
            </p:nvSpPr>
            <p:spPr bwMode="auto">
              <a:xfrm>
                <a:off x="6621842" y="4568742"/>
                <a:ext cx="22290" cy="21865"/>
              </a:xfrm>
              <a:custGeom>
                <a:gdLst>
                  <a:gd name="T0" fmla="*/ 9 w 17"/>
                  <a:gd name="T1" fmla="*/ 5 h 17"/>
                  <a:gd name="T2" fmla="*/ 9 w 17"/>
                  <a:gd name="T3" fmla="*/ 2 h 17"/>
                  <a:gd name="T4" fmla="*/ 9 w 17"/>
                  <a:gd name="T5" fmla="*/ 0 h 17"/>
                  <a:gd name="T6" fmla="*/ 3 w 17"/>
                  <a:gd name="T7" fmla="*/ 0 h 17"/>
                  <a:gd name="T8" fmla="*/ 0 w 17"/>
                  <a:gd name="T9" fmla="*/ 2 h 17"/>
                  <a:gd name="T10" fmla="*/ 0 w 17"/>
                  <a:gd name="T11" fmla="*/ 7 h 17"/>
                  <a:gd name="T12" fmla="*/ 0 w 17"/>
                  <a:gd name="T13" fmla="*/ 9 h 17"/>
                  <a:gd name="T14" fmla="*/ 3 w 17"/>
                  <a:gd name="T15" fmla="*/ 7 h 17"/>
                  <a:gd name="T16" fmla="*/ 9 w 17"/>
                  <a:gd name="T17" fmla="*/ 5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2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74" name="Freeform 2485"/>
              <p:cNvSpPr>
                <a:spLocks noChangeArrowheads="1"/>
              </p:cNvSpPr>
              <p:nvPr/>
            </p:nvSpPr>
            <p:spPr bwMode="auto">
              <a:xfrm>
                <a:off x="6608468" y="4568742"/>
                <a:ext cx="22290" cy="24051"/>
              </a:xfrm>
              <a:custGeom>
                <a:gdLst>
                  <a:gd name="T0" fmla="*/ 2 w 17"/>
                  <a:gd name="T1" fmla="*/ 9 h 17"/>
                  <a:gd name="T2" fmla="*/ 0 w 17"/>
                  <a:gd name="T3" fmla="*/ 8 h 17"/>
                  <a:gd name="T4" fmla="*/ 0 w 17"/>
                  <a:gd name="T5" fmla="*/ 6 h 17"/>
                  <a:gd name="T6" fmla="*/ 0 w 17"/>
                  <a:gd name="T7" fmla="*/ 5 h 17"/>
                  <a:gd name="T8" fmla="*/ 0 w 17"/>
                  <a:gd name="T9" fmla="*/ 2 h 17"/>
                  <a:gd name="T10" fmla="*/ 1 w 17"/>
                  <a:gd name="T11" fmla="*/ 1 h 17"/>
                  <a:gd name="T12" fmla="*/ 4 w 17"/>
                  <a:gd name="T13" fmla="*/ 0 h 17"/>
                  <a:gd name="T14" fmla="*/ 5 w 17"/>
                  <a:gd name="T15" fmla="*/ 0 h 17"/>
                  <a:gd name="T16" fmla="*/ 6 w 17"/>
                  <a:gd name="T17" fmla="*/ 0 h 17"/>
                  <a:gd name="T18" fmla="*/ 9 w 17"/>
                  <a:gd name="T19" fmla="*/ 1 h 17"/>
                  <a:gd name="T20" fmla="*/ 9 w 17"/>
                  <a:gd name="T21" fmla="*/ 2 h 17"/>
                  <a:gd name="T22" fmla="*/ 9 w 17"/>
                  <a:gd name="T23" fmla="*/ 3 h 17"/>
                  <a:gd name="T24" fmla="*/ 9 w 17"/>
                  <a:gd name="T25" fmla="*/ 6 h 17"/>
                  <a:gd name="T26" fmla="*/ 8 w 17"/>
                  <a:gd name="T27" fmla="*/ 8 h 17"/>
                  <a:gd name="T28" fmla="*/ 5 w 17"/>
                  <a:gd name="T29" fmla="*/ 9 h 17"/>
                  <a:gd name="T30" fmla="*/ 4 w 17"/>
                  <a:gd name="T31" fmla="*/ 10 h 17"/>
                  <a:gd name="T32" fmla="*/ 2 w 17"/>
                  <a:gd name="T33" fmla="*/ 9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4"/>
                    </a:moveTo>
                    <a:lnTo>
                      <a:pt x="0" y="12"/>
                    </a:lnTo>
                    <a:lnTo>
                      <a:pt x="0" y="10"/>
                    </a:lnTo>
                    <a:lnTo>
                      <a:pt x="0" y="8"/>
                    </a:lnTo>
                    <a:lnTo>
                      <a:pt x="0" y="3"/>
                    </a:lnTo>
                    <a:lnTo>
                      <a:pt x="2" y="1"/>
                    </a:lnTo>
                    <a:lnTo>
                      <a:pt x="6" y="0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6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6" y="10"/>
                    </a:lnTo>
                    <a:lnTo>
                      <a:pt x="13" y="12"/>
                    </a:lnTo>
                    <a:lnTo>
                      <a:pt x="9" y="14"/>
                    </a:lnTo>
                    <a:lnTo>
                      <a:pt x="6" y="16"/>
                    </a:lnTo>
                    <a:lnTo>
                      <a:pt x="4" y="14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75" name="Freeform 2486"/>
              <p:cNvSpPr>
                <a:spLocks noChangeArrowheads="1"/>
              </p:cNvSpPr>
              <p:nvPr/>
            </p:nvSpPr>
            <p:spPr bwMode="auto">
              <a:xfrm>
                <a:off x="6610697" y="4570928"/>
                <a:ext cx="20061" cy="24051"/>
              </a:xfrm>
              <a:custGeom>
                <a:gdLst>
                  <a:gd name="T0" fmla="*/ 8 w 17"/>
                  <a:gd name="T1" fmla="*/ 6 h 17"/>
                  <a:gd name="T2" fmla="*/ 8 w 17"/>
                  <a:gd name="T3" fmla="*/ 3 h 17"/>
                  <a:gd name="T4" fmla="*/ 8 w 17"/>
                  <a:gd name="T5" fmla="*/ 1 h 17"/>
                  <a:gd name="T6" fmla="*/ 8 w 17"/>
                  <a:gd name="T7" fmla="*/ 0 h 17"/>
                  <a:gd name="T8" fmla="*/ 7 w 17"/>
                  <a:gd name="T9" fmla="*/ 0 h 17"/>
                  <a:gd name="T10" fmla="*/ 4 w 17"/>
                  <a:gd name="T11" fmla="*/ 0 h 17"/>
                  <a:gd name="T12" fmla="*/ 3 w 17"/>
                  <a:gd name="T13" fmla="*/ 1 h 17"/>
                  <a:gd name="T14" fmla="*/ 1 w 17"/>
                  <a:gd name="T15" fmla="*/ 4 h 17"/>
                  <a:gd name="T16" fmla="*/ 0 w 17"/>
                  <a:gd name="T17" fmla="*/ 6 h 17"/>
                  <a:gd name="T18" fmla="*/ 1 w 17"/>
                  <a:gd name="T19" fmla="*/ 9 h 17"/>
                  <a:gd name="T20" fmla="*/ 3 w 17"/>
                  <a:gd name="T21" fmla="*/ 10 h 17"/>
                  <a:gd name="T22" fmla="*/ 4 w 17"/>
                  <a:gd name="T23" fmla="*/ 9 h 17"/>
                  <a:gd name="T24" fmla="*/ 7 w 17"/>
                  <a:gd name="T25" fmla="*/ 8 h 17"/>
                  <a:gd name="T26" fmla="*/ 8 w 17"/>
                  <a:gd name="T27" fmla="*/ 6 h 17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17"/>
                  <a:gd name="T43" fmla="*/ 0 h 17"/>
                  <a:gd name="T44" fmla="*/ 17 w 17"/>
                  <a:gd name="T45" fmla="*/ 17 h 17"/>
                </a:gdLst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17" h="17">
                    <a:moveTo>
                      <a:pt x="16" y="10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6" y="0"/>
                    </a:lnTo>
                    <a:lnTo>
                      <a:pt x="13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6"/>
                    </a:lnTo>
                    <a:lnTo>
                      <a:pt x="0" y="10"/>
                    </a:lnTo>
                    <a:lnTo>
                      <a:pt x="2" y="14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3" y="12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666666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76" name="Freeform 2487"/>
              <p:cNvSpPr>
                <a:spLocks noChangeArrowheads="1"/>
              </p:cNvSpPr>
              <p:nvPr/>
            </p:nvSpPr>
            <p:spPr bwMode="auto">
              <a:xfrm>
                <a:off x="6612926" y="4573115"/>
                <a:ext cx="20061" cy="26237"/>
              </a:xfrm>
              <a:custGeom>
                <a:gdLst>
                  <a:gd name="T0" fmla="*/ 8 w 17"/>
                  <a:gd name="T1" fmla="*/ 6 h 17"/>
                  <a:gd name="T2" fmla="*/ 8 w 17"/>
                  <a:gd name="T3" fmla="*/ 3 h 17"/>
                  <a:gd name="T4" fmla="*/ 8 w 17"/>
                  <a:gd name="T5" fmla="*/ 0 h 17"/>
                  <a:gd name="T6" fmla="*/ 3 w 17"/>
                  <a:gd name="T7" fmla="*/ 0 h 17"/>
                  <a:gd name="T8" fmla="*/ 0 w 17"/>
                  <a:gd name="T9" fmla="*/ 3 h 17"/>
                  <a:gd name="T10" fmla="*/ 0 w 17"/>
                  <a:gd name="T11" fmla="*/ 8 h 17"/>
                  <a:gd name="T12" fmla="*/ 0 w 17"/>
                  <a:gd name="T13" fmla="*/ 11 h 17"/>
                  <a:gd name="T14" fmla="*/ 3 w 17"/>
                  <a:gd name="T15" fmla="*/ 11 h 17"/>
                  <a:gd name="T16" fmla="*/ 8 w 17"/>
                  <a:gd name="T17" fmla="*/ 6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77" name="Freeform 2488"/>
              <p:cNvSpPr>
                <a:spLocks noChangeArrowheads="1"/>
              </p:cNvSpPr>
              <p:nvPr/>
            </p:nvSpPr>
            <p:spPr bwMode="auto">
              <a:xfrm>
                <a:off x="6621842" y="4568742"/>
                <a:ext cx="22290" cy="21865"/>
              </a:xfrm>
              <a:custGeom>
                <a:gdLst>
                  <a:gd name="T0" fmla="*/ 2 w 17"/>
                  <a:gd name="T1" fmla="*/ 9 h 17"/>
                  <a:gd name="T2" fmla="*/ 1 w 17"/>
                  <a:gd name="T3" fmla="*/ 8 h 17"/>
                  <a:gd name="T4" fmla="*/ 0 w 17"/>
                  <a:gd name="T5" fmla="*/ 7 h 17"/>
                  <a:gd name="T6" fmla="*/ 0 w 17"/>
                  <a:gd name="T7" fmla="*/ 6 h 17"/>
                  <a:gd name="T8" fmla="*/ 1 w 17"/>
                  <a:gd name="T9" fmla="*/ 2 h 17"/>
                  <a:gd name="T10" fmla="*/ 2 w 17"/>
                  <a:gd name="T11" fmla="*/ 1 h 17"/>
                  <a:gd name="T12" fmla="*/ 4 w 17"/>
                  <a:gd name="T13" fmla="*/ 0 h 17"/>
                  <a:gd name="T14" fmla="*/ 5 w 17"/>
                  <a:gd name="T15" fmla="*/ 0 h 17"/>
                  <a:gd name="T16" fmla="*/ 6 w 17"/>
                  <a:gd name="T17" fmla="*/ 0 h 17"/>
                  <a:gd name="T18" fmla="*/ 8 w 17"/>
                  <a:gd name="T19" fmla="*/ 1 h 17"/>
                  <a:gd name="T20" fmla="*/ 8 w 17"/>
                  <a:gd name="T21" fmla="*/ 2 h 17"/>
                  <a:gd name="T22" fmla="*/ 9 w 17"/>
                  <a:gd name="T23" fmla="*/ 4 h 17"/>
                  <a:gd name="T24" fmla="*/ 8 w 17"/>
                  <a:gd name="T25" fmla="*/ 7 h 17"/>
                  <a:gd name="T26" fmla="*/ 7 w 17"/>
                  <a:gd name="T27" fmla="*/ 8 h 17"/>
                  <a:gd name="T28" fmla="*/ 6 w 17"/>
                  <a:gd name="T29" fmla="*/ 9 h 17"/>
                  <a:gd name="T30" fmla="*/ 4 w 17"/>
                  <a:gd name="T31" fmla="*/ 9 h 17"/>
                  <a:gd name="T32" fmla="*/ 2 w 17"/>
                  <a:gd name="T33" fmla="*/ 9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2" y="4"/>
                    </a:lnTo>
                    <a:lnTo>
                      <a:pt x="4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2"/>
                    </a:lnTo>
                    <a:lnTo>
                      <a:pt x="14" y="4"/>
                    </a:lnTo>
                    <a:lnTo>
                      <a:pt x="16" y="6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6" y="16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78" name="Freeform 2489"/>
              <p:cNvSpPr>
                <a:spLocks noChangeArrowheads="1"/>
              </p:cNvSpPr>
              <p:nvPr/>
            </p:nvSpPr>
            <p:spPr bwMode="auto">
              <a:xfrm>
                <a:off x="6624071" y="4568742"/>
                <a:ext cx="22290" cy="21865"/>
              </a:xfrm>
              <a:custGeom>
                <a:gdLst>
                  <a:gd name="T0" fmla="*/ 8 w 17"/>
                  <a:gd name="T1" fmla="*/ 6 h 17"/>
                  <a:gd name="T2" fmla="*/ 9 w 17"/>
                  <a:gd name="T3" fmla="*/ 2 h 17"/>
                  <a:gd name="T4" fmla="*/ 8 w 17"/>
                  <a:gd name="T5" fmla="*/ 1 h 17"/>
                  <a:gd name="T6" fmla="*/ 8 w 17"/>
                  <a:gd name="T7" fmla="*/ 0 h 17"/>
                  <a:gd name="T8" fmla="*/ 6 w 17"/>
                  <a:gd name="T9" fmla="*/ 0 h 17"/>
                  <a:gd name="T10" fmla="*/ 5 w 17"/>
                  <a:gd name="T11" fmla="*/ 0 h 17"/>
                  <a:gd name="T12" fmla="*/ 1 w 17"/>
                  <a:gd name="T13" fmla="*/ 1 h 17"/>
                  <a:gd name="T14" fmla="*/ 1 w 17"/>
                  <a:gd name="T15" fmla="*/ 2 h 17"/>
                  <a:gd name="T16" fmla="*/ 0 w 17"/>
                  <a:gd name="T17" fmla="*/ 6 h 17"/>
                  <a:gd name="T18" fmla="*/ 0 w 17"/>
                  <a:gd name="T19" fmla="*/ 8 h 17"/>
                  <a:gd name="T20" fmla="*/ 1 w 17"/>
                  <a:gd name="T21" fmla="*/ 9 h 17"/>
                  <a:gd name="T22" fmla="*/ 5 w 17"/>
                  <a:gd name="T23" fmla="*/ 9 h 17"/>
                  <a:gd name="T24" fmla="*/ 6 w 17"/>
                  <a:gd name="T25" fmla="*/ 8 h 17"/>
                  <a:gd name="T26" fmla="*/ 8 w 17"/>
                  <a:gd name="T27" fmla="*/ 6 h 17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17"/>
                  <a:gd name="T43" fmla="*/ 0 h 17"/>
                  <a:gd name="T44" fmla="*/ 17 w 17"/>
                  <a:gd name="T45" fmla="*/ 17 h 17"/>
                </a:gdLst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17" h="17">
                    <a:moveTo>
                      <a:pt x="13" y="11"/>
                    </a:move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2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0" y="13"/>
                    </a:lnTo>
                    <a:lnTo>
                      <a:pt x="2" y="16"/>
                    </a:lnTo>
                    <a:lnTo>
                      <a:pt x="8" y="16"/>
                    </a:lnTo>
                    <a:lnTo>
                      <a:pt x="10" y="13"/>
                    </a:lnTo>
                    <a:lnTo>
                      <a:pt x="13" y="11"/>
                    </a:lnTo>
                  </a:path>
                </a:pathLst>
              </a:custGeom>
              <a:solidFill>
                <a:srgbClr val="666666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79" name="Freeform 2490"/>
              <p:cNvSpPr>
                <a:spLocks noChangeArrowheads="1"/>
              </p:cNvSpPr>
              <p:nvPr/>
            </p:nvSpPr>
            <p:spPr bwMode="auto">
              <a:xfrm>
                <a:off x="6626300" y="4570928"/>
                <a:ext cx="20061" cy="24051"/>
              </a:xfrm>
              <a:custGeom>
                <a:gdLst>
                  <a:gd name="T0" fmla="*/ 8 w 17"/>
                  <a:gd name="T1" fmla="*/ 6 h 17"/>
                  <a:gd name="T2" fmla="*/ 8 w 17"/>
                  <a:gd name="T3" fmla="*/ 3 h 17"/>
                  <a:gd name="T4" fmla="*/ 8 w 17"/>
                  <a:gd name="T5" fmla="*/ 0 h 17"/>
                  <a:gd name="T6" fmla="*/ 5 w 17"/>
                  <a:gd name="T7" fmla="*/ 0 h 17"/>
                  <a:gd name="T8" fmla="*/ 3 w 17"/>
                  <a:gd name="T9" fmla="*/ 3 h 17"/>
                  <a:gd name="T10" fmla="*/ 0 w 17"/>
                  <a:gd name="T11" fmla="*/ 6 h 17"/>
                  <a:gd name="T12" fmla="*/ 3 w 17"/>
                  <a:gd name="T13" fmla="*/ 10 h 17"/>
                  <a:gd name="T14" fmla="*/ 5 w 17"/>
                  <a:gd name="T15" fmla="*/ 10 h 17"/>
                  <a:gd name="T16" fmla="*/ 8 w 17"/>
                  <a:gd name="T17" fmla="*/ 6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0"/>
                    </a:moveTo>
                    <a:lnTo>
                      <a:pt x="16" y="5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5"/>
                    </a:lnTo>
                    <a:lnTo>
                      <a:pt x="0" y="10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B3B3B3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80" name="Freeform 2491"/>
              <p:cNvSpPr>
                <a:spLocks noChangeArrowheads="1"/>
              </p:cNvSpPr>
              <p:nvPr/>
            </p:nvSpPr>
            <p:spPr bwMode="auto">
              <a:xfrm>
                <a:off x="6612926" y="4573115"/>
                <a:ext cx="20061" cy="21865"/>
              </a:xfrm>
              <a:custGeom>
                <a:gdLst>
                  <a:gd name="T0" fmla="*/ 3 w 17"/>
                  <a:gd name="T1" fmla="*/ 9 h 17"/>
                  <a:gd name="T2" fmla="*/ 1 w 17"/>
                  <a:gd name="T3" fmla="*/ 8 h 17"/>
                  <a:gd name="T4" fmla="*/ 0 w 17"/>
                  <a:gd name="T5" fmla="*/ 7 h 17"/>
                  <a:gd name="T6" fmla="*/ 0 w 17"/>
                  <a:gd name="T7" fmla="*/ 6 h 17"/>
                  <a:gd name="T8" fmla="*/ 1 w 17"/>
                  <a:gd name="T9" fmla="*/ 2 h 17"/>
                  <a:gd name="T10" fmla="*/ 2 w 17"/>
                  <a:gd name="T11" fmla="*/ 1 h 17"/>
                  <a:gd name="T12" fmla="*/ 3 w 17"/>
                  <a:gd name="T13" fmla="*/ 0 h 17"/>
                  <a:gd name="T14" fmla="*/ 4 w 17"/>
                  <a:gd name="T15" fmla="*/ 0 h 17"/>
                  <a:gd name="T16" fmla="*/ 5 w 17"/>
                  <a:gd name="T17" fmla="*/ 0 h 17"/>
                  <a:gd name="T18" fmla="*/ 7 w 17"/>
                  <a:gd name="T19" fmla="*/ 1 h 17"/>
                  <a:gd name="T20" fmla="*/ 7 w 17"/>
                  <a:gd name="T21" fmla="*/ 2 h 17"/>
                  <a:gd name="T22" fmla="*/ 8 w 17"/>
                  <a:gd name="T23" fmla="*/ 4 h 17"/>
                  <a:gd name="T24" fmla="*/ 7 w 17"/>
                  <a:gd name="T25" fmla="*/ 7 h 17"/>
                  <a:gd name="T26" fmla="*/ 6 w 17"/>
                  <a:gd name="T27" fmla="*/ 8 h 17"/>
                  <a:gd name="T28" fmla="*/ 5 w 17"/>
                  <a:gd name="T29" fmla="*/ 9 h 17"/>
                  <a:gd name="T30" fmla="*/ 3 w 17"/>
                  <a:gd name="T31" fmla="*/ 9 h 17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7"/>
                  <a:gd name="T49" fmla="*/ 0 h 17"/>
                  <a:gd name="T50" fmla="*/ 17 w 17"/>
                  <a:gd name="T51" fmla="*/ 17 h 17"/>
                </a:gdLst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2" y="4"/>
                    </a:lnTo>
                    <a:lnTo>
                      <a:pt x="4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2"/>
                    </a:lnTo>
                    <a:lnTo>
                      <a:pt x="14" y="4"/>
                    </a:lnTo>
                    <a:lnTo>
                      <a:pt x="16" y="6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81" name="Freeform 2492"/>
              <p:cNvSpPr>
                <a:spLocks noChangeArrowheads="1"/>
              </p:cNvSpPr>
              <p:nvPr/>
            </p:nvSpPr>
            <p:spPr bwMode="auto">
              <a:xfrm>
                <a:off x="6615155" y="4573115"/>
                <a:ext cx="20061" cy="26237"/>
              </a:xfrm>
              <a:custGeom>
                <a:gdLst>
                  <a:gd name="T0" fmla="*/ 7 w 17"/>
                  <a:gd name="T1" fmla="*/ 8 h 17"/>
                  <a:gd name="T2" fmla="*/ 8 w 17"/>
                  <a:gd name="T3" fmla="*/ 3 h 17"/>
                  <a:gd name="T4" fmla="*/ 7 w 17"/>
                  <a:gd name="T5" fmla="*/ 1 h 17"/>
                  <a:gd name="T6" fmla="*/ 7 w 17"/>
                  <a:gd name="T7" fmla="*/ 0 h 17"/>
                  <a:gd name="T8" fmla="*/ 5 w 17"/>
                  <a:gd name="T9" fmla="*/ 0 h 17"/>
                  <a:gd name="T10" fmla="*/ 4 w 17"/>
                  <a:gd name="T11" fmla="*/ 0 h 17"/>
                  <a:gd name="T12" fmla="*/ 3 w 17"/>
                  <a:gd name="T13" fmla="*/ 1 h 17"/>
                  <a:gd name="T14" fmla="*/ 1 w 17"/>
                  <a:gd name="T15" fmla="*/ 3 h 17"/>
                  <a:gd name="T16" fmla="*/ 0 w 17"/>
                  <a:gd name="T17" fmla="*/ 8 h 17"/>
                  <a:gd name="T18" fmla="*/ 0 w 17"/>
                  <a:gd name="T19" fmla="*/ 9 h 17"/>
                  <a:gd name="T20" fmla="*/ 1 w 17"/>
                  <a:gd name="T21" fmla="*/ 11 h 17"/>
                  <a:gd name="T22" fmla="*/ 4 w 17"/>
                  <a:gd name="T23" fmla="*/ 11 h 17"/>
                  <a:gd name="T24" fmla="*/ 5 w 17"/>
                  <a:gd name="T25" fmla="*/ 9 h 17"/>
                  <a:gd name="T26" fmla="*/ 7 w 17"/>
                  <a:gd name="T27" fmla="*/ 8 h 17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17"/>
                  <a:gd name="T43" fmla="*/ 0 h 17"/>
                  <a:gd name="T44" fmla="*/ 17 w 17"/>
                  <a:gd name="T45" fmla="*/ 17 h 17"/>
                </a:gdLst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17" h="17">
                    <a:moveTo>
                      <a:pt x="13" y="11"/>
                    </a:move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0" y="13"/>
                    </a:lnTo>
                    <a:lnTo>
                      <a:pt x="2" y="16"/>
                    </a:lnTo>
                    <a:lnTo>
                      <a:pt x="8" y="16"/>
                    </a:lnTo>
                    <a:lnTo>
                      <a:pt x="10" y="13"/>
                    </a:lnTo>
                    <a:lnTo>
                      <a:pt x="13" y="11"/>
                    </a:lnTo>
                  </a:path>
                </a:pathLst>
              </a:custGeom>
              <a:solidFill>
                <a:srgbClr val="666666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82" name="Freeform 2493"/>
              <p:cNvSpPr>
                <a:spLocks noChangeArrowheads="1"/>
              </p:cNvSpPr>
              <p:nvPr/>
            </p:nvSpPr>
            <p:spPr bwMode="auto">
              <a:xfrm>
                <a:off x="6617384" y="4579674"/>
                <a:ext cx="17832" cy="21865"/>
              </a:xfrm>
              <a:custGeom>
                <a:gdLst>
                  <a:gd name="T0" fmla="*/ 8 w 17"/>
                  <a:gd name="T1" fmla="*/ 6 h 17"/>
                  <a:gd name="T2" fmla="*/ 8 w 17"/>
                  <a:gd name="T3" fmla="*/ 3 h 17"/>
                  <a:gd name="T4" fmla="*/ 8 w 17"/>
                  <a:gd name="T5" fmla="*/ 0 h 17"/>
                  <a:gd name="T6" fmla="*/ 5 w 17"/>
                  <a:gd name="T7" fmla="*/ 0 h 17"/>
                  <a:gd name="T8" fmla="*/ 2 w 17"/>
                  <a:gd name="T9" fmla="*/ 3 h 17"/>
                  <a:gd name="T10" fmla="*/ 0 w 17"/>
                  <a:gd name="T11" fmla="*/ 6 h 17"/>
                  <a:gd name="T12" fmla="*/ 2 w 17"/>
                  <a:gd name="T13" fmla="*/ 9 h 17"/>
                  <a:gd name="T14" fmla="*/ 5 w 17"/>
                  <a:gd name="T15" fmla="*/ 9 h 17"/>
                  <a:gd name="T16" fmla="*/ 8 w 17"/>
                  <a:gd name="T17" fmla="*/ 6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0"/>
                    </a:moveTo>
                    <a:lnTo>
                      <a:pt x="16" y="5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5"/>
                    </a:lnTo>
                    <a:lnTo>
                      <a:pt x="0" y="10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B3B3B3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83" name="Freeform 2494"/>
              <p:cNvSpPr>
                <a:spLocks noChangeArrowheads="1"/>
              </p:cNvSpPr>
              <p:nvPr/>
            </p:nvSpPr>
            <p:spPr bwMode="auto">
              <a:xfrm>
                <a:off x="6532683" y="4520640"/>
                <a:ext cx="109219" cy="65594"/>
              </a:xfrm>
              <a:custGeom>
                <a:gdLst>
                  <a:gd name="T0" fmla="*/ 48 w 89"/>
                  <a:gd name="T1" fmla="*/ 6 h 51"/>
                  <a:gd name="T2" fmla="*/ 39 w 89"/>
                  <a:gd name="T3" fmla="*/ 0 h 51"/>
                  <a:gd name="T4" fmla="*/ 0 w 89"/>
                  <a:gd name="T5" fmla="*/ 24 h 51"/>
                  <a:gd name="T6" fmla="*/ 10 w 89"/>
                  <a:gd name="T7" fmla="*/ 29 h 51"/>
                  <a:gd name="T8" fmla="*/ 48 w 89"/>
                  <a:gd name="T9" fmla="*/ 6 h 5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89"/>
                  <a:gd name="T16" fmla="*/ 0 h 51"/>
                  <a:gd name="T17" fmla="*/ 89 w 89"/>
                  <a:gd name="T18" fmla="*/ 51 h 51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89" h="51">
                    <a:moveTo>
                      <a:pt x="88" y="10"/>
                    </a:moveTo>
                    <a:lnTo>
                      <a:pt x="70" y="0"/>
                    </a:lnTo>
                    <a:lnTo>
                      <a:pt x="0" y="40"/>
                    </a:lnTo>
                    <a:lnTo>
                      <a:pt x="18" y="50"/>
                    </a:lnTo>
                    <a:lnTo>
                      <a:pt x="88" y="10"/>
                    </a:lnTo>
                  </a:path>
                </a:pathLst>
              </a:custGeom>
              <a:solidFill>
                <a:srgbClr val="E6E6E6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84" name="Freeform 2495"/>
              <p:cNvSpPr>
                <a:spLocks noChangeArrowheads="1"/>
              </p:cNvSpPr>
              <p:nvPr/>
            </p:nvSpPr>
            <p:spPr bwMode="auto">
              <a:xfrm>
                <a:off x="6552744" y="4531572"/>
                <a:ext cx="89159" cy="87458"/>
              </a:xfrm>
              <a:custGeom>
                <a:gdLst>
                  <a:gd name="T0" fmla="*/ 39 w 71"/>
                  <a:gd name="T1" fmla="*/ 0 h 62"/>
                  <a:gd name="T2" fmla="*/ 0 w 71"/>
                  <a:gd name="T3" fmla="*/ 26 h 62"/>
                  <a:gd name="T4" fmla="*/ 0 w 71"/>
                  <a:gd name="T5" fmla="*/ 39 h 62"/>
                  <a:gd name="T6" fmla="*/ 39 w 71"/>
                  <a:gd name="T7" fmla="*/ 14 h 62"/>
                  <a:gd name="T8" fmla="*/ 39 w 71"/>
                  <a:gd name="T9" fmla="*/ 0 h 6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71"/>
                  <a:gd name="T16" fmla="*/ 0 h 62"/>
                  <a:gd name="T17" fmla="*/ 71 w 71"/>
                  <a:gd name="T18" fmla="*/ 62 h 6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71" h="62">
                    <a:moveTo>
                      <a:pt x="70" y="0"/>
                    </a:moveTo>
                    <a:lnTo>
                      <a:pt x="0" y="40"/>
                    </a:lnTo>
                    <a:lnTo>
                      <a:pt x="0" y="61"/>
                    </a:lnTo>
                    <a:lnTo>
                      <a:pt x="70" y="21"/>
                    </a:lnTo>
                    <a:lnTo>
                      <a:pt x="70" y="0"/>
                    </a:lnTo>
                  </a:path>
                </a:pathLst>
              </a:custGeom>
              <a:solidFill>
                <a:srgbClr val="7F7F7F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85" name="Freeform 2496"/>
              <p:cNvSpPr>
                <a:spLocks noChangeArrowheads="1"/>
              </p:cNvSpPr>
              <p:nvPr/>
            </p:nvSpPr>
            <p:spPr bwMode="auto">
              <a:xfrm>
                <a:off x="6171591" y="4590606"/>
                <a:ext cx="256331" cy="247069"/>
              </a:xfrm>
              <a:custGeom>
                <a:gdLst>
                  <a:gd name="T0" fmla="*/ 0 w 212"/>
                  <a:gd name="T1" fmla="*/ 37 h 184"/>
                  <a:gd name="T2" fmla="*/ 0 w 212"/>
                  <a:gd name="T3" fmla="*/ 0 h 184"/>
                  <a:gd name="T4" fmla="*/ 114 w 212"/>
                  <a:gd name="T5" fmla="*/ 74 h 184"/>
                  <a:gd name="T6" fmla="*/ 114 w 212"/>
                  <a:gd name="T7" fmla="*/ 112 h 184"/>
                  <a:gd name="T8" fmla="*/ 0 w 212"/>
                  <a:gd name="T9" fmla="*/ 37 h 184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12"/>
                  <a:gd name="T16" fmla="*/ 0 h 184"/>
                  <a:gd name="T17" fmla="*/ 212 w 212"/>
                  <a:gd name="T18" fmla="*/ 184 h 184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11" h="184">
                    <a:moveTo>
                      <a:pt x="0" y="61"/>
                    </a:moveTo>
                    <a:lnTo>
                      <a:pt x="0" y="0"/>
                    </a:lnTo>
                    <a:lnTo>
                      <a:pt x="211" y="121"/>
                    </a:lnTo>
                    <a:lnTo>
                      <a:pt x="211" y="183"/>
                    </a:lnTo>
                    <a:lnTo>
                      <a:pt x="0" y="61"/>
                    </a:lnTo>
                  </a:path>
                </a:pathLst>
              </a:custGeom>
              <a:solidFill>
                <a:srgbClr val="373C64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86" name="Freeform 2497"/>
              <p:cNvSpPr>
                <a:spLocks noChangeArrowheads="1"/>
              </p:cNvSpPr>
              <p:nvPr/>
            </p:nvSpPr>
            <p:spPr bwMode="auto">
              <a:xfrm>
                <a:off x="6276352" y="4463792"/>
                <a:ext cx="356634" cy="196781"/>
              </a:xfrm>
              <a:custGeom>
                <a:gdLst>
                  <a:gd name="T0" fmla="*/ 46 w 297"/>
                  <a:gd name="T1" fmla="*/ 0 h 147"/>
                  <a:gd name="T2" fmla="*/ 159 w 297"/>
                  <a:gd name="T3" fmla="*/ 74 h 147"/>
                  <a:gd name="T4" fmla="*/ 114 w 297"/>
                  <a:gd name="T5" fmla="*/ 89 h 147"/>
                  <a:gd name="T6" fmla="*/ 0 w 297"/>
                  <a:gd name="T7" fmla="*/ 15 h 147"/>
                  <a:gd name="T8" fmla="*/ 46 w 297"/>
                  <a:gd name="T9" fmla="*/ 0 h 14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97"/>
                  <a:gd name="T16" fmla="*/ 0 h 147"/>
                  <a:gd name="T17" fmla="*/ 297 w 297"/>
                  <a:gd name="T18" fmla="*/ 147 h 14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97" h="147">
                    <a:moveTo>
                      <a:pt x="85" y="0"/>
                    </a:moveTo>
                    <a:lnTo>
                      <a:pt x="296" y="121"/>
                    </a:lnTo>
                    <a:lnTo>
                      <a:pt x="211" y="146"/>
                    </a:lnTo>
                    <a:lnTo>
                      <a:pt x="0" y="24"/>
                    </a:lnTo>
                    <a:lnTo>
                      <a:pt x="85" y="0"/>
                    </a:lnTo>
                  </a:path>
                </a:pathLst>
              </a:custGeom>
              <a:solidFill>
                <a:srgbClr val="373C64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87" name="Freeform 2498"/>
              <p:cNvSpPr>
                <a:spLocks noChangeArrowheads="1"/>
              </p:cNvSpPr>
              <p:nvPr/>
            </p:nvSpPr>
            <p:spPr bwMode="auto">
              <a:xfrm>
                <a:off x="6171591" y="4496589"/>
                <a:ext cx="358863" cy="258001"/>
              </a:xfrm>
              <a:custGeom>
                <a:gdLst>
                  <a:gd name="T0" fmla="*/ 46 w 296"/>
                  <a:gd name="T1" fmla="*/ 0 h 195"/>
                  <a:gd name="T2" fmla="*/ 0 w 296"/>
                  <a:gd name="T3" fmla="*/ 44 h 195"/>
                  <a:gd name="T4" fmla="*/ 115 w 296"/>
                  <a:gd name="T5" fmla="*/ 117 h 195"/>
                  <a:gd name="T6" fmla="*/ 160 w 296"/>
                  <a:gd name="T7" fmla="*/ 74 h 195"/>
                  <a:gd name="T8" fmla="*/ 46 w 296"/>
                  <a:gd name="T9" fmla="*/ 0 h 19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96"/>
                  <a:gd name="T16" fmla="*/ 0 h 195"/>
                  <a:gd name="T17" fmla="*/ 296 w 296"/>
                  <a:gd name="T18" fmla="*/ 195 h 195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96" h="195">
                    <a:moveTo>
                      <a:pt x="84" y="0"/>
                    </a:moveTo>
                    <a:lnTo>
                      <a:pt x="0" y="73"/>
                    </a:lnTo>
                    <a:lnTo>
                      <a:pt x="211" y="194"/>
                    </a:lnTo>
                    <a:lnTo>
                      <a:pt x="295" y="122"/>
                    </a:lnTo>
                    <a:lnTo>
                      <a:pt x="84" y="0"/>
                    </a:lnTo>
                  </a:path>
                </a:pathLst>
              </a:custGeom>
              <a:solidFill>
                <a:srgbClr val="373C64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88" name="Freeform 2499"/>
              <p:cNvSpPr>
                <a:spLocks noChangeArrowheads="1"/>
              </p:cNvSpPr>
              <p:nvPr/>
            </p:nvSpPr>
            <p:spPr bwMode="auto">
              <a:xfrm>
                <a:off x="6182736" y="4625589"/>
                <a:ext cx="17832" cy="45915"/>
              </a:xfrm>
              <a:custGeom>
                <a:gdLst>
                  <a:gd name="T0" fmla="*/ 0 w 17"/>
                  <a:gd name="T1" fmla="*/ 0 h 37"/>
                  <a:gd name="T2" fmla="*/ 8 w 17"/>
                  <a:gd name="T3" fmla="*/ 2 h 37"/>
                  <a:gd name="T4" fmla="*/ 8 w 17"/>
                  <a:gd name="T5" fmla="*/ 19 h 37"/>
                  <a:gd name="T6" fmla="*/ 0 w 17"/>
                  <a:gd name="T7" fmla="*/ 20 h 37"/>
                  <a:gd name="T8" fmla="*/ 0 w 17"/>
                  <a:gd name="T9" fmla="*/ 0 h 3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37"/>
                  <a:gd name="T17" fmla="*/ 17 w 17"/>
                  <a:gd name="T18" fmla="*/ 37 h 3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37">
                    <a:moveTo>
                      <a:pt x="0" y="0"/>
                    </a:moveTo>
                    <a:lnTo>
                      <a:pt x="16" y="3"/>
                    </a:lnTo>
                    <a:lnTo>
                      <a:pt x="16" y="33"/>
                    </a:lnTo>
                    <a:lnTo>
                      <a:pt x="0" y="36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FF6633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89" name="Freeform 2500"/>
              <p:cNvSpPr>
                <a:spLocks noChangeArrowheads="1"/>
              </p:cNvSpPr>
              <p:nvPr/>
            </p:nvSpPr>
            <p:spPr bwMode="auto">
              <a:xfrm>
                <a:off x="6182736" y="4669318"/>
                <a:ext cx="35663" cy="26237"/>
              </a:xfrm>
              <a:custGeom>
                <a:gdLst>
                  <a:gd name="T0" fmla="*/ 3 w 28"/>
                  <a:gd name="T1" fmla="*/ 0 h 19"/>
                  <a:gd name="T2" fmla="*/ 15 w 28"/>
                  <a:gd name="T3" fmla="*/ 8 h 19"/>
                  <a:gd name="T4" fmla="*/ 15 w 28"/>
                  <a:gd name="T5" fmla="*/ 11 h 19"/>
                  <a:gd name="T6" fmla="*/ 0 w 28"/>
                  <a:gd name="T7" fmla="*/ 2 h 19"/>
                  <a:gd name="T8" fmla="*/ 3 w 28"/>
                  <a:gd name="T9" fmla="*/ 0 h 1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8"/>
                  <a:gd name="T16" fmla="*/ 0 h 19"/>
                  <a:gd name="T17" fmla="*/ 28 w 28"/>
                  <a:gd name="T18" fmla="*/ 19 h 19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8" h="19">
                    <a:moveTo>
                      <a:pt x="5" y="0"/>
                    </a:moveTo>
                    <a:lnTo>
                      <a:pt x="27" y="12"/>
                    </a:lnTo>
                    <a:lnTo>
                      <a:pt x="27" y="18"/>
                    </a:lnTo>
                    <a:lnTo>
                      <a:pt x="0" y="3"/>
                    </a:lnTo>
                    <a:lnTo>
                      <a:pt x="5" y="0"/>
                    </a:lnTo>
                  </a:path>
                </a:pathLst>
              </a:custGeom>
              <a:solidFill>
                <a:srgbClr val="FFCC99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90" name="Freeform 2501"/>
              <p:cNvSpPr>
                <a:spLocks noChangeArrowheads="1"/>
              </p:cNvSpPr>
              <p:nvPr/>
            </p:nvSpPr>
            <p:spPr bwMode="auto">
              <a:xfrm>
                <a:off x="6189423" y="4629962"/>
                <a:ext cx="28977" cy="54661"/>
              </a:xfrm>
              <a:custGeom>
                <a:gdLst>
                  <a:gd name="T0" fmla="*/ 0 w 23"/>
                  <a:gd name="T1" fmla="*/ 17 h 43"/>
                  <a:gd name="T2" fmla="*/ 0 w 23"/>
                  <a:gd name="T3" fmla="*/ 0 h 43"/>
                  <a:gd name="T4" fmla="*/ 12 w 23"/>
                  <a:gd name="T5" fmla="*/ 7 h 43"/>
                  <a:gd name="T6" fmla="*/ 12 w 23"/>
                  <a:gd name="T7" fmla="*/ 24 h 43"/>
                  <a:gd name="T8" fmla="*/ 0 w 23"/>
                  <a:gd name="T9" fmla="*/ 17 h 4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3"/>
                  <a:gd name="T16" fmla="*/ 0 h 43"/>
                  <a:gd name="T17" fmla="*/ 23 w 23"/>
                  <a:gd name="T18" fmla="*/ 43 h 43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3" h="43">
                    <a:moveTo>
                      <a:pt x="0" y="30"/>
                    </a:moveTo>
                    <a:lnTo>
                      <a:pt x="0" y="0"/>
                    </a:lnTo>
                    <a:lnTo>
                      <a:pt x="22" y="12"/>
                    </a:lnTo>
                    <a:lnTo>
                      <a:pt x="22" y="42"/>
                    </a:lnTo>
                    <a:lnTo>
                      <a:pt x="0" y="30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91" name="Freeform 2502"/>
              <p:cNvSpPr>
                <a:spLocks noChangeArrowheads="1"/>
              </p:cNvSpPr>
              <p:nvPr/>
            </p:nvSpPr>
            <p:spPr bwMode="auto">
              <a:xfrm>
                <a:off x="6425693" y="4625589"/>
                <a:ext cx="207294" cy="212086"/>
              </a:xfrm>
              <a:custGeom>
                <a:gdLst>
                  <a:gd name="T0" fmla="*/ 0 w 170"/>
                  <a:gd name="T1" fmla="*/ 96 h 160"/>
                  <a:gd name="T2" fmla="*/ 92 w 170"/>
                  <a:gd name="T3" fmla="*/ 37 h 160"/>
                  <a:gd name="T4" fmla="*/ 92 w 170"/>
                  <a:gd name="T5" fmla="*/ 0 h 160"/>
                  <a:gd name="T6" fmla="*/ 46 w 170"/>
                  <a:gd name="T7" fmla="*/ 15 h 160"/>
                  <a:gd name="T8" fmla="*/ 0 w 170"/>
                  <a:gd name="T9" fmla="*/ 59 h 160"/>
                  <a:gd name="T10" fmla="*/ 0 w 170"/>
                  <a:gd name="T11" fmla="*/ 96 h 16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170"/>
                  <a:gd name="T19" fmla="*/ 0 h 160"/>
                  <a:gd name="T20" fmla="*/ 170 w 170"/>
                  <a:gd name="T21" fmla="*/ 160 h 160"/>
                </a:gdLst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170" h="160">
                    <a:moveTo>
                      <a:pt x="0" y="159"/>
                    </a:moveTo>
                    <a:lnTo>
                      <a:pt x="169" y="61"/>
                    </a:lnTo>
                    <a:lnTo>
                      <a:pt x="169" y="0"/>
                    </a:lnTo>
                    <a:lnTo>
                      <a:pt x="84" y="25"/>
                    </a:lnTo>
                    <a:lnTo>
                      <a:pt x="0" y="97"/>
                    </a:lnTo>
                    <a:lnTo>
                      <a:pt x="0" y="159"/>
                    </a:lnTo>
                  </a:path>
                </a:pathLst>
              </a:custGeom>
              <a:solidFill>
                <a:srgbClr val="373C64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92" name="Freeform 2503"/>
              <p:cNvSpPr>
                <a:spLocks noChangeArrowheads="1"/>
              </p:cNvSpPr>
              <p:nvPr/>
            </p:nvSpPr>
            <p:spPr bwMode="auto">
              <a:xfrm>
                <a:off x="6245147" y="4662759"/>
                <a:ext cx="15603" cy="48102"/>
              </a:xfrm>
              <a:custGeom>
                <a:gdLst>
                  <a:gd name="T0" fmla="*/ 0 w 17"/>
                  <a:gd name="T1" fmla="*/ 0 h 37"/>
                  <a:gd name="T2" fmla="*/ 7 w 17"/>
                  <a:gd name="T3" fmla="*/ 2 h 37"/>
                  <a:gd name="T4" fmla="*/ 7 w 17"/>
                  <a:gd name="T5" fmla="*/ 20 h 37"/>
                  <a:gd name="T6" fmla="*/ 0 w 17"/>
                  <a:gd name="T7" fmla="*/ 21 h 37"/>
                  <a:gd name="T8" fmla="*/ 0 w 17"/>
                  <a:gd name="T9" fmla="*/ 0 h 3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37"/>
                  <a:gd name="T17" fmla="*/ 17 w 17"/>
                  <a:gd name="T18" fmla="*/ 37 h 3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37">
                    <a:moveTo>
                      <a:pt x="0" y="0"/>
                    </a:moveTo>
                    <a:lnTo>
                      <a:pt x="16" y="3"/>
                    </a:lnTo>
                    <a:lnTo>
                      <a:pt x="16" y="33"/>
                    </a:lnTo>
                    <a:lnTo>
                      <a:pt x="0" y="36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FF6633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93" name="Freeform 2504"/>
              <p:cNvSpPr>
                <a:spLocks noChangeArrowheads="1"/>
              </p:cNvSpPr>
              <p:nvPr/>
            </p:nvSpPr>
            <p:spPr bwMode="auto">
              <a:xfrm>
                <a:off x="6245147" y="4704302"/>
                <a:ext cx="31205" cy="30610"/>
              </a:xfrm>
              <a:custGeom>
                <a:gdLst>
                  <a:gd name="T0" fmla="*/ 3 w 28"/>
                  <a:gd name="T1" fmla="*/ 0 h 19"/>
                  <a:gd name="T2" fmla="*/ 14 w 28"/>
                  <a:gd name="T3" fmla="*/ 9 h 19"/>
                  <a:gd name="T4" fmla="*/ 14 w 28"/>
                  <a:gd name="T5" fmla="*/ 13 h 19"/>
                  <a:gd name="T6" fmla="*/ 0 w 28"/>
                  <a:gd name="T7" fmla="*/ 2 h 19"/>
                  <a:gd name="T8" fmla="*/ 3 w 28"/>
                  <a:gd name="T9" fmla="*/ 0 h 1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8"/>
                  <a:gd name="T16" fmla="*/ 0 h 19"/>
                  <a:gd name="T17" fmla="*/ 28 w 28"/>
                  <a:gd name="T18" fmla="*/ 19 h 19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8" h="19">
                    <a:moveTo>
                      <a:pt x="5" y="0"/>
                    </a:moveTo>
                    <a:lnTo>
                      <a:pt x="27" y="12"/>
                    </a:lnTo>
                    <a:lnTo>
                      <a:pt x="27" y="18"/>
                    </a:lnTo>
                    <a:lnTo>
                      <a:pt x="0" y="3"/>
                    </a:lnTo>
                    <a:lnTo>
                      <a:pt x="5" y="0"/>
                    </a:lnTo>
                  </a:path>
                </a:pathLst>
              </a:custGeom>
              <a:solidFill>
                <a:srgbClr val="FFCC99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94" name="Freeform 2505"/>
              <p:cNvSpPr>
                <a:spLocks noChangeArrowheads="1"/>
              </p:cNvSpPr>
              <p:nvPr/>
            </p:nvSpPr>
            <p:spPr bwMode="auto">
              <a:xfrm>
                <a:off x="6249605" y="4667132"/>
                <a:ext cx="26748" cy="54661"/>
              </a:xfrm>
              <a:custGeom>
                <a:gdLst>
                  <a:gd name="T0" fmla="*/ 0 w 23"/>
                  <a:gd name="T1" fmla="*/ 17 h 43"/>
                  <a:gd name="T2" fmla="*/ 0 w 23"/>
                  <a:gd name="T3" fmla="*/ 0 h 43"/>
                  <a:gd name="T4" fmla="*/ 11 w 23"/>
                  <a:gd name="T5" fmla="*/ 7 h 43"/>
                  <a:gd name="T6" fmla="*/ 11 w 23"/>
                  <a:gd name="T7" fmla="*/ 24 h 43"/>
                  <a:gd name="T8" fmla="*/ 0 w 23"/>
                  <a:gd name="T9" fmla="*/ 17 h 4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3"/>
                  <a:gd name="T16" fmla="*/ 0 h 43"/>
                  <a:gd name="T17" fmla="*/ 23 w 23"/>
                  <a:gd name="T18" fmla="*/ 43 h 43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3" h="43">
                    <a:moveTo>
                      <a:pt x="0" y="30"/>
                    </a:moveTo>
                    <a:lnTo>
                      <a:pt x="0" y="0"/>
                    </a:lnTo>
                    <a:lnTo>
                      <a:pt x="22" y="12"/>
                    </a:lnTo>
                    <a:lnTo>
                      <a:pt x="22" y="42"/>
                    </a:lnTo>
                    <a:lnTo>
                      <a:pt x="0" y="30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95" name="Freeform 2506"/>
              <p:cNvSpPr>
                <a:spLocks noChangeArrowheads="1"/>
              </p:cNvSpPr>
              <p:nvPr/>
            </p:nvSpPr>
            <p:spPr bwMode="auto">
              <a:xfrm>
                <a:off x="6298642" y="4699929"/>
                <a:ext cx="20061" cy="48102"/>
              </a:xfrm>
              <a:custGeom>
                <a:gdLst>
                  <a:gd name="T0" fmla="*/ 0 w 17"/>
                  <a:gd name="T1" fmla="*/ 0 h 37"/>
                  <a:gd name="T2" fmla="*/ 8 w 17"/>
                  <a:gd name="T3" fmla="*/ 2 h 37"/>
                  <a:gd name="T4" fmla="*/ 8 w 17"/>
                  <a:gd name="T5" fmla="*/ 20 h 37"/>
                  <a:gd name="T6" fmla="*/ 0 w 17"/>
                  <a:gd name="T7" fmla="*/ 21 h 37"/>
                  <a:gd name="T8" fmla="*/ 0 w 17"/>
                  <a:gd name="T9" fmla="*/ 0 h 3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37"/>
                  <a:gd name="T17" fmla="*/ 17 w 17"/>
                  <a:gd name="T18" fmla="*/ 37 h 3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37">
                    <a:moveTo>
                      <a:pt x="0" y="0"/>
                    </a:moveTo>
                    <a:lnTo>
                      <a:pt x="16" y="3"/>
                    </a:lnTo>
                    <a:lnTo>
                      <a:pt x="16" y="33"/>
                    </a:lnTo>
                    <a:lnTo>
                      <a:pt x="0" y="36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FF6633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96" name="Freeform 2507"/>
              <p:cNvSpPr>
                <a:spLocks noChangeArrowheads="1"/>
              </p:cNvSpPr>
              <p:nvPr/>
            </p:nvSpPr>
            <p:spPr bwMode="auto">
              <a:xfrm>
                <a:off x="6298642" y="4745844"/>
                <a:ext cx="35663" cy="21865"/>
              </a:xfrm>
              <a:custGeom>
                <a:gdLst>
                  <a:gd name="T0" fmla="*/ 3 w 29"/>
                  <a:gd name="T1" fmla="*/ 0 h 19"/>
                  <a:gd name="T2" fmla="*/ 15 w 29"/>
                  <a:gd name="T3" fmla="*/ 6 h 19"/>
                  <a:gd name="T4" fmla="*/ 15 w 29"/>
                  <a:gd name="T5" fmla="*/ 9 h 19"/>
                  <a:gd name="T6" fmla="*/ 0 w 29"/>
                  <a:gd name="T7" fmla="*/ 2 h 19"/>
                  <a:gd name="T8" fmla="*/ 3 w 29"/>
                  <a:gd name="T9" fmla="*/ 0 h 1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9"/>
                  <a:gd name="T16" fmla="*/ 0 h 19"/>
                  <a:gd name="T17" fmla="*/ 29 w 29"/>
                  <a:gd name="T18" fmla="*/ 19 h 19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8" h="19">
                    <a:moveTo>
                      <a:pt x="6" y="0"/>
                    </a:moveTo>
                    <a:lnTo>
                      <a:pt x="28" y="12"/>
                    </a:lnTo>
                    <a:lnTo>
                      <a:pt x="28" y="18"/>
                    </a:lnTo>
                    <a:lnTo>
                      <a:pt x="0" y="3"/>
                    </a:lnTo>
                    <a:lnTo>
                      <a:pt x="6" y="0"/>
                    </a:lnTo>
                  </a:path>
                </a:pathLst>
              </a:custGeom>
              <a:solidFill>
                <a:srgbClr val="FFCC99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97" name="Freeform 2508"/>
              <p:cNvSpPr>
                <a:spLocks noChangeArrowheads="1"/>
              </p:cNvSpPr>
              <p:nvPr/>
            </p:nvSpPr>
            <p:spPr bwMode="auto">
              <a:xfrm>
                <a:off x="6305329" y="4702115"/>
                <a:ext cx="28977" cy="59034"/>
              </a:xfrm>
              <a:custGeom>
                <a:gdLst>
                  <a:gd name="T0" fmla="*/ 0 w 23"/>
                  <a:gd name="T1" fmla="*/ 19 h 43"/>
                  <a:gd name="T2" fmla="*/ 0 w 23"/>
                  <a:gd name="T3" fmla="*/ 0 h 43"/>
                  <a:gd name="T4" fmla="*/ 12 w 23"/>
                  <a:gd name="T5" fmla="*/ 8 h 43"/>
                  <a:gd name="T6" fmla="*/ 12 w 23"/>
                  <a:gd name="T7" fmla="*/ 26 h 43"/>
                  <a:gd name="T8" fmla="*/ 0 w 23"/>
                  <a:gd name="T9" fmla="*/ 19 h 4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3"/>
                  <a:gd name="T16" fmla="*/ 0 h 43"/>
                  <a:gd name="T17" fmla="*/ 23 w 23"/>
                  <a:gd name="T18" fmla="*/ 43 h 43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3" h="43">
                    <a:moveTo>
                      <a:pt x="0" y="30"/>
                    </a:moveTo>
                    <a:lnTo>
                      <a:pt x="0" y="0"/>
                    </a:lnTo>
                    <a:lnTo>
                      <a:pt x="22" y="12"/>
                    </a:lnTo>
                    <a:lnTo>
                      <a:pt x="22" y="42"/>
                    </a:lnTo>
                    <a:lnTo>
                      <a:pt x="0" y="30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98" name="Freeform 2509"/>
              <p:cNvSpPr>
                <a:spLocks noChangeArrowheads="1"/>
              </p:cNvSpPr>
              <p:nvPr/>
            </p:nvSpPr>
            <p:spPr bwMode="auto">
              <a:xfrm>
                <a:off x="6376656" y="4748031"/>
                <a:ext cx="20061" cy="50288"/>
              </a:xfrm>
              <a:custGeom>
                <a:gdLst>
                  <a:gd name="T0" fmla="*/ 0 w 17"/>
                  <a:gd name="T1" fmla="*/ 0 h 37"/>
                  <a:gd name="T2" fmla="*/ 8 w 17"/>
                  <a:gd name="T3" fmla="*/ 2 h 37"/>
                  <a:gd name="T4" fmla="*/ 8 w 17"/>
                  <a:gd name="T5" fmla="*/ 21 h 37"/>
                  <a:gd name="T6" fmla="*/ 0 w 17"/>
                  <a:gd name="T7" fmla="*/ 22 h 37"/>
                  <a:gd name="T8" fmla="*/ 0 w 17"/>
                  <a:gd name="T9" fmla="*/ 0 h 3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37"/>
                  <a:gd name="T17" fmla="*/ 17 w 17"/>
                  <a:gd name="T18" fmla="*/ 37 h 3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37">
                    <a:moveTo>
                      <a:pt x="0" y="0"/>
                    </a:moveTo>
                    <a:lnTo>
                      <a:pt x="16" y="3"/>
                    </a:lnTo>
                    <a:lnTo>
                      <a:pt x="16" y="33"/>
                    </a:lnTo>
                    <a:lnTo>
                      <a:pt x="0" y="36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FF6633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99" name="Freeform 2510"/>
              <p:cNvSpPr>
                <a:spLocks noChangeArrowheads="1"/>
              </p:cNvSpPr>
              <p:nvPr/>
            </p:nvSpPr>
            <p:spPr bwMode="auto">
              <a:xfrm>
                <a:off x="6376656" y="4791760"/>
                <a:ext cx="33434" cy="26237"/>
              </a:xfrm>
              <a:custGeom>
                <a:gdLst>
                  <a:gd name="T0" fmla="*/ 3 w 28"/>
                  <a:gd name="T1" fmla="*/ 0 h 19"/>
                  <a:gd name="T2" fmla="*/ 14 w 28"/>
                  <a:gd name="T3" fmla="*/ 8 h 19"/>
                  <a:gd name="T4" fmla="*/ 14 w 28"/>
                  <a:gd name="T5" fmla="*/ 11 h 19"/>
                  <a:gd name="T6" fmla="*/ 0 w 28"/>
                  <a:gd name="T7" fmla="*/ 2 h 19"/>
                  <a:gd name="T8" fmla="*/ 3 w 28"/>
                  <a:gd name="T9" fmla="*/ 0 h 1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8"/>
                  <a:gd name="T16" fmla="*/ 0 h 19"/>
                  <a:gd name="T17" fmla="*/ 28 w 28"/>
                  <a:gd name="T18" fmla="*/ 19 h 19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8" h="19">
                    <a:moveTo>
                      <a:pt x="5" y="0"/>
                    </a:moveTo>
                    <a:lnTo>
                      <a:pt x="27" y="12"/>
                    </a:lnTo>
                    <a:lnTo>
                      <a:pt x="27" y="18"/>
                    </a:lnTo>
                    <a:lnTo>
                      <a:pt x="0" y="3"/>
                    </a:lnTo>
                    <a:lnTo>
                      <a:pt x="5" y="0"/>
                    </a:lnTo>
                  </a:path>
                </a:pathLst>
              </a:custGeom>
              <a:solidFill>
                <a:srgbClr val="FFCC99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00" name="Freeform 2511"/>
              <p:cNvSpPr>
                <a:spLocks noChangeArrowheads="1"/>
              </p:cNvSpPr>
              <p:nvPr/>
            </p:nvSpPr>
            <p:spPr bwMode="auto">
              <a:xfrm>
                <a:off x="6383343" y="4750217"/>
                <a:ext cx="26748" cy="56848"/>
              </a:xfrm>
              <a:custGeom>
                <a:gdLst>
                  <a:gd name="T0" fmla="*/ 0 w 23"/>
                  <a:gd name="T1" fmla="*/ 18 h 43"/>
                  <a:gd name="T2" fmla="*/ 0 w 23"/>
                  <a:gd name="T3" fmla="*/ 0 h 43"/>
                  <a:gd name="T4" fmla="*/ 11 w 23"/>
                  <a:gd name="T5" fmla="*/ 7 h 43"/>
                  <a:gd name="T6" fmla="*/ 11 w 23"/>
                  <a:gd name="T7" fmla="*/ 25 h 43"/>
                  <a:gd name="T8" fmla="*/ 0 w 23"/>
                  <a:gd name="T9" fmla="*/ 18 h 4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3"/>
                  <a:gd name="T16" fmla="*/ 0 h 43"/>
                  <a:gd name="T17" fmla="*/ 23 w 23"/>
                  <a:gd name="T18" fmla="*/ 43 h 43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3" h="43">
                    <a:moveTo>
                      <a:pt x="0" y="30"/>
                    </a:moveTo>
                    <a:lnTo>
                      <a:pt x="0" y="0"/>
                    </a:lnTo>
                    <a:lnTo>
                      <a:pt x="22" y="12"/>
                    </a:lnTo>
                    <a:lnTo>
                      <a:pt x="22" y="42"/>
                    </a:lnTo>
                    <a:lnTo>
                      <a:pt x="0" y="30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01" name="Freeform 2512"/>
              <p:cNvSpPr>
                <a:spLocks noChangeArrowheads="1"/>
              </p:cNvSpPr>
              <p:nvPr/>
            </p:nvSpPr>
            <p:spPr bwMode="auto">
              <a:xfrm>
                <a:off x="6231773" y="4540318"/>
                <a:ext cx="62411" cy="54661"/>
              </a:xfrm>
              <a:custGeom>
                <a:gdLst>
                  <a:gd name="T0" fmla="*/ 17 w 55"/>
                  <a:gd name="T1" fmla="*/ 0 h 41"/>
                  <a:gd name="T2" fmla="*/ 27 w 55"/>
                  <a:gd name="T3" fmla="*/ 7 h 41"/>
                  <a:gd name="T4" fmla="*/ 11 w 55"/>
                  <a:gd name="T5" fmla="*/ 24 h 41"/>
                  <a:gd name="T6" fmla="*/ 0 w 55"/>
                  <a:gd name="T7" fmla="*/ 17 h 41"/>
                  <a:gd name="T8" fmla="*/ 17 w 55"/>
                  <a:gd name="T9" fmla="*/ 0 h 4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55"/>
                  <a:gd name="T16" fmla="*/ 0 h 41"/>
                  <a:gd name="T17" fmla="*/ 55 w 55"/>
                  <a:gd name="T18" fmla="*/ 41 h 41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55" h="41">
                    <a:moveTo>
                      <a:pt x="33" y="0"/>
                    </a:moveTo>
                    <a:lnTo>
                      <a:pt x="54" y="11"/>
                    </a:lnTo>
                    <a:lnTo>
                      <a:pt x="21" y="40"/>
                    </a:lnTo>
                    <a:lnTo>
                      <a:pt x="0" y="28"/>
                    </a:lnTo>
                    <a:lnTo>
                      <a:pt x="33" y="0"/>
                    </a:lnTo>
                  </a:path>
                </a:pathLst>
              </a:custGeom>
              <a:solidFill>
                <a:srgbClr val="CEE1EF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02" name="Freeform 2513"/>
              <p:cNvSpPr>
                <a:spLocks noChangeArrowheads="1"/>
              </p:cNvSpPr>
              <p:nvPr/>
            </p:nvSpPr>
            <p:spPr bwMode="auto">
              <a:xfrm>
                <a:off x="6305329" y="4588420"/>
                <a:ext cx="66869" cy="56848"/>
              </a:xfrm>
              <a:custGeom>
                <a:gdLst>
                  <a:gd name="T0" fmla="*/ 18 w 54"/>
                  <a:gd name="T1" fmla="*/ 0 h 42"/>
                  <a:gd name="T2" fmla="*/ 29 w 54"/>
                  <a:gd name="T3" fmla="*/ 7 h 42"/>
                  <a:gd name="T4" fmla="*/ 11 w 54"/>
                  <a:gd name="T5" fmla="*/ 25 h 42"/>
                  <a:gd name="T6" fmla="*/ 0 w 54"/>
                  <a:gd name="T7" fmla="*/ 18 h 42"/>
                  <a:gd name="T8" fmla="*/ 18 w 54"/>
                  <a:gd name="T9" fmla="*/ 0 h 4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54"/>
                  <a:gd name="T16" fmla="*/ 0 h 42"/>
                  <a:gd name="T17" fmla="*/ 54 w 54"/>
                  <a:gd name="T18" fmla="*/ 42 h 4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54" h="42">
                    <a:moveTo>
                      <a:pt x="33" y="0"/>
                    </a:moveTo>
                    <a:lnTo>
                      <a:pt x="53" y="12"/>
                    </a:lnTo>
                    <a:lnTo>
                      <a:pt x="20" y="41"/>
                    </a:lnTo>
                    <a:lnTo>
                      <a:pt x="0" y="29"/>
                    </a:lnTo>
                    <a:lnTo>
                      <a:pt x="33" y="0"/>
                    </a:lnTo>
                  </a:path>
                </a:pathLst>
              </a:custGeom>
              <a:solidFill>
                <a:srgbClr val="CEE1EF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03" name="Freeform 2514"/>
              <p:cNvSpPr>
                <a:spLocks noChangeArrowheads="1"/>
              </p:cNvSpPr>
              <p:nvPr/>
            </p:nvSpPr>
            <p:spPr bwMode="auto">
              <a:xfrm>
                <a:off x="6396716" y="4647454"/>
                <a:ext cx="69098" cy="54661"/>
              </a:xfrm>
              <a:custGeom>
                <a:gdLst>
                  <a:gd name="T0" fmla="*/ 19 w 55"/>
                  <a:gd name="T1" fmla="*/ 0 h 41"/>
                  <a:gd name="T2" fmla="*/ 30 w 55"/>
                  <a:gd name="T3" fmla="*/ 7 h 41"/>
                  <a:gd name="T4" fmla="*/ 11 w 55"/>
                  <a:gd name="T5" fmla="*/ 24 h 41"/>
                  <a:gd name="T6" fmla="*/ 0 w 55"/>
                  <a:gd name="T7" fmla="*/ 17 h 41"/>
                  <a:gd name="T8" fmla="*/ 19 w 55"/>
                  <a:gd name="T9" fmla="*/ 0 h 4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55"/>
                  <a:gd name="T16" fmla="*/ 0 h 41"/>
                  <a:gd name="T17" fmla="*/ 55 w 55"/>
                  <a:gd name="T18" fmla="*/ 41 h 41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55" h="41">
                    <a:moveTo>
                      <a:pt x="33" y="0"/>
                    </a:moveTo>
                    <a:lnTo>
                      <a:pt x="54" y="12"/>
                    </a:lnTo>
                    <a:lnTo>
                      <a:pt x="20" y="40"/>
                    </a:lnTo>
                    <a:lnTo>
                      <a:pt x="0" y="28"/>
                    </a:lnTo>
                    <a:lnTo>
                      <a:pt x="33" y="0"/>
                    </a:lnTo>
                  </a:path>
                </a:pathLst>
              </a:custGeom>
              <a:solidFill>
                <a:srgbClr val="CEE1EF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04" name="Freeform 2515"/>
              <p:cNvSpPr>
                <a:spLocks noChangeArrowheads="1"/>
              </p:cNvSpPr>
              <p:nvPr/>
            </p:nvSpPr>
            <p:spPr bwMode="auto">
              <a:xfrm>
                <a:off x="6410090" y="4535945"/>
                <a:ext cx="73556" cy="32797"/>
              </a:xfrm>
              <a:custGeom>
                <a:gdLst>
                  <a:gd name="T0" fmla="*/ 21 w 61"/>
                  <a:gd name="T1" fmla="*/ 0 h 25"/>
                  <a:gd name="T2" fmla="*/ 32 w 61"/>
                  <a:gd name="T3" fmla="*/ 7 h 25"/>
                  <a:gd name="T4" fmla="*/ 11 w 61"/>
                  <a:gd name="T5" fmla="*/ 14 h 25"/>
                  <a:gd name="T6" fmla="*/ 0 w 61"/>
                  <a:gd name="T7" fmla="*/ 7 h 25"/>
                  <a:gd name="T8" fmla="*/ 21 w 61"/>
                  <a:gd name="T9" fmla="*/ 0 h 2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61"/>
                  <a:gd name="T16" fmla="*/ 0 h 25"/>
                  <a:gd name="T17" fmla="*/ 61 w 61"/>
                  <a:gd name="T18" fmla="*/ 25 h 25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61" h="25">
                    <a:moveTo>
                      <a:pt x="39" y="0"/>
                    </a:moveTo>
                    <a:lnTo>
                      <a:pt x="60" y="12"/>
                    </a:lnTo>
                    <a:lnTo>
                      <a:pt x="21" y="24"/>
                    </a:lnTo>
                    <a:lnTo>
                      <a:pt x="0" y="12"/>
                    </a:lnTo>
                    <a:lnTo>
                      <a:pt x="39" y="0"/>
                    </a:lnTo>
                  </a:path>
                </a:pathLst>
              </a:custGeom>
              <a:solidFill>
                <a:srgbClr val="9DB9DA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05" name="Freeform 2516"/>
              <p:cNvSpPr>
                <a:spLocks noChangeArrowheads="1"/>
              </p:cNvSpPr>
              <p:nvPr/>
            </p:nvSpPr>
            <p:spPr bwMode="auto">
              <a:xfrm>
                <a:off x="6329847" y="4490029"/>
                <a:ext cx="75785" cy="30610"/>
              </a:xfrm>
              <a:custGeom>
                <a:gdLst>
                  <a:gd name="T0" fmla="*/ 22 w 61"/>
                  <a:gd name="T1" fmla="*/ 0 h 24"/>
                  <a:gd name="T2" fmla="*/ 33 w 61"/>
                  <a:gd name="T3" fmla="*/ 7 h 24"/>
                  <a:gd name="T4" fmla="*/ 12 w 61"/>
                  <a:gd name="T5" fmla="*/ 13 h 24"/>
                  <a:gd name="T6" fmla="*/ 0 w 61"/>
                  <a:gd name="T7" fmla="*/ 6 h 24"/>
                  <a:gd name="T8" fmla="*/ 22 w 61"/>
                  <a:gd name="T9" fmla="*/ 0 h 24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61"/>
                  <a:gd name="T16" fmla="*/ 0 h 24"/>
                  <a:gd name="T17" fmla="*/ 61 w 61"/>
                  <a:gd name="T18" fmla="*/ 24 h 24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61" h="24">
                    <a:moveTo>
                      <a:pt x="39" y="0"/>
                    </a:moveTo>
                    <a:lnTo>
                      <a:pt x="60" y="12"/>
                    </a:lnTo>
                    <a:lnTo>
                      <a:pt x="21" y="23"/>
                    </a:lnTo>
                    <a:lnTo>
                      <a:pt x="0" y="11"/>
                    </a:lnTo>
                    <a:lnTo>
                      <a:pt x="39" y="0"/>
                    </a:lnTo>
                  </a:path>
                </a:pathLst>
              </a:custGeom>
              <a:solidFill>
                <a:srgbClr val="9DB9DA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06" name="Freeform 2517"/>
              <p:cNvSpPr>
                <a:spLocks noChangeArrowheads="1"/>
              </p:cNvSpPr>
              <p:nvPr/>
            </p:nvSpPr>
            <p:spPr bwMode="auto">
              <a:xfrm>
                <a:off x="6497020" y="4592793"/>
                <a:ext cx="71327" cy="34983"/>
              </a:xfrm>
              <a:custGeom>
                <a:gdLst>
                  <a:gd name="T0" fmla="*/ 20 w 60"/>
                  <a:gd name="T1" fmla="*/ 0 h 24"/>
                  <a:gd name="T2" fmla="*/ 31 w 60"/>
                  <a:gd name="T3" fmla="*/ 8 h 24"/>
                  <a:gd name="T4" fmla="*/ 11 w 60"/>
                  <a:gd name="T5" fmla="*/ 15 h 24"/>
                  <a:gd name="T6" fmla="*/ 0 w 60"/>
                  <a:gd name="T7" fmla="*/ 8 h 24"/>
                  <a:gd name="T8" fmla="*/ 20 w 60"/>
                  <a:gd name="T9" fmla="*/ 0 h 24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60"/>
                  <a:gd name="T16" fmla="*/ 0 h 24"/>
                  <a:gd name="T17" fmla="*/ 60 w 60"/>
                  <a:gd name="T18" fmla="*/ 24 h 24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60" h="24">
                    <a:moveTo>
                      <a:pt x="38" y="0"/>
                    </a:moveTo>
                    <a:lnTo>
                      <a:pt x="59" y="12"/>
                    </a:lnTo>
                    <a:lnTo>
                      <a:pt x="20" y="23"/>
                    </a:lnTo>
                    <a:lnTo>
                      <a:pt x="0" y="12"/>
                    </a:lnTo>
                    <a:lnTo>
                      <a:pt x="38" y="0"/>
                    </a:lnTo>
                  </a:path>
                </a:pathLst>
              </a:custGeom>
              <a:solidFill>
                <a:srgbClr val="9DB9DA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07" name="Line 2518"/>
              <p:cNvSpPr>
                <a:spLocks noChangeShapeType="1"/>
              </p:cNvSpPr>
              <p:nvPr/>
            </p:nvSpPr>
            <p:spPr bwMode="auto">
              <a:xfrm flipV="1">
                <a:off x="6260750" y="4798319"/>
                <a:ext cx="2229" cy="4373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bevel/>
              </a:ln>
            </p:spPr>
            <p:txBody>
              <a:bodyPr wrap="none" lIns="19220" tIns="9610" rIns="19220" bIns="9610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8" name="Freeform 2519"/>
              <p:cNvSpPr>
                <a:spLocks noChangeArrowheads="1"/>
              </p:cNvSpPr>
              <p:nvPr/>
            </p:nvSpPr>
            <p:spPr bwMode="auto">
              <a:xfrm>
                <a:off x="6260750" y="4802692"/>
                <a:ext cx="17832" cy="24051"/>
              </a:xfrm>
              <a:custGeom>
                <a:gdLst>
                  <a:gd name="T0" fmla="*/ 4 w 17"/>
                  <a:gd name="T1" fmla="*/ 10 h 17"/>
                  <a:gd name="T2" fmla="*/ 2 w 17"/>
                  <a:gd name="T3" fmla="*/ 10 h 17"/>
                  <a:gd name="T4" fmla="*/ 0 w 17"/>
                  <a:gd name="T5" fmla="*/ 6 h 17"/>
                  <a:gd name="T6" fmla="*/ 2 w 17"/>
                  <a:gd name="T7" fmla="*/ 3 h 17"/>
                  <a:gd name="T8" fmla="*/ 4 w 17"/>
                  <a:gd name="T9" fmla="*/ 0 h 17"/>
                  <a:gd name="T10" fmla="*/ 6 w 17"/>
                  <a:gd name="T11" fmla="*/ 0 h 17"/>
                  <a:gd name="T12" fmla="*/ 8 w 17"/>
                  <a:gd name="T13" fmla="*/ 3 h 17"/>
                  <a:gd name="T14" fmla="*/ 6 w 17"/>
                  <a:gd name="T15" fmla="*/ 6 h 17"/>
                  <a:gd name="T16" fmla="*/ 4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8" y="16"/>
                    </a:moveTo>
                    <a:lnTo>
                      <a:pt x="4" y="16"/>
                    </a:lnTo>
                    <a:lnTo>
                      <a:pt x="0" y="10"/>
                    </a:lnTo>
                    <a:lnTo>
                      <a:pt x="4" y="5"/>
                    </a:lnTo>
                    <a:lnTo>
                      <a:pt x="8" y="0"/>
                    </a:lnTo>
                    <a:lnTo>
                      <a:pt x="12" y="0"/>
                    </a:lnTo>
                    <a:lnTo>
                      <a:pt x="16" y="5"/>
                    </a:lnTo>
                    <a:lnTo>
                      <a:pt x="12" y="10"/>
                    </a:lnTo>
                    <a:lnTo>
                      <a:pt x="8" y="16"/>
                    </a:lnTo>
                  </a:path>
                </a:pathLst>
              </a:custGeom>
              <a:solidFill>
                <a:srgbClr val="999999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09" name="Freeform 2520"/>
              <p:cNvSpPr>
                <a:spLocks noChangeArrowheads="1"/>
              </p:cNvSpPr>
              <p:nvPr/>
            </p:nvSpPr>
            <p:spPr bwMode="auto">
              <a:xfrm>
                <a:off x="6260750" y="4802692"/>
                <a:ext cx="20061" cy="24051"/>
              </a:xfrm>
              <a:custGeom>
                <a:gdLst>
                  <a:gd name="T0" fmla="*/ 5 w 17"/>
                  <a:gd name="T1" fmla="*/ 6 h 17"/>
                  <a:gd name="T2" fmla="*/ 8 w 17"/>
                  <a:gd name="T3" fmla="*/ 3 h 17"/>
                  <a:gd name="T4" fmla="*/ 5 w 17"/>
                  <a:gd name="T5" fmla="*/ 0 h 17"/>
                  <a:gd name="T6" fmla="*/ 3 w 17"/>
                  <a:gd name="T7" fmla="*/ 0 h 17"/>
                  <a:gd name="T8" fmla="*/ 3 w 17"/>
                  <a:gd name="T9" fmla="*/ 3 h 17"/>
                  <a:gd name="T10" fmla="*/ 0 w 17"/>
                  <a:gd name="T11" fmla="*/ 6 h 17"/>
                  <a:gd name="T12" fmla="*/ 3 w 17"/>
                  <a:gd name="T13" fmla="*/ 10 h 17"/>
                  <a:gd name="T14" fmla="*/ 5 w 17"/>
                  <a:gd name="T15" fmla="*/ 6 h 17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17"/>
                  <a:gd name="T25" fmla="*/ 0 h 17"/>
                  <a:gd name="T26" fmla="*/ 17 w 17"/>
                  <a:gd name="T27" fmla="*/ 17 h 17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17" h="17">
                    <a:moveTo>
                      <a:pt x="10" y="10"/>
                    </a:moveTo>
                    <a:lnTo>
                      <a:pt x="16" y="5"/>
                    </a:lnTo>
                    <a:lnTo>
                      <a:pt x="10" y="0"/>
                    </a:lnTo>
                    <a:lnTo>
                      <a:pt x="5" y="0"/>
                    </a:lnTo>
                    <a:lnTo>
                      <a:pt x="5" y="5"/>
                    </a:lnTo>
                    <a:lnTo>
                      <a:pt x="0" y="10"/>
                    </a:lnTo>
                    <a:lnTo>
                      <a:pt x="5" y="16"/>
                    </a:lnTo>
                    <a:lnTo>
                      <a:pt x="10" y="10"/>
                    </a:lnTo>
                  </a:path>
                </a:pathLst>
              </a:custGeom>
              <a:solidFill>
                <a:srgbClr val="666666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10" name="Freeform 2521"/>
              <p:cNvSpPr>
                <a:spLocks noChangeArrowheads="1"/>
              </p:cNvSpPr>
              <p:nvPr/>
            </p:nvSpPr>
            <p:spPr bwMode="auto">
              <a:xfrm>
                <a:off x="6227315" y="4767709"/>
                <a:ext cx="22290" cy="45915"/>
              </a:xfrm>
              <a:custGeom>
                <a:gdLst>
                  <a:gd name="T0" fmla="*/ 9 w 19"/>
                  <a:gd name="T1" fmla="*/ 7 h 32"/>
                  <a:gd name="T2" fmla="*/ 0 w 19"/>
                  <a:gd name="T3" fmla="*/ 0 h 32"/>
                  <a:gd name="T4" fmla="*/ 0 w 19"/>
                  <a:gd name="T5" fmla="*/ 14 h 32"/>
                  <a:gd name="T6" fmla="*/ 9 w 19"/>
                  <a:gd name="T7" fmla="*/ 20 h 32"/>
                  <a:gd name="T8" fmla="*/ 9 w 19"/>
                  <a:gd name="T9" fmla="*/ 7 h 3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9"/>
                  <a:gd name="T16" fmla="*/ 0 h 32"/>
                  <a:gd name="T17" fmla="*/ 19 w 19"/>
                  <a:gd name="T18" fmla="*/ 32 h 3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9" h="32">
                    <a:moveTo>
                      <a:pt x="18" y="10"/>
                    </a:moveTo>
                    <a:lnTo>
                      <a:pt x="0" y="0"/>
                    </a:lnTo>
                    <a:lnTo>
                      <a:pt x="0" y="21"/>
                    </a:lnTo>
                    <a:lnTo>
                      <a:pt x="18" y="31"/>
                    </a:lnTo>
                    <a:lnTo>
                      <a:pt x="18" y="10"/>
                    </a:lnTo>
                  </a:path>
                </a:pathLst>
              </a:custGeom>
              <a:solidFill>
                <a:srgbClr val="B3B3B3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11" name="Freeform 2522"/>
              <p:cNvSpPr>
                <a:spLocks noChangeArrowheads="1"/>
              </p:cNvSpPr>
              <p:nvPr/>
            </p:nvSpPr>
            <p:spPr bwMode="auto">
              <a:xfrm>
                <a:off x="6307558" y="4763336"/>
                <a:ext cx="22290" cy="21865"/>
              </a:xfrm>
              <a:custGeom>
                <a:gdLst>
                  <a:gd name="T0" fmla="*/ 4 w 17"/>
                  <a:gd name="T1" fmla="*/ 8 h 17"/>
                  <a:gd name="T2" fmla="*/ 1 w 17"/>
                  <a:gd name="T3" fmla="*/ 7 h 17"/>
                  <a:gd name="T4" fmla="*/ 0 w 17"/>
                  <a:gd name="T5" fmla="*/ 6 h 17"/>
                  <a:gd name="T6" fmla="*/ 0 w 17"/>
                  <a:gd name="T7" fmla="*/ 5 h 17"/>
                  <a:gd name="T8" fmla="*/ 1 w 17"/>
                  <a:gd name="T9" fmla="*/ 2 h 17"/>
                  <a:gd name="T10" fmla="*/ 2 w 17"/>
                  <a:gd name="T11" fmla="*/ 1 h 17"/>
                  <a:gd name="T12" fmla="*/ 4 w 17"/>
                  <a:gd name="T13" fmla="*/ 0 h 17"/>
                  <a:gd name="T14" fmla="*/ 5 w 17"/>
                  <a:gd name="T15" fmla="*/ 0 h 17"/>
                  <a:gd name="T16" fmla="*/ 6 w 17"/>
                  <a:gd name="T17" fmla="*/ 0 h 17"/>
                  <a:gd name="T18" fmla="*/ 8 w 17"/>
                  <a:gd name="T19" fmla="*/ 1 h 17"/>
                  <a:gd name="T20" fmla="*/ 9 w 17"/>
                  <a:gd name="T21" fmla="*/ 2 h 17"/>
                  <a:gd name="T22" fmla="*/ 9 w 17"/>
                  <a:gd name="T23" fmla="*/ 3 h 17"/>
                  <a:gd name="T24" fmla="*/ 8 w 17"/>
                  <a:gd name="T25" fmla="*/ 6 h 17"/>
                  <a:gd name="T26" fmla="*/ 7 w 17"/>
                  <a:gd name="T27" fmla="*/ 7 h 17"/>
                  <a:gd name="T28" fmla="*/ 6 w 17"/>
                  <a:gd name="T29" fmla="*/ 8 h 17"/>
                  <a:gd name="T30" fmla="*/ 5 w 17"/>
                  <a:gd name="T31" fmla="*/ 9 h 17"/>
                  <a:gd name="T32" fmla="*/ 4 w 17"/>
                  <a:gd name="T33" fmla="*/ 8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4"/>
                    </a:moveTo>
                    <a:lnTo>
                      <a:pt x="2" y="12"/>
                    </a:lnTo>
                    <a:lnTo>
                      <a:pt x="0" y="10"/>
                    </a:lnTo>
                    <a:lnTo>
                      <a:pt x="0" y="8"/>
                    </a:lnTo>
                    <a:lnTo>
                      <a:pt x="2" y="3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4" y="10"/>
                    </a:lnTo>
                    <a:lnTo>
                      <a:pt x="12" y="12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4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12" name="Freeform 2523"/>
              <p:cNvSpPr>
                <a:spLocks noChangeArrowheads="1"/>
              </p:cNvSpPr>
              <p:nvPr/>
            </p:nvSpPr>
            <p:spPr bwMode="auto">
              <a:xfrm>
                <a:off x="6309787" y="4763336"/>
                <a:ext cx="22290" cy="21865"/>
              </a:xfrm>
              <a:custGeom>
                <a:gdLst>
                  <a:gd name="T0" fmla="*/ 8 w 17"/>
                  <a:gd name="T1" fmla="*/ 6 h 17"/>
                  <a:gd name="T2" fmla="*/ 9 w 17"/>
                  <a:gd name="T3" fmla="*/ 2 h 17"/>
                  <a:gd name="T4" fmla="*/ 9 w 17"/>
                  <a:gd name="T5" fmla="*/ 1 h 17"/>
                  <a:gd name="T6" fmla="*/ 8 w 17"/>
                  <a:gd name="T7" fmla="*/ 0 h 17"/>
                  <a:gd name="T8" fmla="*/ 6 w 17"/>
                  <a:gd name="T9" fmla="*/ 0 h 17"/>
                  <a:gd name="T10" fmla="*/ 5 w 17"/>
                  <a:gd name="T11" fmla="*/ 0 h 17"/>
                  <a:gd name="T12" fmla="*/ 3 w 17"/>
                  <a:gd name="T13" fmla="*/ 1 h 17"/>
                  <a:gd name="T14" fmla="*/ 1 w 17"/>
                  <a:gd name="T15" fmla="*/ 2 h 17"/>
                  <a:gd name="T16" fmla="*/ 0 w 17"/>
                  <a:gd name="T17" fmla="*/ 6 h 17"/>
                  <a:gd name="T18" fmla="*/ 0 w 17"/>
                  <a:gd name="T19" fmla="*/ 8 h 17"/>
                  <a:gd name="T20" fmla="*/ 1 w 17"/>
                  <a:gd name="T21" fmla="*/ 8 h 17"/>
                  <a:gd name="T22" fmla="*/ 3 w 17"/>
                  <a:gd name="T23" fmla="*/ 9 h 17"/>
                  <a:gd name="T24" fmla="*/ 5 w 17"/>
                  <a:gd name="T25" fmla="*/ 8 h 17"/>
                  <a:gd name="T26" fmla="*/ 6 w 17"/>
                  <a:gd name="T27" fmla="*/ 7 h 17"/>
                  <a:gd name="T28" fmla="*/ 8 w 17"/>
                  <a:gd name="T29" fmla="*/ 6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0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0"/>
                    </a:lnTo>
                    <a:lnTo>
                      <a:pt x="0" y="14"/>
                    </a:lnTo>
                    <a:lnTo>
                      <a:pt x="2" y="14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13" name="Freeform 2524"/>
              <p:cNvSpPr>
                <a:spLocks noChangeArrowheads="1"/>
              </p:cNvSpPr>
              <p:nvPr/>
            </p:nvSpPr>
            <p:spPr bwMode="auto">
              <a:xfrm>
                <a:off x="6312016" y="4765522"/>
                <a:ext cx="20061" cy="21865"/>
              </a:xfrm>
              <a:custGeom>
                <a:gdLst>
                  <a:gd name="T0" fmla="*/ 8 w 17"/>
                  <a:gd name="T1" fmla="*/ 5 h 17"/>
                  <a:gd name="T2" fmla="*/ 8 w 17"/>
                  <a:gd name="T3" fmla="*/ 2 h 17"/>
                  <a:gd name="T4" fmla="*/ 8 w 17"/>
                  <a:gd name="T5" fmla="*/ 0 h 17"/>
                  <a:gd name="T6" fmla="*/ 5 w 17"/>
                  <a:gd name="T7" fmla="*/ 0 h 17"/>
                  <a:gd name="T8" fmla="*/ 3 w 17"/>
                  <a:gd name="T9" fmla="*/ 2 h 17"/>
                  <a:gd name="T10" fmla="*/ 0 w 17"/>
                  <a:gd name="T11" fmla="*/ 7 h 17"/>
                  <a:gd name="T12" fmla="*/ 3 w 17"/>
                  <a:gd name="T13" fmla="*/ 9 h 17"/>
                  <a:gd name="T14" fmla="*/ 5 w 17"/>
                  <a:gd name="T15" fmla="*/ 9 h 17"/>
                  <a:gd name="T16" fmla="*/ 8 w 17"/>
                  <a:gd name="T17" fmla="*/ 5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4"/>
                    </a:lnTo>
                    <a:lnTo>
                      <a:pt x="0" y="12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14" name="Freeform 2525"/>
              <p:cNvSpPr>
                <a:spLocks noChangeArrowheads="1"/>
              </p:cNvSpPr>
              <p:nvPr/>
            </p:nvSpPr>
            <p:spPr bwMode="auto">
              <a:xfrm>
                <a:off x="6298642" y="4767709"/>
                <a:ext cx="20061" cy="24051"/>
              </a:xfrm>
              <a:custGeom>
                <a:gdLst>
                  <a:gd name="T0" fmla="*/ 3 w 17"/>
                  <a:gd name="T1" fmla="*/ 9 h 17"/>
                  <a:gd name="T2" fmla="*/ 1 w 17"/>
                  <a:gd name="T3" fmla="*/ 8 h 17"/>
                  <a:gd name="T4" fmla="*/ 0 w 17"/>
                  <a:gd name="T5" fmla="*/ 8 h 17"/>
                  <a:gd name="T6" fmla="*/ 0 w 17"/>
                  <a:gd name="T7" fmla="*/ 5 h 17"/>
                  <a:gd name="T8" fmla="*/ 1 w 17"/>
                  <a:gd name="T9" fmla="*/ 2 h 17"/>
                  <a:gd name="T10" fmla="*/ 2 w 17"/>
                  <a:gd name="T11" fmla="*/ 1 h 17"/>
                  <a:gd name="T12" fmla="*/ 3 w 17"/>
                  <a:gd name="T13" fmla="*/ 0 h 17"/>
                  <a:gd name="T14" fmla="*/ 4 w 17"/>
                  <a:gd name="T15" fmla="*/ 0 h 17"/>
                  <a:gd name="T16" fmla="*/ 5 w 17"/>
                  <a:gd name="T17" fmla="*/ 0 h 17"/>
                  <a:gd name="T18" fmla="*/ 7 w 17"/>
                  <a:gd name="T19" fmla="*/ 1 h 17"/>
                  <a:gd name="T20" fmla="*/ 8 w 17"/>
                  <a:gd name="T21" fmla="*/ 2 h 17"/>
                  <a:gd name="T22" fmla="*/ 8 w 17"/>
                  <a:gd name="T23" fmla="*/ 3 h 17"/>
                  <a:gd name="T24" fmla="*/ 7 w 17"/>
                  <a:gd name="T25" fmla="*/ 6 h 17"/>
                  <a:gd name="T26" fmla="*/ 6 w 17"/>
                  <a:gd name="T27" fmla="*/ 8 h 17"/>
                  <a:gd name="T28" fmla="*/ 5 w 17"/>
                  <a:gd name="T29" fmla="*/ 9 h 17"/>
                  <a:gd name="T30" fmla="*/ 4 w 17"/>
                  <a:gd name="T31" fmla="*/ 10 h 17"/>
                  <a:gd name="T32" fmla="*/ 3 w 17"/>
                  <a:gd name="T33" fmla="*/ 9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4"/>
                    </a:moveTo>
                    <a:lnTo>
                      <a:pt x="2" y="12"/>
                    </a:lnTo>
                    <a:lnTo>
                      <a:pt x="0" y="12"/>
                    </a:lnTo>
                    <a:lnTo>
                      <a:pt x="0" y="8"/>
                    </a:lnTo>
                    <a:lnTo>
                      <a:pt x="2" y="3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4" y="10"/>
                    </a:lnTo>
                    <a:lnTo>
                      <a:pt x="12" y="12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4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15" name="Freeform 2526"/>
              <p:cNvSpPr>
                <a:spLocks noChangeArrowheads="1"/>
              </p:cNvSpPr>
              <p:nvPr/>
            </p:nvSpPr>
            <p:spPr bwMode="auto">
              <a:xfrm>
                <a:off x="6300871" y="4767709"/>
                <a:ext cx="20061" cy="24051"/>
              </a:xfrm>
              <a:custGeom>
                <a:gdLst>
                  <a:gd name="T0" fmla="*/ 7 w 17"/>
                  <a:gd name="T1" fmla="*/ 6 h 17"/>
                  <a:gd name="T2" fmla="*/ 8 w 17"/>
                  <a:gd name="T3" fmla="*/ 3 h 17"/>
                  <a:gd name="T4" fmla="*/ 8 w 17"/>
                  <a:gd name="T5" fmla="*/ 1 h 17"/>
                  <a:gd name="T6" fmla="*/ 7 w 17"/>
                  <a:gd name="T7" fmla="*/ 0 h 17"/>
                  <a:gd name="T8" fmla="*/ 5 w 17"/>
                  <a:gd name="T9" fmla="*/ 0 h 17"/>
                  <a:gd name="T10" fmla="*/ 4 w 17"/>
                  <a:gd name="T11" fmla="*/ 0 h 17"/>
                  <a:gd name="T12" fmla="*/ 3 w 17"/>
                  <a:gd name="T13" fmla="*/ 1 h 17"/>
                  <a:gd name="T14" fmla="*/ 1 w 17"/>
                  <a:gd name="T15" fmla="*/ 4 h 17"/>
                  <a:gd name="T16" fmla="*/ 0 w 17"/>
                  <a:gd name="T17" fmla="*/ 6 h 17"/>
                  <a:gd name="T18" fmla="*/ 0 w 17"/>
                  <a:gd name="T19" fmla="*/ 9 h 17"/>
                  <a:gd name="T20" fmla="*/ 1 w 17"/>
                  <a:gd name="T21" fmla="*/ 9 h 17"/>
                  <a:gd name="T22" fmla="*/ 3 w 17"/>
                  <a:gd name="T23" fmla="*/ 10 h 17"/>
                  <a:gd name="T24" fmla="*/ 4 w 17"/>
                  <a:gd name="T25" fmla="*/ 9 h 17"/>
                  <a:gd name="T26" fmla="*/ 5 w 17"/>
                  <a:gd name="T27" fmla="*/ 8 h 17"/>
                  <a:gd name="T28" fmla="*/ 7 w 17"/>
                  <a:gd name="T29" fmla="*/ 6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0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6"/>
                    </a:lnTo>
                    <a:lnTo>
                      <a:pt x="0" y="10"/>
                    </a:lnTo>
                    <a:lnTo>
                      <a:pt x="0" y="14"/>
                    </a:lnTo>
                    <a:lnTo>
                      <a:pt x="2" y="14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16" name="Freeform 2527"/>
              <p:cNvSpPr>
                <a:spLocks noChangeArrowheads="1"/>
              </p:cNvSpPr>
              <p:nvPr/>
            </p:nvSpPr>
            <p:spPr bwMode="auto">
              <a:xfrm>
                <a:off x="6305329" y="4769895"/>
                <a:ext cx="15603" cy="24051"/>
              </a:xfrm>
              <a:custGeom>
                <a:gdLst>
                  <a:gd name="T0" fmla="*/ 7 w 17"/>
                  <a:gd name="T1" fmla="*/ 5 h 17"/>
                  <a:gd name="T2" fmla="*/ 7 w 17"/>
                  <a:gd name="T3" fmla="*/ 3 h 17"/>
                  <a:gd name="T4" fmla="*/ 7 w 17"/>
                  <a:gd name="T5" fmla="*/ 0 h 17"/>
                  <a:gd name="T6" fmla="*/ 4 w 17"/>
                  <a:gd name="T7" fmla="*/ 0 h 17"/>
                  <a:gd name="T8" fmla="*/ 2 w 17"/>
                  <a:gd name="T9" fmla="*/ 3 h 17"/>
                  <a:gd name="T10" fmla="*/ 0 w 17"/>
                  <a:gd name="T11" fmla="*/ 8 h 17"/>
                  <a:gd name="T12" fmla="*/ 2 w 17"/>
                  <a:gd name="T13" fmla="*/ 10 h 17"/>
                  <a:gd name="T14" fmla="*/ 4 w 17"/>
                  <a:gd name="T15" fmla="*/ 10 h 17"/>
                  <a:gd name="T16" fmla="*/ 7 w 17"/>
                  <a:gd name="T17" fmla="*/ 5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4"/>
                    </a:lnTo>
                    <a:lnTo>
                      <a:pt x="0" y="12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17" name="Freeform 2528"/>
              <p:cNvSpPr>
                <a:spLocks noChangeArrowheads="1"/>
              </p:cNvSpPr>
              <p:nvPr/>
            </p:nvSpPr>
            <p:spPr bwMode="auto">
              <a:xfrm>
                <a:off x="6312016" y="4765522"/>
                <a:ext cx="20061" cy="19678"/>
              </a:xfrm>
              <a:custGeom>
                <a:gdLst>
                  <a:gd name="T0" fmla="*/ 3 w 17"/>
                  <a:gd name="T1" fmla="*/ 8 h 17"/>
                  <a:gd name="T2" fmla="*/ 1 w 17"/>
                  <a:gd name="T3" fmla="*/ 7 h 17"/>
                  <a:gd name="T4" fmla="*/ 0 w 17"/>
                  <a:gd name="T5" fmla="*/ 6 h 17"/>
                  <a:gd name="T6" fmla="*/ 0 w 17"/>
                  <a:gd name="T7" fmla="*/ 5 h 17"/>
                  <a:gd name="T8" fmla="*/ 1 w 17"/>
                  <a:gd name="T9" fmla="*/ 2 h 17"/>
                  <a:gd name="T10" fmla="*/ 2 w 17"/>
                  <a:gd name="T11" fmla="*/ 1 h 17"/>
                  <a:gd name="T12" fmla="*/ 3 w 17"/>
                  <a:gd name="T13" fmla="*/ 0 h 17"/>
                  <a:gd name="T14" fmla="*/ 4 w 17"/>
                  <a:gd name="T15" fmla="*/ 0 h 17"/>
                  <a:gd name="T16" fmla="*/ 5 w 17"/>
                  <a:gd name="T17" fmla="*/ 0 h 17"/>
                  <a:gd name="T18" fmla="*/ 7 w 17"/>
                  <a:gd name="T19" fmla="*/ 1 h 17"/>
                  <a:gd name="T20" fmla="*/ 8 w 17"/>
                  <a:gd name="T21" fmla="*/ 2 h 17"/>
                  <a:gd name="T22" fmla="*/ 8 w 17"/>
                  <a:gd name="T23" fmla="*/ 3 h 17"/>
                  <a:gd name="T24" fmla="*/ 7 w 17"/>
                  <a:gd name="T25" fmla="*/ 6 h 17"/>
                  <a:gd name="T26" fmla="*/ 6 w 17"/>
                  <a:gd name="T27" fmla="*/ 7 h 17"/>
                  <a:gd name="T28" fmla="*/ 5 w 17"/>
                  <a:gd name="T29" fmla="*/ 8 h 17"/>
                  <a:gd name="T30" fmla="*/ 4 w 17"/>
                  <a:gd name="T31" fmla="*/ 8 h 17"/>
                  <a:gd name="T32" fmla="*/ 3 w 17"/>
                  <a:gd name="T33" fmla="*/ 8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2" y="4"/>
                    </a:lnTo>
                    <a:lnTo>
                      <a:pt x="4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18" name="Freeform 2529"/>
              <p:cNvSpPr>
                <a:spLocks noChangeArrowheads="1"/>
              </p:cNvSpPr>
              <p:nvPr/>
            </p:nvSpPr>
            <p:spPr bwMode="auto">
              <a:xfrm>
                <a:off x="6314245" y="4765522"/>
                <a:ext cx="20061" cy="21865"/>
              </a:xfrm>
              <a:custGeom>
                <a:gdLst>
                  <a:gd name="T0" fmla="*/ 7 w 17"/>
                  <a:gd name="T1" fmla="*/ 6 h 17"/>
                  <a:gd name="T2" fmla="*/ 8 w 17"/>
                  <a:gd name="T3" fmla="*/ 2 h 17"/>
                  <a:gd name="T4" fmla="*/ 8 w 17"/>
                  <a:gd name="T5" fmla="*/ 1 h 17"/>
                  <a:gd name="T6" fmla="*/ 7 w 17"/>
                  <a:gd name="T7" fmla="*/ 0 h 17"/>
                  <a:gd name="T8" fmla="*/ 5 w 17"/>
                  <a:gd name="T9" fmla="*/ 0 h 17"/>
                  <a:gd name="T10" fmla="*/ 4 w 17"/>
                  <a:gd name="T11" fmla="*/ 0 h 17"/>
                  <a:gd name="T12" fmla="*/ 3 w 17"/>
                  <a:gd name="T13" fmla="*/ 1 h 17"/>
                  <a:gd name="T14" fmla="*/ 1 w 17"/>
                  <a:gd name="T15" fmla="*/ 2 h 17"/>
                  <a:gd name="T16" fmla="*/ 0 w 17"/>
                  <a:gd name="T17" fmla="*/ 6 h 17"/>
                  <a:gd name="T18" fmla="*/ 0 w 17"/>
                  <a:gd name="T19" fmla="*/ 8 h 17"/>
                  <a:gd name="T20" fmla="*/ 1 w 17"/>
                  <a:gd name="T21" fmla="*/ 9 h 17"/>
                  <a:gd name="T22" fmla="*/ 3 w 17"/>
                  <a:gd name="T23" fmla="*/ 9 h 17"/>
                  <a:gd name="T24" fmla="*/ 4 w 17"/>
                  <a:gd name="T25" fmla="*/ 9 h 17"/>
                  <a:gd name="T26" fmla="*/ 5 w 17"/>
                  <a:gd name="T27" fmla="*/ 8 h 17"/>
                  <a:gd name="T28" fmla="*/ 7 w 17"/>
                  <a:gd name="T29" fmla="*/ 6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1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0" y="13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0" y="13"/>
                    </a:lnTo>
                    <a:lnTo>
                      <a:pt x="13" y="11"/>
                    </a:lnTo>
                  </a:path>
                </a:pathLst>
              </a:custGeom>
              <a:solidFill>
                <a:srgbClr val="666666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19" name="Freeform 2530"/>
              <p:cNvSpPr>
                <a:spLocks noChangeArrowheads="1"/>
              </p:cNvSpPr>
              <p:nvPr/>
            </p:nvSpPr>
            <p:spPr bwMode="auto">
              <a:xfrm>
                <a:off x="6316474" y="4767709"/>
                <a:ext cx="17832" cy="24051"/>
              </a:xfrm>
              <a:custGeom>
                <a:gdLst>
                  <a:gd name="T0" fmla="*/ 6 w 17"/>
                  <a:gd name="T1" fmla="*/ 6 h 17"/>
                  <a:gd name="T2" fmla="*/ 8 w 17"/>
                  <a:gd name="T3" fmla="*/ 3 h 17"/>
                  <a:gd name="T4" fmla="*/ 6 w 17"/>
                  <a:gd name="T5" fmla="*/ 0 h 17"/>
                  <a:gd name="T6" fmla="*/ 4 w 17"/>
                  <a:gd name="T7" fmla="*/ 0 h 17"/>
                  <a:gd name="T8" fmla="*/ 2 w 17"/>
                  <a:gd name="T9" fmla="*/ 3 h 17"/>
                  <a:gd name="T10" fmla="*/ 0 w 17"/>
                  <a:gd name="T11" fmla="*/ 6 h 17"/>
                  <a:gd name="T12" fmla="*/ 2 w 17"/>
                  <a:gd name="T13" fmla="*/ 10 h 17"/>
                  <a:gd name="T14" fmla="*/ 4 w 17"/>
                  <a:gd name="T15" fmla="*/ 10 h 17"/>
                  <a:gd name="T16" fmla="*/ 6 w 17"/>
                  <a:gd name="T17" fmla="*/ 6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2" y="10"/>
                    </a:moveTo>
                    <a:lnTo>
                      <a:pt x="16" y="5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4" y="5"/>
                    </a:lnTo>
                    <a:lnTo>
                      <a:pt x="0" y="10"/>
                    </a:lnTo>
                    <a:lnTo>
                      <a:pt x="4" y="16"/>
                    </a:lnTo>
                    <a:lnTo>
                      <a:pt x="8" y="16"/>
                    </a:lnTo>
                    <a:lnTo>
                      <a:pt x="12" y="10"/>
                    </a:lnTo>
                  </a:path>
                </a:pathLst>
              </a:custGeom>
              <a:solidFill>
                <a:srgbClr val="B3B3B3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20" name="Freeform 2531"/>
              <p:cNvSpPr>
                <a:spLocks noChangeArrowheads="1"/>
              </p:cNvSpPr>
              <p:nvPr/>
            </p:nvSpPr>
            <p:spPr bwMode="auto">
              <a:xfrm>
                <a:off x="6305329" y="4767709"/>
                <a:ext cx="15603" cy="26237"/>
              </a:xfrm>
              <a:custGeom>
                <a:gdLst>
                  <a:gd name="T0" fmla="*/ 2 w 17"/>
                  <a:gd name="T1" fmla="*/ 11 h 17"/>
                  <a:gd name="T2" fmla="*/ 1 w 17"/>
                  <a:gd name="T3" fmla="*/ 10 h 17"/>
                  <a:gd name="T4" fmla="*/ 0 w 17"/>
                  <a:gd name="T5" fmla="*/ 8 h 17"/>
                  <a:gd name="T6" fmla="*/ 0 w 17"/>
                  <a:gd name="T7" fmla="*/ 7 h 17"/>
                  <a:gd name="T8" fmla="*/ 1 w 17"/>
                  <a:gd name="T9" fmla="*/ 3 h 17"/>
                  <a:gd name="T10" fmla="*/ 2 w 17"/>
                  <a:gd name="T11" fmla="*/ 1 h 17"/>
                  <a:gd name="T12" fmla="*/ 2 w 17"/>
                  <a:gd name="T13" fmla="*/ 0 h 17"/>
                  <a:gd name="T14" fmla="*/ 3 w 17"/>
                  <a:gd name="T15" fmla="*/ 0 h 17"/>
                  <a:gd name="T16" fmla="*/ 4 w 17"/>
                  <a:gd name="T17" fmla="*/ 0 h 17"/>
                  <a:gd name="T18" fmla="*/ 6 w 17"/>
                  <a:gd name="T19" fmla="*/ 1 h 17"/>
                  <a:gd name="T20" fmla="*/ 7 w 17"/>
                  <a:gd name="T21" fmla="*/ 3 h 17"/>
                  <a:gd name="T22" fmla="*/ 7 w 17"/>
                  <a:gd name="T23" fmla="*/ 4 h 17"/>
                  <a:gd name="T24" fmla="*/ 6 w 17"/>
                  <a:gd name="T25" fmla="*/ 8 h 17"/>
                  <a:gd name="T26" fmla="*/ 5 w 17"/>
                  <a:gd name="T27" fmla="*/ 10 h 17"/>
                  <a:gd name="T28" fmla="*/ 4 w 17"/>
                  <a:gd name="T29" fmla="*/ 11 h 17"/>
                  <a:gd name="T30" fmla="*/ 3 w 17"/>
                  <a:gd name="T31" fmla="*/ 11 h 17"/>
                  <a:gd name="T32" fmla="*/ 2 w 17"/>
                  <a:gd name="T33" fmla="*/ 11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2" y="4"/>
                    </a:lnTo>
                    <a:lnTo>
                      <a:pt x="4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21" name="Freeform 2532"/>
              <p:cNvSpPr>
                <a:spLocks noChangeArrowheads="1"/>
              </p:cNvSpPr>
              <p:nvPr/>
            </p:nvSpPr>
            <p:spPr bwMode="auto">
              <a:xfrm>
                <a:off x="6305329" y="4769895"/>
                <a:ext cx="22290" cy="24051"/>
              </a:xfrm>
              <a:custGeom>
                <a:gdLst>
                  <a:gd name="T0" fmla="*/ 8 w 17"/>
                  <a:gd name="T1" fmla="*/ 7 h 17"/>
                  <a:gd name="T2" fmla="*/ 9 w 17"/>
                  <a:gd name="T3" fmla="*/ 3 h 17"/>
                  <a:gd name="T4" fmla="*/ 9 w 17"/>
                  <a:gd name="T5" fmla="*/ 1 h 17"/>
                  <a:gd name="T6" fmla="*/ 8 w 17"/>
                  <a:gd name="T7" fmla="*/ 0 h 17"/>
                  <a:gd name="T8" fmla="*/ 6 w 17"/>
                  <a:gd name="T9" fmla="*/ 0 h 17"/>
                  <a:gd name="T10" fmla="*/ 5 w 17"/>
                  <a:gd name="T11" fmla="*/ 0 h 17"/>
                  <a:gd name="T12" fmla="*/ 3 w 17"/>
                  <a:gd name="T13" fmla="*/ 1 h 17"/>
                  <a:gd name="T14" fmla="*/ 1 w 17"/>
                  <a:gd name="T15" fmla="*/ 3 h 17"/>
                  <a:gd name="T16" fmla="*/ 0 w 17"/>
                  <a:gd name="T17" fmla="*/ 7 h 17"/>
                  <a:gd name="T18" fmla="*/ 0 w 17"/>
                  <a:gd name="T19" fmla="*/ 8 h 17"/>
                  <a:gd name="T20" fmla="*/ 1 w 17"/>
                  <a:gd name="T21" fmla="*/ 10 h 17"/>
                  <a:gd name="T22" fmla="*/ 3 w 17"/>
                  <a:gd name="T23" fmla="*/ 10 h 17"/>
                  <a:gd name="T24" fmla="*/ 5 w 17"/>
                  <a:gd name="T25" fmla="*/ 10 h 17"/>
                  <a:gd name="T26" fmla="*/ 6 w 17"/>
                  <a:gd name="T27" fmla="*/ 8 h 17"/>
                  <a:gd name="T28" fmla="*/ 8 w 17"/>
                  <a:gd name="T29" fmla="*/ 7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1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0" y="13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0" y="13"/>
                    </a:lnTo>
                    <a:lnTo>
                      <a:pt x="13" y="11"/>
                    </a:lnTo>
                  </a:path>
                </a:pathLst>
              </a:custGeom>
              <a:solidFill>
                <a:srgbClr val="666666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22" name="Freeform 2533"/>
              <p:cNvSpPr>
                <a:spLocks noChangeArrowheads="1"/>
              </p:cNvSpPr>
              <p:nvPr/>
            </p:nvSpPr>
            <p:spPr bwMode="auto">
              <a:xfrm>
                <a:off x="6307558" y="4774268"/>
                <a:ext cx="20061" cy="24051"/>
              </a:xfrm>
              <a:custGeom>
                <a:gdLst>
                  <a:gd name="T0" fmla="*/ 6 w 17"/>
                  <a:gd name="T1" fmla="*/ 6 h 17"/>
                  <a:gd name="T2" fmla="*/ 8 w 17"/>
                  <a:gd name="T3" fmla="*/ 3 h 17"/>
                  <a:gd name="T4" fmla="*/ 6 w 17"/>
                  <a:gd name="T5" fmla="*/ 0 h 17"/>
                  <a:gd name="T6" fmla="*/ 4 w 17"/>
                  <a:gd name="T7" fmla="*/ 0 h 17"/>
                  <a:gd name="T8" fmla="*/ 2 w 17"/>
                  <a:gd name="T9" fmla="*/ 3 h 17"/>
                  <a:gd name="T10" fmla="*/ 0 w 17"/>
                  <a:gd name="T11" fmla="*/ 10 h 17"/>
                  <a:gd name="T12" fmla="*/ 2 w 17"/>
                  <a:gd name="T13" fmla="*/ 10 h 17"/>
                  <a:gd name="T14" fmla="*/ 4 w 17"/>
                  <a:gd name="T15" fmla="*/ 10 h 17"/>
                  <a:gd name="T16" fmla="*/ 6 w 17"/>
                  <a:gd name="T17" fmla="*/ 6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2" y="10"/>
                    </a:moveTo>
                    <a:lnTo>
                      <a:pt x="16" y="5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4" y="5"/>
                    </a:lnTo>
                    <a:lnTo>
                      <a:pt x="0" y="16"/>
                    </a:lnTo>
                    <a:lnTo>
                      <a:pt x="4" y="16"/>
                    </a:lnTo>
                    <a:lnTo>
                      <a:pt x="8" y="16"/>
                    </a:lnTo>
                    <a:lnTo>
                      <a:pt x="12" y="10"/>
                    </a:lnTo>
                  </a:path>
                </a:pathLst>
              </a:custGeom>
              <a:solidFill>
                <a:srgbClr val="B3B3B3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23" name="Freeform 2534"/>
              <p:cNvSpPr>
                <a:spLocks noChangeArrowheads="1"/>
              </p:cNvSpPr>
              <p:nvPr/>
            </p:nvSpPr>
            <p:spPr bwMode="auto">
              <a:xfrm>
                <a:off x="6227315" y="4717420"/>
                <a:ext cx="104761" cy="65594"/>
              </a:xfrm>
              <a:custGeom>
                <a:gdLst>
                  <a:gd name="T0" fmla="*/ 46 w 89"/>
                  <a:gd name="T1" fmla="*/ 6 h 51"/>
                  <a:gd name="T2" fmla="*/ 37 w 89"/>
                  <a:gd name="T3" fmla="*/ 0 h 51"/>
                  <a:gd name="T4" fmla="*/ 0 w 89"/>
                  <a:gd name="T5" fmla="*/ 24 h 51"/>
                  <a:gd name="T6" fmla="*/ 10 w 89"/>
                  <a:gd name="T7" fmla="*/ 29 h 51"/>
                  <a:gd name="T8" fmla="*/ 46 w 89"/>
                  <a:gd name="T9" fmla="*/ 6 h 5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89"/>
                  <a:gd name="T16" fmla="*/ 0 h 51"/>
                  <a:gd name="T17" fmla="*/ 89 w 89"/>
                  <a:gd name="T18" fmla="*/ 51 h 51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89" h="51">
                    <a:moveTo>
                      <a:pt x="88" y="10"/>
                    </a:moveTo>
                    <a:lnTo>
                      <a:pt x="70" y="0"/>
                    </a:lnTo>
                    <a:lnTo>
                      <a:pt x="0" y="40"/>
                    </a:lnTo>
                    <a:lnTo>
                      <a:pt x="18" y="50"/>
                    </a:lnTo>
                    <a:lnTo>
                      <a:pt x="88" y="10"/>
                    </a:lnTo>
                  </a:path>
                </a:pathLst>
              </a:custGeom>
              <a:solidFill>
                <a:srgbClr val="E6E6E6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24" name="Freeform 2535"/>
              <p:cNvSpPr>
                <a:spLocks noChangeArrowheads="1"/>
              </p:cNvSpPr>
              <p:nvPr/>
            </p:nvSpPr>
            <p:spPr bwMode="auto">
              <a:xfrm>
                <a:off x="6247376" y="4730539"/>
                <a:ext cx="84701" cy="83085"/>
              </a:xfrm>
              <a:custGeom>
                <a:gdLst>
                  <a:gd name="T0" fmla="*/ 37 w 71"/>
                  <a:gd name="T1" fmla="*/ 0 h 62"/>
                  <a:gd name="T2" fmla="*/ 0 w 71"/>
                  <a:gd name="T3" fmla="*/ 25 h 62"/>
                  <a:gd name="T4" fmla="*/ 0 w 71"/>
                  <a:gd name="T5" fmla="*/ 37 h 62"/>
                  <a:gd name="T6" fmla="*/ 37 w 71"/>
                  <a:gd name="T7" fmla="*/ 13 h 62"/>
                  <a:gd name="T8" fmla="*/ 37 w 71"/>
                  <a:gd name="T9" fmla="*/ 0 h 6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71"/>
                  <a:gd name="T16" fmla="*/ 0 h 62"/>
                  <a:gd name="T17" fmla="*/ 71 w 71"/>
                  <a:gd name="T18" fmla="*/ 62 h 6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71" h="62">
                    <a:moveTo>
                      <a:pt x="70" y="0"/>
                    </a:moveTo>
                    <a:lnTo>
                      <a:pt x="0" y="40"/>
                    </a:lnTo>
                    <a:lnTo>
                      <a:pt x="0" y="61"/>
                    </a:lnTo>
                    <a:lnTo>
                      <a:pt x="70" y="21"/>
                    </a:lnTo>
                    <a:lnTo>
                      <a:pt x="70" y="0"/>
                    </a:lnTo>
                  </a:path>
                </a:pathLst>
              </a:custGeom>
              <a:solidFill>
                <a:srgbClr val="7F7F7F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25" name="Line 2536"/>
              <p:cNvSpPr>
                <a:spLocks noChangeShapeType="1"/>
              </p:cNvSpPr>
              <p:nvPr/>
            </p:nvSpPr>
            <p:spPr bwMode="auto">
              <a:xfrm flipV="1">
                <a:off x="6142614" y="4721793"/>
                <a:ext cx="2229" cy="13119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bevel/>
              </a:ln>
            </p:spPr>
            <p:txBody>
              <a:bodyPr wrap="none" lIns="19220" tIns="9610" rIns="19220" bIns="9610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6" name="Freeform 2537"/>
              <p:cNvSpPr>
                <a:spLocks noChangeArrowheads="1"/>
              </p:cNvSpPr>
              <p:nvPr/>
            </p:nvSpPr>
            <p:spPr bwMode="auto">
              <a:xfrm>
                <a:off x="6142614" y="4734912"/>
                <a:ext cx="20061" cy="15305"/>
              </a:xfrm>
              <a:custGeom>
                <a:gdLst>
                  <a:gd name="T0" fmla="*/ 3 w 17"/>
                  <a:gd name="T1" fmla="*/ 7 h 17"/>
                  <a:gd name="T2" fmla="*/ 0 w 17"/>
                  <a:gd name="T3" fmla="*/ 5 h 17"/>
                  <a:gd name="T4" fmla="*/ 0 w 17"/>
                  <a:gd name="T5" fmla="*/ 3 h 17"/>
                  <a:gd name="T6" fmla="*/ 0 w 17"/>
                  <a:gd name="T7" fmla="*/ 2 h 17"/>
                  <a:gd name="T8" fmla="*/ 3 w 17"/>
                  <a:gd name="T9" fmla="*/ 0 h 17"/>
                  <a:gd name="T10" fmla="*/ 5 w 17"/>
                  <a:gd name="T11" fmla="*/ 0 h 17"/>
                  <a:gd name="T12" fmla="*/ 8 w 17"/>
                  <a:gd name="T13" fmla="*/ 0 h 17"/>
                  <a:gd name="T14" fmla="*/ 8 w 17"/>
                  <a:gd name="T15" fmla="*/ 2 h 17"/>
                  <a:gd name="T16" fmla="*/ 8 w 17"/>
                  <a:gd name="T17" fmla="*/ 5 h 17"/>
                  <a:gd name="T18" fmla="*/ 5 w 17"/>
                  <a:gd name="T19" fmla="*/ 5 h 17"/>
                  <a:gd name="T20" fmla="*/ 3 w 17"/>
                  <a:gd name="T21" fmla="*/ 7 h 17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7"/>
                  <a:gd name="T34" fmla="*/ 0 h 17"/>
                  <a:gd name="T35" fmla="*/ 17 w 17"/>
                  <a:gd name="T36" fmla="*/ 17 h 17"/>
                </a:gdLst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7" h="17">
                    <a:moveTo>
                      <a:pt x="5" y="16"/>
                    </a:moveTo>
                    <a:lnTo>
                      <a:pt x="0" y="12"/>
                    </a:lnTo>
                    <a:lnTo>
                      <a:pt x="0" y="8"/>
                    </a:lnTo>
                    <a:lnTo>
                      <a:pt x="0" y="4"/>
                    </a:lnTo>
                    <a:lnTo>
                      <a:pt x="5" y="0"/>
                    </a:lnTo>
                    <a:lnTo>
                      <a:pt x="10" y="0"/>
                    </a:lnTo>
                    <a:lnTo>
                      <a:pt x="16" y="0"/>
                    </a:lnTo>
                    <a:lnTo>
                      <a:pt x="16" y="4"/>
                    </a:lnTo>
                    <a:lnTo>
                      <a:pt x="16" y="12"/>
                    </a:lnTo>
                    <a:lnTo>
                      <a:pt x="10" y="12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999999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27" name="Freeform 2538"/>
              <p:cNvSpPr>
                <a:spLocks noChangeArrowheads="1"/>
              </p:cNvSpPr>
              <p:nvPr/>
            </p:nvSpPr>
            <p:spPr bwMode="auto">
              <a:xfrm>
                <a:off x="6142614" y="4734912"/>
                <a:ext cx="24519" cy="15305"/>
              </a:xfrm>
              <a:custGeom>
                <a:gdLst>
                  <a:gd name="T0" fmla="*/ 10 w 17"/>
                  <a:gd name="T1" fmla="*/ 5 h 17"/>
                  <a:gd name="T2" fmla="*/ 10 w 17"/>
                  <a:gd name="T3" fmla="*/ 2 h 17"/>
                  <a:gd name="T4" fmla="*/ 10 w 17"/>
                  <a:gd name="T5" fmla="*/ 0 h 17"/>
                  <a:gd name="T6" fmla="*/ 5 w 17"/>
                  <a:gd name="T7" fmla="*/ 2 h 17"/>
                  <a:gd name="T8" fmla="*/ 0 w 17"/>
                  <a:gd name="T9" fmla="*/ 3 h 17"/>
                  <a:gd name="T10" fmla="*/ 0 w 17"/>
                  <a:gd name="T11" fmla="*/ 5 h 17"/>
                  <a:gd name="T12" fmla="*/ 0 w 17"/>
                  <a:gd name="T13" fmla="*/ 7 h 17"/>
                  <a:gd name="T14" fmla="*/ 5 w 17"/>
                  <a:gd name="T15" fmla="*/ 5 h 17"/>
                  <a:gd name="T16" fmla="*/ 10 w 17"/>
                  <a:gd name="T17" fmla="*/ 5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8" y="4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8" y="12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666666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28" name="Freeform 2539"/>
              <p:cNvSpPr>
                <a:spLocks noChangeArrowheads="1"/>
              </p:cNvSpPr>
              <p:nvPr/>
            </p:nvSpPr>
            <p:spPr bwMode="auto">
              <a:xfrm>
                <a:off x="6111409" y="4695556"/>
                <a:ext cx="22290" cy="43729"/>
              </a:xfrm>
              <a:custGeom>
                <a:gdLst>
                  <a:gd name="T0" fmla="*/ 9 w 19"/>
                  <a:gd name="T1" fmla="*/ 7 h 32"/>
                  <a:gd name="T2" fmla="*/ 0 w 19"/>
                  <a:gd name="T3" fmla="*/ 0 h 32"/>
                  <a:gd name="T4" fmla="*/ 0 w 19"/>
                  <a:gd name="T5" fmla="*/ 13 h 32"/>
                  <a:gd name="T6" fmla="*/ 9 w 19"/>
                  <a:gd name="T7" fmla="*/ 19 h 32"/>
                  <a:gd name="T8" fmla="*/ 9 w 19"/>
                  <a:gd name="T9" fmla="*/ 7 h 3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9"/>
                  <a:gd name="T16" fmla="*/ 0 h 32"/>
                  <a:gd name="T17" fmla="*/ 19 w 19"/>
                  <a:gd name="T18" fmla="*/ 32 h 3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9" h="32">
                    <a:moveTo>
                      <a:pt x="18" y="11"/>
                    </a:moveTo>
                    <a:lnTo>
                      <a:pt x="0" y="0"/>
                    </a:lnTo>
                    <a:lnTo>
                      <a:pt x="0" y="21"/>
                    </a:lnTo>
                    <a:lnTo>
                      <a:pt x="18" y="31"/>
                    </a:lnTo>
                    <a:lnTo>
                      <a:pt x="18" y="11"/>
                    </a:lnTo>
                  </a:path>
                </a:pathLst>
              </a:custGeom>
              <a:solidFill>
                <a:srgbClr val="B3B3B3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29" name="Freeform 2540"/>
              <p:cNvSpPr>
                <a:spLocks noChangeArrowheads="1"/>
              </p:cNvSpPr>
              <p:nvPr/>
            </p:nvSpPr>
            <p:spPr bwMode="auto">
              <a:xfrm>
                <a:off x="6191652" y="4686810"/>
                <a:ext cx="24519" cy="21865"/>
              </a:xfrm>
              <a:custGeom>
                <a:gdLst>
                  <a:gd name="T0" fmla="*/ 3 w 17"/>
                  <a:gd name="T1" fmla="*/ 9 h 17"/>
                  <a:gd name="T2" fmla="*/ 0 w 17"/>
                  <a:gd name="T3" fmla="*/ 8 h 17"/>
                  <a:gd name="T4" fmla="*/ 0 w 17"/>
                  <a:gd name="T5" fmla="*/ 7 h 17"/>
                  <a:gd name="T6" fmla="*/ 0 w 17"/>
                  <a:gd name="T7" fmla="*/ 6 h 17"/>
                  <a:gd name="T8" fmla="*/ 0 w 17"/>
                  <a:gd name="T9" fmla="*/ 3 h 17"/>
                  <a:gd name="T10" fmla="*/ 1 w 17"/>
                  <a:gd name="T11" fmla="*/ 1 h 17"/>
                  <a:gd name="T12" fmla="*/ 4 w 17"/>
                  <a:gd name="T13" fmla="*/ 1 h 17"/>
                  <a:gd name="T14" fmla="*/ 6 w 17"/>
                  <a:gd name="T15" fmla="*/ 0 h 17"/>
                  <a:gd name="T16" fmla="*/ 7 w 17"/>
                  <a:gd name="T17" fmla="*/ 0 h 17"/>
                  <a:gd name="T18" fmla="*/ 10 w 17"/>
                  <a:gd name="T19" fmla="*/ 1 h 17"/>
                  <a:gd name="T20" fmla="*/ 10 w 17"/>
                  <a:gd name="T21" fmla="*/ 2 h 17"/>
                  <a:gd name="T22" fmla="*/ 10 w 17"/>
                  <a:gd name="T23" fmla="*/ 3 h 17"/>
                  <a:gd name="T24" fmla="*/ 10 w 17"/>
                  <a:gd name="T25" fmla="*/ 6 h 17"/>
                  <a:gd name="T26" fmla="*/ 8 w 17"/>
                  <a:gd name="T27" fmla="*/ 8 h 17"/>
                  <a:gd name="T28" fmla="*/ 6 w 17"/>
                  <a:gd name="T29" fmla="*/ 8 h 17"/>
                  <a:gd name="T30" fmla="*/ 4 w 17"/>
                  <a:gd name="T31" fmla="*/ 9 h 17"/>
                  <a:gd name="T32" fmla="*/ 3 w 17"/>
                  <a:gd name="T33" fmla="*/ 9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6"/>
                    </a:moveTo>
                    <a:lnTo>
                      <a:pt x="0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5"/>
                    </a:lnTo>
                    <a:lnTo>
                      <a:pt x="2" y="1"/>
                    </a:lnTo>
                    <a:lnTo>
                      <a:pt x="6" y="1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6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6" y="10"/>
                    </a:lnTo>
                    <a:lnTo>
                      <a:pt x="13" y="14"/>
                    </a:lnTo>
                    <a:lnTo>
                      <a:pt x="9" y="14"/>
                    </a:lnTo>
                    <a:lnTo>
                      <a:pt x="6" y="16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30" name="Freeform 2541"/>
              <p:cNvSpPr>
                <a:spLocks noChangeArrowheads="1"/>
              </p:cNvSpPr>
              <p:nvPr/>
            </p:nvSpPr>
            <p:spPr bwMode="auto">
              <a:xfrm>
                <a:off x="6193881" y="4686810"/>
                <a:ext cx="22290" cy="24051"/>
              </a:xfrm>
              <a:custGeom>
                <a:gdLst>
                  <a:gd name="T0" fmla="*/ 9 w 17"/>
                  <a:gd name="T1" fmla="*/ 6 h 17"/>
                  <a:gd name="T2" fmla="*/ 9 w 17"/>
                  <a:gd name="T3" fmla="*/ 3 h 17"/>
                  <a:gd name="T4" fmla="*/ 9 w 17"/>
                  <a:gd name="T5" fmla="*/ 1 h 17"/>
                  <a:gd name="T6" fmla="*/ 9 w 17"/>
                  <a:gd name="T7" fmla="*/ 0 h 17"/>
                  <a:gd name="T8" fmla="*/ 8 w 17"/>
                  <a:gd name="T9" fmla="*/ 0 h 17"/>
                  <a:gd name="T10" fmla="*/ 5 w 17"/>
                  <a:gd name="T11" fmla="*/ 1 h 17"/>
                  <a:gd name="T12" fmla="*/ 3 w 17"/>
                  <a:gd name="T13" fmla="*/ 3 h 17"/>
                  <a:gd name="T14" fmla="*/ 1 w 17"/>
                  <a:gd name="T15" fmla="*/ 4 h 17"/>
                  <a:gd name="T16" fmla="*/ 0 w 17"/>
                  <a:gd name="T17" fmla="*/ 8 h 17"/>
                  <a:gd name="T18" fmla="*/ 1 w 17"/>
                  <a:gd name="T19" fmla="*/ 9 h 17"/>
                  <a:gd name="T20" fmla="*/ 1 w 17"/>
                  <a:gd name="T21" fmla="*/ 10 h 17"/>
                  <a:gd name="T22" fmla="*/ 3 w 17"/>
                  <a:gd name="T23" fmla="*/ 10 h 17"/>
                  <a:gd name="T24" fmla="*/ 5 w 17"/>
                  <a:gd name="T25" fmla="*/ 9 h 17"/>
                  <a:gd name="T26" fmla="*/ 8 w 17"/>
                  <a:gd name="T27" fmla="*/ 9 h 17"/>
                  <a:gd name="T28" fmla="*/ 9 w 17"/>
                  <a:gd name="T29" fmla="*/ 6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6" y="10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6" y="0"/>
                    </a:lnTo>
                    <a:lnTo>
                      <a:pt x="13" y="0"/>
                    </a:lnTo>
                    <a:lnTo>
                      <a:pt x="8" y="2"/>
                    </a:lnTo>
                    <a:lnTo>
                      <a:pt x="5" y="4"/>
                    </a:lnTo>
                    <a:lnTo>
                      <a:pt x="2" y="6"/>
                    </a:lnTo>
                    <a:lnTo>
                      <a:pt x="0" y="12"/>
                    </a:lnTo>
                    <a:lnTo>
                      <a:pt x="2" y="14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3" y="14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666666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31" name="Freeform 2542"/>
              <p:cNvSpPr>
                <a:spLocks noChangeArrowheads="1"/>
              </p:cNvSpPr>
              <p:nvPr/>
            </p:nvSpPr>
            <p:spPr bwMode="auto">
              <a:xfrm>
                <a:off x="6196110" y="4691183"/>
                <a:ext cx="22290" cy="24051"/>
              </a:xfrm>
              <a:custGeom>
                <a:gdLst>
                  <a:gd name="T0" fmla="*/ 9 w 17"/>
                  <a:gd name="T1" fmla="*/ 8 h 17"/>
                  <a:gd name="T2" fmla="*/ 9 w 17"/>
                  <a:gd name="T3" fmla="*/ 3 h 17"/>
                  <a:gd name="T4" fmla="*/ 9 w 17"/>
                  <a:gd name="T5" fmla="*/ 0 h 17"/>
                  <a:gd name="T6" fmla="*/ 3 w 17"/>
                  <a:gd name="T7" fmla="*/ 0 h 17"/>
                  <a:gd name="T8" fmla="*/ 0 w 17"/>
                  <a:gd name="T9" fmla="*/ 5 h 17"/>
                  <a:gd name="T10" fmla="*/ 0 w 17"/>
                  <a:gd name="T11" fmla="*/ 8 h 17"/>
                  <a:gd name="T12" fmla="*/ 0 w 17"/>
                  <a:gd name="T13" fmla="*/ 10 h 17"/>
                  <a:gd name="T14" fmla="*/ 3 w 17"/>
                  <a:gd name="T15" fmla="*/ 10 h 17"/>
                  <a:gd name="T16" fmla="*/ 9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32" name="Freeform 2543"/>
              <p:cNvSpPr>
                <a:spLocks noChangeArrowheads="1"/>
              </p:cNvSpPr>
              <p:nvPr/>
            </p:nvSpPr>
            <p:spPr bwMode="auto">
              <a:xfrm>
                <a:off x="6182736" y="4691183"/>
                <a:ext cx="22290" cy="26237"/>
              </a:xfrm>
              <a:custGeom>
                <a:gdLst>
                  <a:gd name="T0" fmla="*/ 2 w 17"/>
                  <a:gd name="T1" fmla="*/ 11 h 17"/>
                  <a:gd name="T2" fmla="*/ 0 w 17"/>
                  <a:gd name="T3" fmla="*/ 10 h 17"/>
                  <a:gd name="T4" fmla="*/ 0 w 17"/>
                  <a:gd name="T5" fmla="*/ 8 h 17"/>
                  <a:gd name="T6" fmla="*/ 0 w 17"/>
                  <a:gd name="T7" fmla="*/ 7 h 17"/>
                  <a:gd name="T8" fmla="*/ 0 w 17"/>
                  <a:gd name="T9" fmla="*/ 4 h 17"/>
                  <a:gd name="T10" fmla="*/ 1 w 17"/>
                  <a:gd name="T11" fmla="*/ 1 h 17"/>
                  <a:gd name="T12" fmla="*/ 4 w 17"/>
                  <a:gd name="T13" fmla="*/ 1 h 17"/>
                  <a:gd name="T14" fmla="*/ 5 w 17"/>
                  <a:gd name="T15" fmla="*/ 0 h 17"/>
                  <a:gd name="T16" fmla="*/ 6 w 17"/>
                  <a:gd name="T17" fmla="*/ 0 h 17"/>
                  <a:gd name="T18" fmla="*/ 9 w 17"/>
                  <a:gd name="T19" fmla="*/ 1 h 17"/>
                  <a:gd name="T20" fmla="*/ 9 w 17"/>
                  <a:gd name="T21" fmla="*/ 2 h 17"/>
                  <a:gd name="T22" fmla="*/ 9 w 17"/>
                  <a:gd name="T23" fmla="*/ 4 h 17"/>
                  <a:gd name="T24" fmla="*/ 9 w 17"/>
                  <a:gd name="T25" fmla="*/ 7 h 17"/>
                  <a:gd name="T26" fmla="*/ 8 w 17"/>
                  <a:gd name="T27" fmla="*/ 10 h 17"/>
                  <a:gd name="T28" fmla="*/ 5 w 17"/>
                  <a:gd name="T29" fmla="*/ 11 h 17"/>
                  <a:gd name="T30" fmla="*/ 4 w 17"/>
                  <a:gd name="T31" fmla="*/ 11 h 17"/>
                  <a:gd name="T32" fmla="*/ 2 w 17"/>
                  <a:gd name="T33" fmla="*/ 11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6"/>
                    </a:moveTo>
                    <a:lnTo>
                      <a:pt x="0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5"/>
                    </a:lnTo>
                    <a:lnTo>
                      <a:pt x="2" y="1"/>
                    </a:lnTo>
                    <a:lnTo>
                      <a:pt x="6" y="1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6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6" y="10"/>
                    </a:lnTo>
                    <a:lnTo>
                      <a:pt x="13" y="14"/>
                    </a:lnTo>
                    <a:lnTo>
                      <a:pt x="9" y="16"/>
                    </a:lnTo>
                    <a:lnTo>
                      <a:pt x="6" y="16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33" name="Freeform 2544"/>
              <p:cNvSpPr>
                <a:spLocks noChangeArrowheads="1"/>
              </p:cNvSpPr>
              <p:nvPr/>
            </p:nvSpPr>
            <p:spPr bwMode="auto">
              <a:xfrm>
                <a:off x="6182736" y="4695556"/>
                <a:ext cx="24519" cy="21865"/>
              </a:xfrm>
              <a:custGeom>
                <a:gdLst>
                  <a:gd name="T0" fmla="*/ 10 w 17"/>
                  <a:gd name="T1" fmla="*/ 6 h 17"/>
                  <a:gd name="T2" fmla="*/ 10 w 17"/>
                  <a:gd name="T3" fmla="*/ 2 h 17"/>
                  <a:gd name="T4" fmla="*/ 10 w 17"/>
                  <a:gd name="T5" fmla="*/ 1 h 17"/>
                  <a:gd name="T6" fmla="*/ 10 w 17"/>
                  <a:gd name="T7" fmla="*/ 0 h 17"/>
                  <a:gd name="T8" fmla="*/ 8 w 17"/>
                  <a:gd name="T9" fmla="*/ 0 h 17"/>
                  <a:gd name="T10" fmla="*/ 4 w 17"/>
                  <a:gd name="T11" fmla="*/ 1 h 17"/>
                  <a:gd name="T12" fmla="*/ 2 w 17"/>
                  <a:gd name="T13" fmla="*/ 2 h 17"/>
                  <a:gd name="T14" fmla="*/ 0 w 17"/>
                  <a:gd name="T15" fmla="*/ 4 h 17"/>
                  <a:gd name="T16" fmla="*/ 0 w 17"/>
                  <a:gd name="T17" fmla="*/ 7 h 17"/>
                  <a:gd name="T18" fmla="*/ 0 w 17"/>
                  <a:gd name="T19" fmla="*/ 8 h 17"/>
                  <a:gd name="T20" fmla="*/ 0 w 17"/>
                  <a:gd name="T21" fmla="*/ 9 h 17"/>
                  <a:gd name="T22" fmla="*/ 2 w 17"/>
                  <a:gd name="T23" fmla="*/ 9 h 17"/>
                  <a:gd name="T24" fmla="*/ 4 w 17"/>
                  <a:gd name="T25" fmla="*/ 9 h 17"/>
                  <a:gd name="T26" fmla="*/ 8 w 17"/>
                  <a:gd name="T27" fmla="*/ 8 h 17"/>
                  <a:gd name="T28" fmla="*/ 10 w 17"/>
                  <a:gd name="T29" fmla="*/ 6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6" y="10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6" y="0"/>
                    </a:lnTo>
                    <a:lnTo>
                      <a:pt x="12" y="0"/>
                    </a:lnTo>
                    <a:lnTo>
                      <a:pt x="6" y="2"/>
                    </a:lnTo>
                    <a:lnTo>
                      <a:pt x="3" y="4"/>
                    </a:lnTo>
                    <a:lnTo>
                      <a:pt x="0" y="6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0" y="16"/>
                    </a:lnTo>
                    <a:lnTo>
                      <a:pt x="3" y="16"/>
                    </a:lnTo>
                    <a:lnTo>
                      <a:pt x="6" y="16"/>
                    </a:lnTo>
                    <a:lnTo>
                      <a:pt x="12" y="14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666666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34" name="Freeform 2545"/>
              <p:cNvSpPr>
                <a:spLocks noChangeArrowheads="1"/>
              </p:cNvSpPr>
              <p:nvPr/>
            </p:nvSpPr>
            <p:spPr bwMode="auto">
              <a:xfrm>
                <a:off x="6187194" y="4697742"/>
                <a:ext cx="22290" cy="21865"/>
              </a:xfrm>
              <a:custGeom>
                <a:gdLst>
                  <a:gd name="T0" fmla="*/ 9 w 17"/>
                  <a:gd name="T1" fmla="*/ 7 h 17"/>
                  <a:gd name="T2" fmla="*/ 9 w 17"/>
                  <a:gd name="T3" fmla="*/ 2 h 17"/>
                  <a:gd name="T4" fmla="*/ 9 w 17"/>
                  <a:gd name="T5" fmla="*/ 0 h 17"/>
                  <a:gd name="T6" fmla="*/ 3 w 17"/>
                  <a:gd name="T7" fmla="*/ 0 h 17"/>
                  <a:gd name="T8" fmla="*/ 0 w 17"/>
                  <a:gd name="T9" fmla="*/ 5 h 17"/>
                  <a:gd name="T10" fmla="*/ 0 w 17"/>
                  <a:gd name="T11" fmla="*/ 7 h 17"/>
                  <a:gd name="T12" fmla="*/ 0 w 17"/>
                  <a:gd name="T13" fmla="*/ 9 h 17"/>
                  <a:gd name="T14" fmla="*/ 3 w 17"/>
                  <a:gd name="T15" fmla="*/ 9 h 17"/>
                  <a:gd name="T16" fmla="*/ 9 w 17"/>
                  <a:gd name="T17" fmla="*/ 7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35" name="Freeform 2546"/>
              <p:cNvSpPr>
                <a:spLocks noChangeArrowheads="1"/>
              </p:cNvSpPr>
              <p:nvPr/>
            </p:nvSpPr>
            <p:spPr bwMode="auto">
              <a:xfrm>
                <a:off x="6196110" y="4688997"/>
                <a:ext cx="22290" cy="21865"/>
              </a:xfrm>
              <a:custGeom>
                <a:gdLst>
                  <a:gd name="T0" fmla="*/ 4 w 17"/>
                  <a:gd name="T1" fmla="*/ 9 h 17"/>
                  <a:gd name="T2" fmla="*/ 1 w 17"/>
                  <a:gd name="T3" fmla="*/ 7 h 17"/>
                  <a:gd name="T4" fmla="*/ 0 w 17"/>
                  <a:gd name="T5" fmla="*/ 7 h 17"/>
                  <a:gd name="T6" fmla="*/ 0 w 17"/>
                  <a:gd name="T7" fmla="*/ 6 h 17"/>
                  <a:gd name="T8" fmla="*/ 1 w 17"/>
                  <a:gd name="T9" fmla="*/ 3 h 17"/>
                  <a:gd name="T10" fmla="*/ 2 w 17"/>
                  <a:gd name="T11" fmla="*/ 1 h 17"/>
                  <a:gd name="T12" fmla="*/ 4 w 17"/>
                  <a:gd name="T13" fmla="*/ 0 h 17"/>
                  <a:gd name="T14" fmla="*/ 5 w 17"/>
                  <a:gd name="T15" fmla="*/ 0 h 17"/>
                  <a:gd name="T16" fmla="*/ 6 w 17"/>
                  <a:gd name="T17" fmla="*/ 0 h 17"/>
                  <a:gd name="T18" fmla="*/ 8 w 17"/>
                  <a:gd name="T19" fmla="*/ 1 h 17"/>
                  <a:gd name="T20" fmla="*/ 8 w 17"/>
                  <a:gd name="T21" fmla="*/ 2 h 17"/>
                  <a:gd name="T22" fmla="*/ 9 w 17"/>
                  <a:gd name="T23" fmla="*/ 3 h 17"/>
                  <a:gd name="T24" fmla="*/ 8 w 17"/>
                  <a:gd name="T25" fmla="*/ 6 h 17"/>
                  <a:gd name="T26" fmla="*/ 7 w 17"/>
                  <a:gd name="T27" fmla="*/ 7 h 17"/>
                  <a:gd name="T28" fmla="*/ 6 w 17"/>
                  <a:gd name="T29" fmla="*/ 8 h 17"/>
                  <a:gd name="T30" fmla="*/ 5 w 17"/>
                  <a:gd name="T31" fmla="*/ 9 h 17"/>
                  <a:gd name="T32" fmla="*/ 4 w 17"/>
                  <a:gd name="T33" fmla="*/ 9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6"/>
                    </a:moveTo>
                    <a:lnTo>
                      <a:pt x="2" y="12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2" y="5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4" y="3"/>
                    </a:lnTo>
                    <a:lnTo>
                      <a:pt x="16" y="5"/>
                    </a:lnTo>
                    <a:lnTo>
                      <a:pt x="14" y="10"/>
                    </a:lnTo>
                    <a:lnTo>
                      <a:pt x="12" y="12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36" name="Freeform 2547"/>
              <p:cNvSpPr>
                <a:spLocks noChangeArrowheads="1"/>
              </p:cNvSpPr>
              <p:nvPr/>
            </p:nvSpPr>
            <p:spPr bwMode="auto">
              <a:xfrm>
                <a:off x="6198339" y="4691183"/>
                <a:ext cx="22290" cy="24051"/>
              </a:xfrm>
              <a:custGeom>
                <a:gdLst>
                  <a:gd name="T0" fmla="*/ 8 w 17"/>
                  <a:gd name="T1" fmla="*/ 6 h 17"/>
                  <a:gd name="T2" fmla="*/ 9 w 17"/>
                  <a:gd name="T3" fmla="*/ 3 h 17"/>
                  <a:gd name="T4" fmla="*/ 8 w 17"/>
                  <a:gd name="T5" fmla="*/ 1 h 17"/>
                  <a:gd name="T6" fmla="*/ 8 w 17"/>
                  <a:gd name="T7" fmla="*/ 0 h 17"/>
                  <a:gd name="T8" fmla="*/ 6 w 17"/>
                  <a:gd name="T9" fmla="*/ 0 h 17"/>
                  <a:gd name="T10" fmla="*/ 5 w 17"/>
                  <a:gd name="T11" fmla="*/ 0 h 17"/>
                  <a:gd name="T12" fmla="*/ 3 w 17"/>
                  <a:gd name="T13" fmla="*/ 1 h 17"/>
                  <a:gd name="T14" fmla="*/ 1 w 17"/>
                  <a:gd name="T15" fmla="*/ 4 h 17"/>
                  <a:gd name="T16" fmla="*/ 0 w 17"/>
                  <a:gd name="T17" fmla="*/ 8 h 17"/>
                  <a:gd name="T18" fmla="*/ 0 w 17"/>
                  <a:gd name="T19" fmla="*/ 9 h 17"/>
                  <a:gd name="T20" fmla="*/ 1 w 17"/>
                  <a:gd name="T21" fmla="*/ 10 h 17"/>
                  <a:gd name="T22" fmla="*/ 3 w 17"/>
                  <a:gd name="T23" fmla="*/ 10 h 17"/>
                  <a:gd name="T24" fmla="*/ 5 w 17"/>
                  <a:gd name="T25" fmla="*/ 9 h 17"/>
                  <a:gd name="T26" fmla="*/ 6 w 17"/>
                  <a:gd name="T27" fmla="*/ 8 h 17"/>
                  <a:gd name="T28" fmla="*/ 8 w 17"/>
                  <a:gd name="T29" fmla="*/ 6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0"/>
                    </a:move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6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37" name="Freeform 2548"/>
              <p:cNvSpPr>
                <a:spLocks noChangeArrowheads="1"/>
              </p:cNvSpPr>
              <p:nvPr/>
            </p:nvSpPr>
            <p:spPr bwMode="auto">
              <a:xfrm>
                <a:off x="6198339" y="4695556"/>
                <a:ext cx="22290" cy="21865"/>
              </a:xfrm>
              <a:custGeom>
                <a:gdLst>
                  <a:gd name="T0" fmla="*/ 9 w 17"/>
                  <a:gd name="T1" fmla="*/ 7 h 17"/>
                  <a:gd name="T2" fmla="*/ 9 w 17"/>
                  <a:gd name="T3" fmla="*/ 2 h 17"/>
                  <a:gd name="T4" fmla="*/ 9 w 17"/>
                  <a:gd name="T5" fmla="*/ 0 h 17"/>
                  <a:gd name="T6" fmla="*/ 6 w 17"/>
                  <a:gd name="T7" fmla="*/ 0 h 17"/>
                  <a:gd name="T8" fmla="*/ 3 w 17"/>
                  <a:gd name="T9" fmla="*/ 2 h 17"/>
                  <a:gd name="T10" fmla="*/ 0 w 17"/>
                  <a:gd name="T11" fmla="*/ 7 h 17"/>
                  <a:gd name="T12" fmla="*/ 3 w 17"/>
                  <a:gd name="T13" fmla="*/ 9 h 17"/>
                  <a:gd name="T14" fmla="*/ 6 w 17"/>
                  <a:gd name="T15" fmla="*/ 9 h 17"/>
                  <a:gd name="T16" fmla="*/ 9 w 17"/>
                  <a:gd name="T17" fmla="*/ 7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4"/>
                    </a:lnTo>
                    <a:lnTo>
                      <a:pt x="0" y="12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B3B3B3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38" name="Freeform 2549"/>
              <p:cNvSpPr>
                <a:spLocks noChangeArrowheads="1"/>
              </p:cNvSpPr>
              <p:nvPr/>
            </p:nvSpPr>
            <p:spPr bwMode="auto">
              <a:xfrm>
                <a:off x="6187194" y="4695556"/>
                <a:ext cx="22290" cy="24051"/>
              </a:xfrm>
              <a:custGeom>
                <a:gdLst>
                  <a:gd name="T0" fmla="*/ 4 w 17"/>
                  <a:gd name="T1" fmla="*/ 10 h 17"/>
                  <a:gd name="T2" fmla="*/ 1 w 17"/>
                  <a:gd name="T3" fmla="*/ 8 h 17"/>
                  <a:gd name="T4" fmla="*/ 0 w 17"/>
                  <a:gd name="T5" fmla="*/ 8 h 17"/>
                  <a:gd name="T6" fmla="*/ 0 w 17"/>
                  <a:gd name="T7" fmla="*/ 6 h 17"/>
                  <a:gd name="T8" fmla="*/ 1 w 17"/>
                  <a:gd name="T9" fmla="*/ 3 h 17"/>
                  <a:gd name="T10" fmla="*/ 2 w 17"/>
                  <a:gd name="T11" fmla="*/ 1 h 17"/>
                  <a:gd name="T12" fmla="*/ 4 w 17"/>
                  <a:gd name="T13" fmla="*/ 0 h 17"/>
                  <a:gd name="T14" fmla="*/ 5 w 17"/>
                  <a:gd name="T15" fmla="*/ 0 h 17"/>
                  <a:gd name="T16" fmla="*/ 6 w 17"/>
                  <a:gd name="T17" fmla="*/ 0 h 17"/>
                  <a:gd name="T18" fmla="*/ 8 w 17"/>
                  <a:gd name="T19" fmla="*/ 1 h 17"/>
                  <a:gd name="T20" fmla="*/ 8 w 17"/>
                  <a:gd name="T21" fmla="*/ 2 h 17"/>
                  <a:gd name="T22" fmla="*/ 9 w 17"/>
                  <a:gd name="T23" fmla="*/ 3 h 17"/>
                  <a:gd name="T24" fmla="*/ 8 w 17"/>
                  <a:gd name="T25" fmla="*/ 6 h 17"/>
                  <a:gd name="T26" fmla="*/ 7 w 17"/>
                  <a:gd name="T27" fmla="*/ 8 h 17"/>
                  <a:gd name="T28" fmla="*/ 6 w 17"/>
                  <a:gd name="T29" fmla="*/ 9 h 17"/>
                  <a:gd name="T30" fmla="*/ 5 w 17"/>
                  <a:gd name="T31" fmla="*/ 10 h 17"/>
                  <a:gd name="T32" fmla="*/ 4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6"/>
                    </a:moveTo>
                    <a:lnTo>
                      <a:pt x="2" y="12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2" y="5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4" y="3"/>
                    </a:lnTo>
                    <a:lnTo>
                      <a:pt x="16" y="5"/>
                    </a:lnTo>
                    <a:lnTo>
                      <a:pt x="14" y="10"/>
                    </a:lnTo>
                    <a:lnTo>
                      <a:pt x="12" y="12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39" name="Freeform 2550"/>
              <p:cNvSpPr>
                <a:spLocks noChangeArrowheads="1"/>
              </p:cNvSpPr>
              <p:nvPr/>
            </p:nvSpPr>
            <p:spPr bwMode="auto">
              <a:xfrm>
                <a:off x="6189423" y="4697742"/>
                <a:ext cx="22290" cy="21865"/>
              </a:xfrm>
              <a:custGeom>
                <a:gdLst>
                  <a:gd name="T0" fmla="*/ 8 w 17"/>
                  <a:gd name="T1" fmla="*/ 6 h 17"/>
                  <a:gd name="T2" fmla="*/ 9 w 17"/>
                  <a:gd name="T3" fmla="*/ 2 h 17"/>
                  <a:gd name="T4" fmla="*/ 8 w 17"/>
                  <a:gd name="T5" fmla="*/ 1 h 17"/>
                  <a:gd name="T6" fmla="*/ 8 w 17"/>
                  <a:gd name="T7" fmla="*/ 0 h 17"/>
                  <a:gd name="T8" fmla="*/ 6 w 17"/>
                  <a:gd name="T9" fmla="*/ 0 h 17"/>
                  <a:gd name="T10" fmla="*/ 5 w 17"/>
                  <a:gd name="T11" fmla="*/ 1 h 17"/>
                  <a:gd name="T12" fmla="*/ 3 w 17"/>
                  <a:gd name="T13" fmla="*/ 1 h 17"/>
                  <a:gd name="T14" fmla="*/ 1 w 17"/>
                  <a:gd name="T15" fmla="*/ 4 h 17"/>
                  <a:gd name="T16" fmla="*/ 0 w 17"/>
                  <a:gd name="T17" fmla="*/ 7 h 17"/>
                  <a:gd name="T18" fmla="*/ 0 w 17"/>
                  <a:gd name="T19" fmla="*/ 8 h 17"/>
                  <a:gd name="T20" fmla="*/ 1 w 17"/>
                  <a:gd name="T21" fmla="*/ 9 h 17"/>
                  <a:gd name="T22" fmla="*/ 3 w 17"/>
                  <a:gd name="T23" fmla="*/ 9 h 17"/>
                  <a:gd name="T24" fmla="*/ 5 w 17"/>
                  <a:gd name="T25" fmla="*/ 8 h 17"/>
                  <a:gd name="T26" fmla="*/ 6 w 17"/>
                  <a:gd name="T27" fmla="*/ 7 h 17"/>
                  <a:gd name="T28" fmla="*/ 8 w 17"/>
                  <a:gd name="T29" fmla="*/ 6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0"/>
                    </a:move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2"/>
                    </a:lnTo>
                    <a:lnTo>
                      <a:pt x="5" y="2"/>
                    </a:lnTo>
                    <a:lnTo>
                      <a:pt x="2" y="6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40" name="Freeform 2551"/>
              <p:cNvSpPr>
                <a:spLocks noChangeArrowheads="1"/>
              </p:cNvSpPr>
              <p:nvPr/>
            </p:nvSpPr>
            <p:spPr bwMode="auto">
              <a:xfrm>
                <a:off x="6191652" y="4699929"/>
                <a:ext cx="20061" cy="21865"/>
              </a:xfrm>
              <a:custGeom>
                <a:gdLst>
                  <a:gd name="T0" fmla="*/ 8 w 17"/>
                  <a:gd name="T1" fmla="*/ 7 h 17"/>
                  <a:gd name="T2" fmla="*/ 8 w 17"/>
                  <a:gd name="T3" fmla="*/ 2 h 17"/>
                  <a:gd name="T4" fmla="*/ 8 w 17"/>
                  <a:gd name="T5" fmla="*/ 0 h 17"/>
                  <a:gd name="T6" fmla="*/ 5 w 17"/>
                  <a:gd name="T7" fmla="*/ 0 h 17"/>
                  <a:gd name="T8" fmla="*/ 3 w 17"/>
                  <a:gd name="T9" fmla="*/ 2 h 17"/>
                  <a:gd name="T10" fmla="*/ 0 w 17"/>
                  <a:gd name="T11" fmla="*/ 7 h 17"/>
                  <a:gd name="T12" fmla="*/ 3 w 17"/>
                  <a:gd name="T13" fmla="*/ 9 h 17"/>
                  <a:gd name="T14" fmla="*/ 5 w 17"/>
                  <a:gd name="T15" fmla="*/ 9 h 17"/>
                  <a:gd name="T16" fmla="*/ 8 w 17"/>
                  <a:gd name="T17" fmla="*/ 7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4"/>
                    </a:lnTo>
                    <a:lnTo>
                      <a:pt x="0" y="12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B3B3B3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41" name="Freeform 2552"/>
              <p:cNvSpPr>
                <a:spLocks noChangeArrowheads="1"/>
              </p:cNvSpPr>
              <p:nvPr/>
            </p:nvSpPr>
            <p:spPr bwMode="auto">
              <a:xfrm>
                <a:off x="6111409" y="4640895"/>
                <a:ext cx="104761" cy="67780"/>
              </a:xfrm>
              <a:custGeom>
                <a:gdLst>
                  <a:gd name="T0" fmla="*/ 46 w 89"/>
                  <a:gd name="T1" fmla="*/ 6 h 52"/>
                  <a:gd name="T2" fmla="*/ 37 w 89"/>
                  <a:gd name="T3" fmla="*/ 0 h 52"/>
                  <a:gd name="T4" fmla="*/ 0 w 89"/>
                  <a:gd name="T5" fmla="*/ 24 h 52"/>
                  <a:gd name="T6" fmla="*/ 10 w 89"/>
                  <a:gd name="T7" fmla="*/ 30 h 52"/>
                  <a:gd name="T8" fmla="*/ 46 w 89"/>
                  <a:gd name="T9" fmla="*/ 6 h 5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89"/>
                  <a:gd name="T16" fmla="*/ 0 h 52"/>
                  <a:gd name="T17" fmla="*/ 89 w 89"/>
                  <a:gd name="T18" fmla="*/ 52 h 5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89" h="52">
                    <a:moveTo>
                      <a:pt x="88" y="10"/>
                    </a:moveTo>
                    <a:lnTo>
                      <a:pt x="70" y="0"/>
                    </a:lnTo>
                    <a:lnTo>
                      <a:pt x="0" y="40"/>
                    </a:lnTo>
                    <a:lnTo>
                      <a:pt x="18" y="51"/>
                    </a:lnTo>
                    <a:lnTo>
                      <a:pt x="88" y="10"/>
                    </a:lnTo>
                  </a:path>
                </a:pathLst>
              </a:custGeom>
              <a:solidFill>
                <a:srgbClr val="E6E6E6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42" name="Freeform 2553"/>
              <p:cNvSpPr>
                <a:spLocks noChangeArrowheads="1"/>
              </p:cNvSpPr>
              <p:nvPr/>
            </p:nvSpPr>
            <p:spPr bwMode="auto">
              <a:xfrm>
                <a:off x="6131470" y="4651827"/>
                <a:ext cx="84701" cy="87458"/>
              </a:xfrm>
              <a:custGeom>
                <a:gdLst>
                  <a:gd name="T0" fmla="*/ 37 w 71"/>
                  <a:gd name="T1" fmla="*/ 0 h 62"/>
                  <a:gd name="T2" fmla="*/ 0 w 71"/>
                  <a:gd name="T3" fmla="*/ 26 h 62"/>
                  <a:gd name="T4" fmla="*/ 0 w 71"/>
                  <a:gd name="T5" fmla="*/ 39 h 62"/>
                  <a:gd name="T6" fmla="*/ 37 w 71"/>
                  <a:gd name="T7" fmla="*/ 14 h 62"/>
                  <a:gd name="T8" fmla="*/ 37 w 71"/>
                  <a:gd name="T9" fmla="*/ 0 h 6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71"/>
                  <a:gd name="T16" fmla="*/ 0 h 62"/>
                  <a:gd name="T17" fmla="*/ 71 w 71"/>
                  <a:gd name="T18" fmla="*/ 62 h 6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71" h="62">
                    <a:moveTo>
                      <a:pt x="70" y="0"/>
                    </a:moveTo>
                    <a:lnTo>
                      <a:pt x="0" y="41"/>
                    </a:lnTo>
                    <a:lnTo>
                      <a:pt x="0" y="61"/>
                    </a:lnTo>
                    <a:lnTo>
                      <a:pt x="70" y="21"/>
                    </a:lnTo>
                    <a:lnTo>
                      <a:pt x="70" y="0"/>
                    </a:lnTo>
                  </a:path>
                </a:pathLst>
              </a:custGeom>
              <a:solidFill>
                <a:srgbClr val="7F7F7F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43" name="Line 2554"/>
              <p:cNvSpPr>
                <a:spLocks noChangeShapeType="1"/>
              </p:cNvSpPr>
              <p:nvPr/>
            </p:nvSpPr>
            <p:spPr bwMode="auto">
              <a:xfrm flipV="1">
                <a:off x="6329847" y="4855167"/>
                <a:ext cx="2229" cy="6559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bevel/>
              </a:ln>
            </p:spPr>
            <p:txBody>
              <a:bodyPr wrap="none" lIns="19220" tIns="9610" rIns="19220" bIns="9610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4" name="Freeform 2555"/>
              <p:cNvSpPr>
                <a:spLocks noChangeArrowheads="1"/>
              </p:cNvSpPr>
              <p:nvPr/>
            </p:nvSpPr>
            <p:spPr bwMode="auto">
              <a:xfrm>
                <a:off x="6327618" y="4859540"/>
                <a:ext cx="24519" cy="21865"/>
              </a:xfrm>
              <a:custGeom>
                <a:gdLst>
                  <a:gd name="T0" fmla="*/ 3 w 17"/>
                  <a:gd name="T1" fmla="*/ 9 h 17"/>
                  <a:gd name="T2" fmla="*/ 0 w 17"/>
                  <a:gd name="T3" fmla="*/ 7 h 17"/>
                  <a:gd name="T4" fmla="*/ 0 w 17"/>
                  <a:gd name="T5" fmla="*/ 5 h 17"/>
                  <a:gd name="T6" fmla="*/ 0 w 17"/>
                  <a:gd name="T7" fmla="*/ 2 h 17"/>
                  <a:gd name="T8" fmla="*/ 3 w 17"/>
                  <a:gd name="T9" fmla="*/ 0 h 17"/>
                  <a:gd name="T10" fmla="*/ 5 w 17"/>
                  <a:gd name="T11" fmla="*/ 0 h 17"/>
                  <a:gd name="T12" fmla="*/ 8 w 17"/>
                  <a:gd name="T13" fmla="*/ 0 h 17"/>
                  <a:gd name="T14" fmla="*/ 10 w 17"/>
                  <a:gd name="T15" fmla="*/ 2 h 17"/>
                  <a:gd name="T16" fmla="*/ 8 w 17"/>
                  <a:gd name="T17" fmla="*/ 5 h 17"/>
                  <a:gd name="T18" fmla="*/ 5 w 17"/>
                  <a:gd name="T19" fmla="*/ 7 h 17"/>
                  <a:gd name="T20" fmla="*/ 3 w 17"/>
                  <a:gd name="T21" fmla="*/ 9 h 17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7"/>
                  <a:gd name="T34" fmla="*/ 0 h 17"/>
                  <a:gd name="T35" fmla="*/ 17 w 17"/>
                  <a:gd name="T36" fmla="*/ 17 h 17"/>
                </a:gdLst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7" h="17">
                    <a:moveTo>
                      <a:pt x="4" y="16"/>
                    </a:moveTo>
                    <a:lnTo>
                      <a:pt x="0" y="12"/>
                    </a:lnTo>
                    <a:lnTo>
                      <a:pt x="0" y="8"/>
                    </a:lnTo>
                    <a:lnTo>
                      <a:pt x="0" y="4"/>
                    </a:lnTo>
                    <a:lnTo>
                      <a:pt x="4" y="0"/>
                    </a:lnTo>
                    <a:lnTo>
                      <a:pt x="8" y="0"/>
                    </a:lnTo>
                    <a:lnTo>
                      <a:pt x="12" y="0"/>
                    </a:lnTo>
                    <a:lnTo>
                      <a:pt x="16" y="4"/>
                    </a:lnTo>
                    <a:lnTo>
                      <a:pt x="12" y="8"/>
                    </a:lnTo>
                    <a:lnTo>
                      <a:pt x="8" y="12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999999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45" name="Freeform 2556"/>
              <p:cNvSpPr>
                <a:spLocks noChangeArrowheads="1"/>
              </p:cNvSpPr>
              <p:nvPr/>
            </p:nvSpPr>
            <p:spPr bwMode="auto">
              <a:xfrm>
                <a:off x="6329847" y="4859540"/>
                <a:ext cx="22290" cy="21865"/>
              </a:xfrm>
              <a:custGeom>
                <a:gdLst>
                  <a:gd name="T0" fmla="*/ 6 w 17"/>
                  <a:gd name="T1" fmla="*/ 5 h 17"/>
                  <a:gd name="T2" fmla="*/ 9 w 17"/>
                  <a:gd name="T3" fmla="*/ 2 h 17"/>
                  <a:gd name="T4" fmla="*/ 6 w 17"/>
                  <a:gd name="T5" fmla="*/ 0 h 17"/>
                  <a:gd name="T6" fmla="*/ 3 w 17"/>
                  <a:gd name="T7" fmla="*/ 0 h 17"/>
                  <a:gd name="T8" fmla="*/ 0 w 17"/>
                  <a:gd name="T9" fmla="*/ 2 h 17"/>
                  <a:gd name="T10" fmla="*/ 0 w 17"/>
                  <a:gd name="T11" fmla="*/ 7 h 17"/>
                  <a:gd name="T12" fmla="*/ 0 w 17"/>
                  <a:gd name="T13" fmla="*/ 9 h 17"/>
                  <a:gd name="T14" fmla="*/ 3 w 17"/>
                  <a:gd name="T15" fmla="*/ 7 h 17"/>
                  <a:gd name="T16" fmla="*/ 6 w 17"/>
                  <a:gd name="T17" fmla="*/ 5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0" y="8"/>
                    </a:moveTo>
                    <a:lnTo>
                      <a:pt x="16" y="4"/>
                    </a:lnTo>
                    <a:lnTo>
                      <a:pt x="10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2"/>
                    </a:lnTo>
                    <a:lnTo>
                      <a:pt x="10" y="8"/>
                    </a:lnTo>
                  </a:path>
                </a:pathLst>
              </a:custGeom>
              <a:solidFill>
                <a:srgbClr val="666666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46" name="Freeform 2557"/>
              <p:cNvSpPr>
                <a:spLocks noChangeArrowheads="1"/>
              </p:cNvSpPr>
              <p:nvPr/>
            </p:nvSpPr>
            <p:spPr bwMode="auto">
              <a:xfrm>
                <a:off x="6309787" y="4859540"/>
                <a:ext cx="22290" cy="19678"/>
              </a:xfrm>
              <a:custGeom>
                <a:gdLst>
                  <a:gd name="T0" fmla="*/ 3 w 17"/>
                  <a:gd name="T1" fmla="*/ 7 h 17"/>
                  <a:gd name="T2" fmla="*/ 1 w 17"/>
                  <a:gd name="T3" fmla="*/ 6 h 17"/>
                  <a:gd name="T4" fmla="*/ 1 w 17"/>
                  <a:gd name="T5" fmla="*/ 6 h 17"/>
                  <a:gd name="T6" fmla="*/ 0 w 17"/>
                  <a:gd name="T7" fmla="*/ 5 h 17"/>
                  <a:gd name="T8" fmla="*/ 1 w 17"/>
                  <a:gd name="T9" fmla="*/ 4 h 17"/>
                  <a:gd name="T10" fmla="*/ 1 w 17"/>
                  <a:gd name="T11" fmla="*/ 2 h 17"/>
                  <a:gd name="T12" fmla="*/ 2 w 17"/>
                  <a:gd name="T13" fmla="*/ 2 h 17"/>
                  <a:gd name="T14" fmla="*/ 3 w 17"/>
                  <a:gd name="T15" fmla="*/ 1 h 17"/>
                  <a:gd name="T16" fmla="*/ 5 w 17"/>
                  <a:gd name="T17" fmla="*/ 0 h 17"/>
                  <a:gd name="T18" fmla="*/ 6 w 17"/>
                  <a:gd name="T19" fmla="*/ 0 h 17"/>
                  <a:gd name="T20" fmla="*/ 8 w 17"/>
                  <a:gd name="T21" fmla="*/ 2 h 17"/>
                  <a:gd name="T22" fmla="*/ 9 w 17"/>
                  <a:gd name="T23" fmla="*/ 3 h 17"/>
                  <a:gd name="T24" fmla="*/ 8 w 17"/>
                  <a:gd name="T25" fmla="*/ 4 h 17"/>
                  <a:gd name="T26" fmla="*/ 8 w 17"/>
                  <a:gd name="T27" fmla="*/ 6 h 17"/>
                  <a:gd name="T28" fmla="*/ 7 w 17"/>
                  <a:gd name="T29" fmla="*/ 6 h 17"/>
                  <a:gd name="T30" fmla="*/ 5 w 17"/>
                  <a:gd name="T31" fmla="*/ 7 h 17"/>
                  <a:gd name="T32" fmla="*/ 4 w 17"/>
                  <a:gd name="T33" fmla="*/ 8 h 17"/>
                  <a:gd name="T34" fmla="*/ 3 w 17"/>
                  <a:gd name="T35" fmla="*/ 7 h 17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w 17"/>
                  <a:gd name="T55" fmla="*/ 0 h 17"/>
                  <a:gd name="T56" fmla="*/ 17 w 17"/>
                  <a:gd name="T57" fmla="*/ 17 h 17"/>
                </a:gdLst>
                <a:cxnLst>
                  <a:cxn ang="T36">
                    <a:pos x="T0" y="T1"/>
                  </a:cxn>
                  <a:cxn ang="T37">
                    <a:pos x="T2" y="T3"/>
                  </a:cxn>
                  <a:cxn ang="T38">
                    <a:pos x="T4" y="T5"/>
                  </a:cxn>
                  <a:cxn ang="T39">
                    <a:pos x="T6" y="T7"/>
                  </a:cxn>
                  <a:cxn ang="T40">
                    <a:pos x="T8" y="T9"/>
                  </a:cxn>
                  <a:cxn ang="T41">
                    <a:pos x="T10" y="T11"/>
                  </a:cxn>
                  <a:cxn ang="T42">
                    <a:pos x="T12" y="T13"/>
                  </a:cxn>
                  <a:cxn ang="T43">
                    <a:pos x="T14" y="T15"/>
                  </a:cxn>
                  <a:cxn ang="T44">
                    <a:pos x="T16" y="T17"/>
                  </a:cxn>
                  <a:cxn ang="T45">
                    <a:pos x="T18" y="T19"/>
                  </a:cxn>
                  <a:cxn ang="T46">
                    <a:pos x="T20" y="T21"/>
                  </a:cxn>
                  <a:cxn ang="T47">
                    <a:pos x="T22" y="T23"/>
                  </a:cxn>
                  <a:cxn ang="T48">
                    <a:pos x="T24" y="T25"/>
                  </a:cxn>
                  <a:cxn ang="T49">
                    <a:pos x="T26" y="T27"/>
                  </a:cxn>
                  <a:cxn ang="T50">
                    <a:pos x="T28" y="T29"/>
                  </a:cxn>
                  <a:cxn ang="T51">
                    <a:pos x="T30" y="T31"/>
                  </a:cxn>
                  <a:cxn ang="T52">
                    <a:pos x="T32" y="T33"/>
                  </a:cxn>
                  <a:cxn ang="T53">
                    <a:pos x="T34" y="T35"/>
                  </a:cxn>
                </a:cxnLst>
                <a:rect l="T54" t="T55" r="T56" b="T57"/>
                <a:pathLst>
                  <a:path w="17" h="17">
                    <a:moveTo>
                      <a:pt x="5" y="14"/>
                    </a:moveTo>
                    <a:lnTo>
                      <a:pt x="1" y="12"/>
                    </a:lnTo>
                    <a:lnTo>
                      <a:pt x="1" y="11"/>
                    </a:lnTo>
                    <a:lnTo>
                      <a:pt x="0" y="9"/>
                    </a:lnTo>
                    <a:lnTo>
                      <a:pt x="1" y="8"/>
                    </a:lnTo>
                    <a:lnTo>
                      <a:pt x="1" y="4"/>
                    </a:lnTo>
                    <a:lnTo>
                      <a:pt x="3" y="3"/>
                    </a:lnTo>
                    <a:lnTo>
                      <a:pt x="5" y="1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3"/>
                    </a:lnTo>
                    <a:lnTo>
                      <a:pt x="16" y="6"/>
                    </a:lnTo>
                    <a:lnTo>
                      <a:pt x="14" y="8"/>
                    </a:lnTo>
                    <a:lnTo>
                      <a:pt x="14" y="11"/>
                    </a:lnTo>
                    <a:lnTo>
                      <a:pt x="12" y="12"/>
                    </a:lnTo>
                    <a:lnTo>
                      <a:pt x="8" y="14"/>
                    </a:lnTo>
                    <a:lnTo>
                      <a:pt x="7" y="16"/>
                    </a:lnTo>
                    <a:lnTo>
                      <a:pt x="5" y="14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47" name="Freeform 2558"/>
              <p:cNvSpPr>
                <a:spLocks noChangeArrowheads="1"/>
              </p:cNvSpPr>
              <p:nvPr/>
            </p:nvSpPr>
            <p:spPr bwMode="auto">
              <a:xfrm>
                <a:off x="6312016" y="4859540"/>
                <a:ext cx="22290" cy="21865"/>
              </a:xfrm>
              <a:custGeom>
                <a:gdLst>
                  <a:gd name="T0" fmla="*/ 8 w 17"/>
                  <a:gd name="T1" fmla="*/ 6 h 17"/>
                  <a:gd name="T2" fmla="*/ 8 w 17"/>
                  <a:gd name="T3" fmla="*/ 4 h 17"/>
                  <a:gd name="T4" fmla="*/ 9 w 17"/>
                  <a:gd name="T5" fmla="*/ 3 h 17"/>
                  <a:gd name="T6" fmla="*/ 8 w 17"/>
                  <a:gd name="T7" fmla="*/ 1 h 17"/>
                  <a:gd name="T8" fmla="*/ 6 w 17"/>
                  <a:gd name="T9" fmla="*/ 0 h 17"/>
                  <a:gd name="T10" fmla="*/ 5 w 17"/>
                  <a:gd name="T11" fmla="*/ 1 h 17"/>
                  <a:gd name="T12" fmla="*/ 2 w 17"/>
                  <a:gd name="T13" fmla="*/ 2 h 17"/>
                  <a:gd name="T14" fmla="*/ 1 w 17"/>
                  <a:gd name="T15" fmla="*/ 3 h 17"/>
                  <a:gd name="T16" fmla="*/ 1 w 17"/>
                  <a:gd name="T17" fmla="*/ 5 h 17"/>
                  <a:gd name="T18" fmla="*/ 0 w 17"/>
                  <a:gd name="T19" fmla="*/ 6 h 17"/>
                  <a:gd name="T20" fmla="*/ 1 w 17"/>
                  <a:gd name="T21" fmla="*/ 8 h 17"/>
                  <a:gd name="T22" fmla="*/ 2 w 17"/>
                  <a:gd name="T23" fmla="*/ 9 h 17"/>
                  <a:gd name="T24" fmla="*/ 4 w 17"/>
                  <a:gd name="T25" fmla="*/ 8 h 17"/>
                  <a:gd name="T26" fmla="*/ 6 w 17"/>
                  <a:gd name="T27" fmla="*/ 7 h 17"/>
                  <a:gd name="T28" fmla="*/ 8 w 17"/>
                  <a:gd name="T29" fmla="*/ 6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0"/>
                    </a:moveTo>
                    <a:lnTo>
                      <a:pt x="13" y="7"/>
                    </a:lnTo>
                    <a:lnTo>
                      <a:pt x="16" y="5"/>
                    </a:lnTo>
                    <a:lnTo>
                      <a:pt x="13" y="1"/>
                    </a:lnTo>
                    <a:lnTo>
                      <a:pt x="11" y="0"/>
                    </a:lnTo>
                    <a:lnTo>
                      <a:pt x="9" y="1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2" y="8"/>
                    </a:lnTo>
                    <a:lnTo>
                      <a:pt x="0" y="10"/>
                    </a:lnTo>
                    <a:lnTo>
                      <a:pt x="2" y="14"/>
                    </a:lnTo>
                    <a:lnTo>
                      <a:pt x="4" y="16"/>
                    </a:lnTo>
                    <a:lnTo>
                      <a:pt x="6" y="14"/>
                    </a:lnTo>
                    <a:lnTo>
                      <a:pt x="11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48" name="Freeform 2559"/>
              <p:cNvSpPr>
                <a:spLocks noChangeArrowheads="1"/>
              </p:cNvSpPr>
              <p:nvPr/>
            </p:nvSpPr>
            <p:spPr bwMode="auto">
              <a:xfrm>
                <a:off x="6316474" y="4861726"/>
                <a:ext cx="17832" cy="21865"/>
              </a:xfrm>
              <a:custGeom>
                <a:gdLst>
                  <a:gd name="T0" fmla="*/ 8 w 17"/>
                  <a:gd name="T1" fmla="*/ 5 h 17"/>
                  <a:gd name="T2" fmla="*/ 8 w 17"/>
                  <a:gd name="T3" fmla="*/ 2 h 17"/>
                  <a:gd name="T4" fmla="*/ 8 w 17"/>
                  <a:gd name="T5" fmla="*/ 0 h 17"/>
                  <a:gd name="T6" fmla="*/ 5 w 17"/>
                  <a:gd name="T7" fmla="*/ 0 h 17"/>
                  <a:gd name="T8" fmla="*/ 0 w 17"/>
                  <a:gd name="T9" fmla="*/ 2 h 17"/>
                  <a:gd name="T10" fmla="*/ 0 w 17"/>
                  <a:gd name="T11" fmla="*/ 7 h 17"/>
                  <a:gd name="T12" fmla="*/ 0 w 17"/>
                  <a:gd name="T13" fmla="*/ 9 h 17"/>
                  <a:gd name="T14" fmla="*/ 5 w 17"/>
                  <a:gd name="T15" fmla="*/ 9 h 17"/>
                  <a:gd name="T16" fmla="*/ 8 w 17"/>
                  <a:gd name="T17" fmla="*/ 5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10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49" name="Freeform 2560"/>
              <p:cNvSpPr>
                <a:spLocks noChangeArrowheads="1"/>
              </p:cNvSpPr>
              <p:nvPr/>
            </p:nvSpPr>
            <p:spPr bwMode="auto">
              <a:xfrm>
                <a:off x="6300871" y="4863913"/>
                <a:ext cx="20061" cy="19678"/>
              </a:xfrm>
              <a:custGeom>
                <a:gdLst>
                  <a:gd name="T0" fmla="*/ 3 w 17"/>
                  <a:gd name="T1" fmla="*/ 8 h 17"/>
                  <a:gd name="T2" fmla="*/ 1 w 17"/>
                  <a:gd name="T3" fmla="*/ 7 h 17"/>
                  <a:gd name="T4" fmla="*/ 0 w 17"/>
                  <a:gd name="T5" fmla="*/ 6 h 17"/>
                  <a:gd name="T6" fmla="*/ 0 w 17"/>
                  <a:gd name="T7" fmla="*/ 5 h 17"/>
                  <a:gd name="T8" fmla="*/ 0 w 17"/>
                  <a:gd name="T9" fmla="*/ 4 h 17"/>
                  <a:gd name="T10" fmla="*/ 1 w 17"/>
                  <a:gd name="T11" fmla="*/ 2 h 17"/>
                  <a:gd name="T12" fmla="*/ 2 w 17"/>
                  <a:gd name="T13" fmla="*/ 1 h 17"/>
                  <a:gd name="T14" fmla="*/ 3 w 17"/>
                  <a:gd name="T15" fmla="*/ 0 h 17"/>
                  <a:gd name="T16" fmla="*/ 4 w 17"/>
                  <a:gd name="T17" fmla="*/ 0 h 17"/>
                  <a:gd name="T18" fmla="*/ 5 w 17"/>
                  <a:gd name="T19" fmla="*/ 0 h 17"/>
                  <a:gd name="T20" fmla="*/ 7 w 17"/>
                  <a:gd name="T21" fmla="*/ 1 h 17"/>
                  <a:gd name="T22" fmla="*/ 8 w 17"/>
                  <a:gd name="T23" fmla="*/ 2 h 17"/>
                  <a:gd name="T24" fmla="*/ 8 w 17"/>
                  <a:gd name="T25" fmla="*/ 3 h 17"/>
                  <a:gd name="T26" fmla="*/ 8 w 17"/>
                  <a:gd name="T27" fmla="*/ 4 h 17"/>
                  <a:gd name="T28" fmla="*/ 7 w 17"/>
                  <a:gd name="T29" fmla="*/ 5 h 17"/>
                  <a:gd name="T30" fmla="*/ 6 w 17"/>
                  <a:gd name="T31" fmla="*/ 7 h 17"/>
                  <a:gd name="T32" fmla="*/ 5 w 17"/>
                  <a:gd name="T33" fmla="*/ 8 h 17"/>
                  <a:gd name="T34" fmla="*/ 4 w 17"/>
                  <a:gd name="T35" fmla="*/ 8 h 17"/>
                  <a:gd name="T36" fmla="*/ 3 w 17"/>
                  <a:gd name="T37" fmla="*/ 8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7"/>
                    </a:lnTo>
                    <a:lnTo>
                      <a:pt x="2" y="3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6" y="8"/>
                    </a:lnTo>
                    <a:lnTo>
                      <a:pt x="14" y="10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50" name="Freeform 2561"/>
              <p:cNvSpPr>
                <a:spLocks noChangeArrowheads="1"/>
              </p:cNvSpPr>
              <p:nvPr/>
            </p:nvSpPr>
            <p:spPr bwMode="auto">
              <a:xfrm>
                <a:off x="6305329" y="4863913"/>
                <a:ext cx="20061" cy="21865"/>
              </a:xfrm>
              <a:custGeom>
                <a:gdLst>
                  <a:gd name="T0" fmla="*/ 7 w 17"/>
                  <a:gd name="T1" fmla="*/ 6 h 17"/>
                  <a:gd name="T2" fmla="*/ 8 w 17"/>
                  <a:gd name="T3" fmla="*/ 5 h 17"/>
                  <a:gd name="T4" fmla="*/ 8 w 17"/>
                  <a:gd name="T5" fmla="*/ 2 h 17"/>
                  <a:gd name="T6" fmla="*/ 8 w 17"/>
                  <a:gd name="T7" fmla="*/ 1 h 17"/>
                  <a:gd name="T8" fmla="*/ 7 w 17"/>
                  <a:gd name="T9" fmla="*/ 0 h 17"/>
                  <a:gd name="T10" fmla="*/ 5 w 17"/>
                  <a:gd name="T11" fmla="*/ 0 h 17"/>
                  <a:gd name="T12" fmla="*/ 4 w 17"/>
                  <a:gd name="T13" fmla="*/ 0 h 17"/>
                  <a:gd name="T14" fmla="*/ 3 w 17"/>
                  <a:gd name="T15" fmla="*/ 1 h 17"/>
                  <a:gd name="T16" fmla="*/ 1 w 17"/>
                  <a:gd name="T17" fmla="*/ 4 h 17"/>
                  <a:gd name="T18" fmla="*/ 0 w 17"/>
                  <a:gd name="T19" fmla="*/ 5 h 17"/>
                  <a:gd name="T20" fmla="*/ 0 w 17"/>
                  <a:gd name="T21" fmla="*/ 7 h 17"/>
                  <a:gd name="T22" fmla="*/ 0 w 17"/>
                  <a:gd name="T23" fmla="*/ 8 h 17"/>
                  <a:gd name="T24" fmla="*/ 1 w 17"/>
                  <a:gd name="T25" fmla="*/ 9 h 17"/>
                  <a:gd name="T26" fmla="*/ 3 w 17"/>
                  <a:gd name="T27" fmla="*/ 9 h 17"/>
                  <a:gd name="T28" fmla="*/ 4 w 17"/>
                  <a:gd name="T29" fmla="*/ 9 h 17"/>
                  <a:gd name="T30" fmla="*/ 5 w 17"/>
                  <a:gd name="T31" fmla="*/ 8 h 17"/>
                  <a:gd name="T32" fmla="*/ 7 w 17"/>
                  <a:gd name="T33" fmla="*/ 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6" y="8"/>
                    </a:ln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6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0" y="14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51" name="Freeform 2562"/>
              <p:cNvSpPr>
                <a:spLocks noChangeArrowheads="1"/>
              </p:cNvSpPr>
              <p:nvPr/>
            </p:nvSpPr>
            <p:spPr bwMode="auto">
              <a:xfrm>
                <a:off x="6305329" y="4870472"/>
                <a:ext cx="22290" cy="19678"/>
              </a:xfrm>
              <a:custGeom>
                <a:gdLst>
                  <a:gd name="T0" fmla="*/ 7 w 17"/>
                  <a:gd name="T1" fmla="*/ 6 h 17"/>
                  <a:gd name="T2" fmla="*/ 9 w 17"/>
                  <a:gd name="T3" fmla="*/ 2 h 17"/>
                  <a:gd name="T4" fmla="*/ 7 w 17"/>
                  <a:gd name="T5" fmla="*/ 0 h 17"/>
                  <a:gd name="T6" fmla="*/ 5 w 17"/>
                  <a:gd name="T7" fmla="*/ 0 h 17"/>
                  <a:gd name="T8" fmla="*/ 2 w 17"/>
                  <a:gd name="T9" fmla="*/ 2 h 17"/>
                  <a:gd name="T10" fmla="*/ 0 w 17"/>
                  <a:gd name="T11" fmla="*/ 6 h 17"/>
                  <a:gd name="T12" fmla="*/ 2 w 17"/>
                  <a:gd name="T13" fmla="*/ 8 h 17"/>
                  <a:gd name="T14" fmla="*/ 5 w 17"/>
                  <a:gd name="T15" fmla="*/ 8 h 17"/>
                  <a:gd name="T16" fmla="*/ 7 w 17"/>
                  <a:gd name="T17" fmla="*/ 6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2" y="12"/>
                    </a:moveTo>
                    <a:lnTo>
                      <a:pt x="16" y="4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4" y="4"/>
                    </a:lnTo>
                    <a:lnTo>
                      <a:pt x="0" y="12"/>
                    </a:lnTo>
                    <a:lnTo>
                      <a:pt x="4" y="16"/>
                    </a:lnTo>
                    <a:lnTo>
                      <a:pt x="8" y="16"/>
                    </a:lnTo>
                    <a:lnTo>
                      <a:pt x="12" y="12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52" name="Freeform 2563"/>
              <p:cNvSpPr>
                <a:spLocks noChangeArrowheads="1"/>
              </p:cNvSpPr>
              <p:nvPr/>
            </p:nvSpPr>
            <p:spPr bwMode="auto">
              <a:xfrm>
                <a:off x="6316474" y="4861726"/>
                <a:ext cx="17832" cy="21865"/>
              </a:xfrm>
              <a:custGeom>
                <a:gdLst>
                  <a:gd name="T0" fmla="*/ 3 w 17"/>
                  <a:gd name="T1" fmla="*/ 8 h 17"/>
                  <a:gd name="T2" fmla="*/ 1 w 17"/>
                  <a:gd name="T3" fmla="*/ 7 h 17"/>
                  <a:gd name="T4" fmla="*/ 0 w 17"/>
                  <a:gd name="T5" fmla="*/ 6 h 17"/>
                  <a:gd name="T6" fmla="*/ 0 w 17"/>
                  <a:gd name="T7" fmla="*/ 5 h 17"/>
                  <a:gd name="T8" fmla="*/ 0 w 17"/>
                  <a:gd name="T9" fmla="*/ 5 h 17"/>
                  <a:gd name="T10" fmla="*/ 1 w 17"/>
                  <a:gd name="T11" fmla="*/ 2 h 17"/>
                  <a:gd name="T12" fmla="*/ 2 w 17"/>
                  <a:gd name="T13" fmla="*/ 2 h 17"/>
                  <a:gd name="T14" fmla="*/ 3 w 17"/>
                  <a:gd name="T15" fmla="*/ 1 h 17"/>
                  <a:gd name="T16" fmla="*/ 4 w 17"/>
                  <a:gd name="T17" fmla="*/ 0 h 17"/>
                  <a:gd name="T18" fmla="*/ 5 w 17"/>
                  <a:gd name="T19" fmla="*/ 0 h 17"/>
                  <a:gd name="T20" fmla="*/ 7 w 17"/>
                  <a:gd name="T21" fmla="*/ 2 h 17"/>
                  <a:gd name="T22" fmla="*/ 8 w 17"/>
                  <a:gd name="T23" fmla="*/ 2 h 17"/>
                  <a:gd name="T24" fmla="*/ 8 w 17"/>
                  <a:gd name="T25" fmla="*/ 4 h 17"/>
                  <a:gd name="T26" fmla="*/ 8 w 17"/>
                  <a:gd name="T27" fmla="*/ 5 h 17"/>
                  <a:gd name="T28" fmla="*/ 7 w 17"/>
                  <a:gd name="T29" fmla="*/ 6 h 17"/>
                  <a:gd name="T30" fmla="*/ 6 w 17"/>
                  <a:gd name="T31" fmla="*/ 7 h 17"/>
                  <a:gd name="T32" fmla="*/ 5 w 17"/>
                  <a:gd name="T33" fmla="*/ 8 h 17"/>
                  <a:gd name="T34" fmla="*/ 4 w 17"/>
                  <a:gd name="T35" fmla="*/ 9 h 17"/>
                  <a:gd name="T36" fmla="*/ 3 w 17"/>
                  <a:gd name="T37" fmla="*/ 8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6" y="14"/>
                    </a:moveTo>
                    <a:lnTo>
                      <a:pt x="2" y="12"/>
                    </a:lnTo>
                    <a:lnTo>
                      <a:pt x="0" y="11"/>
                    </a:lnTo>
                    <a:lnTo>
                      <a:pt x="0" y="9"/>
                    </a:lnTo>
                    <a:lnTo>
                      <a:pt x="0" y="8"/>
                    </a:lnTo>
                    <a:lnTo>
                      <a:pt x="2" y="4"/>
                    </a:lnTo>
                    <a:lnTo>
                      <a:pt x="4" y="3"/>
                    </a:lnTo>
                    <a:lnTo>
                      <a:pt x="6" y="1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3"/>
                    </a:lnTo>
                    <a:lnTo>
                      <a:pt x="16" y="3"/>
                    </a:lnTo>
                    <a:lnTo>
                      <a:pt x="16" y="6"/>
                    </a:lnTo>
                    <a:lnTo>
                      <a:pt x="16" y="8"/>
                    </a:lnTo>
                    <a:lnTo>
                      <a:pt x="14" y="11"/>
                    </a:lnTo>
                    <a:lnTo>
                      <a:pt x="12" y="12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4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53" name="Freeform 2564"/>
              <p:cNvSpPr>
                <a:spLocks noChangeArrowheads="1"/>
              </p:cNvSpPr>
              <p:nvPr/>
            </p:nvSpPr>
            <p:spPr bwMode="auto">
              <a:xfrm>
                <a:off x="6318703" y="4861726"/>
                <a:ext cx="20061" cy="21865"/>
              </a:xfrm>
              <a:custGeom>
                <a:gdLst>
                  <a:gd name="T0" fmla="*/ 7 w 17"/>
                  <a:gd name="T1" fmla="*/ 6 h 17"/>
                  <a:gd name="T2" fmla="*/ 8 w 17"/>
                  <a:gd name="T3" fmla="*/ 4 h 17"/>
                  <a:gd name="T4" fmla="*/ 8 w 17"/>
                  <a:gd name="T5" fmla="*/ 3 h 17"/>
                  <a:gd name="T6" fmla="*/ 8 w 17"/>
                  <a:gd name="T7" fmla="*/ 1 h 17"/>
                  <a:gd name="T8" fmla="*/ 7 w 17"/>
                  <a:gd name="T9" fmla="*/ 1 h 17"/>
                  <a:gd name="T10" fmla="*/ 5 w 17"/>
                  <a:gd name="T11" fmla="*/ 0 h 17"/>
                  <a:gd name="T12" fmla="*/ 4 w 17"/>
                  <a:gd name="T13" fmla="*/ 1 h 17"/>
                  <a:gd name="T14" fmla="*/ 3 w 17"/>
                  <a:gd name="T15" fmla="*/ 2 h 17"/>
                  <a:gd name="T16" fmla="*/ 1 w 17"/>
                  <a:gd name="T17" fmla="*/ 3 h 17"/>
                  <a:gd name="T18" fmla="*/ 0 w 17"/>
                  <a:gd name="T19" fmla="*/ 5 h 17"/>
                  <a:gd name="T20" fmla="*/ 0 w 17"/>
                  <a:gd name="T21" fmla="*/ 6 h 17"/>
                  <a:gd name="T22" fmla="*/ 0 w 17"/>
                  <a:gd name="T23" fmla="*/ 8 h 17"/>
                  <a:gd name="T24" fmla="*/ 1 w 17"/>
                  <a:gd name="T25" fmla="*/ 8 h 17"/>
                  <a:gd name="T26" fmla="*/ 3 w 17"/>
                  <a:gd name="T27" fmla="*/ 9 h 17"/>
                  <a:gd name="T28" fmla="*/ 4 w 17"/>
                  <a:gd name="T29" fmla="*/ 8 h 17"/>
                  <a:gd name="T30" fmla="*/ 5 w 17"/>
                  <a:gd name="T31" fmla="*/ 7 h 17"/>
                  <a:gd name="T32" fmla="*/ 7 w 17"/>
                  <a:gd name="T33" fmla="*/ 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6" y="7"/>
                    </a:lnTo>
                    <a:lnTo>
                      <a:pt x="16" y="5"/>
                    </a:lnTo>
                    <a:lnTo>
                      <a:pt x="16" y="1"/>
                    </a:lnTo>
                    <a:lnTo>
                      <a:pt x="13" y="1"/>
                    </a:lnTo>
                    <a:lnTo>
                      <a:pt x="10" y="0"/>
                    </a:lnTo>
                    <a:lnTo>
                      <a:pt x="8" y="1"/>
                    </a:lnTo>
                    <a:lnTo>
                      <a:pt x="5" y="3"/>
                    </a:lnTo>
                    <a:lnTo>
                      <a:pt x="2" y="5"/>
                    </a:lnTo>
                    <a:lnTo>
                      <a:pt x="0" y="8"/>
                    </a:lnTo>
                    <a:lnTo>
                      <a:pt x="0" y="10"/>
                    </a:lnTo>
                    <a:lnTo>
                      <a:pt x="0" y="14"/>
                    </a:lnTo>
                    <a:lnTo>
                      <a:pt x="2" y="14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54" name="Freeform 2565"/>
              <p:cNvSpPr>
                <a:spLocks noChangeArrowheads="1"/>
              </p:cNvSpPr>
              <p:nvPr/>
            </p:nvSpPr>
            <p:spPr bwMode="auto">
              <a:xfrm>
                <a:off x="6318703" y="4863913"/>
                <a:ext cx="22290" cy="21865"/>
              </a:xfrm>
              <a:custGeom>
                <a:gdLst>
                  <a:gd name="T0" fmla="*/ 7 w 17"/>
                  <a:gd name="T1" fmla="*/ 5 h 17"/>
                  <a:gd name="T2" fmla="*/ 9 w 17"/>
                  <a:gd name="T3" fmla="*/ 2 h 17"/>
                  <a:gd name="T4" fmla="*/ 7 w 17"/>
                  <a:gd name="T5" fmla="*/ 0 h 17"/>
                  <a:gd name="T6" fmla="*/ 5 w 17"/>
                  <a:gd name="T7" fmla="*/ 0 h 17"/>
                  <a:gd name="T8" fmla="*/ 2 w 17"/>
                  <a:gd name="T9" fmla="*/ 2 h 17"/>
                  <a:gd name="T10" fmla="*/ 0 w 17"/>
                  <a:gd name="T11" fmla="*/ 7 h 17"/>
                  <a:gd name="T12" fmla="*/ 2 w 17"/>
                  <a:gd name="T13" fmla="*/ 9 h 17"/>
                  <a:gd name="T14" fmla="*/ 5 w 17"/>
                  <a:gd name="T15" fmla="*/ 7 h 17"/>
                  <a:gd name="T16" fmla="*/ 7 w 17"/>
                  <a:gd name="T17" fmla="*/ 5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2" y="8"/>
                    </a:moveTo>
                    <a:lnTo>
                      <a:pt x="16" y="4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4" y="4"/>
                    </a:lnTo>
                    <a:lnTo>
                      <a:pt x="0" y="12"/>
                    </a:lnTo>
                    <a:lnTo>
                      <a:pt x="4" y="16"/>
                    </a:lnTo>
                    <a:lnTo>
                      <a:pt x="8" y="12"/>
                    </a:lnTo>
                    <a:lnTo>
                      <a:pt x="12" y="8"/>
                    </a:lnTo>
                  </a:path>
                </a:pathLst>
              </a:custGeom>
              <a:solidFill>
                <a:srgbClr val="338454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55" name="Freeform 2566"/>
              <p:cNvSpPr>
                <a:spLocks noChangeArrowheads="1"/>
              </p:cNvSpPr>
              <p:nvPr/>
            </p:nvSpPr>
            <p:spPr bwMode="auto">
              <a:xfrm>
                <a:off x="6305329" y="4866099"/>
                <a:ext cx="22290" cy="24051"/>
              </a:xfrm>
              <a:custGeom>
                <a:gdLst>
                  <a:gd name="T0" fmla="*/ 3 w 17"/>
                  <a:gd name="T1" fmla="*/ 10 h 17"/>
                  <a:gd name="T2" fmla="*/ 1 w 17"/>
                  <a:gd name="T3" fmla="*/ 9 h 17"/>
                  <a:gd name="T4" fmla="*/ 0 w 17"/>
                  <a:gd name="T5" fmla="*/ 8 h 17"/>
                  <a:gd name="T6" fmla="*/ 0 w 17"/>
                  <a:gd name="T7" fmla="*/ 6 h 17"/>
                  <a:gd name="T8" fmla="*/ 0 w 17"/>
                  <a:gd name="T9" fmla="*/ 5 h 17"/>
                  <a:gd name="T10" fmla="*/ 1 w 17"/>
                  <a:gd name="T11" fmla="*/ 2 h 17"/>
                  <a:gd name="T12" fmla="*/ 2 w 17"/>
                  <a:gd name="T13" fmla="*/ 1 h 17"/>
                  <a:gd name="T14" fmla="*/ 3 w 17"/>
                  <a:gd name="T15" fmla="*/ 0 h 17"/>
                  <a:gd name="T16" fmla="*/ 5 w 17"/>
                  <a:gd name="T17" fmla="*/ 0 h 17"/>
                  <a:gd name="T18" fmla="*/ 6 w 17"/>
                  <a:gd name="T19" fmla="*/ 0 h 17"/>
                  <a:gd name="T20" fmla="*/ 8 w 17"/>
                  <a:gd name="T21" fmla="*/ 1 h 17"/>
                  <a:gd name="T22" fmla="*/ 8 w 17"/>
                  <a:gd name="T23" fmla="*/ 2 h 17"/>
                  <a:gd name="T24" fmla="*/ 9 w 17"/>
                  <a:gd name="T25" fmla="*/ 3 h 17"/>
                  <a:gd name="T26" fmla="*/ 8 w 17"/>
                  <a:gd name="T27" fmla="*/ 5 h 17"/>
                  <a:gd name="T28" fmla="*/ 8 w 17"/>
                  <a:gd name="T29" fmla="*/ 6 h 17"/>
                  <a:gd name="T30" fmla="*/ 7 w 17"/>
                  <a:gd name="T31" fmla="*/ 9 h 17"/>
                  <a:gd name="T32" fmla="*/ 5 w 17"/>
                  <a:gd name="T33" fmla="*/ 10 h 17"/>
                  <a:gd name="T34" fmla="*/ 4 w 17"/>
                  <a:gd name="T35" fmla="*/ 10 h 17"/>
                  <a:gd name="T36" fmla="*/ 3 w 17"/>
                  <a:gd name="T37" fmla="*/ 10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5" y="16"/>
                    </a:moveTo>
                    <a:lnTo>
                      <a:pt x="1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7"/>
                    </a:lnTo>
                    <a:lnTo>
                      <a:pt x="1" y="3"/>
                    </a:lnTo>
                    <a:lnTo>
                      <a:pt x="3" y="1"/>
                    </a:lnTo>
                    <a:lnTo>
                      <a:pt x="5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4" y="3"/>
                    </a:lnTo>
                    <a:lnTo>
                      <a:pt x="16" y="5"/>
                    </a:lnTo>
                    <a:lnTo>
                      <a:pt x="14" y="8"/>
                    </a:lnTo>
                    <a:lnTo>
                      <a:pt x="14" y="10"/>
                    </a:lnTo>
                    <a:lnTo>
                      <a:pt x="12" y="14"/>
                    </a:lnTo>
                    <a:lnTo>
                      <a:pt x="8" y="16"/>
                    </a:lnTo>
                    <a:lnTo>
                      <a:pt x="7" y="16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56" name="Freeform 2567"/>
              <p:cNvSpPr>
                <a:spLocks noChangeArrowheads="1"/>
              </p:cNvSpPr>
              <p:nvPr/>
            </p:nvSpPr>
            <p:spPr bwMode="auto">
              <a:xfrm>
                <a:off x="6307558" y="4870472"/>
                <a:ext cx="22290" cy="19678"/>
              </a:xfrm>
              <a:custGeom>
                <a:gdLst>
                  <a:gd name="T0" fmla="*/ 8 w 17"/>
                  <a:gd name="T1" fmla="*/ 5 h 17"/>
                  <a:gd name="T2" fmla="*/ 8 w 17"/>
                  <a:gd name="T3" fmla="*/ 4 h 17"/>
                  <a:gd name="T4" fmla="*/ 9 w 17"/>
                  <a:gd name="T5" fmla="*/ 2 h 17"/>
                  <a:gd name="T6" fmla="*/ 8 w 17"/>
                  <a:gd name="T7" fmla="*/ 1 h 17"/>
                  <a:gd name="T8" fmla="*/ 8 w 17"/>
                  <a:gd name="T9" fmla="*/ 0 h 17"/>
                  <a:gd name="T10" fmla="*/ 6 w 17"/>
                  <a:gd name="T11" fmla="*/ 0 h 17"/>
                  <a:gd name="T12" fmla="*/ 4 w 17"/>
                  <a:gd name="T13" fmla="*/ 0 h 17"/>
                  <a:gd name="T14" fmla="*/ 2 w 17"/>
                  <a:gd name="T15" fmla="*/ 1 h 17"/>
                  <a:gd name="T16" fmla="*/ 1 w 17"/>
                  <a:gd name="T17" fmla="*/ 3 h 17"/>
                  <a:gd name="T18" fmla="*/ 0 w 17"/>
                  <a:gd name="T19" fmla="*/ 4 h 17"/>
                  <a:gd name="T20" fmla="*/ 0 w 17"/>
                  <a:gd name="T21" fmla="*/ 6 h 17"/>
                  <a:gd name="T22" fmla="*/ 0 w 17"/>
                  <a:gd name="T23" fmla="*/ 7 h 17"/>
                  <a:gd name="T24" fmla="*/ 1 w 17"/>
                  <a:gd name="T25" fmla="*/ 8 h 17"/>
                  <a:gd name="T26" fmla="*/ 2 w 17"/>
                  <a:gd name="T27" fmla="*/ 8 h 17"/>
                  <a:gd name="T28" fmla="*/ 4 w 17"/>
                  <a:gd name="T29" fmla="*/ 8 h 17"/>
                  <a:gd name="T30" fmla="*/ 6 w 17"/>
                  <a:gd name="T31" fmla="*/ 7 h 17"/>
                  <a:gd name="T32" fmla="*/ 8 w 17"/>
                  <a:gd name="T33" fmla="*/ 5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3" y="8"/>
                    </a:ln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4" y="2"/>
                    </a:lnTo>
                    <a:lnTo>
                      <a:pt x="2" y="6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4" y="16"/>
                    </a:lnTo>
                    <a:lnTo>
                      <a:pt x="6" y="16"/>
                    </a:lnTo>
                    <a:lnTo>
                      <a:pt x="11" y="14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57" name="Freeform 2568"/>
              <p:cNvSpPr>
                <a:spLocks noChangeArrowheads="1"/>
              </p:cNvSpPr>
              <p:nvPr/>
            </p:nvSpPr>
            <p:spPr bwMode="auto">
              <a:xfrm>
                <a:off x="6309787" y="4870472"/>
                <a:ext cx="22290" cy="24051"/>
              </a:xfrm>
              <a:custGeom>
                <a:gdLst>
                  <a:gd name="T0" fmla="*/ 9 w 17"/>
                  <a:gd name="T1" fmla="*/ 8 h 17"/>
                  <a:gd name="T2" fmla="*/ 9 w 17"/>
                  <a:gd name="T3" fmla="*/ 3 h 17"/>
                  <a:gd name="T4" fmla="*/ 9 w 17"/>
                  <a:gd name="T5" fmla="*/ 0 h 17"/>
                  <a:gd name="T6" fmla="*/ 3 w 17"/>
                  <a:gd name="T7" fmla="*/ 0 h 17"/>
                  <a:gd name="T8" fmla="*/ 0 w 17"/>
                  <a:gd name="T9" fmla="*/ 3 h 17"/>
                  <a:gd name="T10" fmla="*/ 0 w 17"/>
                  <a:gd name="T11" fmla="*/ 8 h 17"/>
                  <a:gd name="T12" fmla="*/ 0 w 17"/>
                  <a:gd name="T13" fmla="*/ 10 h 17"/>
                  <a:gd name="T14" fmla="*/ 3 w 17"/>
                  <a:gd name="T15" fmla="*/ 10 h 17"/>
                  <a:gd name="T16" fmla="*/ 9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338454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58" name="Freeform 2569"/>
              <p:cNvSpPr>
                <a:spLocks noChangeArrowheads="1"/>
              </p:cNvSpPr>
              <p:nvPr/>
            </p:nvSpPr>
            <p:spPr bwMode="auto">
              <a:xfrm>
                <a:off x="6274123" y="4885777"/>
                <a:ext cx="17832" cy="26237"/>
              </a:xfrm>
              <a:custGeom>
                <a:gdLst>
                  <a:gd name="T0" fmla="*/ 2 w 17"/>
                  <a:gd name="T1" fmla="*/ 11 h 17"/>
                  <a:gd name="T2" fmla="*/ 0 w 17"/>
                  <a:gd name="T3" fmla="*/ 8 h 17"/>
                  <a:gd name="T4" fmla="*/ 0 w 17"/>
                  <a:gd name="T5" fmla="*/ 8 h 17"/>
                  <a:gd name="T6" fmla="*/ 0 w 17"/>
                  <a:gd name="T7" fmla="*/ 6 h 17"/>
                  <a:gd name="T8" fmla="*/ 0 w 17"/>
                  <a:gd name="T9" fmla="*/ 6 h 17"/>
                  <a:gd name="T10" fmla="*/ 0 w 17"/>
                  <a:gd name="T11" fmla="*/ 3 h 17"/>
                  <a:gd name="T12" fmla="*/ 1 w 17"/>
                  <a:gd name="T13" fmla="*/ 2 h 17"/>
                  <a:gd name="T14" fmla="*/ 2 w 17"/>
                  <a:gd name="T15" fmla="*/ 1 h 17"/>
                  <a:gd name="T16" fmla="*/ 4 w 17"/>
                  <a:gd name="T17" fmla="*/ 0 h 17"/>
                  <a:gd name="T18" fmla="*/ 5 w 17"/>
                  <a:gd name="T19" fmla="*/ 1 h 17"/>
                  <a:gd name="T20" fmla="*/ 7 w 17"/>
                  <a:gd name="T21" fmla="*/ 2 h 17"/>
                  <a:gd name="T22" fmla="*/ 7 w 17"/>
                  <a:gd name="T23" fmla="*/ 3 h 17"/>
                  <a:gd name="T24" fmla="*/ 8 w 17"/>
                  <a:gd name="T25" fmla="*/ 4 h 17"/>
                  <a:gd name="T26" fmla="*/ 7 w 17"/>
                  <a:gd name="T27" fmla="*/ 6 h 17"/>
                  <a:gd name="T28" fmla="*/ 7 w 17"/>
                  <a:gd name="T29" fmla="*/ 8 h 17"/>
                  <a:gd name="T30" fmla="*/ 6 w 17"/>
                  <a:gd name="T31" fmla="*/ 8 h 17"/>
                  <a:gd name="T32" fmla="*/ 4 w 17"/>
                  <a:gd name="T33" fmla="*/ 10 h 17"/>
                  <a:gd name="T34" fmla="*/ 3 w 17"/>
                  <a:gd name="T35" fmla="*/ 11 h 17"/>
                  <a:gd name="T36" fmla="*/ 2 w 17"/>
                  <a:gd name="T37" fmla="*/ 11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5" y="16"/>
                    </a:moveTo>
                    <a:lnTo>
                      <a:pt x="1" y="12"/>
                    </a:lnTo>
                    <a:lnTo>
                      <a:pt x="0" y="12"/>
                    </a:lnTo>
                    <a:lnTo>
                      <a:pt x="0" y="9"/>
                    </a:lnTo>
                    <a:lnTo>
                      <a:pt x="0" y="8"/>
                    </a:lnTo>
                    <a:lnTo>
                      <a:pt x="1" y="4"/>
                    </a:lnTo>
                    <a:lnTo>
                      <a:pt x="3" y="3"/>
                    </a:lnTo>
                    <a:lnTo>
                      <a:pt x="5" y="1"/>
                    </a:lnTo>
                    <a:lnTo>
                      <a:pt x="8" y="0"/>
                    </a:lnTo>
                    <a:lnTo>
                      <a:pt x="10" y="1"/>
                    </a:lnTo>
                    <a:lnTo>
                      <a:pt x="14" y="3"/>
                    </a:lnTo>
                    <a:lnTo>
                      <a:pt x="14" y="4"/>
                    </a:lnTo>
                    <a:lnTo>
                      <a:pt x="16" y="6"/>
                    </a:lnTo>
                    <a:lnTo>
                      <a:pt x="14" y="8"/>
                    </a:lnTo>
                    <a:lnTo>
                      <a:pt x="14" y="11"/>
                    </a:lnTo>
                    <a:lnTo>
                      <a:pt x="12" y="12"/>
                    </a:lnTo>
                    <a:lnTo>
                      <a:pt x="8" y="14"/>
                    </a:lnTo>
                    <a:lnTo>
                      <a:pt x="7" y="16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59" name="Freeform 2570"/>
              <p:cNvSpPr>
                <a:spLocks noChangeArrowheads="1"/>
              </p:cNvSpPr>
              <p:nvPr/>
            </p:nvSpPr>
            <p:spPr bwMode="auto">
              <a:xfrm>
                <a:off x="6276352" y="4890150"/>
                <a:ext cx="17832" cy="24051"/>
              </a:xfrm>
              <a:custGeom>
                <a:gdLst>
                  <a:gd name="T0" fmla="*/ 6 w 17"/>
                  <a:gd name="T1" fmla="*/ 6 h 17"/>
                  <a:gd name="T2" fmla="*/ 6 w 17"/>
                  <a:gd name="T3" fmla="*/ 4 h 17"/>
                  <a:gd name="T4" fmla="*/ 8 w 17"/>
                  <a:gd name="T5" fmla="*/ 3 h 17"/>
                  <a:gd name="T6" fmla="*/ 6 w 17"/>
                  <a:gd name="T7" fmla="*/ 1 h 17"/>
                  <a:gd name="T8" fmla="*/ 6 w 17"/>
                  <a:gd name="T9" fmla="*/ 0 h 17"/>
                  <a:gd name="T10" fmla="*/ 5 w 17"/>
                  <a:gd name="T11" fmla="*/ 0 h 17"/>
                  <a:gd name="T12" fmla="*/ 3 w 17"/>
                  <a:gd name="T13" fmla="*/ 0 h 17"/>
                  <a:gd name="T14" fmla="*/ 2 w 17"/>
                  <a:gd name="T15" fmla="*/ 1 h 17"/>
                  <a:gd name="T16" fmla="*/ 1 w 17"/>
                  <a:gd name="T17" fmla="*/ 3 h 17"/>
                  <a:gd name="T18" fmla="*/ 0 w 17"/>
                  <a:gd name="T19" fmla="*/ 5 h 17"/>
                  <a:gd name="T20" fmla="*/ 0 w 17"/>
                  <a:gd name="T21" fmla="*/ 6 h 17"/>
                  <a:gd name="T22" fmla="*/ 0 w 17"/>
                  <a:gd name="T23" fmla="*/ 9 h 17"/>
                  <a:gd name="T24" fmla="*/ 1 w 17"/>
                  <a:gd name="T25" fmla="*/ 10 h 17"/>
                  <a:gd name="T26" fmla="*/ 2 w 17"/>
                  <a:gd name="T27" fmla="*/ 10 h 17"/>
                  <a:gd name="T28" fmla="*/ 3 w 17"/>
                  <a:gd name="T29" fmla="*/ 9 h 17"/>
                  <a:gd name="T30" fmla="*/ 5 w 17"/>
                  <a:gd name="T31" fmla="*/ 8 h 17"/>
                  <a:gd name="T32" fmla="*/ 6 w 17"/>
                  <a:gd name="T33" fmla="*/ 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3" y="6"/>
                    </a:ln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4" y="2"/>
                    </a:lnTo>
                    <a:lnTo>
                      <a:pt x="2" y="4"/>
                    </a:lnTo>
                    <a:lnTo>
                      <a:pt x="0" y="8"/>
                    </a:lnTo>
                    <a:lnTo>
                      <a:pt x="0" y="10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4" y="16"/>
                    </a:lnTo>
                    <a:lnTo>
                      <a:pt x="6" y="14"/>
                    </a:lnTo>
                    <a:lnTo>
                      <a:pt x="11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60" name="Freeform 2571"/>
              <p:cNvSpPr>
                <a:spLocks noChangeArrowheads="1"/>
              </p:cNvSpPr>
              <p:nvPr/>
            </p:nvSpPr>
            <p:spPr bwMode="auto">
              <a:xfrm>
                <a:off x="6276352" y="4894523"/>
                <a:ext cx="20061" cy="21865"/>
              </a:xfrm>
              <a:custGeom>
                <a:gdLst>
                  <a:gd name="T0" fmla="*/ 8 w 17"/>
                  <a:gd name="T1" fmla="*/ 5 h 17"/>
                  <a:gd name="T2" fmla="*/ 8 w 17"/>
                  <a:gd name="T3" fmla="*/ 2 h 17"/>
                  <a:gd name="T4" fmla="*/ 8 w 17"/>
                  <a:gd name="T5" fmla="*/ 0 h 17"/>
                  <a:gd name="T6" fmla="*/ 3 w 17"/>
                  <a:gd name="T7" fmla="*/ 0 h 17"/>
                  <a:gd name="T8" fmla="*/ 0 w 17"/>
                  <a:gd name="T9" fmla="*/ 2 h 17"/>
                  <a:gd name="T10" fmla="*/ 0 w 17"/>
                  <a:gd name="T11" fmla="*/ 7 h 17"/>
                  <a:gd name="T12" fmla="*/ 0 w 17"/>
                  <a:gd name="T13" fmla="*/ 9 h 17"/>
                  <a:gd name="T14" fmla="*/ 3 w 17"/>
                  <a:gd name="T15" fmla="*/ 9 h 17"/>
                  <a:gd name="T16" fmla="*/ 8 w 17"/>
                  <a:gd name="T17" fmla="*/ 5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338454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61" name="Freeform 2572"/>
              <p:cNvSpPr>
                <a:spLocks noChangeArrowheads="1"/>
              </p:cNvSpPr>
              <p:nvPr/>
            </p:nvSpPr>
            <p:spPr bwMode="auto">
              <a:xfrm>
                <a:off x="6291955" y="4817997"/>
                <a:ext cx="24519" cy="48102"/>
              </a:xfrm>
              <a:custGeom>
                <a:gdLst>
                  <a:gd name="T0" fmla="*/ 10 w 20"/>
                  <a:gd name="T1" fmla="*/ 7 h 35"/>
                  <a:gd name="T2" fmla="*/ 0 w 20"/>
                  <a:gd name="T3" fmla="*/ 0 h 35"/>
                  <a:gd name="T4" fmla="*/ 0 w 20"/>
                  <a:gd name="T5" fmla="*/ 14 h 35"/>
                  <a:gd name="T6" fmla="*/ 10 w 20"/>
                  <a:gd name="T7" fmla="*/ 21 h 35"/>
                  <a:gd name="T8" fmla="*/ 10 w 20"/>
                  <a:gd name="T9" fmla="*/ 7 h 3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0"/>
                  <a:gd name="T16" fmla="*/ 0 h 35"/>
                  <a:gd name="T17" fmla="*/ 20 w 20"/>
                  <a:gd name="T18" fmla="*/ 35 h 35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0" h="35">
                    <a:moveTo>
                      <a:pt x="19" y="11"/>
                    </a:moveTo>
                    <a:lnTo>
                      <a:pt x="0" y="0"/>
                    </a:lnTo>
                    <a:lnTo>
                      <a:pt x="0" y="22"/>
                    </a:lnTo>
                    <a:lnTo>
                      <a:pt x="19" y="34"/>
                    </a:lnTo>
                    <a:lnTo>
                      <a:pt x="19" y="11"/>
                    </a:lnTo>
                  </a:path>
                </a:pathLst>
              </a:custGeom>
              <a:solidFill>
                <a:srgbClr val="B3B3B3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62" name="Freeform 2573"/>
              <p:cNvSpPr>
                <a:spLocks noChangeArrowheads="1"/>
              </p:cNvSpPr>
              <p:nvPr/>
            </p:nvSpPr>
            <p:spPr bwMode="auto">
              <a:xfrm>
                <a:off x="6383343" y="4813624"/>
                <a:ext cx="22290" cy="21865"/>
              </a:xfrm>
              <a:custGeom>
                <a:gdLst>
                  <a:gd name="T0" fmla="*/ 4 w 17"/>
                  <a:gd name="T1" fmla="*/ 9 h 17"/>
                  <a:gd name="T2" fmla="*/ 1 w 17"/>
                  <a:gd name="T3" fmla="*/ 8 h 17"/>
                  <a:gd name="T4" fmla="*/ 0 w 17"/>
                  <a:gd name="T5" fmla="*/ 7 h 17"/>
                  <a:gd name="T6" fmla="*/ 0 w 17"/>
                  <a:gd name="T7" fmla="*/ 5 h 17"/>
                  <a:gd name="T8" fmla="*/ 0 w 17"/>
                  <a:gd name="T9" fmla="*/ 4 h 17"/>
                  <a:gd name="T10" fmla="*/ 1 w 17"/>
                  <a:gd name="T11" fmla="*/ 2 h 17"/>
                  <a:gd name="T12" fmla="*/ 2 w 17"/>
                  <a:gd name="T13" fmla="*/ 1 h 17"/>
                  <a:gd name="T14" fmla="*/ 4 w 17"/>
                  <a:gd name="T15" fmla="*/ 0 h 17"/>
                  <a:gd name="T16" fmla="*/ 5 w 17"/>
                  <a:gd name="T17" fmla="*/ 0 h 17"/>
                  <a:gd name="T18" fmla="*/ 6 w 17"/>
                  <a:gd name="T19" fmla="*/ 0 h 17"/>
                  <a:gd name="T20" fmla="*/ 8 w 17"/>
                  <a:gd name="T21" fmla="*/ 1 h 17"/>
                  <a:gd name="T22" fmla="*/ 9 w 17"/>
                  <a:gd name="T23" fmla="*/ 2 h 17"/>
                  <a:gd name="T24" fmla="*/ 9 w 17"/>
                  <a:gd name="T25" fmla="*/ 3 h 17"/>
                  <a:gd name="T26" fmla="*/ 9 w 17"/>
                  <a:gd name="T27" fmla="*/ 4 h 17"/>
                  <a:gd name="T28" fmla="*/ 8 w 17"/>
                  <a:gd name="T29" fmla="*/ 6 h 17"/>
                  <a:gd name="T30" fmla="*/ 7 w 17"/>
                  <a:gd name="T31" fmla="*/ 8 h 17"/>
                  <a:gd name="T32" fmla="*/ 6 w 17"/>
                  <a:gd name="T33" fmla="*/ 8 h 17"/>
                  <a:gd name="T34" fmla="*/ 5 w 17"/>
                  <a:gd name="T35" fmla="*/ 9 h 17"/>
                  <a:gd name="T36" fmla="*/ 4 w 17"/>
                  <a:gd name="T37" fmla="*/ 9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8"/>
                    </a:lnTo>
                    <a:lnTo>
                      <a:pt x="0" y="7"/>
                    </a:lnTo>
                    <a:lnTo>
                      <a:pt x="2" y="3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6" y="7"/>
                    </a:lnTo>
                    <a:lnTo>
                      <a:pt x="14" y="10"/>
                    </a:lnTo>
                    <a:lnTo>
                      <a:pt x="12" y="14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63" name="Freeform 2574"/>
              <p:cNvSpPr>
                <a:spLocks noChangeArrowheads="1"/>
              </p:cNvSpPr>
              <p:nvPr/>
            </p:nvSpPr>
            <p:spPr bwMode="auto">
              <a:xfrm>
                <a:off x="6387800" y="4815811"/>
                <a:ext cx="20061" cy="19678"/>
              </a:xfrm>
              <a:custGeom>
                <a:gdLst>
                  <a:gd name="T0" fmla="*/ 7 w 17"/>
                  <a:gd name="T1" fmla="*/ 5 h 17"/>
                  <a:gd name="T2" fmla="*/ 8 w 17"/>
                  <a:gd name="T3" fmla="*/ 3 h 17"/>
                  <a:gd name="T4" fmla="*/ 8 w 17"/>
                  <a:gd name="T5" fmla="*/ 2 h 17"/>
                  <a:gd name="T6" fmla="*/ 8 w 17"/>
                  <a:gd name="T7" fmla="*/ 1 h 17"/>
                  <a:gd name="T8" fmla="*/ 7 w 17"/>
                  <a:gd name="T9" fmla="*/ 0 h 17"/>
                  <a:gd name="T10" fmla="*/ 5 w 17"/>
                  <a:gd name="T11" fmla="*/ 0 h 17"/>
                  <a:gd name="T12" fmla="*/ 4 w 17"/>
                  <a:gd name="T13" fmla="*/ 0 h 17"/>
                  <a:gd name="T14" fmla="*/ 3 w 17"/>
                  <a:gd name="T15" fmla="*/ 1 h 17"/>
                  <a:gd name="T16" fmla="*/ 1 w 17"/>
                  <a:gd name="T17" fmla="*/ 2 h 17"/>
                  <a:gd name="T18" fmla="*/ 0 w 17"/>
                  <a:gd name="T19" fmla="*/ 4 h 17"/>
                  <a:gd name="T20" fmla="*/ 0 w 17"/>
                  <a:gd name="T21" fmla="*/ 6 h 17"/>
                  <a:gd name="T22" fmla="*/ 0 w 17"/>
                  <a:gd name="T23" fmla="*/ 7 h 17"/>
                  <a:gd name="T24" fmla="*/ 1 w 17"/>
                  <a:gd name="T25" fmla="*/ 8 h 17"/>
                  <a:gd name="T26" fmla="*/ 3 w 17"/>
                  <a:gd name="T27" fmla="*/ 8 h 17"/>
                  <a:gd name="T28" fmla="*/ 4 w 17"/>
                  <a:gd name="T29" fmla="*/ 7 h 17"/>
                  <a:gd name="T30" fmla="*/ 5 w 17"/>
                  <a:gd name="T31" fmla="*/ 7 h 17"/>
                  <a:gd name="T32" fmla="*/ 7 w 17"/>
                  <a:gd name="T33" fmla="*/ 5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6" y="6"/>
                    </a:ln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4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64" name="Freeform 2575"/>
              <p:cNvSpPr>
                <a:spLocks noChangeArrowheads="1"/>
              </p:cNvSpPr>
              <p:nvPr/>
            </p:nvSpPr>
            <p:spPr bwMode="auto">
              <a:xfrm>
                <a:off x="6387800" y="4817997"/>
                <a:ext cx="22290" cy="21865"/>
              </a:xfrm>
              <a:custGeom>
                <a:gdLst>
                  <a:gd name="T0" fmla="*/ 7 w 17"/>
                  <a:gd name="T1" fmla="*/ 7 h 17"/>
                  <a:gd name="T2" fmla="*/ 9 w 17"/>
                  <a:gd name="T3" fmla="*/ 2 h 17"/>
                  <a:gd name="T4" fmla="*/ 7 w 17"/>
                  <a:gd name="T5" fmla="*/ 0 h 17"/>
                  <a:gd name="T6" fmla="*/ 5 w 17"/>
                  <a:gd name="T7" fmla="*/ 0 h 17"/>
                  <a:gd name="T8" fmla="*/ 2 w 17"/>
                  <a:gd name="T9" fmla="*/ 2 h 17"/>
                  <a:gd name="T10" fmla="*/ 0 w 17"/>
                  <a:gd name="T11" fmla="*/ 7 h 17"/>
                  <a:gd name="T12" fmla="*/ 2 w 17"/>
                  <a:gd name="T13" fmla="*/ 9 h 17"/>
                  <a:gd name="T14" fmla="*/ 5 w 17"/>
                  <a:gd name="T15" fmla="*/ 9 h 17"/>
                  <a:gd name="T16" fmla="*/ 7 w 17"/>
                  <a:gd name="T17" fmla="*/ 7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2" y="12"/>
                    </a:moveTo>
                    <a:lnTo>
                      <a:pt x="16" y="4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4" y="4"/>
                    </a:lnTo>
                    <a:lnTo>
                      <a:pt x="0" y="12"/>
                    </a:lnTo>
                    <a:lnTo>
                      <a:pt x="4" y="16"/>
                    </a:lnTo>
                    <a:lnTo>
                      <a:pt x="8" y="16"/>
                    </a:lnTo>
                    <a:lnTo>
                      <a:pt x="12" y="12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65" name="Freeform 2576"/>
              <p:cNvSpPr>
                <a:spLocks noChangeArrowheads="1"/>
              </p:cNvSpPr>
              <p:nvPr/>
            </p:nvSpPr>
            <p:spPr bwMode="auto">
              <a:xfrm>
                <a:off x="6374427" y="4817997"/>
                <a:ext cx="20061" cy="21865"/>
              </a:xfrm>
              <a:custGeom>
                <a:gdLst>
                  <a:gd name="T0" fmla="*/ 3 w 17"/>
                  <a:gd name="T1" fmla="*/ 9 h 17"/>
                  <a:gd name="T2" fmla="*/ 1 w 17"/>
                  <a:gd name="T3" fmla="*/ 8 h 17"/>
                  <a:gd name="T4" fmla="*/ 0 w 17"/>
                  <a:gd name="T5" fmla="*/ 7 h 17"/>
                  <a:gd name="T6" fmla="*/ 0 w 17"/>
                  <a:gd name="T7" fmla="*/ 6 h 17"/>
                  <a:gd name="T8" fmla="*/ 0 w 17"/>
                  <a:gd name="T9" fmla="*/ 4 h 17"/>
                  <a:gd name="T10" fmla="*/ 1 w 17"/>
                  <a:gd name="T11" fmla="*/ 3 h 17"/>
                  <a:gd name="T12" fmla="*/ 2 w 17"/>
                  <a:gd name="T13" fmla="*/ 1 h 17"/>
                  <a:gd name="T14" fmla="*/ 3 w 17"/>
                  <a:gd name="T15" fmla="*/ 0 h 17"/>
                  <a:gd name="T16" fmla="*/ 4 w 17"/>
                  <a:gd name="T17" fmla="*/ 0 h 17"/>
                  <a:gd name="T18" fmla="*/ 5 w 17"/>
                  <a:gd name="T19" fmla="*/ 0 h 17"/>
                  <a:gd name="T20" fmla="*/ 7 w 17"/>
                  <a:gd name="T21" fmla="*/ 1 h 17"/>
                  <a:gd name="T22" fmla="*/ 7 w 17"/>
                  <a:gd name="T23" fmla="*/ 2 h 17"/>
                  <a:gd name="T24" fmla="*/ 8 w 17"/>
                  <a:gd name="T25" fmla="*/ 3 h 17"/>
                  <a:gd name="T26" fmla="*/ 7 w 17"/>
                  <a:gd name="T27" fmla="*/ 5 h 17"/>
                  <a:gd name="T28" fmla="*/ 7 w 17"/>
                  <a:gd name="T29" fmla="*/ 6 h 17"/>
                  <a:gd name="T30" fmla="*/ 6 w 17"/>
                  <a:gd name="T31" fmla="*/ 8 h 17"/>
                  <a:gd name="T32" fmla="*/ 4 w 17"/>
                  <a:gd name="T33" fmla="*/ 9 h 17"/>
                  <a:gd name="T34" fmla="*/ 4 w 17"/>
                  <a:gd name="T35" fmla="*/ 9 h 17"/>
                  <a:gd name="T36" fmla="*/ 3 w 17"/>
                  <a:gd name="T37" fmla="*/ 9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5" y="16"/>
                    </a:moveTo>
                    <a:lnTo>
                      <a:pt x="1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7"/>
                    </a:lnTo>
                    <a:lnTo>
                      <a:pt x="1" y="5"/>
                    </a:lnTo>
                    <a:lnTo>
                      <a:pt x="3" y="1"/>
                    </a:lnTo>
                    <a:lnTo>
                      <a:pt x="5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4" y="3"/>
                    </a:lnTo>
                    <a:lnTo>
                      <a:pt x="16" y="5"/>
                    </a:lnTo>
                    <a:lnTo>
                      <a:pt x="14" y="8"/>
                    </a:lnTo>
                    <a:lnTo>
                      <a:pt x="14" y="10"/>
                    </a:lnTo>
                    <a:lnTo>
                      <a:pt x="12" y="14"/>
                    </a:lnTo>
                    <a:lnTo>
                      <a:pt x="8" y="16"/>
                    </a:lnTo>
                    <a:lnTo>
                      <a:pt x="7" y="16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66" name="Freeform 2577"/>
              <p:cNvSpPr>
                <a:spLocks noChangeArrowheads="1"/>
              </p:cNvSpPr>
              <p:nvPr/>
            </p:nvSpPr>
            <p:spPr bwMode="auto">
              <a:xfrm>
                <a:off x="6376656" y="4817997"/>
                <a:ext cx="20061" cy="24051"/>
              </a:xfrm>
              <a:custGeom>
                <a:gdLst>
                  <a:gd name="T0" fmla="*/ 7 w 17"/>
                  <a:gd name="T1" fmla="*/ 6 h 17"/>
                  <a:gd name="T2" fmla="*/ 7 w 17"/>
                  <a:gd name="T3" fmla="*/ 5 h 17"/>
                  <a:gd name="T4" fmla="*/ 8 w 17"/>
                  <a:gd name="T5" fmla="*/ 3 h 17"/>
                  <a:gd name="T6" fmla="*/ 7 w 17"/>
                  <a:gd name="T7" fmla="*/ 1 h 17"/>
                  <a:gd name="T8" fmla="*/ 7 w 17"/>
                  <a:gd name="T9" fmla="*/ 0 h 17"/>
                  <a:gd name="T10" fmla="*/ 6 w 17"/>
                  <a:gd name="T11" fmla="*/ 0 h 17"/>
                  <a:gd name="T12" fmla="*/ 3 w 17"/>
                  <a:gd name="T13" fmla="*/ 0 h 17"/>
                  <a:gd name="T14" fmla="*/ 2 w 17"/>
                  <a:gd name="T15" fmla="*/ 1 h 17"/>
                  <a:gd name="T16" fmla="*/ 1 w 17"/>
                  <a:gd name="T17" fmla="*/ 4 h 17"/>
                  <a:gd name="T18" fmla="*/ 0 w 17"/>
                  <a:gd name="T19" fmla="*/ 5 h 17"/>
                  <a:gd name="T20" fmla="*/ 0 w 17"/>
                  <a:gd name="T21" fmla="*/ 8 h 17"/>
                  <a:gd name="T22" fmla="*/ 0 w 17"/>
                  <a:gd name="T23" fmla="*/ 9 h 17"/>
                  <a:gd name="T24" fmla="*/ 1 w 17"/>
                  <a:gd name="T25" fmla="*/ 10 h 17"/>
                  <a:gd name="T26" fmla="*/ 2 w 17"/>
                  <a:gd name="T27" fmla="*/ 10 h 17"/>
                  <a:gd name="T28" fmla="*/ 3 w 17"/>
                  <a:gd name="T29" fmla="*/ 10 h 17"/>
                  <a:gd name="T30" fmla="*/ 6 w 17"/>
                  <a:gd name="T31" fmla="*/ 9 h 17"/>
                  <a:gd name="T32" fmla="*/ 7 w 17"/>
                  <a:gd name="T33" fmla="*/ 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3" y="8"/>
                    </a:ln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4" y="2"/>
                    </a:lnTo>
                    <a:lnTo>
                      <a:pt x="2" y="6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4" y="16"/>
                    </a:lnTo>
                    <a:lnTo>
                      <a:pt x="6" y="16"/>
                    </a:lnTo>
                    <a:lnTo>
                      <a:pt x="11" y="14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67" name="Freeform 2578"/>
              <p:cNvSpPr>
                <a:spLocks noChangeArrowheads="1"/>
              </p:cNvSpPr>
              <p:nvPr/>
            </p:nvSpPr>
            <p:spPr bwMode="auto">
              <a:xfrm>
                <a:off x="6378885" y="4822370"/>
                <a:ext cx="20061" cy="24051"/>
              </a:xfrm>
              <a:custGeom>
                <a:gdLst>
                  <a:gd name="T0" fmla="*/ 8 w 17"/>
                  <a:gd name="T1" fmla="*/ 8 h 17"/>
                  <a:gd name="T2" fmla="*/ 8 w 17"/>
                  <a:gd name="T3" fmla="*/ 3 h 17"/>
                  <a:gd name="T4" fmla="*/ 8 w 17"/>
                  <a:gd name="T5" fmla="*/ 0 h 17"/>
                  <a:gd name="T6" fmla="*/ 3 w 17"/>
                  <a:gd name="T7" fmla="*/ 0 h 17"/>
                  <a:gd name="T8" fmla="*/ 0 w 17"/>
                  <a:gd name="T9" fmla="*/ 5 h 17"/>
                  <a:gd name="T10" fmla="*/ 0 w 17"/>
                  <a:gd name="T11" fmla="*/ 8 h 17"/>
                  <a:gd name="T12" fmla="*/ 0 w 17"/>
                  <a:gd name="T13" fmla="*/ 10 h 17"/>
                  <a:gd name="T14" fmla="*/ 3 w 17"/>
                  <a:gd name="T15" fmla="*/ 10 h 17"/>
                  <a:gd name="T16" fmla="*/ 8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68" name="Freeform 2579"/>
              <p:cNvSpPr>
                <a:spLocks noChangeArrowheads="1"/>
              </p:cNvSpPr>
              <p:nvPr/>
            </p:nvSpPr>
            <p:spPr bwMode="auto">
              <a:xfrm>
                <a:off x="6387800" y="4815811"/>
                <a:ext cx="22290" cy="19678"/>
              </a:xfrm>
              <a:custGeom>
                <a:gdLst>
                  <a:gd name="T0" fmla="*/ 3 w 17"/>
                  <a:gd name="T1" fmla="*/ 8 h 17"/>
                  <a:gd name="T2" fmla="*/ 1 w 17"/>
                  <a:gd name="T3" fmla="*/ 6 h 17"/>
                  <a:gd name="T4" fmla="*/ 0 w 17"/>
                  <a:gd name="T5" fmla="*/ 6 h 17"/>
                  <a:gd name="T6" fmla="*/ 0 w 17"/>
                  <a:gd name="T7" fmla="*/ 5 h 17"/>
                  <a:gd name="T8" fmla="*/ 0 w 17"/>
                  <a:gd name="T9" fmla="*/ 4 h 17"/>
                  <a:gd name="T10" fmla="*/ 1 w 17"/>
                  <a:gd name="T11" fmla="*/ 2 h 17"/>
                  <a:gd name="T12" fmla="*/ 2 w 17"/>
                  <a:gd name="T13" fmla="*/ 2 h 17"/>
                  <a:gd name="T14" fmla="*/ 3 w 17"/>
                  <a:gd name="T15" fmla="*/ 1 h 17"/>
                  <a:gd name="T16" fmla="*/ 5 w 17"/>
                  <a:gd name="T17" fmla="*/ 0 h 17"/>
                  <a:gd name="T18" fmla="*/ 6 w 17"/>
                  <a:gd name="T19" fmla="*/ 1 h 17"/>
                  <a:gd name="T20" fmla="*/ 8 w 17"/>
                  <a:gd name="T21" fmla="*/ 2 h 17"/>
                  <a:gd name="T22" fmla="*/ 8 w 17"/>
                  <a:gd name="T23" fmla="*/ 2 h 17"/>
                  <a:gd name="T24" fmla="*/ 9 w 17"/>
                  <a:gd name="T25" fmla="*/ 3 h 17"/>
                  <a:gd name="T26" fmla="*/ 8 w 17"/>
                  <a:gd name="T27" fmla="*/ 4 h 17"/>
                  <a:gd name="T28" fmla="*/ 8 w 17"/>
                  <a:gd name="T29" fmla="*/ 6 h 17"/>
                  <a:gd name="T30" fmla="*/ 7 w 17"/>
                  <a:gd name="T31" fmla="*/ 6 h 17"/>
                  <a:gd name="T32" fmla="*/ 5 w 17"/>
                  <a:gd name="T33" fmla="*/ 7 h 17"/>
                  <a:gd name="T34" fmla="*/ 4 w 17"/>
                  <a:gd name="T35" fmla="*/ 8 h 17"/>
                  <a:gd name="T36" fmla="*/ 3 w 17"/>
                  <a:gd name="T37" fmla="*/ 8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5" y="16"/>
                    </a:moveTo>
                    <a:lnTo>
                      <a:pt x="1" y="12"/>
                    </a:lnTo>
                    <a:lnTo>
                      <a:pt x="0" y="12"/>
                    </a:lnTo>
                    <a:lnTo>
                      <a:pt x="0" y="9"/>
                    </a:lnTo>
                    <a:lnTo>
                      <a:pt x="0" y="8"/>
                    </a:lnTo>
                    <a:lnTo>
                      <a:pt x="1" y="4"/>
                    </a:lnTo>
                    <a:lnTo>
                      <a:pt x="3" y="3"/>
                    </a:lnTo>
                    <a:lnTo>
                      <a:pt x="5" y="1"/>
                    </a:lnTo>
                    <a:lnTo>
                      <a:pt x="8" y="0"/>
                    </a:lnTo>
                    <a:lnTo>
                      <a:pt x="10" y="1"/>
                    </a:lnTo>
                    <a:lnTo>
                      <a:pt x="14" y="3"/>
                    </a:lnTo>
                    <a:lnTo>
                      <a:pt x="14" y="4"/>
                    </a:lnTo>
                    <a:lnTo>
                      <a:pt x="16" y="6"/>
                    </a:lnTo>
                    <a:lnTo>
                      <a:pt x="14" y="8"/>
                    </a:lnTo>
                    <a:lnTo>
                      <a:pt x="14" y="11"/>
                    </a:lnTo>
                    <a:lnTo>
                      <a:pt x="12" y="12"/>
                    </a:lnTo>
                    <a:lnTo>
                      <a:pt x="8" y="14"/>
                    </a:lnTo>
                    <a:lnTo>
                      <a:pt x="7" y="16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69" name="Freeform 2580"/>
              <p:cNvSpPr>
                <a:spLocks noChangeArrowheads="1"/>
              </p:cNvSpPr>
              <p:nvPr/>
            </p:nvSpPr>
            <p:spPr bwMode="auto">
              <a:xfrm>
                <a:off x="6390029" y="4817997"/>
                <a:ext cx="20061" cy="21865"/>
              </a:xfrm>
              <a:custGeom>
                <a:gdLst>
                  <a:gd name="T0" fmla="*/ 7 w 17"/>
                  <a:gd name="T1" fmla="*/ 6 h 17"/>
                  <a:gd name="T2" fmla="*/ 7 w 17"/>
                  <a:gd name="T3" fmla="*/ 4 h 17"/>
                  <a:gd name="T4" fmla="*/ 8 w 17"/>
                  <a:gd name="T5" fmla="*/ 2 h 17"/>
                  <a:gd name="T6" fmla="*/ 7 w 17"/>
                  <a:gd name="T7" fmla="*/ 1 h 17"/>
                  <a:gd name="T8" fmla="*/ 7 w 17"/>
                  <a:gd name="T9" fmla="*/ 0 h 17"/>
                  <a:gd name="T10" fmla="*/ 6 w 17"/>
                  <a:gd name="T11" fmla="*/ 0 h 17"/>
                  <a:gd name="T12" fmla="*/ 3 w 17"/>
                  <a:gd name="T13" fmla="*/ 0 h 17"/>
                  <a:gd name="T14" fmla="*/ 2 w 17"/>
                  <a:gd name="T15" fmla="*/ 1 h 17"/>
                  <a:gd name="T16" fmla="*/ 1 w 17"/>
                  <a:gd name="T17" fmla="*/ 2 h 17"/>
                  <a:gd name="T18" fmla="*/ 0 w 17"/>
                  <a:gd name="T19" fmla="*/ 5 h 17"/>
                  <a:gd name="T20" fmla="*/ 0 w 17"/>
                  <a:gd name="T21" fmla="*/ 7 h 17"/>
                  <a:gd name="T22" fmla="*/ 0 w 17"/>
                  <a:gd name="T23" fmla="*/ 8 h 17"/>
                  <a:gd name="T24" fmla="*/ 1 w 17"/>
                  <a:gd name="T25" fmla="*/ 9 h 17"/>
                  <a:gd name="T26" fmla="*/ 2 w 17"/>
                  <a:gd name="T27" fmla="*/ 9 h 17"/>
                  <a:gd name="T28" fmla="*/ 3 w 17"/>
                  <a:gd name="T29" fmla="*/ 8 h 17"/>
                  <a:gd name="T30" fmla="*/ 6 w 17"/>
                  <a:gd name="T31" fmla="*/ 7 h 17"/>
                  <a:gd name="T32" fmla="*/ 7 w 17"/>
                  <a:gd name="T33" fmla="*/ 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3" y="6"/>
                    </a:ln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4" y="2"/>
                    </a:lnTo>
                    <a:lnTo>
                      <a:pt x="2" y="4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4" y="16"/>
                    </a:lnTo>
                    <a:lnTo>
                      <a:pt x="6" y="14"/>
                    </a:lnTo>
                    <a:lnTo>
                      <a:pt x="11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70" name="Freeform 2581"/>
              <p:cNvSpPr>
                <a:spLocks noChangeArrowheads="1"/>
              </p:cNvSpPr>
              <p:nvPr/>
            </p:nvSpPr>
            <p:spPr bwMode="auto">
              <a:xfrm>
                <a:off x="6392258" y="4817997"/>
                <a:ext cx="20061" cy="24051"/>
              </a:xfrm>
              <a:custGeom>
                <a:gdLst>
                  <a:gd name="T0" fmla="*/ 8 w 17"/>
                  <a:gd name="T1" fmla="*/ 5 h 17"/>
                  <a:gd name="T2" fmla="*/ 8 w 17"/>
                  <a:gd name="T3" fmla="*/ 3 h 17"/>
                  <a:gd name="T4" fmla="*/ 8 w 17"/>
                  <a:gd name="T5" fmla="*/ 0 h 17"/>
                  <a:gd name="T6" fmla="*/ 3 w 17"/>
                  <a:gd name="T7" fmla="*/ 0 h 17"/>
                  <a:gd name="T8" fmla="*/ 0 w 17"/>
                  <a:gd name="T9" fmla="*/ 3 h 17"/>
                  <a:gd name="T10" fmla="*/ 0 w 17"/>
                  <a:gd name="T11" fmla="*/ 8 h 17"/>
                  <a:gd name="T12" fmla="*/ 0 w 17"/>
                  <a:gd name="T13" fmla="*/ 10 h 17"/>
                  <a:gd name="T14" fmla="*/ 3 w 17"/>
                  <a:gd name="T15" fmla="*/ 10 h 17"/>
                  <a:gd name="T16" fmla="*/ 8 w 17"/>
                  <a:gd name="T17" fmla="*/ 5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B3B3B3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71" name="Freeform 2582"/>
              <p:cNvSpPr>
                <a:spLocks noChangeArrowheads="1"/>
              </p:cNvSpPr>
              <p:nvPr/>
            </p:nvSpPr>
            <p:spPr bwMode="auto">
              <a:xfrm>
                <a:off x="6378885" y="4820184"/>
                <a:ext cx="20061" cy="26237"/>
              </a:xfrm>
              <a:custGeom>
                <a:gdLst>
                  <a:gd name="T0" fmla="*/ 3 w 17"/>
                  <a:gd name="T1" fmla="*/ 11 h 17"/>
                  <a:gd name="T2" fmla="*/ 1 w 17"/>
                  <a:gd name="T3" fmla="*/ 10 h 17"/>
                  <a:gd name="T4" fmla="*/ 0 w 17"/>
                  <a:gd name="T5" fmla="*/ 8 h 17"/>
                  <a:gd name="T6" fmla="*/ 0 w 17"/>
                  <a:gd name="T7" fmla="*/ 7 h 17"/>
                  <a:gd name="T8" fmla="*/ 0 w 17"/>
                  <a:gd name="T9" fmla="*/ 5 h 17"/>
                  <a:gd name="T10" fmla="*/ 1 w 17"/>
                  <a:gd name="T11" fmla="*/ 4 h 17"/>
                  <a:gd name="T12" fmla="*/ 2 w 17"/>
                  <a:gd name="T13" fmla="*/ 1 h 17"/>
                  <a:gd name="T14" fmla="*/ 3 w 17"/>
                  <a:gd name="T15" fmla="*/ 0 h 17"/>
                  <a:gd name="T16" fmla="*/ 4 w 17"/>
                  <a:gd name="T17" fmla="*/ 0 h 17"/>
                  <a:gd name="T18" fmla="*/ 5 w 17"/>
                  <a:gd name="T19" fmla="*/ 0 h 17"/>
                  <a:gd name="T20" fmla="*/ 7 w 17"/>
                  <a:gd name="T21" fmla="*/ 1 h 17"/>
                  <a:gd name="T22" fmla="*/ 8 w 17"/>
                  <a:gd name="T23" fmla="*/ 2 h 17"/>
                  <a:gd name="T24" fmla="*/ 8 w 17"/>
                  <a:gd name="T25" fmla="*/ 4 h 17"/>
                  <a:gd name="T26" fmla="*/ 8 w 17"/>
                  <a:gd name="T27" fmla="*/ 6 h 17"/>
                  <a:gd name="T28" fmla="*/ 7 w 17"/>
                  <a:gd name="T29" fmla="*/ 7 h 17"/>
                  <a:gd name="T30" fmla="*/ 6 w 17"/>
                  <a:gd name="T31" fmla="*/ 10 h 17"/>
                  <a:gd name="T32" fmla="*/ 5 w 17"/>
                  <a:gd name="T33" fmla="*/ 11 h 17"/>
                  <a:gd name="T34" fmla="*/ 4 w 17"/>
                  <a:gd name="T35" fmla="*/ 11 h 17"/>
                  <a:gd name="T36" fmla="*/ 3 w 17"/>
                  <a:gd name="T37" fmla="*/ 11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7"/>
                    </a:lnTo>
                    <a:lnTo>
                      <a:pt x="2" y="5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6" y="8"/>
                    </a:lnTo>
                    <a:lnTo>
                      <a:pt x="14" y="10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72" name="Freeform 2583"/>
              <p:cNvSpPr>
                <a:spLocks noChangeArrowheads="1"/>
              </p:cNvSpPr>
              <p:nvPr/>
            </p:nvSpPr>
            <p:spPr bwMode="auto">
              <a:xfrm>
                <a:off x="6378885" y="4822370"/>
                <a:ext cx="24519" cy="24051"/>
              </a:xfrm>
              <a:custGeom>
                <a:gdLst>
                  <a:gd name="T0" fmla="*/ 8 w 17"/>
                  <a:gd name="T1" fmla="*/ 6 h 17"/>
                  <a:gd name="T2" fmla="*/ 10 w 17"/>
                  <a:gd name="T3" fmla="*/ 5 h 17"/>
                  <a:gd name="T4" fmla="*/ 10 w 17"/>
                  <a:gd name="T5" fmla="*/ 3 h 17"/>
                  <a:gd name="T6" fmla="*/ 10 w 17"/>
                  <a:gd name="T7" fmla="*/ 1 h 17"/>
                  <a:gd name="T8" fmla="*/ 8 w 17"/>
                  <a:gd name="T9" fmla="*/ 0 h 17"/>
                  <a:gd name="T10" fmla="*/ 6 w 17"/>
                  <a:gd name="T11" fmla="*/ 0 h 17"/>
                  <a:gd name="T12" fmla="*/ 5 w 17"/>
                  <a:gd name="T13" fmla="*/ 0 h 17"/>
                  <a:gd name="T14" fmla="*/ 3 w 17"/>
                  <a:gd name="T15" fmla="*/ 1 h 17"/>
                  <a:gd name="T16" fmla="*/ 1 w 17"/>
                  <a:gd name="T17" fmla="*/ 4 h 17"/>
                  <a:gd name="T18" fmla="*/ 0 w 17"/>
                  <a:gd name="T19" fmla="*/ 5 h 17"/>
                  <a:gd name="T20" fmla="*/ 0 w 17"/>
                  <a:gd name="T21" fmla="*/ 8 h 17"/>
                  <a:gd name="T22" fmla="*/ 0 w 17"/>
                  <a:gd name="T23" fmla="*/ 9 h 17"/>
                  <a:gd name="T24" fmla="*/ 1 w 17"/>
                  <a:gd name="T25" fmla="*/ 10 h 17"/>
                  <a:gd name="T26" fmla="*/ 3 w 17"/>
                  <a:gd name="T27" fmla="*/ 10 h 17"/>
                  <a:gd name="T28" fmla="*/ 5 w 17"/>
                  <a:gd name="T29" fmla="*/ 10 h 17"/>
                  <a:gd name="T30" fmla="*/ 6 w 17"/>
                  <a:gd name="T31" fmla="*/ 9 h 17"/>
                  <a:gd name="T32" fmla="*/ 8 w 17"/>
                  <a:gd name="T33" fmla="*/ 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6" y="8"/>
                    </a:ln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6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0" y="14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73" name="Freeform 2584"/>
              <p:cNvSpPr>
                <a:spLocks noChangeArrowheads="1"/>
              </p:cNvSpPr>
              <p:nvPr/>
            </p:nvSpPr>
            <p:spPr bwMode="auto">
              <a:xfrm>
                <a:off x="6383343" y="4824557"/>
                <a:ext cx="20061" cy="26237"/>
              </a:xfrm>
              <a:custGeom>
                <a:gdLst>
                  <a:gd name="T0" fmla="*/ 8 w 17"/>
                  <a:gd name="T1" fmla="*/ 8 h 17"/>
                  <a:gd name="T2" fmla="*/ 8 w 17"/>
                  <a:gd name="T3" fmla="*/ 3 h 17"/>
                  <a:gd name="T4" fmla="*/ 8 w 17"/>
                  <a:gd name="T5" fmla="*/ 0 h 17"/>
                  <a:gd name="T6" fmla="*/ 5 w 17"/>
                  <a:gd name="T7" fmla="*/ 0 h 17"/>
                  <a:gd name="T8" fmla="*/ 3 w 17"/>
                  <a:gd name="T9" fmla="*/ 6 h 17"/>
                  <a:gd name="T10" fmla="*/ 0 w 17"/>
                  <a:gd name="T11" fmla="*/ 8 h 17"/>
                  <a:gd name="T12" fmla="*/ 3 w 17"/>
                  <a:gd name="T13" fmla="*/ 11 h 17"/>
                  <a:gd name="T14" fmla="*/ 5 w 17"/>
                  <a:gd name="T15" fmla="*/ 11 h 17"/>
                  <a:gd name="T16" fmla="*/ 8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8"/>
                    </a:lnTo>
                    <a:lnTo>
                      <a:pt x="0" y="12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B3B3B3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74" name="Freeform 2585"/>
              <p:cNvSpPr>
                <a:spLocks noChangeArrowheads="1"/>
              </p:cNvSpPr>
              <p:nvPr/>
            </p:nvSpPr>
            <p:spPr bwMode="auto">
              <a:xfrm>
                <a:off x="6291955" y="4763336"/>
                <a:ext cx="118135" cy="72153"/>
              </a:xfrm>
              <a:custGeom>
                <a:gdLst>
                  <a:gd name="T0" fmla="*/ 52 w 95"/>
                  <a:gd name="T1" fmla="*/ 7 h 55"/>
                  <a:gd name="T2" fmla="*/ 42 w 95"/>
                  <a:gd name="T3" fmla="*/ 0 h 55"/>
                  <a:gd name="T4" fmla="*/ 0 w 95"/>
                  <a:gd name="T5" fmla="*/ 26 h 55"/>
                  <a:gd name="T6" fmla="*/ 11 w 95"/>
                  <a:gd name="T7" fmla="*/ 32 h 55"/>
                  <a:gd name="T8" fmla="*/ 52 w 95"/>
                  <a:gd name="T9" fmla="*/ 7 h 5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95"/>
                  <a:gd name="T16" fmla="*/ 0 h 55"/>
                  <a:gd name="T17" fmla="*/ 95 w 95"/>
                  <a:gd name="T18" fmla="*/ 55 h 55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95" h="55">
                    <a:moveTo>
                      <a:pt x="94" y="11"/>
                    </a:moveTo>
                    <a:lnTo>
                      <a:pt x="75" y="0"/>
                    </a:lnTo>
                    <a:lnTo>
                      <a:pt x="0" y="43"/>
                    </a:lnTo>
                    <a:lnTo>
                      <a:pt x="19" y="54"/>
                    </a:lnTo>
                    <a:lnTo>
                      <a:pt x="94" y="11"/>
                    </a:lnTo>
                  </a:path>
                </a:pathLst>
              </a:custGeom>
              <a:solidFill>
                <a:srgbClr val="E6E6E6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75" name="Freeform 2586"/>
              <p:cNvSpPr>
                <a:spLocks noChangeArrowheads="1"/>
              </p:cNvSpPr>
              <p:nvPr/>
            </p:nvSpPr>
            <p:spPr bwMode="auto">
              <a:xfrm>
                <a:off x="6314245" y="4776455"/>
                <a:ext cx="95845" cy="89645"/>
              </a:xfrm>
              <a:custGeom>
                <a:gdLst>
                  <a:gd name="T0" fmla="*/ 42 w 76"/>
                  <a:gd name="T1" fmla="*/ 0 h 67"/>
                  <a:gd name="T2" fmla="*/ 0 w 76"/>
                  <a:gd name="T3" fmla="*/ 26 h 67"/>
                  <a:gd name="T4" fmla="*/ 0 w 76"/>
                  <a:gd name="T5" fmla="*/ 40 h 67"/>
                  <a:gd name="T6" fmla="*/ 42 w 76"/>
                  <a:gd name="T7" fmla="*/ 13 h 67"/>
                  <a:gd name="T8" fmla="*/ 42 w 76"/>
                  <a:gd name="T9" fmla="*/ 0 h 6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76"/>
                  <a:gd name="T16" fmla="*/ 0 h 67"/>
                  <a:gd name="T17" fmla="*/ 76 w 76"/>
                  <a:gd name="T18" fmla="*/ 67 h 6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76" h="67">
                    <a:moveTo>
                      <a:pt x="75" y="0"/>
                    </a:moveTo>
                    <a:lnTo>
                      <a:pt x="0" y="43"/>
                    </a:lnTo>
                    <a:lnTo>
                      <a:pt x="0" y="66"/>
                    </a:lnTo>
                    <a:lnTo>
                      <a:pt x="75" y="22"/>
                    </a:lnTo>
                    <a:lnTo>
                      <a:pt x="75" y="0"/>
                    </a:lnTo>
                  </a:path>
                </a:pathLst>
              </a:custGeom>
              <a:solidFill>
                <a:srgbClr val="7F7F7F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76" name="Freeform 2587"/>
              <p:cNvSpPr>
                <a:spLocks noChangeArrowheads="1"/>
              </p:cNvSpPr>
              <p:nvPr/>
            </p:nvSpPr>
            <p:spPr bwMode="auto">
              <a:xfrm>
                <a:off x="6256292" y="4870472"/>
                <a:ext cx="20061" cy="24051"/>
              </a:xfrm>
              <a:custGeom>
                <a:gdLst>
                  <a:gd name="T0" fmla="*/ 6 w 17"/>
                  <a:gd name="T1" fmla="*/ 0 h 17"/>
                  <a:gd name="T2" fmla="*/ 0 w 17"/>
                  <a:gd name="T3" fmla="*/ 6 h 17"/>
                  <a:gd name="T4" fmla="*/ 1 w 17"/>
                  <a:gd name="T5" fmla="*/ 10 h 17"/>
                  <a:gd name="T6" fmla="*/ 8 w 17"/>
                  <a:gd name="T7" fmla="*/ 3 h 17"/>
                  <a:gd name="T8" fmla="*/ 6 w 17"/>
                  <a:gd name="T9" fmla="*/ 0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1" y="0"/>
                    </a:moveTo>
                    <a:lnTo>
                      <a:pt x="0" y="9"/>
                    </a:lnTo>
                    <a:lnTo>
                      <a:pt x="2" y="16"/>
                    </a:lnTo>
                    <a:lnTo>
                      <a:pt x="16" y="4"/>
                    </a:lnTo>
                    <a:lnTo>
                      <a:pt x="11" y="0"/>
                    </a:lnTo>
                  </a:path>
                </a:pathLst>
              </a:custGeom>
              <a:solidFill>
                <a:srgbClr val="01917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77" name="Freeform 2588"/>
              <p:cNvSpPr>
                <a:spLocks noChangeArrowheads="1"/>
              </p:cNvSpPr>
              <p:nvPr/>
            </p:nvSpPr>
            <p:spPr bwMode="auto">
              <a:xfrm>
                <a:off x="6254063" y="4874845"/>
                <a:ext cx="22290" cy="24051"/>
              </a:xfrm>
              <a:custGeom>
                <a:gdLst>
                  <a:gd name="T0" fmla="*/ 0 w 17"/>
                  <a:gd name="T1" fmla="*/ 7 h 17"/>
                  <a:gd name="T2" fmla="*/ 6 w 17"/>
                  <a:gd name="T3" fmla="*/ 10 h 17"/>
                  <a:gd name="T4" fmla="*/ 9 w 17"/>
                  <a:gd name="T5" fmla="*/ 3 h 17"/>
                  <a:gd name="T6" fmla="*/ 3 w 17"/>
                  <a:gd name="T7" fmla="*/ 0 h 17"/>
                  <a:gd name="T8" fmla="*/ 0 w 17"/>
                  <a:gd name="T9" fmla="*/ 7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0" y="11"/>
                    </a:moveTo>
                    <a:lnTo>
                      <a:pt x="10" y="16"/>
                    </a:lnTo>
                    <a:lnTo>
                      <a:pt x="16" y="4"/>
                    </a:lnTo>
                    <a:lnTo>
                      <a:pt x="5" y="0"/>
                    </a:lnTo>
                    <a:lnTo>
                      <a:pt x="0" y="11"/>
                    </a:lnTo>
                  </a:path>
                </a:pathLst>
              </a:custGeom>
              <a:solidFill>
                <a:srgbClr val="006C2C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78" name="Freeform 2589"/>
              <p:cNvSpPr>
                <a:spLocks noChangeArrowheads="1"/>
              </p:cNvSpPr>
              <p:nvPr/>
            </p:nvSpPr>
            <p:spPr bwMode="auto">
              <a:xfrm>
                <a:off x="6251834" y="4883591"/>
                <a:ext cx="20061" cy="26237"/>
              </a:xfrm>
              <a:custGeom>
                <a:gdLst>
                  <a:gd name="T0" fmla="*/ 0 w 17"/>
                  <a:gd name="T1" fmla="*/ 2 h 17"/>
                  <a:gd name="T2" fmla="*/ 3 w 17"/>
                  <a:gd name="T3" fmla="*/ 8 h 17"/>
                  <a:gd name="T4" fmla="*/ 8 w 17"/>
                  <a:gd name="T5" fmla="*/ 11 h 17"/>
                  <a:gd name="T6" fmla="*/ 8 w 17"/>
                  <a:gd name="T7" fmla="*/ 10 h 17"/>
                  <a:gd name="T8" fmla="*/ 4 w 17"/>
                  <a:gd name="T9" fmla="*/ 6 h 17"/>
                  <a:gd name="T10" fmla="*/ 0 w 17"/>
                  <a:gd name="T11" fmla="*/ 0 h 17"/>
                  <a:gd name="T12" fmla="*/ 0 w 17"/>
                  <a:gd name="T13" fmla="*/ 2 h 17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w 17"/>
                  <a:gd name="T22" fmla="*/ 0 h 17"/>
                  <a:gd name="T23" fmla="*/ 17 w 17"/>
                  <a:gd name="T24" fmla="*/ 17 h 17"/>
                </a:gdLst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T21" t="T22" r="T23" b="T24"/>
                <a:pathLst>
                  <a:path w="17" h="17">
                    <a:moveTo>
                      <a:pt x="0" y="3"/>
                    </a:moveTo>
                    <a:lnTo>
                      <a:pt x="6" y="11"/>
                    </a:lnTo>
                    <a:lnTo>
                      <a:pt x="16" y="16"/>
                    </a:lnTo>
                    <a:lnTo>
                      <a:pt x="16" y="14"/>
                    </a:lnTo>
                    <a:lnTo>
                      <a:pt x="7" y="8"/>
                    </a:lnTo>
                    <a:lnTo>
                      <a:pt x="0" y="0"/>
                    </a:lnTo>
                    <a:lnTo>
                      <a:pt x="0" y="3"/>
                    </a:lnTo>
                  </a:path>
                </a:pathLst>
              </a:custGeom>
              <a:solidFill>
                <a:srgbClr val="999999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79" name="Freeform 2590"/>
              <p:cNvSpPr>
                <a:spLocks noChangeArrowheads="1"/>
              </p:cNvSpPr>
              <p:nvPr/>
            </p:nvSpPr>
            <p:spPr bwMode="auto">
              <a:xfrm>
                <a:off x="6289726" y="4879218"/>
                <a:ext cx="15603" cy="21865"/>
              </a:xfrm>
              <a:custGeom>
                <a:gdLst>
                  <a:gd name="T0" fmla="*/ 5 w 17"/>
                  <a:gd name="T1" fmla="*/ 0 h 17"/>
                  <a:gd name="T2" fmla="*/ 0 w 17"/>
                  <a:gd name="T3" fmla="*/ 7 h 17"/>
                  <a:gd name="T4" fmla="*/ 1 w 17"/>
                  <a:gd name="T5" fmla="*/ 9 h 17"/>
                  <a:gd name="T6" fmla="*/ 7 w 17"/>
                  <a:gd name="T7" fmla="*/ 2 h 17"/>
                  <a:gd name="T8" fmla="*/ 5 w 17"/>
                  <a:gd name="T9" fmla="*/ 0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1" y="0"/>
                    </a:moveTo>
                    <a:lnTo>
                      <a:pt x="0" y="12"/>
                    </a:lnTo>
                    <a:lnTo>
                      <a:pt x="3" y="16"/>
                    </a:lnTo>
                    <a:lnTo>
                      <a:pt x="16" y="4"/>
                    </a:lnTo>
                    <a:lnTo>
                      <a:pt x="11" y="0"/>
                    </a:lnTo>
                  </a:path>
                </a:pathLst>
              </a:custGeom>
              <a:solidFill>
                <a:srgbClr val="01917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80" name="Freeform 2591"/>
              <p:cNvSpPr>
                <a:spLocks noChangeArrowheads="1"/>
              </p:cNvSpPr>
              <p:nvPr/>
            </p:nvSpPr>
            <p:spPr bwMode="auto">
              <a:xfrm>
                <a:off x="6291955" y="4881404"/>
                <a:ext cx="17832" cy="21865"/>
              </a:xfrm>
              <a:custGeom>
                <a:gdLst>
                  <a:gd name="T0" fmla="*/ 8 w 17"/>
                  <a:gd name="T1" fmla="*/ 2 h 17"/>
                  <a:gd name="T2" fmla="*/ 0 w 17"/>
                  <a:gd name="T3" fmla="*/ 9 h 17"/>
                  <a:gd name="T4" fmla="*/ 0 w 17"/>
                  <a:gd name="T5" fmla="*/ 7 h 17"/>
                  <a:gd name="T6" fmla="*/ 8 w 17"/>
                  <a:gd name="T7" fmla="*/ 0 h 17"/>
                  <a:gd name="T8" fmla="*/ 8 w 17"/>
                  <a:gd name="T9" fmla="*/ 2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6" y="4"/>
                    </a:moveTo>
                    <a:lnTo>
                      <a:pt x="0" y="16"/>
                    </a:lnTo>
                    <a:lnTo>
                      <a:pt x="0" y="12"/>
                    </a:lnTo>
                    <a:lnTo>
                      <a:pt x="16" y="0"/>
                    </a:lnTo>
                    <a:lnTo>
                      <a:pt x="16" y="4"/>
                    </a:lnTo>
                  </a:path>
                </a:pathLst>
              </a:custGeom>
              <a:solidFill>
                <a:srgbClr val="003B32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81" name="Freeform 2592"/>
              <p:cNvSpPr>
                <a:spLocks noChangeArrowheads="1"/>
              </p:cNvSpPr>
              <p:nvPr/>
            </p:nvSpPr>
            <p:spPr bwMode="auto">
              <a:xfrm>
                <a:off x="6289726" y="4883591"/>
                <a:ext cx="15603" cy="26237"/>
              </a:xfrm>
              <a:custGeom>
                <a:gdLst>
                  <a:gd name="T0" fmla="*/ 0 w 17"/>
                  <a:gd name="T1" fmla="*/ 6 h 17"/>
                  <a:gd name="T2" fmla="*/ 7 w 17"/>
                  <a:gd name="T3" fmla="*/ 11 h 17"/>
                  <a:gd name="T4" fmla="*/ 7 w 17"/>
                  <a:gd name="T5" fmla="*/ 6 h 17"/>
                  <a:gd name="T6" fmla="*/ 0 w 17"/>
                  <a:gd name="T7" fmla="*/ 0 h 17"/>
                  <a:gd name="T8" fmla="*/ 0 w 17"/>
                  <a:gd name="T9" fmla="*/ 6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0" y="8"/>
                    </a:moveTo>
                    <a:lnTo>
                      <a:pt x="16" y="16"/>
                    </a:lnTo>
                    <a:lnTo>
                      <a:pt x="16" y="8"/>
                    </a:lnTo>
                    <a:lnTo>
                      <a:pt x="0" y="0"/>
                    </a:lnTo>
                    <a:lnTo>
                      <a:pt x="0" y="8"/>
                    </a:lnTo>
                  </a:path>
                </a:pathLst>
              </a:custGeom>
              <a:solidFill>
                <a:srgbClr val="006C2C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82" name="Freeform 2593"/>
              <p:cNvSpPr>
                <a:spLocks noChangeArrowheads="1"/>
              </p:cNvSpPr>
              <p:nvPr/>
            </p:nvSpPr>
            <p:spPr bwMode="auto">
              <a:xfrm>
                <a:off x="6276352" y="4835489"/>
                <a:ext cx="31205" cy="24051"/>
              </a:xfrm>
              <a:custGeom>
                <a:gdLst>
                  <a:gd name="T0" fmla="*/ 5 w 28"/>
                  <a:gd name="T1" fmla="*/ 0 h 17"/>
                  <a:gd name="T2" fmla="*/ 0 w 28"/>
                  <a:gd name="T3" fmla="*/ 4 h 17"/>
                  <a:gd name="T4" fmla="*/ 9 w 28"/>
                  <a:gd name="T5" fmla="*/ 10 h 17"/>
                  <a:gd name="T6" fmla="*/ 14 w 28"/>
                  <a:gd name="T7" fmla="*/ 6 h 17"/>
                  <a:gd name="T8" fmla="*/ 5 w 28"/>
                  <a:gd name="T9" fmla="*/ 0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8"/>
                  <a:gd name="T16" fmla="*/ 0 h 17"/>
                  <a:gd name="T17" fmla="*/ 28 w 28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8" h="17">
                    <a:moveTo>
                      <a:pt x="9" y="0"/>
                    </a:moveTo>
                    <a:lnTo>
                      <a:pt x="0" y="6"/>
                    </a:lnTo>
                    <a:lnTo>
                      <a:pt x="17" y="16"/>
                    </a:lnTo>
                    <a:lnTo>
                      <a:pt x="27" y="10"/>
                    </a:lnTo>
                    <a:lnTo>
                      <a:pt x="9" y="0"/>
                    </a:lnTo>
                  </a:path>
                </a:pathLst>
              </a:custGeom>
              <a:solidFill>
                <a:srgbClr val="66BCA4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83" name="Freeform 2594"/>
              <p:cNvSpPr>
                <a:spLocks noChangeArrowheads="1"/>
              </p:cNvSpPr>
              <p:nvPr/>
            </p:nvSpPr>
            <p:spPr bwMode="auto">
              <a:xfrm>
                <a:off x="6294184" y="4852980"/>
                <a:ext cx="22290" cy="30610"/>
              </a:xfrm>
              <a:custGeom>
                <a:gdLst>
                  <a:gd name="T0" fmla="*/ 9 w 17"/>
                  <a:gd name="T1" fmla="*/ 10 h 27"/>
                  <a:gd name="T2" fmla="*/ 0 w 17"/>
                  <a:gd name="T3" fmla="*/ 13 h 27"/>
                  <a:gd name="T4" fmla="*/ 0 w 17"/>
                  <a:gd name="T5" fmla="*/ 3 h 27"/>
                  <a:gd name="T6" fmla="*/ 9 w 17"/>
                  <a:gd name="T7" fmla="*/ 0 h 27"/>
                  <a:gd name="T8" fmla="*/ 9 w 17"/>
                  <a:gd name="T9" fmla="*/ 10 h 2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27"/>
                  <a:gd name="T17" fmla="*/ 17 w 17"/>
                  <a:gd name="T18" fmla="*/ 27 h 2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27">
                    <a:moveTo>
                      <a:pt x="16" y="20"/>
                    </a:moveTo>
                    <a:lnTo>
                      <a:pt x="0" y="26"/>
                    </a:lnTo>
                    <a:lnTo>
                      <a:pt x="0" y="6"/>
                    </a:lnTo>
                    <a:lnTo>
                      <a:pt x="16" y="0"/>
                    </a:lnTo>
                    <a:lnTo>
                      <a:pt x="16" y="20"/>
                    </a:lnTo>
                  </a:path>
                </a:pathLst>
              </a:custGeom>
              <a:solidFill>
                <a:srgbClr val="005121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84" name="Freeform 2595"/>
              <p:cNvSpPr>
                <a:spLocks noChangeArrowheads="1"/>
              </p:cNvSpPr>
              <p:nvPr/>
            </p:nvSpPr>
            <p:spPr bwMode="auto">
              <a:xfrm>
                <a:off x="6276352" y="4846421"/>
                <a:ext cx="20061" cy="37170"/>
              </a:xfrm>
              <a:custGeom>
                <a:gdLst>
                  <a:gd name="T0" fmla="*/ 0 w 18"/>
                  <a:gd name="T1" fmla="*/ 11 h 31"/>
                  <a:gd name="T2" fmla="*/ 9 w 18"/>
                  <a:gd name="T3" fmla="*/ 16 h 31"/>
                  <a:gd name="T4" fmla="*/ 9 w 18"/>
                  <a:gd name="T5" fmla="*/ 5 h 31"/>
                  <a:gd name="T6" fmla="*/ 0 w 18"/>
                  <a:gd name="T7" fmla="*/ 0 h 31"/>
                  <a:gd name="T8" fmla="*/ 0 w 18"/>
                  <a:gd name="T9" fmla="*/ 11 h 3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8"/>
                  <a:gd name="T16" fmla="*/ 0 h 31"/>
                  <a:gd name="T17" fmla="*/ 18 w 18"/>
                  <a:gd name="T18" fmla="*/ 31 h 31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8" h="31">
                    <a:moveTo>
                      <a:pt x="0" y="20"/>
                    </a:moveTo>
                    <a:lnTo>
                      <a:pt x="17" y="30"/>
                    </a:lnTo>
                    <a:lnTo>
                      <a:pt x="17" y="10"/>
                    </a:lnTo>
                    <a:lnTo>
                      <a:pt x="0" y="0"/>
                    </a:lnTo>
                    <a:lnTo>
                      <a:pt x="0" y="20"/>
                    </a:lnTo>
                  </a:path>
                </a:pathLst>
              </a:custGeom>
              <a:solidFill>
                <a:srgbClr val="338454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85" name="Freeform 2596"/>
              <p:cNvSpPr>
                <a:spLocks noChangeArrowheads="1"/>
              </p:cNvSpPr>
              <p:nvPr/>
            </p:nvSpPr>
            <p:spPr bwMode="auto">
              <a:xfrm>
                <a:off x="6271894" y="4855167"/>
                <a:ext cx="22290" cy="17492"/>
              </a:xfrm>
              <a:custGeom>
                <a:gdLst>
                  <a:gd name="T0" fmla="*/ 3 w 21"/>
                  <a:gd name="T1" fmla="*/ 0 h 17"/>
                  <a:gd name="T2" fmla="*/ 0 w 21"/>
                  <a:gd name="T3" fmla="*/ 2 h 17"/>
                  <a:gd name="T4" fmla="*/ 1 w 21"/>
                  <a:gd name="T5" fmla="*/ 6 h 17"/>
                  <a:gd name="T6" fmla="*/ 6 w 21"/>
                  <a:gd name="T7" fmla="*/ 8 h 17"/>
                  <a:gd name="T8" fmla="*/ 10 w 21"/>
                  <a:gd name="T9" fmla="*/ 5 h 17"/>
                  <a:gd name="T10" fmla="*/ 3 w 21"/>
                  <a:gd name="T11" fmla="*/ 0 h 1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1"/>
                  <a:gd name="T19" fmla="*/ 0 h 17"/>
                  <a:gd name="T20" fmla="*/ 21 w 21"/>
                  <a:gd name="T21" fmla="*/ 17 h 17"/>
                </a:gdLst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1" h="17">
                    <a:moveTo>
                      <a:pt x="6" y="0"/>
                    </a:moveTo>
                    <a:lnTo>
                      <a:pt x="0" y="4"/>
                    </a:lnTo>
                    <a:lnTo>
                      <a:pt x="3" y="13"/>
                    </a:lnTo>
                    <a:lnTo>
                      <a:pt x="13" y="16"/>
                    </a:lnTo>
                    <a:lnTo>
                      <a:pt x="20" y="10"/>
                    </a:lnTo>
                    <a:lnTo>
                      <a:pt x="6" y="0"/>
                    </a:lnTo>
                  </a:path>
                </a:pathLst>
              </a:custGeom>
              <a:solidFill>
                <a:srgbClr val="01917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86" name="Freeform 2597"/>
              <p:cNvSpPr>
                <a:spLocks noChangeArrowheads="1"/>
              </p:cNvSpPr>
              <p:nvPr/>
            </p:nvSpPr>
            <p:spPr bwMode="auto">
              <a:xfrm>
                <a:off x="6285268" y="4861726"/>
                <a:ext cx="15603" cy="30610"/>
              </a:xfrm>
              <a:custGeom>
                <a:gdLst>
                  <a:gd name="T0" fmla="*/ 7 w 17"/>
                  <a:gd name="T1" fmla="*/ 10 h 23"/>
                  <a:gd name="T2" fmla="*/ 0 w 17"/>
                  <a:gd name="T3" fmla="*/ 13 h 23"/>
                  <a:gd name="T4" fmla="*/ 0 w 17"/>
                  <a:gd name="T5" fmla="*/ 6 h 23"/>
                  <a:gd name="T6" fmla="*/ 2 w 17"/>
                  <a:gd name="T7" fmla="*/ 2 h 23"/>
                  <a:gd name="T8" fmla="*/ 7 w 17"/>
                  <a:gd name="T9" fmla="*/ 0 h 23"/>
                  <a:gd name="T10" fmla="*/ 7 w 17"/>
                  <a:gd name="T11" fmla="*/ 10 h 23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17"/>
                  <a:gd name="T19" fmla="*/ 0 h 23"/>
                  <a:gd name="T20" fmla="*/ 17 w 17"/>
                  <a:gd name="T21" fmla="*/ 23 h 23"/>
                </a:gdLst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17" h="23">
                    <a:moveTo>
                      <a:pt x="16" y="16"/>
                    </a:moveTo>
                    <a:lnTo>
                      <a:pt x="0" y="22"/>
                    </a:lnTo>
                    <a:lnTo>
                      <a:pt x="0" y="10"/>
                    </a:lnTo>
                    <a:lnTo>
                      <a:pt x="4" y="4"/>
                    </a:lnTo>
                    <a:lnTo>
                      <a:pt x="16" y="0"/>
                    </a:lnTo>
                    <a:lnTo>
                      <a:pt x="16" y="16"/>
                    </a:lnTo>
                  </a:path>
                </a:pathLst>
              </a:custGeom>
              <a:solidFill>
                <a:srgbClr val="005121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87" name="Freeform 2598"/>
              <p:cNvSpPr>
                <a:spLocks noChangeArrowheads="1"/>
              </p:cNvSpPr>
              <p:nvPr/>
            </p:nvSpPr>
            <p:spPr bwMode="auto">
              <a:xfrm>
                <a:off x="6269665" y="4874845"/>
                <a:ext cx="20061" cy="24051"/>
              </a:xfrm>
              <a:custGeom>
                <a:gdLst>
                  <a:gd name="T0" fmla="*/ 8 w 17"/>
                  <a:gd name="T1" fmla="*/ 7 h 18"/>
                  <a:gd name="T2" fmla="*/ 7 w 17"/>
                  <a:gd name="T3" fmla="*/ 6 h 18"/>
                  <a:gd name="T4" fmla="*/ 3 w 17"/>
                  <a:gd name="T5" fmla="*/ 7 h 18"/>
                  <a:gd name="T6" fmla="*/ 1 w 17"/>
                  <a:gd name="T7" fmla="*/ 10 h 18"/>
                  <a:gd name="T8" fmla="*/ 0 w 17"/>
                  <a:gd name="T9" fmla="*/ 10 h 18"/>
                  <a:gd name="T10" fmla="*/ 1 w 17"/>
                  <a:gd name="T11" fmla="*/ 4 h 18"/>
                  <a:gd name="T12" fmla="*/ 8 w 17"/>
                  <a:gd name="T13" fmla="*/ 0 h 18"/>
                  <a:gd name="T14" fmla="*/ 8 w 17"/>
                  <a:gd name="T15" fmla="*/ 7 h 1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17"/>
                  <a:gd name="T25" fmla="*/ 0 h 18"/>
                  <a:gd name="T26" fmla="*/ 17 w 17"/>
                  <a:gd name="T27" fmla="*/ 18 h 1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17" h="18">
                    <a:moveTo>
                      <a:pt x="16" y="12"/>
                    </a:moveTo>
                    <a:lnTo>
                      <a:pt x="14" y="9"/>
                    </a:lnTo>
                    <a:lnTo>
                      <a:pt x="6" y="11"/>
                    </a:lnTo>
                    <a:lnTo>
                      <a:pt x="1" y="17"/>
                    </a:lnTo>
                    <a:lnTo>
                      <a:pt x="0" y="16"/>
                    </a:lnTo>
                    <a:lnTo>
                      <a:pt x="2" y="7"/>
                    </a:lnTo>
                    <a:lnTo>
                      <a:pt x="16" y="0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005121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88" name="Freeform 2599"/>
              <p:cNvSpPr>
                <a:spLocks noChangeArrowheads="1"/>
              </p:cNvSpPr>
              <p:nvPr/>
            </p:nvSpPr>
            <p:spPr bwMode="auto">
              <a:xfrm>
                <a:off x="6256292" y="4877031"/>
                <a:ext cx="20061" cy="24051"/>
              </a:xfrm>
              <a:custGeom>
                <a:gdLst>
                  <a:gd name="T0" fmla="*/ 0 w 17"/>
                  <a:gd name="T1" fmla="*/ 7 h 17"/>
                  <a:gd name="T2" fmla="*/ 7 w 17"/>
                  <a:gd name="T3" fmla="*/ 10 h 17"/>
                  <a:gd name="T4" fmla="*/ 8 w 17"/>
                  <a:gd name="T5" fmla="*/ 3 h 17"/>
                  <a:gd name="T6" fmla="*/ 3 w 17"/>
                  <a:gd name="T7" fmla="*/ 2 h 17"/>
                  <a:gd name="T8" fmla="*/ 1 w 17"/>
                  <a:gd name="T9" fmla="*/ 0 h 17"/>
                  <a:gd name="T10" fmla="*/ 0 w 17"/>
                  <a:gd name="T11" fmla="*/ 7 h 1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17"/>
                  <a:gd name="T19" fmla="*/ 0 h 17"/>
                  <a:gd name="T20" fmla="*/ 17 w 17"/>
                  <a:gd name="T21" fmla="*/ 17 h 17"/>
                </a:gdLst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17" h="17">
                    <a:moveTo>
                      <a:pt x="0" y="11"/>
                    </a:moveTo>
                    <a:lnTo>
                      <a:pt x="13" y="16"/>
                    </a:lnTo>
                    <a:lnTo>
                      <a:pt x="16" y="5"/>
                    </a:lnTo>
                    <a:lnTo>
                      <a:pt x="5" y="3"/>
                    </a:lnTo>
                    <a:lnTo>
                      <a:pt x="1" y="0"/>
                    </a:lnTo>
                    <a:lnTo>
                      <a:pt x="0" y="11"/>
                    </a:lnTo>
                  </a:path>
                </a:pathLst>
              </a:custGeom>
              <a:solidFill>
                <a:srgbClr val="338454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89" name="Freeform 2600"/>
              <p:cNvSpPr>
                <a:spLocks noChangeArrowheads="1"/>
              </p:cNvSpPr>
              <p:nvPr/>
            </p:nvSpPr>
            <p:spPr bwMode="auto">
              <a:xfrm>
                <a:off x="6271894" y="4881404"/>
                <a:ext cx="20061" cy="21865"/>
              </a:xfrm>
              <a:custGeom>
                <a:gdLst>
                  <a:gd name="T0" fmla="*/ 7 w 17"/>
                  <a:gd name="T1" fmla="*/ 0 h 17"/>
                  <a:gd name="T2" fmla="*/ 0 w 17"/>
                  <a:gd name="T3" fmla="*/ 8 h 17"/>
                  <a:gd name="T4" fmla="*/ 3 w 17"/>
                  <a:gd name="T5" fmla="*/ 9 h 17"/>
                  <a:gd name="T6" fmla="*/ 8 w 17"/>
                  <a:gd name="T7" fmla="*/ 2 h 17"/>
                  <a:gd name="T8" fmla="*/ 7 w 17"/>
                  <a:gd name="T9" fmla="*/ 0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3" y="0"/>
                    </a:moveTo>
                    <a:lnTo>
                      <a:pt x="0" y="13"/>
                    </a:lnTo>
                    <a:lnTo>
                      <a:pt x="5" y="16"/>
                    </a:lnTo>
                    <a:lnTo>
                      <a:pt x="16" y="4"/>
                    </a:lnTo>
                    <a:lnTo>
                      <a:pt x="13" y="0"/>
                    </a:lnTo>
                  </a:path>
                </a:pathLst>
              </a:custGeom>
              <a:solidFill>
                <a:srgbClr val="01917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90" name="Freeform 2601"/>
              <p:cNvSpPr>
                <a:spLocks noChangeArrowheads="1"/>
              </p:cNvSpPr>
              <p:nvPr/>
            </p:nvSpPr>
            <p:spPr bwMode="auto">
              <a:xfrm>
                <a:off x="6274123" y="4883591"/>
                <a:ext cx="17832" cy="21865"/>
              </a:xfrm>
              <a:custGeom>
                <a:gdLst>
                  <a:gd name="T0" fmla="*/ 8 w 17"/>
                  <a:gd name="T1" fmla="*/ 5 h 17"/>
                  <a:gd name="T2" fmla="*/ 6 w 17"/>
                  <a:gd name="T3" fmla="*/ 5 h 17"/>
                  <a:gd name="T4" fmla="*/ 5 w 17"/>
                  <a:gd name="T5" fmla="*/ 2 h 17"/>
                  <a:gd name="T6" fmla="*/ 2 w 17"/>
                  <a:gd name="T7" fmla="*/ 5 h 17"/>
                  <a:gd name="T8" fmla="*/ 1 w 17"/>
                  <a:gd name="T9" fmla="*/ 8 h 17"/>
                  <a:gd name="T10" fmla="*/ 0 w 17"/>
                  <a:gd name="T11" fmla="*/ 9 h 17"/>
                  <a:gd name="T12" fmla="*/ 1 w 17"/>
                  <a:gd name="T13" fmla="*/ 5 h 17"/>
                  <a:gd name="T14" fmla="*/ 7 w 17"/>
                  <a:gd name="T15" fmla="*/ 0 h 17"/>
                  <a:gd name="T16" fmla="*/ 8 w 17"/>
                  <a:gd name="T17" fmla="*/ 5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3" y="9"/>
                    </a:lnTo>
                    <a:lnTo>
                      <a:pt x="11" y="3"/>
                    </a:lnTo>
                    <a:lnTo>
                      <a:pt x="4" y="8"/>
                    </a:lnTo>
                    <a:lnTo>
                      <a:pt x="2" y="14"/>
                    </a:lnTo>
                    <a:lnTo>
                      <a:pt x="0" y="16"/>
                    </a:lnTo>
                    <a:lnTo>
                      <a:pt x="2" y="8"/>
                    </a:lnTo>
                    <a:lnTo>
                      <a:pt x="14" y="0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003B32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91" name="Freeform 2602"/>
              <p:cNvSpPr>
                <a:spLocks noChangeArrowheads="1"/>
              </p:cNvSpPr>
              <p:nvPr/>
            </p:nvSpPr>
            <p:spPr bwMode="auto">
              <a:xfrm>
                <a:off x="6269665" y="4890150"/>
                <a:ext cx="22290" cy="21865"/>
              </a:xfrm>
              <a:custGeom>
                <a:gdLst>
                  <a:gd name="T0" fmla="*/ 0 w 17"/>
                  <a:gd name="T1" fmla="*/ 8 h 17"/>
                  <a:gd name="T2" fmla="*/ 5 w 17"/>
                  <a:gd name="T3" fmla="*/ 9 h 17"/>
                  <a:gd name="T4" fmla="*/ 9 w 17"/>
                  <a:gd name="T5" fmla="*/ 1 h 17"/>
                  <a:gd name="T6" fmla="*/ 2 w 17"/>
                  <a:gd name="T7" fmla="*/ 0 h 17"/>
                  <a:gd name="T8" fmla="*/ 0 w 17"/>
                  <a:gd name="T9" fmla="*/ 8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0" y="13"/>
                    </a:moveTo>
                    <a:lnTo>
                      <a:pt x="9" y="16"/>
                    </a:lnTo>
                    <a:lnTo>
                      <a:pt x="16" y="2"/>
                    </a:lnTo>
                    <a:lnTo>
                      <a:pt x="3" y="0"/>
                    </a:lnTo>
                    <a:lnTo>
                      <a:pt x="0" y="13"/>
                    </a:lnTo>
                  </a:path>
                </a:pathLst>
              </a:custGeom>
              <a:solidFill>
                <a:srgbClr val="006C2C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92" name="Freeform 2603"/>
              <p:cNvSpPr>
                <a:spLocks noChangeArrowheads="1"/>
              </p:cNvSpPr>
              <p:nvPr/>
            </p:nvSpPr>
            <p:spPr bwMode="auto">
              <a:xfrm>
                <a:off x="6287497" y="4863913"/>
                <a:ext cx="17832" cy="19678"/>
              </a:xfrm>
              <a:custGeom>
                <a:gdLst>
                  <a:gd name="T0" fmla="*/ 6 w 17"/>
                  <a:gd name="T1" fmla="*/ 4 h 17"/>
                  <a:gd name="T2" fmla="*/ 0 w 17"/>
                  <a:gd name="T3" fmla="*/ 8 h 17"/>
                  <a:gd name="T4" fmla="*/ 2 w 17"/>
                  <a:gd name="T5" fmla="*/ 3 h 17"/>
                  <a:gd name="T6" fmla="*/ 8 w 17"/>
                  <a:gd name="T7" fmla="*/ 0 h 17"/>
                  <a:gd name="T8" fmla="*/ 6 w 17"/>
                  <a:gd name="T9" fmla="*/ 4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3" y="8"/>
                    </a:moveTo>
                    <a:lnTo>
                      <a:pt x="0" y="16"/>
                    </a:lnTo>
                    <a:lnTo>
                      <a:pt x="4" y="5"/>
                    </a:lnTo>
                    <a:lnTo>
                      <a:pt x="16" y="0"/>
                    </a:lnTo>
                    <a:lnTo>
                      <a:pt x="13" y="8"/>
                    </a:lnTo>
                  </a:path>
                </a:pathLst>
              </a:custGeom>
              <a:solidFill>
                <a:srgbClr val="6E87C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93" name="Freeform 2604"/>
              <p:cNvSpPr>
                <a:spLocks noChangeArrowheads="1"/>
              </p:cNvSpPr>
              <p:nvPr/>
            </p:nvSpPr>
            <p:spPr bwMode="auto">
              <a:xfrm>
                <a:off x="6260750" y="4872659"/>
                <a:ext cx="24519" cy="21865"/>
              </a:xfrm>
              <a:custGeom>
                <a:gdLst>
                  <a:gd name="T0" fmla="*/ 0 w 19"/>
                  <a:gd name="T1" fmla="*/ 7 h 17"/>
                  <a:gd name="T2" fmla="*/ 4 w 19"/>
                  <a:gd name="T3" fmla="*/ 9 h 17"/>
                  <a:gd name="T4" fmla="*/ 10 w 19"/>
                  <a:gd name="T5" fmla="*/ 2 h 17"/>
                  <a:gd name="T6" fmla="*/ 5 w 19"/>
                  <a:gd name="T7" fmla="*/ 0 h 17"/>
                  <a:gd name="T8" fmla="*/ 0 w 19"/>
                  <a:gd name="T9" fmla="*/ 7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9"/>
                  <a:gd name="T16" fmla="*/ 0 h 17"/>
                  <a:gd name="T17" fmla="*/ 19 w 19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9" h="17">
                    <a:moveTo>
                      <a:pt x="0" y="12"/>
                    </a:moveTo>
                    <a:lnTo>
                      <a:pt x="7" y="16"/>
                    </a:lnTo>
                    <a:lnTo>
                      <a:pt x="18" y="3"/>
                    </a:lnTo>
                    <a:lnTo>
                      <a:pt x="8" y="0"/>
                    </a:lnTo>
                    <a:lnTo>
                      <a:pt x="0" y="12"/>
                    </a:lnTo>
                  </a:path>
                </a:pathLst>
              </a:custGeom>
              <a:solidFill>
                <a:srgbClr val="01917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94" name="Freeform 2605"/>
              <p:cNvSpPr>
                <a:spLocks noChangeArrowheads="1"/>
              </p:cNvSpPr>
              <p:nvPr/>
            </p:nvSpPr>
            <p:spPr bwMode="auto">
              <a:xfrm>
                <a:off x="6258521" y="4863913"/>
                <a:ext cx="20061" cy="21865"/>
              </a:xfrm>
              <a:custGeom>
                <a:gdLst>
                  <a:gd name="T0" fmla="*/ 8 w 17"/>
                  <a:gd name="T1" fmla="*/ 4 h 17"/>
                  <a:gd name="T2" fmla="*/ 7 w 17"/>
                  <a:gd name="T3" fmla="*/ 0 h 17"/>
                  <a:gd name="T4" fmla="*/ 0 w 17"/>
                  <a:gd name="T5" fmla="*/ 7 h 17"/>
                  <a:gd name="T6" fmla="*/ 2 w 17"/>
                  <a:gd name="T7" fmla="*/ 9 h 17"/>
                  <a:gd name="T8" fmla="*/ 8 w 17"/>
                  <a:gd name="T9" fmla="*/ 4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6" y="6"/>
                    </a:moveTo>
                    <a:lnTo>
                      <a:pt x="13" y="0"/>
                    </a:lnTo>
                    <a:lnTo>
                      <a:pt x="0" y="12"/>
                    </a:lnTo>
                    <a:lnTo>
                      <a:pt x="4" y="16"/>
                    </a:lnTo>
                    <a:lnTo>
                      <a:pt x="16" y="6"/>
                    </a:lnTo>
                  </a:path>
                </a:pathLst>
              </a:custGeom>
              <a:solidFill>
                <a:srgbClr val="66BCA4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95" name="Freeform 2606"/>
              <p:cNvSpPr>
                <a:spLocks noChangeArrowheads="1"/>
              </p:cNvSpPr>
              <p:nvPr/>
            </p:nvSpPr>
            <p:spPr bwMode="auto">
              <a:xfrm>
                <a:off x="6269665" y="4855167"/>
                <a:ext cx="22290" cy="21865"/>
              </a:xfrm>
              <a:custGeom>
                <a:gdLst>
                  <a:gd name="T0" fmla="*/ 9 w 17"/>
                  <a:gd name="T1" fmla="*/ 5 h 17"/>
                  <a:gd name="T2" fmla="*/ 4 w 17"/>
                  <a:gd name="T3" fmla="*/ 0 h 17"/>
                  <a:gd name="T4" fmla="*/ 0 w 17"/>
                  <a:gd name="T5" fmla="*/ 5 h 17"/>
                  <a:gd name="T6" fmla="*/ 4 w 17"/>
                  <a:gd name="T7" fmla="*/ 9 h 17"/>
                  <a:gd name="T8" fmla="*/ 9 w 17"/>
                  <a:gd name="T9" fmla="*/ 5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6" y="8"/>
                    </a:moveTo>
                    <a:lnTo>
                      <a:pt x="6" y="0"/>
                    </a:lnTo>
                    <a:lnTo>
                      <a:pt x="0" y="9"/>
                    </a:lnTo>
                    <a:lnTo>
                      <a:pt x="6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CEE1EF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96" name="Freeform 2607"/>
              <p:cNvSpPr>
                <a:spLocks noChangeArrowheads="1"/>
              </p:cNvSpPr>
              <p:nvPr/>
            </p:nvSpPr>
            <p:spPr bwMode="auto">
              <a:xfrm>
                <a:off x="6271894" y="4863913"/>
                <a:ext cx="20061" cy="19678"/>
              </a:xfrm>
              <a:custGeom>
                <a:gdLst>
                  <a:gd name="T0" fmla="*/ 0 w 17"/>
                  <a:gd name="T1" fmla="*/ 6 h 17"/>
                  <a:gd name="T2" fmla="*/ 6 w 17"/>
                  <a:gd name="T3" fmla="*/ 8 h 17"/>
                  <a:gd name="T4" fmla="*/ 8 w 17"/>
                  <a:gd name="T5" fmla="*/ 2 h 17"/>
                  <a:gd name="T6" fmla="*/ 2 w 17"/>
                  <a:gd name="T7" fmla="*/ 0 h 17"/>
                  <a:gd name="T8" fmla="*/ 0 w 17"/>
                  <a:gd name="T9" fmla="*/ 6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0" y="12"/>
                    </a:moveTo>
                    <a:lnTo>
                      <a:pt x="12" y="16"/>
                    </a:lnTo>
                    <a:lnTo>
                      <a:pt x="16" y="4"/>
                    </a:lnTo>
                    <a:lnTo>
                      <a:pt x="3" y="0"/>
                    </a:lnTo>
                    <a:lnTo>
                      <a:pt x="0" y="12"/>
                    </a:lnTo>
                  </a:path>
                </a:pathLst>
              </a:custGeom>
              <a:solidFill>
                <a:srgbClr val="9DB9DA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97" name="Freeform 2608"/>
              <p:cNvSpPr>
                <a:spLocks noChangeArrowheads="1"/>
              </p:cNvSpPr>
              <p:nvPr/>
            </p:nvSpPr>
            <p:spPr bwMode="auto">
              <a:xfrm>
                <a:off x="6251834" y="4883591"/>
                <a:ext cx="22290" cy="21865"/>
              </a:xfrm>
              <a:custGeom>
                <a:gdLst>
                  <a:gd name="T0" fmla="*/ 1 w 18"/>
                  <a:gd name="T1" fmla="*/ 0 h 17"/>
                  <a:gd name="T2" fmla="*/ 0 w 18"/>
                  <a:gd name="T3" fmla="*/ 1 h 17"/>
                  <a:gd name="T4" fmla="*/ 4 w 18"/>
                  <a:gd name="T5" fmla="*/ 5 h 17"/>
                  <a:gd name="T6" fmla="*/ 8 w 18"/>
                  <a:gd name="T7" fmla="*/ 9 h 17"/>
                  <a:gd name="T8" fmla="*/ 9 w 18"/>
                  <a:gd name="T9" fmla="*/ 8 h 17"/>
                  <a:gd name="T10" fmla="*/ 4 w 18"/>
                  <a:gd name="T11" fmla="*/ 5 h 17"/>
                  <a:gd name="T12" fmla="*/ 1 w 18"/>
                  <a:gd name="T13" fmla="*/ 0 h 17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w 18"/>
                  <a:gd name="T22" fmla="*/ 0 h 17"/>
                  <a:gd name="T23" fmla="*/ 18 w 18"/>
                  <a:gd name="T24" fmla="*/ 17 h 17"/>
                </a:gdLst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T21" t="T22" r="T23" b="T24"/>
                <a:pathLst>
                  <a:path w="18" h="17">
                    <a:moveTo>
                      <a:pt x="2" y="0"/>
                    </a:moveTo>
                    <a:lnTo>
                      <a:pt x="0" y="1"/>
                    </a:lnTo>
                    <a:lnTo>
                      <a:pt x="7" y="9"/>
                    </a:lnTo>
                    <a:lnTo>
                      <a:pt x="15" y="16"/>
                    </a:lnTo>
                    <a:lnTo>
                      <a:pt x="17" y="14"/>
                    </a:lnTo>
                    <a:lnTo>
                      <a:pt x="8" y="8"/>
                    </a:lnTo>
                    <a:lnTo>
                      <a:pt x="2" y="0"/>
                    </a:lnTo>
                  </a:path>
                </a:pathLst>
              </a:custGeom>
              <a:solidFill>
                <a:srgbClr val="CCCCCC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98" name="Freeform 2609"/>
              <p:cNvSpPr>
                <a:spLocks noChangeArrowheads="1"/>
              </p:cNvSpPr>
              <p:nvPr/>
            </p:nvSpPr>
            <p:spPr bwMode="auto">
              <a:xfrm>
                <a:off x="6269665" y="4896709"/>
                <a:ext cx="22290" cy="21865"/>
              </a:xfrm>
              <a:custGeom>
                <a:gdLst>
                  <a:gd name="T0" fmla="*/ 9 w 17"/>
                  <a:gd name="T1" fmla="*/ 5 h 17"/>
                  <a:gd name="T2" fmla="*/ 0 w 17"/>
                  <a:gd name="T3" fmla="*/ 9 h 17"/>
                  <a:gd name="T4" fmla="*/ 0 w 17"/>
                  <a:gd name="T5" fmla="*/ 5 h 17"/>
                  <a:gd name="T6" fmla="*/ 9 w 17"/>
                  <a:gd name="T7" fmla="*/ 0 h 17"/>
                  <a:gd name="T8" fmla="*/ 9 w 17"/>
                  <a:gd name="T9" fmla="*/ 5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6" y="8"/>
                    </a:moveTo>
                    <a:lnTo>
                      <a:pt x="0" y="16"/>
                    </a:lnTo>
                    <a:lnTo>
                      <a:pt x="0" y="8"/>
                    </a:lnTo>
                    <a:lnTo>
                      <a:pt x="16" y="0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666666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99" name="Freeform 2610"/>
              <p:cNvSpPr>
                <a:spLocks noChangeArrowheads="1"/>
              </p:cNvSpPr>
              <p:nvPr/>
            </p:nvSpPr>
            <p:spPr bwMode="auto">
              <a:xfrm>
                <a:off x="6271894" y="4890150"/>
                <a:ext cx="20061" cy="21865"/>
              </a:xfrm>
              <a:custGeom>
                <a:gdLst>
                  <a:gd name="T0" fmla="*/ 0 w 17"/>
                  <a:gd name="T1" fmla="*/ 5 h 17"/>
                  <a:gd name="T2" fmla="*/ 6 w 17"/>
                  <a:gd name="T3" fmla="*/ 9 h 17"/>
                  <a:gd name="T4" fmla="*/ 8 w 17"/>
                  <a:gd name="T5" fmla="*/ 5 h 17"/>
                  <a:gd name="T6" fmla="*/ 2 w 17"/>
                  <a:gd name="T7" fmla="*/ 0 h 17"/>
                  <a:gd name="T8" fmla="*/ 0 w 17"/>
                  <a:gd name="T9" fmla="*/ 5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0" y="8"/>
                    </a:moveTo>
                    <a:lnTo>
                      <a:pt x="12" y="16"/>
                    </a:lnTo>
                    <a:lnTo>
                      <a:pt x="16" y="8"/>
                    </a:lnTo>
                    <a:lnTo>
                      <a:pt x="4" y="0"/>
                    </a:lnTo>
                    <a:lnTo>
                      <a:pt x="0" y="8"/>
                    </a:lnTo>
                  </a:path>
                </a:pathLst>
              </a:custGeom>
              <a:solidFill>
                <a:srgbClr val="66BCA4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500" name="Freeform 2611"/>
              <p:cNvSpPr>
                <a:spLocks noChangeArrowheads="1"/>
              </p:cNvSpPr>
              <p:nvPr/>
            </p:nvSpPr>
            <p:spPr bwMode="auto">
              <a:xfrm>
                <a:off x="6254063" y="4877031"/>
                <a:ext cx="22290" cy="24051"/>
              </a:xfrm>
              <a:custGeom>
                <a:gdLst>
                  <a:gd name="T0" fmla="*/ 0 w 17"/>
                  <a:gd name="T1" fmla="*/ 3 h 17"/>
                  <a:gd name="T2" fmla="*/ 9 w 17"/>
                  <a:gd name="T3" fmla="*/ 10 h 17"/>
                  <a:gd name="T4" fmla="*/ 9 w 17"/>
                  <a:gd name="T5" fmla="*/ 6 h 17"/>
                  <a:gd name="T6" fmla="*/ 5 w 17"/>
                  <a:gd name="T7" fmla="*/ 0 h 17"/>
                  <a:gd name="T8" fmla="*/ 0 w 17"/>
                  <a:gd name="T9" fmla="*/ 3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0" y="5"/>
                    </a:moveTo>
                    <a:lnTo>
                      <a:pt x="16" y="16"/>
                    </a:lnTo>
                    <a:lnTo>
                      <a:pt x="16" y="10"/>
                    </a:lnTo>
                    <a:lnTo>
                      <a:pt x="8" y="0"/>
                    </a:lnTo>
                    <a:lnTo>
                      <a:pt x="0" y="5"/>
                    </a:lnTo>
                  </a:path>
                </a:pathLst>
              </a:custGeom>
              <a:solidFill>
                <a:srgbClr val="66BCA4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</p:grpSp>
        <p:sp>
          <p:nvSpPr>
            <p:cNvPr id="501" name="矩形 500"/>
            <p:cNvSpPr/>
            <p:nvPr/>
          </p:nvSpPr>
          <p:spPr>
            <a:xfrm>
              <a:off x="8028384" y="3291830"/>
              <a:ext cx="566865" cy="215444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 sz="800" b="1">
                  <a:latin typeface="华文细黑" pitchFamily="2" charset="-122"/>
                  <a:ea typeface="华文细黑" pitchFamily="2" charset="-122"/>
                </a:rPr>
                <a:t>中</a:t>
              </a:r>
              <a:r>
                <a:rPr lang="zh-CN" altLang="en-US" sz="800" b="1" smtClean="0">
                  <a:latin typeface="华文细黑" pitchFamily="2" charset="-122"/>
                  <a:ea typeface="华文细黑" pitchFamily="2" charset="-122"/>
                </a:rPr>
                <a:t>转场</a:t>
              </a:r>
              <a:endParaRPr lang="zh-CN" altLang="en-US" sz="800" b="1">
                <a:latin typeface="华文细黑" pitchFamily="2" charset="-122"/>
                <a:ea typeface="华文细黑" pitchFamily="2" charset="-122"/>
              </a:endParaRPr>
            </a:p>
          </p:txBody>
        </p:sp>
      </p:grpSp>
      <p:grpSp>
        <p:nvGrpSpPr>
          <p:cNvPr id="510" name="组合 509"/>
          <p:cNvGrpSpPr/>
          <p:nvPr/>
        </p:nvGrpSpPr>
        <p:grpSpPr>
          <a:xfrm>
            <a:off x="6107562" y="3603729"/>
            <a:ext cx="276232" cy="150501"/>
            <a:chOff x="7666275" y="1473736"/>
            <a:chExt cx="1038458" cy="453436"/>
          </a:xfrm>
        </p:grpSpPr>
        <p:pic>
          <p:nvPicPr>
            <p:cNvPr id="511" name="图片 510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666275" y="1473736"/>
              <a:ext cx="1038458" cy="453436"/>
            </a:xfrm>
            <a:prstGeom prst="rect">
              <a:avLst/>
            </a:prstGeom>
          </p:spPr>
        </p:pic>
        <p:pic>
          <p:nvPicPr>
            <p:cNvPr id="512" name="图片 511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7151"/>
            <a:stretch>
              <a:fillRect/>
            </a:stretch>
          </p:blipFill>
          <p:spPr>
            <a:xfrm rot="83115">
              <a:off x="7781780" y="1566853"/>
              <a:ext cx="281319" cy="117655"/>
            </a:xfrm>
            <a:prstGeom prst="rect">
              <a:avLst/>
            </a:prstGeom>
          </p:spPr>
        </p:pic>
      </p:grpSp>
      <p:sp>
        <p:nvSpPr>
          <p:cNvPr id="516" name="矩形 515"/>
          <p:cNvSpPr/>
          <p:nvPr/>
        </p:nvSpPr>
        <p:spPr>
          <a:xfrm>
            <a:off x="4860032" y="1539831"/>
            <a:ext cx="576064" cy="246221"/>
          </a:xfrm>
          <a:prstGeom prst="rect">
            <a:avLst/>
          </a:prstGeom>
          <a:solidFill>
            <a:srgbClr val="FAAF19"/>
          </a:solidFill>
        </p:spPr>
        <p:txBody>
          <a:bodyPr wrap="square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000" b="1" smtClean="0">
                <a:latin typeface="华文细黑" pitchFamily="2" charset="-122"/>
                <a:ea typeface="华文细黑" pitchFamily="2" charset="-122"/>
              </a:rPr>
              <a:t>同行</a:t>
            </a:r>
            <a:endParaRPr lang="en-US" altLang="zh-CN" sz="1000" b="1" smtClean="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517" name="矩形 516"/>
          <p:cNvSpPr/>
          <p:nvPr/>
        </p:nvSpPr>
        <p:spPr>
          <a:xfrm>
            <a:off x="4860032" y="3013175"/>
            <a:ext cx="576064" cy="246221"/>
          </a:xfrm>
          <a:prstGeom prst="rect">
            <a:avLst/>
          </a:prstGeom>
          <a:solidFill>
            <a:srgbClr val="FAAF19"/>
          </a:solidFill>
        </p:spPr>
        <p:txBody>
          <a:bodyPr wrap="square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000" b="1">
                <a:latin typeface="华文细黑" pitchFamily="2" charset="-122"/>
                <a:ea typeface="华文细黑" pitchFamily="2" charset="-122"/>
              </a:rPr>
              <a:t>德邦</a:t>
            </a:r>
          </a:p>
        </p:txBody>
      </p:sp>
      <p:sp>
        <p:nvSpPr>
          <p:cNvPr id="520" name="TextBox 519"/>
          <p:cNvSpPr txBox="1"/>
          <p:nvPr/>
        </p:nvSpPr>
        <p:spPr bwMode="auto">
          <a:xfrm>
            <a:off x="4641104" y="843558"/>
            <a:ext cx="4104456" cy="442035"/>
          </a:xfrm>
          <a:prstGeom prst="rect">
            <a:avLst/>
          </a:prstGeom>
          <a:solidFill>
            <a:srgbClr val="373C64"/>
          </a:solidFill>
          <a:ln>
            <a:noFill/>
          </a:ln>
          <a:extLs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36000" tIns="36000" rIns="36000" bIns="36000" numCol="1" rtlCol="0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71450" indent="-171450">
              <a:buFont typeface="Wingdings" pitchFamily="2" charset="2"/>
              <a:buChar char="Ø"/>
            </a:pPr>
            <a:r>
              <a:rPr lang="zh-CN" altLang="en-US" sz="1200" b="1" kern="0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同行用“大客户模式”做大客户，前端操作灵活，环节少、成本低</a:t>
            </a:r>
            <a:endParaRPr lang="zh-CN" altLang="en-US" sz="1200" b="1" kern="0">
              <a:solidFill>
                <a:schemeClr val="bg1"/>
              </a:solidFill>
              <a:latin typeface="华文细黑" pitchFamily="2" charset="-122"/>
              <a:ea typeface="华文细黑" pitchFamily="2" charset="-122"/>
              <a:cs typeface="华文黑体" pitchFamily="2" charset="-122"/>
            </a:endParaRPr>
          </a:p>
        </p:txBody>
      </p:sp>
      <p:sp>
        <p:nvSpPr>
          <p:cNvPr id="327" name="矩形 326"/>
          <p:cNvSpPr/>
          <p:nvPr/>
        </p:nvSpPr>
        <p:spPr>
          <a:xfrm>
            <a:off x="1115616" y="1411320"/>
            <a:ext cx="1728192" cy="55399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000" b="1" smtClean="0">
                <a:latin typeface="华文细黑" pitchFamily="2" charset="-122"/>
                <a:ea typeface="华文细黑" pitchFamily="2" charset="-122"/>
              </a:rPr>
              <a:t>客户编码：</a:t>
            </a:r>
            <a:r>
              <a:rPr lang="en-US" altLang="zh-CN" sz="1000" b="1" smtClean="0">
                <a:latin typeface="华文细黑" pitchFamily="2" charset="-122"/>
                <a:ea typeface="华文细黑" pitchFamily="2" charset="-122"/>
              </a:rPr>
              <a:t>5160517</a:t>
            </a:r>
            <a:r>
              <a:rPr lang="zh-CN" altLang="en-US" sz="1000" b="1" smtClean="0">
                <a:latin typeface="华文细黑" pitchFamily="2" charset="-122"/>
                <a:ea typeface="华文细黑" pitchFamily="2" charset="-122"/>
              </a:rPr>
              <a:t>*</a:t>
            </a:r>
            <a:endParaRPr lang="en-US" altLang="zh-CN" sz="1000" b="1" smtClean="0">
              <a:latin typeface="华文细黑" pitchFamily="2" charset="-122"/>
              <a:ea typeface="华文细黑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000" b="1">
                <a:latin typeface="华文细黑" pitchFamily="2" charset="-122"/>
                <a:ea typeface="华文细黑" pitchFamily="2" charset="-122"/>
              </a:rPr>
              <a:t>所属行业：生活</a:t>
            </a:r>
            <a:r>
              <a:rPr lang="zh-CN" altLang="en-US" sz="1000" b="1" smtClean="0">
                <a:latin typeface="华文细黑" pitchFamily="2" charset="-122"/>
                <a:ea typeface="华文细黑" pitchFamily="2" charset="-122"/>
              </a:rPr>
              <a:t>日用品</a:t>
            </a:r>
            <a:endParaRPr lang="en-US" altLang="zh-CN" sz="1000" b="1">
              <a:latin typeface="华文细黑" pitchFamily="2" charset="-122"/>
              <a:ea typeface="华文细黑" pitchFamily="2" charset="-122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7295780" y="2115919"/>
            <a:ext cx="588588" cy="503476"/>
            <a:chOff x="7452320" y="1491630"/>
            <a:chExt cx="588588" cy="503476"/>
          </a:xfrm>
        </p:grpSpPr>
        <p:grpSp>
          <p:nvGrpSpPr>
            <p:cNvPr id="335" name="Group 2"/>
            <p:cNvGrpSpPr/>
            <p:nvPr>
              <p:custDataLst>
                <p:tags r:id="rId5"/>
              </p:custDataLst>
            </p:nvPr>
          </p:nvGrpSpPr>
          <p:grpSpPr>
            <a:xfrm>
              <a:off x="7452320" y="1491630"/>
              <a:ext cx="540000" cy="324000"/>
              <a:chOff x="2919" y="1222"/>
              <a:chExt cx="274" cy="208"/>
            </a:xfrm>
          </p:grpSpPr>
          <p:sp>
            <p:nvSpPr>
              <p:cNvPr id="337" name="Line 2460"/>
              <p:cNvSpPr>
                <a:spLocks noChangeShapeType="1"/>
              </p:cNvSpPr>
              <p:nvPr>
                <p:custDataLst>
                  <p:tags r:id="rId6"/>
                </p:custDataLst>
              </p:nvPr>
            </p:nvSpPr>
            <p:spPr bwMode="gray">
              <a:xfrm flipH="1" flipV="1">
                <a:off x="3158" y="1307"/>
                <a:ext cx="0" cy="3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 type="none" w="sm" len="sm"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none" lIns="19220" tIns="9610" rIns="19220" bIns="961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338" name="Freeform 2461"/>
              <p:cNvSpPr/>
              <p:nvPr>
                <p:custDataLst>
                  <p:tags r:id="rId7"/>
                </p:custDataLst>
              </p:nvPr>
            </p:nvSpPr>
            <p:spPr bwMode="gray">
              <a:xfrm>
                <a:off x="3158" y="1310"/>
                <a:ext cx="8" cy="11"/>
              </a:xfrm>
              <a:custGeom>
                <a:gdLst>
                  <a:gd name="T0" fmla="*/ 5 w 17"/>
                  <a:gd name="T1" fmla="*/ 16 h 17"/>
                  <a:gd name="T2" fmla="*/ 0 w 17"/>
                  <a:gd name="T3" fmla="*/ 16 h 17"/>
                  <a:gd name="T4" fmla="*/ 0 w 17"/>
                  <a:gd name="T5" fmla="*/ 10 h 17"/>
                  <a:gd name="T6" fmla="*/ 0 w 17"/>
                  <a:gd name="T7" fmla="*/ 5 h 17"/>
                  <a:gd name="T8" fmla="*/ 5 w 17"/>
                  <a:gd name="T9" fmla="*/ 0 h 17"/>
                  <a:gd name="T10" fmla="*/ 10 w 17"/>
                  <a:gd name="T11" fmla="*/ 0 h 17"/>
                  <a:gd name="T12" fmla="*/ 16 w 17"/>
                  <a:gd name="T13" fmla="*/ 0 h 17"/>
                  <a:gd name="T14" fmla="*/ 16 w 17"/>
                  <a:gd name="T15" fmla="*/ 5 h 17"/>
                  <a:gd name="T16" fmla="*/ 16 w 17"/>
                  <a:gd name="T17" fmla="*/ 10 h 17"/>
                  <a:gd name="T18" fmla="*/ 10 w 17"/>
                  <a:gd name="T19" fmla="*/ 16 h 17"/>
                  <a:gd name="T20" fmla="*/ 5 w 17"/>
                  <a:gd name="T21" fmla="*/ 16 h 17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7"/>
                  <a:gd name="T34" fmla="*/ 0 h 17"/>
                  <a:gd name="T35" fmla="*/ 17 w 17"/>
                  <a:gd name="T36" fmla="*/ 17 h 17"/>
                </a:gdLst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7" h="17">
                    <a:moveTo>
                      <a:pt x="5" y="16"/>
                    </a:moveTo>
                    <a:lnTo>
                      <a:pt x="0" y="16"/>
                    </a:lnTo>
                    <a:lnTo>
                      <a:pt x="0" y="10"/>
                    </a:lnTo>
                    <a:lnTo>
                      <a:pt x="0" y="5"/>
                    </a:lnTo>
                    <a:lnTo>
                      <a:pt x="5" y="0"/>
                    </a:lnTo>
                    <a:lnTo>
                      <a:pt x="10" y="0"/>
                    </a:lnTo>
                    <a:lnTo>
                      <a:pt x="16" y="0"/>
                    </a:lnTo>
                    <a:lnTo>
                      <a:pt x="16" y="5"/>
                    </a:lnTo>
                    <a:lnTo>
                      <a:pt x="16" y="10"/>
                    </a:lnTo>
                    <a:lnTo>
                      <a:pt x="10" y="16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339" name="Freeform 2462"/>
              <p:cNvSpPr/>
              <p:nvPr>
                <p:custDataLst>
                  <p:tags r:id="rId8"/>
                </p:custDataLst>
              </p:nvPr>
            </p:nvSpPr>
            <p:spPr bwMode="gray">
              <a:xfrm>
                <a:off x="3158" y="1310"/>
                <a:ext cx="8" cy="11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5 h 17"/>
                  <a:gd name="T4" fmla="*/ 16 w 17"/>
                  <a:gd name="T5" fmla="*/ 0 h 17"/>
                  <a:gd name="T6" fmla="*/ 8 w 17"/>
                  <a:gd name="T7" fmla="*/ 0 h 17"/>
                  <a:gd name="T8" fmla="*/ 0 w 17"/>
                  <a:gd name="T9" fmla="*/ 5 h 17"/>
                  <a:gd name="T10" fmla="*/ 0 w 17"/>
                  <a:gd name="T11" fmla="*/ 10 h 17"/>
                  <a:gd name="T12" fmla="*/ 0 w 17"/>
                  <a:gd name="T13" fmla="*/ 16 h 17"/>
                  <a:gd name="T14" fmla="*/ 8 w 17"/>
                  <a:gd name="T15" fmla="*/ 16 h 17"/>
                  <a:gd name="T16" fmla="*/ 16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0"/>
                    </a:moveTo>
                    <a:lnTo>
                      <a:pt x="16" y="5"/>
                    </a:lnTo>
                    <a:lnTo>
                      <a:pt x="16" y="0"/>
                    </a:lnTo>
                    <a:lnTo>
                      <a:pt x="8" y="0"/>
                    </a:lnTo>
                    <a:lnTo>
                      <a:pt x="0" y="5"/>
                    </a:lnTo>
                    <a:lnTo>
                      <a:pt x="0" y="10"/>
                    </a:lnTo>
                    <a:lnTo>
                      <a:pt x="0" y="16"/>
                    </a:lnTo>
                    <a:lnTo>
                      <a:pt x="8" y="16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340" name="Freeform 2463"/>
              <p:cNvSpPr/>
              <p:nvPr>
                <p:custDataLst>
                  <p:tags r:id="rId9"/>
                </p:custDataLst>
              </p:nvPr>
            </p:nvSpPr>
            <p:spPr bwMode="gray">
              <a:xfrm>
                <a:off x="3142" y="1294"/>
                <a:ext cx="10" cy="19"/>
              </a:xfrm>
              <a:custGeom>
                <a:gdLst>
                  <a:gd name="T0" fmla="*/ 18 w 19"/>
                  <a:gd name="T1" fmla="*/ 10 h 32"/>
                  <a:gd name="T2" fmla="*/ 0 w 19"/>
                  <a:gd name="T3" fmla="*/ 0 h 32"/>
                  <a:gd name="T4" fmla="*/ 0 w 19"/>
                  <a:gd name="T5" fmla="*/ 21 h 32"/>
                  <a:gd name="T6" fmla="*/ 18 w 19"/>
                  <a:gd name="T7" fmla="*/ 31 h 32"/>
                  <a:gd name="T8" fmla="*/ 18 w 19"/>
                  <a:gd name="T9" fmla="*/ 10 h 3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9"/>
                  <a:gd name="T16" fmla="*/ 0 h 32"/>
                  <a:gd name="T17" fmla="*/ 19 w 19"/>
                  <a:gd name="T18" fmla="*/ 32 h 3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9" h="32">
                    <a:moveTo>
                      <a:pt x="18" y="10"/>
                    </a:moveTo>
                    <a:lnTo>
                      <a:pt x="0" y="0"/>
                    </a:lnTo>
                    <a:lnTo>
                      <a:pt x="0" y="21"/>
                    </a:lnTo>
                    <a:lnTo>
                      <a:pt x="18" y="31"/>
                    </a:lnTo>
                    <a:lnTo>
                      <a:pt x="18" y="10"/>
                    </a:lnTo>
                  </a:path>
                </a:pathLst>
              </a:custGeom>
              <a:solidFill>
                <a:srgbClr val="CCCC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341" name="Freeform 2464"/>
              <p:cNvSpPr/>
              <p:nvPr>
                <p:custDataLst>
                  <p:tags r:id="rId10"/>
                </p:custDataLst>
              </p:nvPr>
            </p:nvSpPr>
            <p:spPr bwMode="gray">
              <a:xfrm>
                <a:off x="3179" y="1291"/>
                <a:ext cx="9" cy="10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4 h 17"/>
                  <a:gd name="T4" fmla="*/ 2 w 17"/>
                  <a:gd name="T5" fmla="*/ 12 h 17"/>
                  <a:gd name="T6" fmla="*/ 0 w 17"/>
                  <a:gd name="T7" fmla="*/ 10 h 17"/>
                  <a:gd name="T8" fmla="*/ 2 w 17"/>
                  <a:gd name="T9" fmla="*/ 4 h 17"/>
                  <a:gd name="T10" fmla="*/ 4 w 17"/>
                  <a:gd name="T11" fmla="*/ 2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2 h 17"/>
                  <a:gd name="T20" fmla="*/ 16 w 17"/>
                  <a:gd name="T21" fmla="*/ 4 h 17"/>
                  <a:gd name="T22" fmla="*/ 16 w 17"/>
                  <a:gd name="T23" fmla="*/ 6 h 17"/>
                  <a:gd name="T24" fmla="*/ 14 w 17"/>
                  <a:gd name="T25" fmla="*/ 12 h 17"/>
                  <a:gd name="T26" fmla="*/ 12 w 17"/>
                  <a:gd name="T27" fmla="*/ 14 h 17"/>
                  <a:gd name="T28" fmla="*/ 10 w 17"/>
                  <a:gd name="T29" fmla="*/ 16 h 17"/>
                  <a:gd name="T30" fmla="*/ 8 w 17"/>
                  <a:gd name="T31" fmla="*/ 16 h 17"/>
                  <a:gd name="T32" fmla="*/ 6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2" y="12"/>
                    </a:lnTo>
                    <a:lnTo>
                      <a:pt x="0" y="10"/>
                    </a:lnTo>
                    <a:lnTo>
                      <a:pt x="2" y="4"/>
                    </a:lnTo>
                    <a:lnTo>
                      <a:pt x="4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342" name="Freeform 2465"/>
              <p:cNvSpPr/>
              <p:nvPr>
                <p:custDataLst>
                  <p:tags r:id="rId11"/>
                </p:custDataLst>
              </p:nvPr>
            </p:nvSpPr>
            <p:spPr bwMode="gray">
              <a:xfrm>
                <a:off x="3179" y="1293"/>
                <a:ext cx="10" cy="9"/>
              </a:xfrm>
              <a:custGeom>
                <a:gdLst>
                  <a:gd name="T0" fmla="*/ 13 w 17"/>
                  <a:gd name="T1" fmla="*/ 11 h 17"/>
                  <a:gd name="T2" fmla="*/ 16 w 17"/>
                  <a:gd name="T3" fmla="*/ 4 h 17"/>
                  <a:gd name="T4" fmla="*/ 16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0 w 17"/>
                  <a:gd name="T19" fmla="*/ 16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6 h 17"/>
                  <a:gd name="T26" fmla="*/ 10 w 17"/>
                  <a:gd name="T27" fmla="*/ 13 h 17"/>
                  <a:gd name="T28" fmla="*/ 13 w 17"/>
                  <a:gd name="T29" fmla="*/ 11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1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0" y="16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0" y="13"/>
                    </a:lnTo>
                    <a:lnTo>
                      <a:pt x="13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343" name="Freeform 2466"/>
              <p:cNvSpPr/>
              <p:nvPr>
                <p:custDataLst>
                  <p:tags r:id="rId12"/>
                </p:custDataLst>
              </p:nvPr>
            </p:nvSpPr>
            <p:spPr bwMode="gray">
              <a:xfrm>
                <a:off x="3180" y="1294"/>
                <a:ext cx="10" cy="9"/>
              </a:xfrm>
              <a:custGeom>
                <a:gdLst>
                  <a:gd name="T0" fmla="*/ 10 w 17"/>
                  <a:gd name="T1" fmla="*/ 8 h 17"/>
                  <a:gd name="T2" fmla="*/ 16 w 17"/>
                  <a:gd name="T3" fmla="*/ 4 h 17"/>
                  <a:gd name="T4" fmla="*/ 10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2 h 17"/>
                  <a:gd name="T16" fmla="*/ 10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0" y="8"/>
                    </a:moveTo>
                    <a:lnTo>
                      <a:pt x="16" y="4"/>
                    </a:lnTo>
                    <a:lnTo>
                      <a:pt x="10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2"/>
                    </a:lnTo>
                    <a:lnTo>
                      <a:pt x="10" y="8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344" name="Freeform 2467"/>
              <p:cNvSpPr/>
              <p:nvPr>
                <p:custDataLst>
                  <p:tags r:id="rId13"/>
                </p:custDataLst>
              </p:nvPr>
            </p:nvSpPr>
            <p:spPr bwMode="gray">
              <a:xfrm>
                <a:off x="3175" y="1294"/>
                <a:ext cx="9" cy="9"/>
              </a:xfrm>
              <a:custGeom>
                <a:gdLst>
                  <a:gd name="T0" fmla="*/ 6 w 17"/>
                  <a:gd name="T1" fmla="*/ 14 h 17"/>
                  <a:gd name="T2" fmla="*/ 2 w 17"/>
                  <a:gd name="T3" fmla="*/ 12 h 17"/>
                  <a:gd name="T4" fmla="*/ 2 w 17"/>
                  <a:gd name="T5" fmla="*/ 10 h 17"/>
                  <a:gd name="T6" fmla="*/ 0 w 17"/>
                  <a:gd name="T7" fmla="*/ 8 h 17"/>
                  <a:gd name="T8" fmla="*/ 2 w 17"/>
                  <a:gd name="T9" fmla="*/ 3 h 17"/>
                  <a:gd name="T10" fmla="*/ 4 w 17"/>
                  <a:gd name="T11" fmla="*/ 1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1 h 17"/>
                  <a:gd name="T20" fmla="*/ 16 w 17"/>
                  <a:gd name="T21" fmla="*/ 3 h 17"/>
                  <a:gd name="T22" fmla="*/ 16 w 17"/>
                  <a:gd name="T23" fmla="*/ 5 h 17"/>
                  <a:gd name="T24" fmla="*/ 14 w 17"/>
                  <a:gd name="T25" fmla="*/ 10 h 17"/>
                  <a:gd name="T26" fmla="*/ 12 w 17"/>
                  <a:gd name="T27" fmla="*/ 12 h 17"/>
                  <a:gd name="T28" fmla="*/ 10 w 17"/>
                  <a:gd name="T29" fmla="*/ 14 h 17"/>
                  <a:gd name="T30" fmla="*/ 8 w 17"/>
                  <a:gd name="T31" fmla="*/ 16 h 17"/>
                  <a:gd name="T32" fmla="*/ 6 w 17"/>
                  <a:gd name="T33" fmla="*/ 14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4"/>
                    </a:moveTo>
                    <a:lnTo>
                      <a:pt x="2" y="12"/>
                    </a:lnTo>
                    <a:lnTo>
                      <a:pt x="2" y="10"/>
                    </a:lnTo>
                    <a:lnTo>
                      <a:pt x="0" y="8"/>
                    </a:lnTo>
                    <a:lnTo>
                      <a:pt x="2" y="3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4" y="10"/>
                    </a:lnTo>
                    <a:lnTo>
                      <a:pt x="12" y="12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4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345" name="Freeform 2468"/>
              <p:cNvSpPr/>
              <p:nvPr>
                <p:custDataLst>
                  <p:tags r:id="rId14"/>
                </p:custDataLst>
              </p:nvPr>
            </p:nvSpPr>
            <p:spPr bwMode="gray">
              <a:xfrm>
                <a:off x="3176" y="1294"/>
                <a:ext cx="9" cy="10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4 h 17"/>
                  <a:gd name="T4" fmla="*/ 16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0 h 17"/>
                  <a:gd name="T18" fmla="*/ 2 w 17"/>
                  <a:gd name="T19" fmla="*/ 14 h 17"/>
                  <a:gd name="T20" fmla="*/ 5 w 17"/>
                  <a:gd name="T21" fmla="*/ 16 h 17"/>
                  <a:gd name="T22" fmla="*/ 8 w 17"/>
                  <a:gd name="T23" fmla="*/ 14 h 17"/>
                  <a:gd name="T24" fmla="*/ 10 w 17"/>
                  <a:gd name="T25" fmla="*/ 12 h 17"/>
                  <a:gd name="T26" fmla="*/ 13 w 17"/>
                  <a:gd name="T27" fmla="*/ 10 h 17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17"/>
                  <a:gd name="T43" fmla="*/ 0 h 17"/>
                  <a:gd name="T44" fmla="*/ 17 w 17"/>
                  <a:gd name="T45" fmla="*/ 17 h 17"/>
                </a:gdLst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17" h="17">
                    <a:moveTo>
                      <a:pt x="13" y="10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0"/>
                    </a:lnTo>
                    <a:lnTo>
                      <a:pt x="2" y="14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346" name="Freeform 2469"/>
              <p:cNvSpPr/>
              <p:nvPr>
                <p:custDataLst>
                  <p:tags r:id="rId15"/>
                </p:custDataLst>
              </p:nvPr>
            </p:nvSpPr>
            <p:spPr bwMode="gray">
              <a:xfrm>
                <a:off x="3177" y="1296"/>
                <a:ext cx="10" cy="9"/>
              </a:xfrm>
              <a:custGeom>
                <a:gdLst>
                  <a:gd name="T0" fmla="*/ 10 w 17"/>
                  <a:gd name="T1" fmla="*/ 8 h 17"/>
                  <a:gd name="T2" fmla="*/ 16 w 17"/>
                  <a:gd name="T3" fmla="*/ 4 h 17"/>
                  <a:gd name="T4" fmla="*/ 10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0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0" y="8"/>
                    </a:moveTo>
                    <a:lnTo>
                      <a:pt x="16" y="4"/>
                    </a:lnTo>
                    <a:lnTo>
                      <a:pt x="10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0" y="8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347" name="Freeform 2470"/>
              <p:cNvSpPr/>
              <p:nvPr>
                <p:custDataLst>
                  <p:tags r:id="rId16"/>
                </p:custDataLst>
              </p:nvPr>
            </p:nvSpPr>
            <p:spPr bwMode="gray">
              <a:xfrm>
                <a:off x="3180" y="1294"/>
                <a:ext cx="10" cy="8"/>
              </a:xfrm>
              <a:custGeom>
                <a:gdLst>
                  <a:gd name="T0" fmla="*/ 4 w 17"/>
                  <a:gd name="T1" fmla="*/ 16 h 17"/>
                  <a:gd name="T2" fmla="*/ 0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4 h 17"/>
                  <a:gd name="T10" fmla="*/ 2 w 17"/>
                  <a:gd name="T11" fmla="*/ 2 h 17"/>
                  <a:gd name="T12" fmla="*/ 6 w 17"/>
                  <a:gd name="T13" fmla="*/ 0 h 17"/>
                  <a:gd name="T14" fmla="*/ 9 w 17"/>
                  <a:gd name="T15" fmla="*/ 0 h 17"/>
                  <a:gd name="T16" fmla="*/ 11 w 17"/>
                  <a:gd name="T17" fmla="*/ 0 h 17"/>
                  <a:gd name="T18" fmla="*/ 16 w 17"/>
                  <a:gd name="T19" fmla="*/ 2 h 17"/>
                  <a:gd name="T20" fmla="*/ 16 w 17"/>
                  <a:gd name="T21" fmla="*/ 4 h 17"/>
                  <a:gd name="T22" fmla="*/ 16 w 17"/>
                  <a:gd name="T23" fmla="*/ 6 h 17"/>
                  <a:gd name="T24" fmla="*/ 16 w 17"/>
                  <a:gd name="T25" fmla="*/ 12 h 17"/>
                  <a:gd name="T26" fmla="*/ 13 w 17"/>
                  <a:gd name="T27" fmla="*/ 14 h 17"/>
                  <a:gd name="T28" fmla="*/ 9 w 17"/>
                  <a:gd name="T29" fmla="*/ 16 h 17"/>
                  <a:gd name="T30" fmla="*/ 6 w 17"/>
                  <a:gd name="T31" fmla="*/ 16 h 17"/>
                  <a:gd name="T32" fmla="*/ 4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6"/>
                    </a:moveTo>
                    <a:lnTo>
                      <a:pt x="0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4"/>
                    </a:lnTo>
                    <a:lnTo>
                      <a:pt x="2" y="2"/>
                    </a:lnTo>
                    <a:lnTo>
                      <a:pt x="6" y="0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6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6" y="12"/>
                    </a:lnTo>
                    <a:lnTo>
                      <a:pt x="13" y="14"/>
                    </a:lnTo>
                    <a:lnTo>
                      <a:pt x="9" y="16"/>
                    </a:lnTo>
                    <a:lnTo>
                      <a:pt x="6" y="16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348" name="Freeform 2471"/>
              <p:cNvSpPr/>
              <p:nvPr>
                <p:custDataLst>
                  <p:tags r:id="rId17"/>
                </p:custDataLst>
              </p:nvPr>
            </p:nvSpPr>
            <p:spPr bwMode="gray">
              <a:xfrm>
                <a:off x="3180" y="1294"/>
                <a:ext cx="12" cy="9"/>
              </a:xfrm>
              <a:custGeom>
                <a:gdLst>
                  <a:gd name="T0" fmla="*/ 16 w 17"/>
                  <a:gd name="T1" fmla="*/ 11 h 17"/>
                  <a:gd name="T2" fmla="*/ 16 w 17"/>
                  <a:gd name="T3" fmla="*/ 4 h 17"/>
                  <a:gd name="T4" fmla="*/ 16 w 17"/>
                  <a:gd name="T5" fmla="*/ 2 h 17"/>
                  <a:gd name="T6" fmla="*/ 16 w 17"/>
                  <a:gd name="T7" fmla="*/ 0 h 17"/>
                  <a:gd name="T8" fmla="*/ 13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2 w 17"/>
                  <a:gd name="T19" fmla="*/ 13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6 h 17"/>
                  <a:gd name="T26" fmla="*/ 13 w 17"/>
                  <a:gd name="T27" fmla="*/ 13 h 17"/>
                  <a:gd name="T28" fmla="*/ 16 w 17"/>
                  <a:gd name="T29" fmla="*/ 11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6" y="11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6" y="0"/>
                    </a:lnTo>
                    <a:lnTo>
                      <a:pt x="13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2" y="13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3" y="13"/>
                    </a:lnTo>
                    <a:lnTo>
                      <a:pt x="16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349" name="Freeform 2472"/>
              <p:cNvSpPr/>
              <p:nvPr>
                <p:custDataLst>
                  <p:tags r:id="rId18"/>
                </p:custDataLst>
              </p:nvPr>
            </p:nvSpPr>
            <p:spPr bwMode="gray">
              <a:xfrm>
                <a:off x="3181" y="1294"/>
                <a:ext cx="12" cy="10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5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5 h 17"/>
                  <a:gd name="T10" fmla="*/ 0 w 17"/>
                  <a:gd name="T11" fmla="*/ 10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0"/>
                    </a:moveTo>
                    <a:lnTo>
                      <a:pt x="16" y="5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5"/>
                    </a:lnTo>
                    <a:lnTo>
                      <a:pt x="0" y="10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350" name="Freeform 2473"/>
              <p:cNvSpPr/>
              <p:nvPr>
                <p:custDataLst>
                  <p:tags r:id="rId19"/>
                </p:custDataLst>
              </p:nvPr>
            </p:nvSpPr>
            <p:spPr bwMode="gray">
              <a:xfrm>
                <a:off x="3177" y="1295"/>
                <a:ext cx="10" cy="10"/>
              </a:xfrm>
              <a:custGeom>
                <a:gdLst>
                  <a:gd name="T0" fmla="*/ 4 w 17"/>
                  <a:gd name="T1" fmla="*/ 16 h 17"/>
                  <a:gd name="T2" fmla="*/ 0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4 h 17"/>
                  <a:gd name="T10" fmla="*/ 2 w 17"/>
                  <a:gd name="T11" fmla="*/ 2 h 17"/>
                  <a:gd name="T12" fmla="*/ 6 w 17"/>
                  <a:gd name="T13" fmla="*/ 0 h 17"/>
                  <a:gd name="T14" fmla="*/ 9 w 17"/>
                  <a:gd name="T15" fmla="*/ 0 h 17"/>
                  <a:gd name="T16" fmla="*/ 11 w 17"/>
                  <a:gd name="T17" fmla="*/ 0 h 17"/>
                  <a:gd name="T18" fmla="*/ 16 w 17"/>
                  <a:gd name="T19" fmla="*/ 2 h 17"/>
                  <a:gd name="T20" fmla="*/ 16 w 17"/>
                  <a:gd name="T21" fmla="*/ 4 h 17"/>
                  <a:gd name="T22" fmla="*/ 16 w 17"/>
                  <a:gd name="T23" fmla="*/ 6 h 17"/>
                  <a:gd name="T24" fmla="*/ 16 w 17"/>
                  <a:gd name="T25" fmla="*/ 12 h 17"/>
                  <a:gd name="T26" fmla="*/ 13 w 17"/>
                  <a:gd name="T27" fmla="*/ 14 h 17"/>
                  <a:gd name="T28" fmla="*/ 9 w 17"/>
                  <a:gd name="T29" fmla="*/ 16 h 17"/>
                  <a:gd name="T30" fmla="*/ 6 w 17"/>
                  <a:gd name="T31" fmla="*/ 16 h 17"/>
                  <a:gd name="T32" fmla="*/ 4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6"/>
                    </a:moveTo>
                    <a:lnTo>
                      <a:pt x="0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4"/>
                    </a:lnTo>
                    <a:lnTo>
                      <a:pt x="2" y="2"/>
                    </a:lnTo>
                    <a:lnTo>
                      <a:pt x="6" y="0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6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6" y="12"/>
                    </a:lnTo>
                    <a:lnTo>
                      <a:pt x="13" y="14"/>
                    </a:lnTo>
                    <a:lnTo>
                      <a:pt x="9" y="16"/>
                    </a:lnTo>
                    <a:lnTo>
                      <a:pt x="6" y="16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351" name="Freeform 2474"/>
              <p:cNvSpPr/>
              <p:nvPr>
                <p:custDataLst>
                  <p:tags r:id="rId20"/>
                </p:custDataLst>
              </p:nvPr>
            </p:nvSpPr>
            <p:spPr bwMode="gray">
              <a:xfrm>
                <a:off x="3177" y="1296"/>
                <a:ext cx="10" cy="9"/>
              </a:xfrm>
              <a:custGeom>
                <a:gdLst>
                  <a:gd name="T0" fmla="*/ 16 w 17"/>
                  <a:gd name="T1" fmla="*/ 11 h 17"/>
                  <a:gd name="T2" fmla="*/ 16 w 17"/>
                  <a:gd name="T3" fmla="*/ 4 h 17"/>
                  <a:gd name="T4" fmla="*/ 16 w 17"/>
                  <a:gd name="T5" fmla="*/ 2 h 17"/>
                  <a:gd name="T6" fmla="*/ 16 w 17"/>
                  <a:gd name="T7" fmla="*/ 0 h 17"/>
                  <a:gd name="T8" fmla="*/ 13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2 w 17"/>
                  <a:gd name="T19" fmla="*/ 13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6 h 17"/>
                  <a:gd name="T26" fmla="*/ 13 w 17"/>
                  <a:gd name="T27" fmla="*/ 13 h 17"/>
                  <a:gd name="T28" fmla="*/ 16 w 17"/>
                  <a:gd name="T29" fmla="*/ 11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6" y="11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6" y="0"/>
                    </a:lnTo>
                    <a:lnTo>
                      <a:pt x="13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2" y="13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3" y="13"/>
                    </a:lnTo>
                    <a:lnTo>
                      <a:pt x="16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352" name="Freeform 2475"/>
              <p:cNvSpPr/>
              <p:nvPr>
                <p:custDataLst>
                  <p:tags r:id="rId21"/>
                </p:custDataLst>
              </p:nvPr>
            </p:nvSpPr>
            <p:spPr bwMode="gray">
              <a:xfrm>
                <a:off x="3179" y="1297"/>
                <a:ext cx="9" cy="10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5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5 h 17"/>
                  <a:gd name="T10" fmla="*/ 0 w 17"/>
                  <a:gd name="T11" fmla="*/ 10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0"/>
                    </a:moveTo>
                    <a:lnTo>
                      <a:pt x="16" y="5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5"/>
                    </a:lnTo>
                    <a:lnTo>
                      <a:pt x="0" y="10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353" name="Freeform 2476"/>
              <p:cNvSpPr/>
              <p:nvPr>
                <p:custDataLst>
                  <p:tags r:id="rId22"/>
                </p:custDataLst>
              </p:nvPr>
            </p:nvSpPr>
            <p:spPr bwMode="gray">
              <a:xfrm>
                <a:off x="3142" y="1270"/>
                <a:ext cx="48" cy="31"/>
              </a:xfrm>
              <a:custGeom>
                <a:gdLst>
                  <a:gd name="T0" fmla="*/ 88 w 89"/>
                  <a:gd name="T1" fmla="*/ 10 h 51"/>
                  <a:gd name="T2" fmla="*/ 70 w 89"/>
                  <a:gd name="T3" fmla="*/ 0 h 51"/>
                  <a:gd name="T4" fmla="*/ 0 w 89"/>
                  <a:gd name="T5" fmla="*/ 40 h 51"/>
                  <a:gd name="T6" fmla="*/ 18 w 89"/>
                  <a:gd name="T7" fmla="*/ 50 h 51"/>
                  <a:gd name="T8" fmla="*/ 88 w 89"/>
                  <a:gd name="T9" fmla="*/ 10 h 5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89"/>
                  <a:gd name="T16" fmla="*/ 0 h 51"/>
                  <a:gd name="T17" fmla="*/ 89 w 89"/>
                  <a:gd name="T18" fmla="*/ 51 h 51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89" h="51">
                    <a:moveTo>
                      <a:pt x="88" y="10"/>
                    </a:moveTo>
                    <a:lnTo>
                      <a:pt x="70" y="0"/>
                    </a:lnTo>
                    <a:lnTo>
                      <a:pt x="0" y="40"/>
                    </a:lnTo>
                    <a:lnTo>
                      <a:pt x="18" y="50"/>
                    </a:lnTo>
                    <a:lnTo>
                      <a:pt x="88" y="10"/>
                    </a:lnTo>
                  </a:path>
                </a:pathLst>
              </a:custGeom>
              <a:solidFill>
                <a:srgbClr val="E6E6E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354" name="Freeform 2477"/>
              <p:cNvSpPr/>
              <p:nvPr>
                <p:custDataLst>
                  <p:tags r:id="rId23"/>
                </p:custDataLst>
              </p:nvPr>
            </p:nvSpPr>
            <p:spPr bwMode="gray">
              <a:xfrm>
                <a:off x="3152" y="1276"/>
                <a:ext cx="38" cy="37"/>
              </a:xfrm>
              <a:custGeom>
                <a:gdLst>
                  <a:gd name="T0" fmla="*/ 70 w 71"/>
                  <a:gd name="T1" fmla="*/ 0 h 62"/>
                  <a:gd name="T2" fmla="*/ 0 w 71"/>
                  <a:gd name="T3" fmla="*/ 40 h 62"/>
                  <a:gd name="T4" fmla="*/ 0 w 71"/>
                  <a:gd name="T5" fmla="*/ 61 h 62"/>
                  <a:gd name="T6" fmla="*/ 70 w 71"/>
                  <a:gd name="T7" fmla="*/ 21 h 62"/>
                  <a:gd name="T8" fmla="*/ 70 w 71"/>
                  <a:gd name="T9" fmla="*/ 0 h 6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71"/>
                  <a:gd name="T16" fmla="*/ 0 h 62"/>
                  <a:gd name="T17" fmla="*/ 71 w 71"/>
                  <a:gd name="T18" fmla="*/ 62 h 6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71" h="62">
                    <a:moveTo>
                      <a:pt x="70" y="0"/>
                    </a:moveTo>
                    <a:lnTo>
                      <a:pt x="0" y="40"/>
                    </a:lnTo>
                    <a:lnTo>
                      <a:pt x="0" y="61"/>
                    </a:lnTo>
                    <a:lnTo>
                      <a:pt x="70" y="21"/>
                    </a:lnTo>
                    <a:lnTo>
                      <a:pt x="70" y="0"/>
                    </a:lnTo>
                  </a:path>
                </a:pathLst>
              </a:custGeom>
              <a:solidFill>
                <a:srgbClr val="7F7F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355" name="Line 2478"/>
              <p:cNvSpPr>
                <a:spLocks noChangeShapeType="1"/>
              </p:cNvSpPr>
              <p:nvPr>
                <p:custDataLst>
                  <p:tags r:id="rId24"/>
                </p:custDataLst>
              </p:nvPr>
            </p:nvSpPr>
            <p:spPr bwMode="gray">
              <a:xfrm flipH="1" flipV="1">
                <a:off x="3123" y="1285"/>
                <a:ext cx="0" cy="4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 type="none" w="sm" len="sm"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none" lIns="19220" tIns="9610" rIns="19220" bIns="961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356" name="Freeform 2479"/>
              <p:cNvSpPr/>
              <p:nvPr>
                <p:custDataLst>
                  <p:tags r:id="rId25"/>
                </p:custDataLst>
              </p:nvPr>
            </p:nvSpPr>
            <p:spPr bwMode="gray">
              <a:xfrm>
                <a:off x="3123" y="1289"/>
                <a:ext cx="10" cy="10"/>
              </a:xfrm>
              <a:custGeom>
                <a:gdLst>
                  <a:gd name="T0" fmla="*/ 5 w 17"/>
                  <a:gd name="T1" fmla="*/ 16 h 17"/>
                  <a:gd name="T2" fmla="*/ 0 w 17"/>
                  <a:gd name="T3" fmla="*/ 16 h 17"/>
                  <a:gd name="T4" fmla="*/ 0 w 17"/>
                  <a:gd name="T5" fmla="*/ 10 h 17"/>
                  <a:gd name="T6" fmla="*/ 0 w 17"/>
                  <a:gd name="T7" fmla="*/ 5 h 17"/>
                  <a:gd name="T8" fmla="*/ 5 w 17"/>
                  <a:gd name="T9" fmla="*/ 0 h 17"/>
                  <a:gd name="T10" fmla="*/ 10 w 17"/>
                  <a:gd name="T11" fmla="*/ 0 h 17"/>
                  <a:gd name="T12" fmla="*/ 16 w 17"/>
                  <a:gd name="T13" fmla="*/ 0 h 17"/>
                  <a:gd name="T14" fmla="*/ 16 w 17"/>
                  <a:gd name="T15" fmla="*/ 5 h 17"/>
                  <a:gd name="T16" fmla="*/ 16 w 17"/>
                  <a:gd name="T17" fmla="*/ 10 h 17"/>
                  <a:gd name="T18" fmla="*/ 10 w 17"/>
                  <a:gd name="T19" fmla="*/ 16 h 17"/>
                  <a:gd name="T20" fmla="*/ 5 w 17"/>
                  <a:gd name="T21" fmla="*/ 16 h 17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7"/>
                  <a:gd name="T34" fmla="*/ 0 h 17"/>
                  <a:gd name="T35" fmla="*/ 17 w 17"/>
                  <a:gd name="T36" fmla="*/ 17 h 17"/>
                </a:gdLst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7" h="17">
                    <a:moveTo>
                      <a:pt x="5" y="16"/>
                    </a:moveTo>
                    <a:lnTo>
                      <a:pt x="0" y="16"/>
                    </a:lnTo>
                    <a:lnTo>
                      <a:pt x="0" y="10"/>
                    </a:lnTo>
                    <a:lnTo>
                      <a:pt x="0" y="5"/>
                    </a:lnTo>
                    <a:lnTo>
                      <a:pt x="5" y="0"/>
                    </a:lnTo>
                    <a:lnTo>
                      <a:pt x="10" y="0"/>
                    </a:lnTo>
                    <a:lnTo>
                      <a:pt x="16" y="0"/>
                    </a:lnTo>
                    <a:lnTo>
                      <a:pt x="16" y="5"/>
                    </a:lnTo>
                    <a:lnTo>
                      <a:pt x="16" y="10"/>
                    </a:lnTo>
                    <a:lnTo>
                      <a:pt x="10" y="16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357" name="Freeform 2480"/>
              <p:cNvSpPr/>
              <p:nvPr>
                <p:custDataLst>
                  <p:tags r:id="rId26"/>
                </p:custDataLst>
              </p:nvPr>
            </p:nvSpPr>
            <p:spPr bwMode="gray">
              <a:xfrm>
                <a:off x="3123" y="1289"/>
                <a:ext cx="10" cy="10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5 h 17"/>
                  <a:gd name="T4" fmla="*/ 16 w 17"/>
                  <a:gd name="T5" fmla="*/ 0 h 17"/>
                  <a:gd name="T6" fmla="*/ 8 w 17"/>
                  <a:gd name="T7" fmla="*/ 0 h 17"/>
                  <a:gd name="T8" fmla="*/ 0 w 17"/>
                  <a:gd name="T9" fmla="*/ 5 h 17"/>
                  <a:gd name="T10" fmla="*/ 0 w 17"/>
                  <a:gd name="T11" fmla="*/ 10 h 17"/>
                  <a:gd name="T12" fmla="*/ 0 w 17"/>
                  <a:gd name="T13" fmla="*/ 16 h 17"/>
                  <a:gd name="T14" fmla="*/ 8 w 17"/>
                  <a:gd name="T15" fmla="*/ 16 h 17"/>
                  <a:gd name="T16" fmla="*/ 16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0"/>
                    </a:moveTo>
                    <a:lnTo>
                      <a:pt x="16" y="5"/>
                    </a:lnTo>
                    <a:lnTo>
                      <a:pt x="16" y="0"/>
                    </a:lnTo>
                    <a:lnTo>
                      <a:pt x="8" y="0"/>
                    </a:lnTo>
                    <a:lnTo>
                      <a:pt x="0" y="5"/>
                    </a:lnTo>
                    <a:lnTo>
                      <a:pt x="0" y="10"/>
                    </a:lnTo>
                    <a:lnTo>
                      <a:pt x="0" y="16"/>
                    </a:lnTo>
                    <a:lnTo>
                      <a:pt x="8" y="16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358" name="Freeform 2481"/>
              <p:cNvSpPr/>
              <p:nvPr>
                <p:custDataLst>
                  <p:tags r:id="rId27"/>
                </p:custDataLst>
              </p:nvPr>
            </p:nvSpPr>
            <p:spPr bwMode="gray">
              <a:xfrm>
                <a:off x="3108" y="1271"/>
                <a:ext cx="10" cy="22"/>
              </a:xfrm>
              <a:custGeom>
                <a:gdLst>
                  <a:gd name="T0" fmla="*/ 18 w 19"/>
                  <a:gd name="T1" fmla="*/ 10 h 32"/>
                  <a:gd name="T2" fmla="*/ 0 w 19"/>
                  <a:gd name="T3" fmla="*/ 0 h 32"/>
                  <a:gd name="T4" fmla="*/ 0 w 19"/>
                  <a:gd name="T5" fmla="*/ 21 h 32"/>
                  <a:gd name="T6" fmla="*/ 18 w 19"/>
                  <a:gd name="T7" fmla="*/ 31 h 32"/>
                  <a:gd name="T8" fmla="*/ 18 w 19"/>
                  <a:gd name="T9" fmla="*/ 10 h 3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9"/>
                  <a:gd name="T16" fmla="*/ 0 h 32"/>
                  <a:gd name="T17" fmla="*/ 19 w 19"/>
                  <a:gd name="T18" fmla="*/ 32 h 3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9" h="32">
                    <a:moveTo>
                      <a:pt x="18" y="10"/>
                    </a:moveTo>
                    <a:lnTo>
                      <a:pt x="0" y="0"/>
                    </a:lnTo>
                    <a:lnTo>
                      <a:pt x="0" y="21"/>
                    </a:lnTo>
                    <a:lnTo>
                      <a:pt x="18" y="31"/>
                    </a:lnTo>
                    <a:lnTo>
                      <a:pt x="18" y="10"/>
                    </a:lnTo>
                  </a:path>
                </a:pathLst>
              </a:custGeom>
              <a:solidFill>
                <a:srgbClr val="CCCC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359" name="Freeform 2482"/>
              <p:cNvSpPr/>
              <p:nvPr>
                <p:custDataLst>
                  <p:tags r:id="rId28"/>
                </p:custDataLst>
              </p:nvPr>
            </p:nvSpPr>
            <p:spPr bwMode="gray">
              <a:xfrm>
                <a:off x="3146" y="1269"/>
                <a:ext cx="9" cy="10"/>
              </a:xfrm>
              <a:custGeom>
                <a:gdLst>
                  <a:gd name="T0" fmla="*/ 4 w 17"/>
                  <a:gd name="T1" fmla="*/ 16 h 17"/>
                  <a:gd name="T2" fmla="*/ 0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4 h 17"/>
                  <a:gd name="T10" fmla="*/ 2 w 17"/>
                  <a:gd name="T11" fmla="*/ 2 h 17"/>
                  <a:gd name="T12" fmla="*/ 6 w 17"/>
                  <a:gd name="T13" fmla="*/ 0 h 17"/>
                  <a:gd name="T14" fmla="*/ 9 w 17"/>
                  <a:gd name="T15" fmla="*/ 0 h 17"/>
                  <a:gd name="T16" fmla="*/ 11 w 17"/>
                  <a:gd name="T17" fmla="*/ 0 h 17"/>
                  <a:gd name="T18" fmla="*/ 16 w 17"/>
                  <a:gd name="T19" fmla="*/ 2 h 17"/>
                  <a:gd name="T20" fmla="*/ 16 w 17"/>
                  <a:gd name="T21" fmla="*/ 4 h 17"/>
                  <a:gd name="T22" fmla="*/ 16 w 17"/>
                  <a:gd name="T23" fmla="*/ 6 h 17"/>
                  <a:gd name="T24" fmla="*/ 16 w 17"/>
                  <a:gd name="T25" fmla="*/ 12 h 17"/>
                  <a:gd name="T26" fmla="*/ 13 w 17"/>
                  <a:gd name="T27" fmla="*/ 14 h 17"/>
                  <a:gd name="T28" fmla="*/ 9 w 17"/>
                  <a:gd name="T29" fmla="*/ 16 h 17"/>
                  <a:gd name="T30" fmla="*/ 6 w 17"/>
                  <a:gd name="T31" fmla="*/ 16 h 17"/>
                  <a:gd name="T32" fmla="*/ 4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6"/>
                    </a:moveTo>
                    <a:lnTo>
                      <a:pt x="0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4"/>
                    </a:lnTo>
                    <a:lnTo>
                      <a:pt x="2" y="2"/>
                    </a:lnTo>
                    <a:lnTo>
                      <a:pt x="6" y="0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6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6" y="12"/>
                    </a:lnTo>
                    <a:lnTo>
                      <a:pt x="13" y="14"/>
                    </a:lnTo>
                    <a:lnTo>
                      <a:pt x="9" y="16"/>
                    </a:lnTo>
                    <a:lnTo>
                      <a:pt x="6" y="16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06" name="Freeform 2483"/>
              <p:cNvSpPr/>
              <p:nvPr>
                <p:custDataLst>
                  <p:tags r:id="rId29"/>
                </p:custDataLst>
              </p:nvPr>
            </p:nvSpPr>
            <p:spPr bwMode="gray">
              <a:xfrm>
                <a:off x="3146" y="1270"/>
                <a:ext cx="9" cy="9"/>
              </a:xfrm>
              <a:custGeom>
                <a:gdLst>
                  <a:gd name="T0" fmla="*/ 16 w 17"/>
                  <a:gd name="T1" fmla="*/ 11 h 17"/>
                  <a:gd name="T2" fmla="*/ 16 w 17"/>
                  <a:gd name="T3" fmla="*/ 4 h 17"/>
                  <a:gd name="T4" fmla="*/ 16 w 17"/>
                  <a:gd name="T5" fmla="*/ 2 h 17"/>
                  <a:gd name="T6" fmla="*/ 16 w 17"/>
                  <a:gd name="T7" fmla="*/ 0 h 17"/>
                  <a:gd name="T8" fmla="*/ 13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2 w 17"/>
                  <a:gd name="T19" fmla="*/ 16 h 17"/>
                  <a:gd name="T20" fmla="*/ 5 w 17"/>
                  <a:gd name="T21" fmla="*/ 16 h 17"/>
                  <a:gd name="T22" fmla="*/ 8 w 17"/>
                  <a:gd name="T23" fmla="*/ 16 h 17"/>
                  <a:gd name="T24" fmla="*/ 13 w 17"/>
                  <a:gd name="T25" fmla="*/ 13 h 17"/>
                  <a:gd name="T26" fmla="*/ 16 w 17"/>
                  <a:gd name="T27" fmla="*/ 11 h 17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17"/>
                  <a:gd name="T43" fmla="*/ 0 h 17"/>
                  <a:gd name="T44" fmla="*/ 17 w 17"/>
                  <a:gd name="T45" fmla="*/ 17 h 17"/>
                </a:gdLst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17" h="17">
                    <a:moveTo>
                      <a:pt x="16" y="11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6" y="0"/>
                    </a:lnTo>
                    <a:lnTo>
                      <a:pt x="13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3" y="13"/>
                    </a:lnTo>
                    <a:lnTo>
                      <a:pt x="16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07" name="Freeform 2484"/>
              <p:cNvSpPr/>
              <p:nvPr>
                <p:custDataLst>
                  <p:tags r:id="rId30"/>
                </p:custDataLst>
              </p:nvPr>
            </p:nvSpPr>
            <p:spPr bwMode="gray">
              <a:xfrm>
                <a:off x="3148" y="1270"/>
                <a:ext cx="10" cy="10"/>
              </a:xfrm>
              <a:custGeom>
                <a:gdLst>
                  <a:gd name="T0" fmla="*/ 16 w 17"/>
                  <a:gd name="T1" fmla="*/ 8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2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2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08" name="Freeform 2485"/>
              <p:cNvSpPr/>
              <p:nvPr>
                <p:custDataLst>
                  <p:tags r:id="rId31"/>
                </p:custDataLst>
              </p:nvPr>
            </p:nvSpPr>
            <p:spPr bwMode="gray">
              <a:xfrm>
                <a:off x="3142" y="1270"/>
                <a:ext cx="10" cy="11"/>
              </a:xfrm>
              <a:custGeom>
                <a:gdLst>
                  <a:gd name="T0" fmla="*/ 4 w 17"/>
                  <a:gd name="T1" fmla="*/ 14 h 17"/>
                  <a:gd name="T2" fmla="*/ 0 w 17"/>
                  <a:gd name="T3" fmla="*/ 12 h 17"/>
                  <a:gd name="T4" fmla="*/ 0 w 17"/>
                  <a:gd name="T5" fmla="*/ 10 h 17"/>
                  <a:gd name="T6" fmla="*/ 0 w 17"/>
                  <a:gd name="T7" fmla="*/ 8 h 17"/>
                  <a:gd name="T8" fmla="*/ 0 w 17"/>
                  <a:gd name="T9" fmla="*/ 3 h 17"/>
                  <a:gd name="T10" fmla="*/ 2 w 17"/>
                  <a:gd name="T11" fmla="*/ 1 h 17"/>
                  <a:gd name="T12" fmla="*/ 6 w 17"/>
                  <a:gd name="T13" fmla="*/ 0 h 17"/>
                  <a:gd name="T14" fmla="*/ 9 w 17"/>
                  <a:gd name="T15" fmla="*/ 0 h 17"/>
                  <a:gd name="T16" fmla="*/ 11 w 17"/>
                  <a:gd name="T17" fmla="*/ 0 h 17"/>
                  <a:gd name="T18" fmla="*/ 16 w 17"/>
                  <a:gd name="T19" fmla="*/ 1 h 17"/>
                  <a:gd name="T20" fmla="*/ 16 w 17"/>
                  <a:gd name="T21" fmla="*/ 3 h 17"/>
                  <a:gd name="T22" fmla="*/ 16 w 17"/>
                  <a:gd name="T23" fmla="*/ 5 h 17"/>
                  <a:gd name="T24" fmla="*/ 16 w 17"/>
                  <a:gd name="T25" fmla="*/ 10 h 17"/>
                  <a:gd name="T26" fmla="*/ 13 w 17"/>
                  <a:gd name="T27" fmla="*/ 12 h 17"/>
                  <a:gd name="T28" fmla="*/ 9 w 17"/>
                  <a:gd name="T29" fmla="*/ 14 h 17"/>
                  <a:gd name="T30" fmla="*/ 6 w 17"/>
                  <a:gd name="T31" fmla="*/ 16 h 17"/>
                  <a:gd name="T32" fmla="*/ 4 w 17"/>
                  <a:gd name="T33" fmla="*/ 14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4"/>
                    </a:moveTo>
                    <a:lnTo>
                      <a:pt x="0" y="12"/>
                    </a:lnTo>
                    <a:lnTo>
                      <a:pt x="0" y="10"/>
                    </a:lnTo>
                    <a:lnTo>
                      <a:pt x="0" y="8"/>
                    </a:lnTo>
                    <a:lnTo>
                      <a:pt x="0" y="3"/>
                    </a:lnTo>
                    <a:lnTo>
                      <a:pt x="2" y="1"/>
                    </a:lnTo>
                    <a:lnTo>
                      <a:pt x="6" y="0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6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6" y="10"/>
                    </a:lnTo>
                    <a:lnTo>
                      <a:pt x="13" y="12"/>
                    </a:lnTo>
                    <a:lnTo>
                      <a:pt x="9" y="14"/>
                    </a:lnTo>
                    <a:lnTo>
                      <a:pt x="6" y="16"/>
                    </a:lnTo>
                    <a:lnTo>
                      <a:pt x="4" y="14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19" name="Freeform 2486"/>
              <p:cNvSpPr/>
              <p:nvPr>
                <p:custDataLst>
                  <p:tags r:id="rId32"/>
                </p:custDataLst>
              </p:nvPr>
            </p:nvSpPr>
            <p:spPr bwMode="gray">
              <a:xfrm>
                <a:off x="3143" y="1271"/>
                <a:ext cx="9" cy="11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4 h 17"/>
                  <a:gd name="T4" fmla="*/ 16 w 17"/>
                  <a:gd name="T5" fmla="*/ 2 h 17"/>
                  <a:gd name="T6" fmla="*/ 16 w 17"/>
                  <a:gd name="T7" fmla="*/ 0 h 17"/>
                  <a:gd name="T8" fmla="*/ 13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6 h 17"/>
                  <a:gd name="T16" fmla="*/ 0 w 17"/>
                  <a:gd name="T17" fmla="*/ 10 h 17"/>
                  <a:gd name="T18" fmla="*/ 2 w 17"/>
                  <a:gd name="T19" fmla="*/ 14 h 17"/>
                  <a:gd name="T20" fmla="*/ 5 w 17"/>
                  <a:gd name="T21" fmla="*/ 16 h 17"/>
                  <a:gd name="T22" fmla="*/ 8 w 17"/>
                  <a:gd name="T23" fmla="*/ 14 h 17"/>
                  <a:gd name="T24" fmla="*/ 13 w 17"/>
                  <a:gd name="T25" fmla="*/ 12 h 17"/>
                  <a:gd name="T26" fmla="*/ 16 w 17"/>
                  <a:gd name="T27" fmla="*/ 10 h 17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17"/>
                  <a:gd name="T43" fmla="*/ 0 h 17"/>
                  <a:gd name="T44" fmla="*/ 17 w 17"/>
                  <a:gd name="T45" fmla="*/ 17 h 17"/>
                </a:gdLst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17" h="17">
                    <a:moveTo>
                      <a:pt x="16" y="10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6" y="0"/>
                    </a:lnTo>
                    <a:lnTo>
                      <a:pt x="13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6"/>
                    </a:lnTo>
                    <a:lnTo>
                      <a:pt x="0" y="10"/>
                    </a:lnTo>
                    <a:lnTo>
                      <a:pt x="2" y="14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3" y="12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21" name="Freeform 2487"/>
              <p:cNvSpPr/>
              <p:nvPr>
                <p:custDataLst>
                  <p:tags r:id="rId33"/>
                </p:custDataLst>
              </p:nvPr>
            </p:nvSpPr>
            <p:spPr bwMode="gray">
              <a:xfrm>
                <a:off x="3144" y="1272"/>
                <a:ext cx="9" cy="12"/>
              </a:xfrm>
              <a:custGeom>
                <a:gdLst>
                  <a:gd name="T0" fmla="*/ 16 w 17"/>
                  <a:gd name="T1" fmla="*/ 8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22" name="Freeform 2488"/>
              <p:cNvSpPr/>
              <p:nvPr>
                <p:custDataLst>
                  <p:tags r:id="rId34"/>
                </p:custDataLst>
              </p:nvPr>
            </p:nvSpPr>
            <p:spPr bwMode="gray">
              <a:xfrm>
                <a:off x="3148" y="1270"/>
                <a:ext cx="10" cy="10"/>
              </a:xfrm>
              <a:custGeom>
                <a:gdLst>
                  <a:gd name="T0" fmla="*/ 4 w 17"/>
                  <a:gd name="T1" fmla="*/ 16 h 17"/>
                  <a:gd name="T2" fmla="*/ 2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2 w 17"/>
                  <a:gd name="T9" fmla="*/ 4 h 17"/>
                  <a:gd name="T10" fmla="*/ 4 w 17"/>
                  <a:gd name="T11" fmla="*/ 2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2 h 17"/>
                  <a:gd name="T20" fmla="*/ 14 w 17"/>
                  <a:gd name="T21" fmla="*/ 4 h 17"/>
                  <a:gd name="T22" fmla="*/ 16 w 17"/>
                  <a:gd name="T23" fmla="*/ 6 h 17"/>
                  <a:gd name="T24" fmla="*/ 14 w 17"/>
                  <a:gd name="T25" fmla="*/ 12 h 17"/>
                  <a:gd name="T26" fmla="*/ 12 w 17"/>
                  <a:gd name="T27" fmla="*/ 14 h 17"/>
                  <a:gd name="T28" fmla="*/ 10 w 17"/>
                  <a:gd name="T29" fmla="*/ 16 h 17"/>
                  <a:gd name="T30" fmla="*/ 6 w 17"/>
                  <a:gd name="T31" fmla="*/ 16 h 17"/>
                  <a:gd name="T32" fmla="*/ 4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2" y="4"/>
                    </a:lnTo>
                    <a:lnTo>
                      <a:pt x="4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2"/>
                    </a:lnTo>
                    <a:lnTo>
                      <a:pt x="14" y="4"/>
                    </a:lnTo>
                    <a:lnTo>
                      <a:pt x="16" y="6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6" y="16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23" name="Freeform 2489"/>
              <p:cNvSpPr/>
              <p:nvPr>
                <p:custDataLst>
                  <p:tags r:id="rId35"/>
                </p:custDataLst>
              </p:nvPr>
            </p:nvSpPr>
            <p:spPr bwMode="gray">
              <a:xfrm>
                <a:off x="3149" y="1270"/>
                <a:ext cx="10" cy="10"/>
              </a:xfrm>
              <a:custGeom>
                <a:gdLst>
                  <a:gd name="T0" fmla="*/ 13 w 17"/>
                  <a:gd name="T1" fmla="*/ 11 h 17"/>
                  <a:gd name="T2" fmla="*/ 16 w 17"/>
                  <a:gd name="T3" fmla="*/ 4 h 17"/>
                  <a:gd name="T4" fmla="*/ 13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2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0 w 17"/>
                  <a:gd name="T19" fmla="*/ 13 h 17"/>
                  <a:gd name="T20" fmla="*/ 2 w 17"/>
                  <a:gd name="T21" fmla="*/ 16 h 17"/>
                  <a:gd name="T22" fmla="*/ 8 w 17"/>
                  <a:gd name="T23" fmla="*/ 16 h 17"/>
                  <a:gd name="T24" fmla="*/ 10 w 17"/>
                  <a:gd name="T25" fmla="*/ 13 h 17"/>
                  <a:gd name="T26" fmla="*/ 13 w 17"/>
                  <a:gd name="T27" fmla="*/ 11 h 17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17"/>
                  <a:gd name="T43" fmla="*/ 0 h 17"/>
                  <a:gd name="T44" fmla="*/ 17 w 17"/>
                  <a:gd name="T45" fmla="*/ 17 h 17"/>
                </a:gdLst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17" h="17">
                    <a:moveTo>
                      <a:pt x="13" y="11"/>
                    </a:move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2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0" y="13"/>
                    </a:lnTo>
                    <a:lnTo>
                      <a:pt x="2" y="16"/>
                    </a:lnTo>
                    <a:lnTo>
                      <a:pt x="8" y="16"/>
                    </a:lnTo>
                    <a:lnTo>
                      <a:pt x="10" y="13"/>
                    </a:lnTo>
                    <a:lnTo>
                      <a:pt x="13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24" name="Freeform 2490"/>
              <p:cNvSpPr/>
              <p:nvPr>
                <p:custDataLst>
                  <p:tags r:id="rId36"/>
                </p:custDataLst>
              </p:nvPr>
            </p:nvSpPr>
            <p:spPr bwMode="gray">
              <a:xfrm>
                <a:off x="3150" y="1271"/>
                <a:ext cx="9" cy="11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5 h 17"/>
                  <a:gd name="T4" fmla="*/ 16 w 17"/>
                  <a:gd name="T5" fmla="*/ 0 h 17"/>
                  <a:gd name="T6" fmla="*/ 10 w 17"/>
                  <a:gd name="T7" fmla="*/ 0 h 17"/>
                  <a:gd name="T8" fmla="*/ 5 w 17"/>
                  <a:gd name="T9" fmla="*/ 5 h 17"/>
                  <a:gd name="T10" fmla="*/ 0 w 17"/>
                  <a:gd name="T11" fmla="*/ 10 h 17"/>
                  <a:gd name="T12" fmla="*/ 5 w 17"/>
                  <a:gd name="T13" fmla="*/ 16 h 17"/>
                  <a:gd name="T14" fmla="*/ 10 w 17"/>
                  <a:gd name="T15" fmla="*/ 16 h 17"/>
                  <a:gd name="T16" fmla="*/ 16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0"/>
                    </a:moveTo>
                    <a:lnTo>
                      <a:pt x="16" y="5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5"/>
                    </a:lnTo>
                    <a:lnTo>
                      <a:pt x="0" y="10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25" name="Freeform 2491"/>
              <p:cNvSpPr/>
              <p:nvPr>
                <p:custDataLst>
                  <p:tags r:id="rId37"/>
                </p:custDataLst>
              </p:nvPr>
            </p:nvSpPr>
            <p:spPr bwMode="gray">
              <a:xfrm>
                <a:off x="3144" y="1272"/>
                <a:ext cx="9" cy="10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2 w 17"/>
                  <a:gd name="T9" fmla="*/ 4 h 17"/>
                  <a:gd name="T10" fmla="*/ 4 w 17"/>
                  <a:gd name="T11" fmla="*/ 2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2 h 17"/>
                  <a:gd name="T20" fmla="*/ 14 w 17"/>
                  <a:gd name="T21" fmla="*/ 4 h 17"/>
                  <a:gd name="T22" fmla="*/ 16 w 17"/>
                  <a:gd name="T23" fmla="*/ 6 h 17"/>
                  <a:gd name="T24" fmla="*/ 14 w 17"/>
                  <a:gd name="T25" fmla="*/ 12 h 17"/>
                  <a:gd name="T26" fmla="*/ 12 w 17"/>
                  <a:gd name="T27" fmla="*/ 14 h 17"/>
                  <a:gd name="T28" fmla="*/ 10 w 17"/>
                  <a:gd name="T29" fmla="*/ 16 h 17"/>
                  <a:gd name="T30" fmla="*/ 6 w 17"/>
                  <a:gd name="T31" fmla="*/ 16 h 17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7"/>
                  <a:gd name="T49" fmla="*/ 0 h 17"/>
                  <a:gd name="T50" fmla="*/ 17 w 17"/>
                  <a:gd name="T51" fmla="*/ 17 h 17"/>
                </a:gdLst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2" y="4"/>
                    </a:lnTo>
                    <a:lnTo>
                      <a:pt x="4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2"/>
                    </a:lnTo>
                    <a:lnTo>
                      <a:pt x="14" y="4"/>
                    </a:lnTo>
                    <a:lnTo>
                      <a:pt x="16" y="6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26" name="Freeform 2492"/>
              <p:cNvSpPr/>
              <p:nvPr>
                <p:custDataLst>
                  <p:tags r:id="rId38"/>
                </p:custDataLst>
              </p:nvPr>
            </p:nvSpPr>
            <p:spPr bwMode="gray">
              <a:xfrm>
                <a:off x="3145" y="1272"/>
                <a:ext cx="9" cy="12"/>
              </a:xfrm>
              <a:custGeom>
                <a:gdLst>
                  <a:gd name="T0" fmla="*/ 13 w 17"/>
                  <a:gd name="T1" fmla="*/ 11 h 17"/>
                  <a:gd name="T2" fmla="*/ 16 w 17"/>
                  <a:gd name="T3" fmla="*/ 4 h 17"/>
                  <a:gd name="T4" fmla="*/ 13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0 w 17"/>
                  <a:gd name="T19" fmla="*/ 13 h 17"/>
                  <a:gd name="T20" fmla="*/ 2 w 17"/>
                  <a:gd name="T21" fmla="*/ 16 h 17"/>
                  <a:gd name="T22" fmla="*/ 8 w 17"/>
                  <a:gd name="T23" fmla="*/ 16 h 17"/>
                  <a:gd name="T24" fmla="*/ 10 w 17"/>
                  <a:gd name="T25" fmla="*/ 13 h 17"/>
                  <a:gd name="T26" fmla="*/ 13 w 17"/>
                  <a:gd name="T27" fmla="*/ 11 h 17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17"/>
                  <a:gd name="T43" fmla="*/ 0 h 17"/>
                  <a:gd name="T44" fmla="*/ 17 w 17"/>
                  <a:gd name="T45" fmla="*/ 17 h 17"/>
                </a:gdLst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17" h="17">
                    <a:moveTo>
                      <a:pt x="13" y="11"/>
                    </a:move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0" y="13"/>
                    </a:lnTo>
                    <a:lnTo>
                      <a:pt x="2" y="16"/>
                    </a:lnTo>
                    <a:lnTo>
                      <a:pt x="8" y="16"/>
                    </a:lnTo>
                    <a:lnTo>
                      <a:pt x="10" y="13"/>
                    </a:lnTo>
                    <a:lnTo>
                      <a:pt x="13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27" name="Freeform 2493"/>
              <p:cNvSpPr/>
              <p:nvPr>
                <p:custDataLst>
                  <p:tags r:id="rId39"/>
                </p:custDataLst>
              </p:nvPr>
            </p:nvSpPr>
            <p:spPr bwMode="gray">
              <a:xfrm>
                <a:off x="3146" y="1275"/>
                <a:ext cx="8" cy="10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5 h 17"/>
                  <a:gd name="T4" fmla="*/ 16 w 17"/>
                  <a:gd name="T5" fmla="*/ 0 h 17"/>
                  <a:gd name="T6" fmla="*/ 10 w 17"/>
                  <a:gd name="T7" fmla="*/ 0 h 17"/>
                  <a:gd name="T8" fmla="*/ 5 w 17"/>
                  <a:gd name="T9" fmla="*/ 5 h 17"/>
                  <a:gd name="T10" fmla="*/ 0 w 17"/>
                  <a:gd name="T11" fmla="*/ 10 h 17"/>
                  <a:gd name="T12" fmla="*/ 5 w 17"/>
                  <a:gd name="T13" fmla="*/ 16 h 17"/>
                  <a:gd name="T14" fmla="*/ 10 w 17"/>
                  <a:gd name="T15" fmla="*/ 16 h 17"/>
                  <a:gd name="T16" fmla="*/ 16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0"/>
                    </a:moveTo>
                    <a:lnTo>
                      <a:pt x="16" y="5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5"/>
                    </a:lnTo>
                    <a:lnTo>
                      <a:pt x="0" y="10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28" name="Freeform 2494"/>
              <p:cNvSpPr/>
              <p:nvPr>
                <p:custDataLst>
                  <p:tags r:id="rId40"/>
                </p:custDataLst>
              </p:nvPr>
            </p:nvSpPr>
            <p:spPr bwMode="gray">
              <a:xfrm>
                <a:off x="3108" y="1248"/>
                <a:ext cx="49" cy="30"/>
              </a:xfrm>
              <a:custGeom>
                <a:gdLst>
                  <a:gd name="T0" fmla="*/ 88 w 89"/>
                  <a:gd name="T1" fmla="*/ 10 h 51"/>
                  <a:gd name="T2" fmla="*/ 70 w 89"/>
                  <a:gd name="T3" fmla="*/ 0 h 51"/>
                  <a:gd name="T4" fmla="*/ 0 w 89"/>
                  <a:gd name="T5" fmla="*/ 40 h 51"/>
                  <a:gd name="T6" fmla="*/ 18 w 89"/>
                  <a:gd name="T7" fmla="*/ 50 h 51"/>
                  <a:gd name="T8" fmla="*/ 88 w 89"/>
                  <a:gd name="T9" fmla="*/ 10 h 5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89"/>
                  <a:gd name="T16" fmla="*/ 0 h 51"/>
                  <a:gd name="T17" fmla="*/ 89 w 89"/>
                  <a:gd name="T18" fmla="*/ 51 h 51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89" h="51">
                    <a:moveTo>
                      <a:pt x="88" y="10"/>
                    </a:moveTo>
                    <a:lnTo>
                      <a:pt x="70" y="0"/>
                    </a:lnTo>
                    <a:lnTo>
                      <a:pt x="0" y="40"/>
                    </a:lnTo>
                    <a:lnTo>
                      <a:pt x="18" y="50"/>
                    </a:lnTo>
                    <a:lnTo>
                      <a:pt x="88" y="10"/>
                    </a:lnTo>
                  </a:path>
                </a:pathLst>
              </a:custGeom>
              <a:solidFill>
                <a:srgbClr val="E6E6E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29" name="Freeform 2495"/>
              <p:cNvSpPr/>
              <p:nvPr>
                <p:custDataLst>
                  <p:tags r:id="rId41"/>
                </p:custDataLst>
              </p:nvPr>
            </p:nvSpPr>
            <p:spPr bwMode="gray">
              <a:xfrm>
                <a:off x="3117" y="1253"/>
                <a:ext cx="40" cy="40"/>
              </a:xfrm>
              <a:custGeom>
                <a:gdLst>
                  <a:gd name="T0" fmla="*/ 70 w 71"/>
                  <a:gd name="T1" fmla="*/ 0 h 62"/>
                  <a:gd name="T2" fmla="*/ 0 w 71"/>
                  <a:gd name="T3" fmla="*/ 40 h 62"/>
                  <a:gd name="T4" fmla="*/ 0 w 71"/>
                  <a:gd name="T5" fmla="*/ 61 h 62"/>
                  <a:gd name="T6" fmla="*/ 70 w 71"/>
                  <a:gd name="T7" fmla="*/ 21 h 62"/>
                  <a:gd name="T8" fmla="*/ 70 w 71"/>
                  <a:gd name="T9" fmla="*/ 0 h 6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71"/>
                  <a:gd name="T16" fmla="*/ 0 h 62"/>
                  <a:gd name="T17" fmla="*/ 71 w 71"/>
                  <a:gd name="T18" fmla="*/ 62 h 6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71" h="62">
                    <a:moveTo>
                      <a:pt x="70" y="0"/>
                    </a:moveTo>
                    <a:lnTo>
                      <a:pt x="0" y="40"/>
                    </a:lnTo>
                    <a:lnTo>
                      <a:pt x="0" y="61"/>
                    </a:lnTo>
                    <a:lnTo>
                      <a:pt x="70" y="21"/>
                    </a:lnTo>
                    <a:lnTo>
                      <a:pt x="70" y="0"/>
                    </a:lnTo>
                  </a:path>
                </a:pathLst>
              </a:custGeom>
              <a:solidFill>
                <a:srgbClr val="7F7F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30" name="Freeform 2496"/>
              <p:cNvSpPr/>
              <p:nvPr>
                <p:custDataLst>
                  <p:tags r:id="rId42"/>
                </p:custDataLst>
              </p:nvPr>
            </p:nvSpPr>
            <p:spPr bwMode="gray">
              <a:xfrm>
                <a:off x="2946" y="1280"/>
                <a:ext cx="115" cy="113"/>
              </a:xfrm>
              <a:custGeom>
                <a:gdLst>
                  <a:gd name="T0" fmla="*/ 0 w 212"/>
                  <a:gd name="T1" fmla="*/ 61 h 184"/>
                  <a:gd name="T2" fmla="*/ 0 w 212"/>
                  <a:gd name="T3" fmla="*/ 0 h 184"/>
                  <a:gd name="T4" fmla="*/ 211 w 212"/>
                  <a:gd name="T5" fmla="*/ 121 h 184"/>
                  <a:gd name="T6" fmla="*/ 211 w 212"/>
                  <a:gd name="T7" fmla="*/ 183 h 184"/>
                  <a:gd name="T8" fmla="*/ 0 w 212"/>
                  <a:gd name="T9" fmla="*/ 61 h 184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12"/>
                  <a:gd name="T16" fmla="*/ 0 h 184"/>
                  <a:gd name="T17" fmla="*/ 212 w 212"/>
                  <a:gd name="T18" fmla="*/ 184 h 184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11" h="184">
                    <a:moveTo>
                      <a:pt x="0" y="61"/>
                    </a:moveTo>
                    <a:lnTo>
                      <a:pt x="0" y="0"/>
                    </a:lnTo>
                    <a:lnTo>
                      <a:pt x="211" y="121"/>
                    </a:lnTo>
                    <a:lnTo>
                      <a:pt x="211" y="183"/>
                    </a:lnTo>
                    <a:lnTo>
                      <a:pt x="0" y="61"/>
                    </a:lnTo>
                  </a:path>
                </a:pathLst>
              </a:custGeom>
              <a:solidFill>
                <a:srgbClr val="FF99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31" name="Freeform 2497"/>
              <p:cNvSpPr/>
              <p:nvPr>
                <p:custDataLst>
                  <p:tags r:id="rId43"/>
                </p:custDataLst>
              </p:nvPr>
            </p:nvSpPr>
            <p:spPr bwMode="gray">
              <a:xfrm>
                <a:off x="2993" y="1222"/>
                <a:ext cx="160" cy="90"/>
              </a:xfrm>
              <a:custGeom>
                <a:gdLst>
                  <a:gd name="T0" fmla="*/ 85 w 297"/>
                  <a:gd name="T1" fmla="*/ 0 h 147"/>
                  <a:gd name="T2" fmla="*/ 296 w 297"/>
                  <a:gd name="T3" fmla="*/ 121 h 147"/>
                  <a:gd name="T4" fmla="*/ 211 w 297"/>
                  <a:gd name="T5" fmla="*/ 146 h 147"/>
                  <a:gd name="T6" fmla="*/ 0 w 297"/>
                  <a:gd name="T7" fmla="*/ 24 h 147"/>
                  <a:gd name="T8" fmla="*/ 85 w 297"/>
                  <a:gd name="T9" fmla="*/ 0 h 14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97"/>
                  <a:gd name="T16" fmla="*/ 0 h 147"/>
                  <a:gd name="T17" fmla="*/ 297 w 297"/>
                  <a:gd name="T18" fmla="*/ 147 h 14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97" h="147">
                    <a:moveTo>
                      <a:pt x="85" y="0"/>
                    </a:moveTo>
                    <a:lnTo>
                      <a:pt x="296" y="121"/>
                    </a:lnTo>
                    <a:lnTo>
                      <a:pt x="211" y="146"/>
                    </a:lnTo>
                    <a:lnTo>
                      <a:pt x="0" y="24"/>
                    </a:lnTo>
                    <a:lnTo>
                      <a:pt x="85" y="0"/>
                    </a:lnTo>
                  </a:path>
                </a:pathLst>
              </a:custGeom>
              <a:solidFill>
                <a:srgbClr val="FF99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32" name="Freeform 2498"/>
              <p:cNvSpPr/>
              <p:nvPr>
                <p:custDataLst>
                  <p:tags r:id="rId44"/>
                </p:custDataLst>
              </p:nvPr>
            </p:nvSpPr>
            <p:spPr bwMode="gray">
              <a:xfrm>
                <a:off x="2946" y="1237"/>
                <a:ext cx="161" cy="118"/>
              </a:xfrm>
              <a:custGeom>
                <a:gdLst>
                  <a:gd name="T0" fmla="*/ 84 w 296"/>
                  <a:gd name="T1" fmla="*/ 0 h 195"/>
                  <a:gd name="T2" fmla="*/ 0 w 296"/>
                  <a:gd name="T3" fmla="*/ 73 h 195"/>
                  <a:gd name="T4" fmla="*/ 211 w 296"/>
                  <a:gd name="T5" fmla="*/ 194 h 195"/>
                  <a:gd name="T6" fmla="*/ 295 w 296"/>
                  <a:gd name="T7" fmla="*/ 122 h 195"/>
                  <a:gd name="T8" fmla="*/ 84 w 296"/>
                  <a:gd name="T9" fmla="*/ 0 h 19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96"/>
                  <a:gd name="T16" fmla="*/ 0 h 195"/>
                  <a:gd name="T17" fmla="*/ 296 w 296"/>
                  <a:gd name="T18" fmla="*/ 195 h 195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96" h="195">
                    <a:moveTo>
                      <a:pt x="84" y="0"/>
                    </a:moveTo>
                    <a:lnTo>
                      <a:pt x="0" y="73"/>
                    </a:lnTo>
                    <a:lnTo>
                      <a:pt x="211" y="194"/>
                    </a:lnTo>
                    <a:lnTo>
                      <a:pt x="295" y="122"/>
                    </a:lnTo>
                    <a:lnTo>
                      <a:pt x="84" y="0"/>
                    </a:lnTo>
                  </a:path>
                </a:pathLst>
              </a:custGeom>
              <a:solidFill>
                <a:srgbClr val="FFCC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33" name="Freeform 2499"/>
              <p:cNvSpPr/>
              <p:nvPr>
                <p:custDataLst>
                  <p:tags r:id="rId45"/>
                </p:custDataLst>
              </p:nvPr>
            </p:nvSpPr>
            <p:spPr bwMode="gray">
              <a:xfrm>
                <a:off x="2951" y="1296"/>
                <a:ext cx="8" cy="21"/>
              </a:xfrm>
              <a:custGeom>
                <a:gdLst>
                  <a:gd name="T0" fmla="*/ 0 w 17"/>
                  <a:gd name="T1" fmla="*/ 0 h 37"/>
                  <a:gd name="T2" fmla="*/ 16 w 17"/>
                  <a:gd name="T3" fmla="*/ 3 h 37"/>
                  <a:gd name="T4" fmla="*/ 16 w 17"/>
                  <a:gd name="T5" fmla="*/ 33 h 37"/>
                  <a:gd name="T6" fmla="*/ 0 w 17"/>
                  <a:gd name="T7" fmla="*/ 36 h 37"/>
                  <a:gd name="T8" fmla="*/ 0 w 17"/>
                  <a:gd name="T9" fmla="*/ 0 h 3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37"/>
                  <a:gd name="T17" fmla="*/ 17 w 17"/>
                  <a:gd name="T18" fmla="*/ 37 h 3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37">
                    <a:moveTo>
                      <a:pt x="0" y="0"/>
                    </a:moveTo>
                    <a:lnTo>
                      <a:pt x="16" y="3"/>
                    </a:lnTo>
                    <a:lnTo>
                      <a:pt x="16" y="33"/>
                    </a:lnTo>
                    <a:lnTo>
                      <a:pt x="0" y="36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FF663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34" name="Freeform 2500"/>
              <p:cNvSpPr/>
              <p:nvPr>
                <p:custDataLst>
                  <p:tags r:id="rId46"/>
                </p:custDataLst>
              </p:nvPr>
            </p:nvSpPr>
            <p:spPr bwMode="gray">
              <a:xfrm>
                <a:off x="2951" y="1316"/>
                <a:ext cx="16" cy="12"/>
              </a:xfrm>
              <a:custGeom>
                <a:gdLst>
                  <a:gd name="T0" fmla="*/ 5 w 28"/>
                  <a:gd name="T1" fmla="*/ 0 h 19"/>
                  <a:gd name="T2" fmla="*/ 27 w 28"/>
                  <a:gd name="T3" fmla="*/ 12 h 19"/>
                  <a:gd name="T4" fmla="*/ 27 w 28"/>
                  <a:gd name="T5" fmla="*/ 18 h 19"/>
                  <a:gd name="T6" fmla="*/ 0 w 28"/>
                  <a:gd name="T7" fmla="*/ 3 h 19"/>
                  <a:gd name="T8" fmla="*/ 5 w 28"/>
                  <a:gd name="T9" fmla="*/ 0 h 1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8"/>
                  <a:gd name="T16" fmla="*/ 0 h 19"/>
                  <a:gd name="T17" fmla="*/ 28 w 28"/>
                  <a:gd name="T18" fmla="*/ 19 h 19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8" h="19">
                    <a:moveTo>
                      <a:pt x="5" y="0"/>
                    </a:moveTo>
                    <a:lnTo>
                      <a:pt x="27" y="12"/>
                    </a:lnTo>
                    <a:lnTo>
                      <a:pt x="27" y="18"/>
                    </a:lnTo>
                    <a:lnTo>
                      <a:pt x="0" y="3"/>
                    </a:lnTo>
                    <a:lnTo>
                      <a:pt x="5" y="0"/>
                    </a:lnTo>
                  </a:path>
                </a:pathLst>
              </a:custGeom>
              <a:solidFill>
                <a:srgbClr val="FFCC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35" name="Freeform 2501"/>
              <p:cNvSpPr/>
              <p:nvPr>
                <p:custDataLst>
                  <p:tags r:id="rId47"/>
                </p:custDataLst>
              </p:nvPr>
            </p:nvSpPr>
            <p:spPr bwMode="gray">
              <a:xfrm>
                <a:off x="2954" y="1298"/>
                <a:ext cx="13" cy="25"/>
              </a:xfrm>
              <a:custGeom>
                <a:gdLst>
                  <a:gd name="T0" fmla="*/ 0 w 23"/>
                  <a:gd name="T1" fmla="*/ 30 h 43"/>
                  <a:gd name="T2" fmla="*/ 0 w 23"/>
                  <a:gd name="T3" fmla="*/ 0 h 43"/>
                  <a:gd name="T4" fmla="*/ 22 w 23"/>
                  <a:gd name="T5" fmla="*/ 12 h 43"/>
                  <a:gd name="T6" fmla="*/ 22 w 23"/>
                  <a:gd name="T7" fmla="*/ 42 h 43"/>
                  <a:gd name="T8" fmla="*/ 0 w 23"/>
                  <a:gd name="T9" fmla="*/ 30 h 4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3"/>
                  <a:gd name="T16" fmla="*/ 0 h 43"/>
                  <a:gd name="T17" fmla="*/ 23 w 23"/>
                  <a:gd name="T18" fmla="*/ 43 h 43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3" h="43">
                    <a:moveTo>
                      <a:pt x="0" y="30"/>
                    </a:moveTo>
                    <a:lnTo>
                      <a:pt x="0" y="0"/>
                    </a:lnTo>
                    <a:lnTo>
                      <a:pt x="22" y="12"/>
                    </a:lnTo>
                    <a:lnTo>
                      <a:pt x="22" y="42"/>
                    </a:lnTo>
                    <a:lnTo>
                      <a:pt x="0" y="30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36" name="Freeform 2502"/>
              <p:cNvSpPr/>
              <p:nvPr>
                <p:custDataLst>
                  <p:tags r:id="rId48"/>
                </p:custDataLst>
              </p:nvPr>
            </p:nvSpPr>
            <p:spPr bwMode="gray">
              <a:xfrm>
                <a:off x="3060" y="1296"/>
                <a:ext cx="93" cy="97"/>
              </a:xfrm>
              <a:custGeom>
                <a:gdLst>
                  <a:gd name="T0" fmla="*/ 0 w 170"/>
                  <a:gd name="T1" fmla="*/ 159 h 160"/>
                  <a:gd name="T2" fmla="*/ 169 w 170"/>
                  <a:gd name="T3" fmla="*/ 61 h 160"/>
                  <a:gd name="T4" fmla="*/ 169 w 170"/>
                  <a:gd name="T5" fmla="*/ 0 h 160"/>
                  <a:gd name="T6" fmla="*/ 84 w 170"/>
                  <a:gd name="T7" fmla="*/ 25 h 160"/>
                  <a:gd name="T8" fmla="*/ 0 w 170"/>
                  <a:gd name="T9" fmla="*/ 97 h 160"/>
                  <a:gd name="T10" fmla="*/ 0 w 170"/>
                  <a:gd name="T11" fmla="*/ 159 h 16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170"/>
                  <a:gd name="T19" fmla="*/ 0 h 160"/>
                  <a:gd name="T20" fmla="*/ 170 w 170"/>
                  <a:gd name="T21" fmla="*/ 160 h 160"/>
                </a:gdLst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170" h="160">
                    <a:moveTo>
                      <a:pt x="0" y="159"/>
                    </a:moveTo>
                    <a:lnTo>
                      <a:pt x="169" y="61"/>
                    </a:lnTo>
                    <a:lnTo>
                      <a:pt x="169" y="0"/>
                    </a:lnTo>
                    <a:lnTo>
                      <a:pt x="84" y="25"/>
                    </a:lnTo>
                    <a:lnTo>
                      <a:pt x="0" y="97"/>
                    </a:lnTo>
                    <a:lnTo>
                      <a:pt x="0" y="159"/>
                    </a:lnTo>
                  </a:path>
                </a:pathLst>
              </a:custGeom>
              <a:solidFill>
                <a:srgbClr val="FF663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37" name="Freeform 2503"/>
              <p:cNvSpPr/>
              <p:nvPr>
                <p:custDataLst>
                  <p:tags r:id="rId49"/>
                </p:custDataLst>
              </p:nvPr>
            </p:nvSpPr>
            <p:spPr bwMode="gray">
              <a:xfrm>
                <a:off x="2979" y="1313"/>
                <a:ext cx="7" cy="22"/>
              </a:xfrm>
              <a:custGeom>
                <a:gdLst>
                  <a:gd name="T0" fmla="*/ 0 w 17"/>
                  <a:gd name="T1" fmla="*/ 0 h 37"/>
                  <a:gd name="T2" fmla="*/ 16 w 17"/>
                  <a:gd name="T3" fmla="*/ 3 h 37"/>
                  <a:gd name="T4" fmla="*/ 16 w 17"/>
                  <a:gd name="T5" fmla="*/ 33 h 37"/>
                  <a:gd name="T6" fmla="*/ 0 w 17"/>
                  <a:gd name="T7" fmla="*/ 36 h 37"/>
                  <a:gd name="T8" fmla="*/ 0 w 17"/>
                  <a:gd name="T9" fmla="*/ 0 h 3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37"/>
                  <a:gd name="T17" fmla="*/ 17 w 17"/>
                  <a:gd name="T18" fmla="*/ 37 h 3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37">
                    <a:moveTo>
                      <a:pt x="0" y="0"/>
                    </a:moveTo>
                    <a:lnTo>
                      <a:pt x="16" y="3"/>
                    </a:lnTo>
                    <a:lnTo>
                      <a:pt x="16" y="33"/>
                    </a:lnTo>
                    <a:lnTo>
                      <a:pt x="0" y="36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FF663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38" name="Freeform 2504"/>
              <p:cNvSpPr/>
              <p:nvPr>
                <p:custDataLst>
                  <p:tags r:id="rId50"/>
                </p:custDataLst>
              </p:nvPr>
            </p:nvSpPr>
            <p:spPr bwMode="gray">
              <a:xfrm>
                <a:off x="2979" y="1332"/>
                <a:ext cx="14" cy="14"/>
              </a:xfrm>
              <a:custGeom>
                <a:gdLst>
                  <a:gd name="T0" fmla="*/ 5 w 28"/>
                  <a:gd name="T1" fmla="*/ 0 h 19"/>
                  <a:gd name="T2" fmla="*/ 27 w 28"/>
                  <a:gd name="T3" fmla="*/ 12 h 19"/>
                  <a:gd name="T4" fmla="*/ 27 w 28"/>
                  <a:gd name="T5" fmla="*/ 18 h 19"/>
                  <a:gd name="T6" fmla="*/ 0 w 28"/>
                  <a:gd name="T7" fmla="*/ 3 h 19"/>
                  <a:gd name="T8" fmla="*/ 5 w 28"/>
                  <a:gd name="T9" fmla="*/ 0 h 1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8"/>
                  <a:gd name="T16" fmla="*/ 0 h 19"/>
                  <a:gd name="T17" fmla="*/ 28 w 28"/>
                  <a:gd name="T18" fmla="*/ 19 h 19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8" h="19">
                    <a:moveTo>
                      <a:pt x="5" y="0"/>
                    </a:moveTo>
                    <a:lnTo>
                      <a:pt x="27" y="12"/>
                    </a:lnTo>
                    <a:lnTo>
                      <a:pt x="27" y="18"/>
                    </a:lnTo>
                    <a:lnTo>
                      <a:pt x="0" y="3"/>
                    </a:lnTo>
                    <a:lnTo>
                      <a:pt x="5" y="0"/>
                    </a:lnTo>
                  </a:path>
                </a:pathLst>
              </a:custGeom>
              <a:solidFill>
                <a:srgbClr val="FFCC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39" name="Freeform 2505"/>
              <p:cNvSpPr/>
              <p:nvPr>
                <p:custDataLst>
                  <p:tags r:id="rId51"/>
                </p:custDataLst>
              </p:nvPr>
            </p:nvSpPr>
            <p:spPr bwMode="gray">
              <a:xfrm>
                <a:off x="2981" y="1315"/>
                <a:ext cx="12" cy="25"/>
              </a:xfrm>
              <a:custGeom>
                <a:gdLst>
                  <a:gd name="T0" fmla="*/ 0 w 23"/>
                  <a:gd name="T1" fmla="*/ 30 h 43"/>
                  <a:gd name="T2" fmla="*/ 0 w 23"/>
                  <a:gd name="T3" fmla="*/ 0 h 43"/>
                  <a:gd name="T4" fmla="*/ 22 w 23"/>
                  <a:gd name="T5" fmla="*/ 12 h 43"/>
                  <a:gd name="T6" fmla="*/ 22 w 23"/>
                  <a:gd name="T7" fmla="*/ 42 h 43"/>
                  <a:gd name="T8" fmla="*/ 0 w 23"/>
                  <a:gd name="T9" fmla="*/ 30 h 4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3"/>
                  <a:gd name="T16" fmla="*/ 0 h 43"/>
                  <a:gd name="T17" fmla="*/ 23 w 23"/>
                  <a:gd name="T18" fmla="*/ 43 h 43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3" h="43">
                    <a:moveTo>
                      <a:pt x="0" y="30"/>
                    </a:moveTo>
                    <a:lnTo>
                      <a:pt x="0" y="0"/>
                    </a:lnTo>
                    <a:lnTo>
                      <a:pt x="22" y="12"/>
                    </a:lnTo>
                    <a:lnTo>
                      <a:pt x="22" y="42"/>
                    </a:lnTo>
                    <a:lnTo>
                      <a:pt x="0" y="30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40" name="Freeform 2506"/>
              <p:cNvSpPr/>
              <p:nvPr>
                <p:custDataLst>
                  <p:tags r:id="rId52"/>
                </p:custDataLst>
              </p:nvPr>
            </p:nvSpPr>
            <p:spPr bwMode="gray">
              <a:xfrm>
                <a:off x="3003" y="1330"/>
                <a:ext cx="9" cy="22"/>
              </a:xfrm>
              <a:custGeom>
                <a:gdLst>
                  <a:gd name="T0" fmla="*/ 0 w 17"/>
                  <a:gd name="T1" fmla="*/ 0 h 37"/>
                  <a:gd name="T2" fmla="*/ 16 w 17"/>
                  <a:gd name="T3" fmla="*/ 3 h 37"/>
                  <a:gd name="T4" fmla="*/ 16 w 17"/>
                  <a:gd name="T5" fmla="*/ 33 h 37"/>
                  <a:gd name="T6" fmla="*/ 0 w 17"/>
                  <a:gd name="T7" fmla="*/ 36 h 37"/>
                  <a:gd name="T8" fmla="*/ 0 w 17"/>
                  <a:gd name="T9" fmla="*/ 0 h 3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37"/>
                  <a:gd name="T17" fmla="*/ 17 w 17"/>
                  <a:gd name="T18" fmla="*/ 37 h 3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37">
                    <a:moveTo>
                      <a:pt x="0" y="0"/>
                    </a:moveTo>
                    <a:lnTo>
                      <a:pt x="16" y="3"/>
                    </a:lnTo>
                    <a:lnTo>
                      <a:pt x="16" y="33"/>
                    </a:lnTo>
                    <a:lnTo>
                      <a:pt x="0" y="36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FF663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41" name="Freeform 2507"/>
              <p:cNvSpPr/>
              <p:nvPr>
                <p:custDataLst>
                  <p:tags r:id="rId53"/>
                </p:custDataLst>
              </p:nvPr>
            </p:nvSpPr>
            <p:spPr bwMode="gray">
              <a:xfrm>
                <a:off x="3003" y="1351"/>
                <a:ext cx="16" cy="10"/>
              </a:xfrm>
              <a:custGeom>
                <a:gdLst>
                  <a:gd name="T0" fmla="*/ 6 w 29"/>
                  <a:gd name="T1" fmla="*/ 0 h 19"/>
                  <a:gd name="T2" fmla="*/ 28 w 29"/>
                  <a:gd name="T3" fmla="*/ 12 h 19"/>
                  <a:gd name="T4" fmla="*/ 28 w 29"/>
                  <a:gd name="T5" fmla="*/ 18 h 19"/>
                  <a:gd name="T6" fmla="*/ 0 w 29"/>
                  <a:gd name="T7" fmla="*/ 3 h 19"/>
                  <a:gd name="T8" fmla="*/ 6 w 29"/>
                  <a:gd name="T9" fmla="*/ 0 h 1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9"/>
                  <a:gd name="T16" fmla="*/ 0 h 19"/>
                  <a:gd name="T17" fmla="*/ 29 w 29"/>
                  <a:gd name="T18" fmla="*/ 19 h 19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8" h="19">
                    <a:moveTo>
                      <a:pt x="6" y="0"/>
                    </a:moveTo>
                    <a:lnTo>
                      <a:pt x="28" y="12"/>
                    </a:lnTo>
                    <a:lnTo>
                      <a:pt x="28" y="18"/>
                    </a:lnTo>
                    <a:lnTo>
                      <a:pt x="0" y="3"/>
                    </a:lnTo>
                    <a:lnTo>
                      <a:pt x="6" y="0"/>
                    </a:lnTo>
                  </a:path>
                </a:pathLst>
              </a:custGeom>
              <a:solidFill>
                <a:srgbClr val="FFCC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42" name="Freeform 2508"/>
              <p:cNvSpPr/>
              <p:nvPr>
                <p:custDataLst>
                  <p:tags r:id="rId54"/>
                </p:custDataLst>
              </p:nvPr>
            </p:nvSpPr>
            <p:spPr bwMode="gray">
              <a:xfrm>
                <a:off x="3006" y="1331"/>
                <a:ext cx="13" cy="27"/>
              </a:xfrm>
              <a:custGeom>
                <a:gdLst>
                  <a:gd name="T0" fmla="*/ 0 w 23"/>
                  <a:gd name="T1" fmla="*/ 30 h 43"/>
                  <a:gd name="T2" fmla="*/ 0 w 23"/>
                  <a:gd name="T3" fmla="*/ 0 h 43"/>
                  <a:gd name="T4" fmla="*/ 22 w 23"/>
                  <a:gd name="T5" fmla="*/ 12 h 43"/>
                  <a:gd name="T6" fmla="*/ 22 w 23"/>
                  <a:gd name="T7" fmla="*/ 42 h 43"/>
                  <a:gd name="T8" fmla="*/ 0 w 23"/>
                  <a:gd name="T9" fmla="*/ 30 h 4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3"/>
                  <a:gd name="T16" fmla="*/ 0 h 43"/>
                  <a:gd name="T17" fmla="*/ 23 w 23"/>
                  <a:gd name="T18" fmla="*/ 43 h 43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3" h="43">
                    <a:moveTo>
                      <a:pt x="0" y="30"/>
                    </a:moveTo>
                    <a:lnTo>
                      <a:pt x="0" y="0"/>
                    </a:lnTo>
                    <a:lnTo>
                      <a:pt x="22" y="12"/>
                    </a:lnTo>
                    <a:lnTo>
                      <a:pt x="22" y="42"/>
                    </a:lnTo>
                    <a:lnTo>
                      <a:pt x="0" y="30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43" name="Freeform 2509"/>
              <p:cNvSpPr/>
              <p:nvPr>
                <p:custDataLst>
                  <p:tags r:id="rId55"/>
                </p:custDataLst>
              </p:nvPr>
            </p:nvSpPr>
            <p:spPr bwMode="gray">
              <a:xfrm>
                <a:off x="3038" y="1352"/>
                <a:ext cx="9" cy="23"/>
              </a:xfrm>
              <a:custGeom>
                <a:gdLst>
                  <a:gd name="T0" fmla="*/ 0 w 17"/>
                  <a:gd name="T1" fmla="*/ 0 h 37"/>
                  <a:gd name="T2" fmla="*/ 16 w 17"/>
                  <a:gd name="T3" fmla="*/ 3 h 37"/>
                  <a:gd name="T4" fmla="*/ 16 w 17"/>
                  <a:gd name="T5" fmla="*/ 33 h 37"/>
                  <a:gd name="T6" fmla="*/ 0 w 17"/>
                  <a:gd name="T7" fmla="*/ 36 h 37"/>
                  <a:gd name="T8" fmla="*/ 0 w 17"/>
                  <a:gd name="T9" fmla="*/ 0 h 3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37"/>
                  <a:gd name="T17" fmla="*/ 17 w 17"/>
                  <a:gd name="T18" fmla="*/ 37 h 3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37">
                    <a:moveTo>
                      <a:pt x="0" y="0"/>
                    </a:moveTo>
                    <a:lnTo>
                      <a:pt x="16" y="3"/>
                    </a:lnTo>
                    <a:lnTo>
                      <a:pt x="16" y="33"/>
                    </a:lnTo>
                    <a:lnTo>
                      <a:pt x="0" y="36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FF663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44" name="Freeform 2510"/>
              <p:cNvSpPr/>
              <p:nvPr>
                <p:custDataLst>
                  <p:tags r:id="rId56"/>
                </p:custDataLst>
              </p:nvPr>
            </p:nvSpPr>
            <p:spPr bwMode="gray">
              <a:xfrm>
                <a:off x="3038" y="1372"/>
                <a:ext cx="15" cy="12"/>
              </a:xfrm>
              <a:custGeom>
                <a:gdLst>
                  <a:gd name="T0" fmla="*/ 5 w 28"/>
                  <a:gd name="T1" fmla="*/ 0 h 19"/>
                  <a:gd name="T2" fmla="*/ 27 w 28"/>
                  <a:gd name="T3" fmla="*/ 12 h 19"/>
                  <a:gd name="T4" fmla="*/ 27 w 28"/>
                  <a:gd name="T5" fmla="*/ 18 h 19"/>
                  <a:gd name="T6" fmla="*/ 0 w 28"/>
                  <a:gd name="T7" fmla="*/ 3 h 19"/>
                  <a:gd name="T8" fmla="*/ 5 w 28"/>
                  <a:gd name="T9" fmla="*/ 0 h 1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8"/>
                  <a:gd name="T16" fmla="*/ 0 h 19"/>
                  <a:gd name="T17" fmla="*/ 28 w 28"/>
                  <a:gd name="T18" fmla="*/ 19 h 19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8" h="19">
                    <a:moveTo>
                      <a:pt x="5" y="0"/>
                    </a:moveTo>
                    <a:lnTo>
                      <a:pt x="27" y="12"/>
                    </a:lnTo>
                    <a:lnTo>
                      <a:pt x="27" y="18"/>
                    </a:lnTo>
                    <a:lnTo>
                      <a:pt x="0" y="3"/>
                    </a:lnTo>
                    <a:lnTo>
                      <a:pt x="5" y="0"/>
                    </a:lnTo>
                  </a:path>
                </a:pathLst>
              </a:custGeom>
              <a:solidFill>
                <a:srgbClr val="FFCC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45" name="Freeform 2511"/>
              <p:cNvSpPr/>
              <p:nvPr>
                <p:custDataLst>
                  <p:tags r:id="rId57"/>
                </p:custDataLst>
              </p:nvPr>
            </p:nvSpPr>
            <p:spPr bwMode="gray">
              <a:xfrm>
                <a:off x="3041" y="1353"/>
                <a:ext cx="12" cy="26"/>
              </a:xfrm>
              <a:custGeom>
                <a:gdLst>
                  <a:gd name="T0" fmla="*/ 0 w 23"/>
                  <a:gd name="T1" fmla="*/ 30 h 43"/>
                  <a:gd name="T2" fmla="*/ 0 w 23"/>
                  <a:gd name="T3" fmla="*/ 0 h 43"/>
                  <a:gd name="T4" fmla="*/ 22 w 23"/>
                  <a:gd name="T5" fmla="*/ 12 h 43"/>
                  <a:gd name="T6" fmla="*/ 22 w 23"/>
                  <a:gd name="T7" fmla="*/ 42 h 43"/>
                  <a:gd name="T8" fmla="*/ 0 w 23"/>
                  <a:gd name="T9" fmla="*/ 30 h 4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3"/>
                  <a:gd name="T16" fmla="*/ 0 h 43"/>
                  <a:gd name="T17" fmla="*/ 23 w 23"/>
                  <a:gd name="T18" fmla="*/ 43 h 43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3" h="43">
                    <a:moveTo>
                      <a:pt x="0" y="30"/>
                    </a:moveTo>
                    <a:lnTo>
                      <a:pt x="0" y="0"/>
                    </a:lnTo>
                    <a:lnTo>
                      <a:pt x="22" y="12"/>
                    </a:lnTo>
                    <a:lnTo>
                      <a:pt x="22" y="42"/>
                    </a:lnTo>
                    <a:lnTo>
                      <a:pt x="0" y="30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46" name="Freeform 2512"/>
              <p:cNvSpPr/>
              <p:nvPr>
                <p:custDataLst>
                  <p:tags r:id="rId58"/>
                </p:custDataLst>
              </p:nvPr>
            </p:nvSpPr>
            <p:spPr bwMode="gray">
              <a:xfrm>
                <a:off x="2973" y="1257"/>
                <a:ext cx="28" cy="25"/>
              </a:xfrm>
              <a:custGeom>
                <a:gdLst>
                  <a:gd name="T0" fmla="*/ 33 w 55"/>
                  <a:gd name="T1" fmla="*/ 0 h 41"/>
                  <a:gd name="T2" fmla="*/ 54 w 55"/>
                  <a:gd name="T3" fmla="*/ 11 h 41"/>
                  <a:gd name="T4" fmla="*/ 21 w 55"/>
                  <a:gd name="T5" fmla="*/ 40 h 41"/>
                  <a:gd name="T6" fmla="*/ 0 w 55"/>
                  <a:gd name="T7" fmla="*/ 28 h 41"/>
                  <a:gd name="T8" fmla="*/ 33 w 55"/>
                  <a:gd name="T9" fmla="*/ 0 h 4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55"/>
                  <a:gd name="T16" fmla="*/ 0 h 41"/>
                  <a:gd name="T17" fmla="*/ 55 w 55"/>
                  <a:gd name="T18" fmla="*/ 41 h 41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55" h="41">
                    <a:moveTo>
                      <a:pt x="33" y="0"/>
                    </a:moveTo>
                    <a:lnTo>
                      <a:pt x="54" y="11"/>
                    </a:lnTo>
                    <a:lnTo>
                      <a:pt x="21" y="40"/>
                    </a:lnTo>
                    <a:lnTo>
                      <a:pt x="0" y="28"/>
                    </a:lnTo>
                    <a:lnTo>
                      <a:pt x="33" y="0"/>
                    </a:lnTo>
                  </a:path>
                </a:pathLst>
              </a:custGeom>
              <a:solidFill>
                <a:srgbClr val="CEE1E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47" name="Freeform 2513"/>
              <p:cNvSpPr/>
              <p:nvPr>
                <p:custDataLst>
                  <p:tags r:id="rId59"/>
                </p:custDataLst>
              </p:nvPr>
            </p:nvSpPr>
            <p:spPr bwMode="gray">
              <a:xfrm>
                <a:off x="3006" y="1279"/>
                <a:ext cx="30" cy="26"/>
              </a:xfrm>
              <a:custGeom>
                <a:gdLst>
                  <a:gd name="T0" fmla="*/ 33 w 54"/>
                  <a:gd name="T1" fmla="*/ 0 h 42"/>
                  <a:gd name="T2" fmla="*/ 53 w 54"/>
                  <a:gd name="T3" fmla="*/ 12 h 42"/>
                  <a:gd name="T4" fmla="*/ 20 w 54"/>
                  <a:gd name="T5" fmla="*/ 41 h 42"/>
                  <a:gd name="T6" fmla="*/ 0 w 54"/>
                  <a:gd name="T7" fmla="*/ 29 h 42"/>
                  <a:gd name="T8" fmla="*/ 33 w 54"/>
                  <a:gd name="T9" fmla="*/ 0 h 4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54"/>
                  <a:gd name="T16" fmla="*/ 0 h 42"/>
                  <a:gd name="T17" fmla="*/ 54 w 54"/>
                  <a:gd name="T18" fmla="*/ 42 h 4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54" h="42">
                    <a:moveTo>
                      <a:pt x="33" y="0"/>
                    </a:moveTo>
                    <a:lnTo>
                      <a:pt x="53" y="12"/>
                    </a:lnTo>
                    <a:lnTo>
                      <a:pt x="20" y="41"/>
                    </a:lnTo>
                    <a:lnTo>
                      <a:pt x="0" y="29"/>
                    </a:lnTo>
                    <a:lnTo>
                      <a:pt x="33" y="0"/>
                    </a:lnTo>
                  </a:path>
                </a:pathLst>
              </a:custGeom>
              <a:solidFill>
                <a:srgbClr val="CEE1E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48" name="Freeform 2514"/>
              <p:cNvSpPr/>
              <p:nvPr>
                <p:custDataLst>
                  <p:tags r:id="rId60"/>
                </p:custDataLst>
              </p:nvPr>
            </p:nvSpPr>
            <p:spPr bwMode="gray">
              <a:xfrm>
                <a:off x="3047" y="1306"/>
                <a:ext cx="31" cy="25"/>
              </a:xfrm>
              <a:custGeom>
                <a:gdLst>
                  <a:gd name="T0" fmla="*/ 33 w 55"/>
                  <a:gd name="T1" fmla="*/ 0 h 41"/>
                  <a:gd name="T2" fmla="*/ 54 w 55"/>
                  <a:gd name="T3" fmla="*/ 12 h 41"/>
                  <a:gd name="T4" fmla="*/ 20 w 55"/>
                  <a:gd name="T5" fmla="*/ 40 h 41"/>
                  <a:gd name="T6" fmla="*/ 0 w 55"/>
                  <a:gd name="T7" fmla="*/ 28 h 41"/>
                  <a:gd name="T8" fmla="*/ 33 w 55"/>
                  <a:gd name="T9" fmla="*/ 0 h 4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55"/>
                  <a:gd name="T16" fmla="*/ 0 h 41"/>
                  <a:gd name="T17" fmla="*/ 55 w 55"/>
                  <a:gd name="T18" fmla="*/ 41 h 41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55" h="41">
                    <a:moveTo>
                      <a:pt x="33" y="0"/>
                    </a:moveTo>
                    <a:lnTo>
                      <a:pt x="54" y="12"/>
                    </a:lnTo>
                    <a:lnTo>
                      <a:pt x="20" y="40"/>
                    </a:lnTo>
                    <a:lnTo>
                      <a:pt x="0" y="28"/>
                    </a:lnTo>
                    <a:lnTo>
                      <a:pt x="33" y="0"/>
                    </a:lnTo>
                  </a:path>
                </a:pathLst>
              </a:custGeom>
              <a:solidFill>
                <a:srgbClr val="CEE1E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49" name="Freeform 2515"/>
              <p:cNvSpPr/>
              <p:nvPr>
                <p:custDataLst>
                  <p:tags r:id="rId61"/>
                </p:custDataLst>
              </p:nvPr>
            </p:nvSpPr>
            <p:spPr bwMode="gray">
              <a:xfrm>
                <a:off x="3053" y="1255"/>
                <a:ext cx="33" cy="15"/>
              </a:xfrm>
              <a:custGeom>
                <a:gdLst>
                  <a:gd name="T0" fmla="*/ 39 w 61"/>
                  <a:gd name="T1" fmla="*/ 0 h 25"/>
                  <a:gd name="T2" fmla="*/ 60 w 61"/>
                  <a:gd name="T3" fmla="*/ 12 h 25"/>
                  <a:gd name="T4" fmla="*/ 21 w 61"/>
                  <a:gd name="T5" fmla="*/ 24 h 25"/>
                  <a:gd name="T6" fmla="*/ 0 w 61"/>
                  <a:gd name="T7" fmla="*/ 12 h 25"/>
                  <a:gd name="T8" fmla="*/ 39 w 61"/>
                  <a:gd name="T9" fmla="*/ 0 h 2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61"/>
                  <a:gd name="T16" fmla="*/ 0 h 25"/>
                  <a:gd name="T17" fmla="*/ 61 w 61"/>
                  <a:gd name="T18" fmla="*/ 25 h 25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61" h="25">
                    <a:moveTo>
                      <a:pt x="39" y="0"/>
                    </a:moveTo>
                    <a:lnTo>
                      <a:pt x="60" y="12"/>
                    </a:lnTo>
                    <a:lnTo>
                      <a:pt x="21" y="24"/>
                    </a:lnTo>
                    <a:lnTo>
                      <a:pt x="0" y="12"/>
                    </a:lnTo>
                    <a:lnTo>
                      <a:pt x="39" y="0"/>
                    </a:lnTo>
                  </a:path>
                </a:pathLst>
              </a:custGeom>
              <a:solidFill>
                <a:srgbClr val="9DB9D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50" name="Freeform 2516"/>
              <p:cNvSpPr/>
              <p:nvPr>
                <p:custDataLst>
                  <p:tags r:id="rId62"/>
                </p:custDataLst>
              </p:nvPr>
            </p:nvSpPr>
            <p:spPr bwMode="gray">
              <a:xfrm>
                <a:off x="3017" y="1234"/>
                <a:ext cx="34" cy="14"/>
              </a:xfrm>
              <a:custGeom>
                <a:gdLst>
                  <a:gd name="T0" fmla="*/ 39 w 61"/>
                  <a:gd name="T1" fmla="*/ 0 h 24"/>
                  <a:gd name="T2" fmla="*/ 60 w 61"/>
                  <a:gd name="T3" fmla="*/ 12 h 24"/>
                  <a:gd name="T4" fmla="*/ 21 w 61"/>
                  <a:gd name="T5" fmla="*/ 23 h 24"/>
                  <a:gd name="T6" fmla="*/ 0 w 61"/>
                  <a:gd name="T7" fmla="*/ 11 h 24"/>
                  <a:gd name="T8" fmla="*/ 39 w 61"/>
                  <a:gd name="T9" fmla="*/ 0 h 24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61"/>
                  <a:gd name="T16" fmla="*/ 0 h 24"/>
                  <a:gd name="T17" fmla="*/ 61 w 61"/>
                  <a:gd name="T18" fmla="*/ 24 h 24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61" h="24">
                    <a:moveTo>
                      <a:pt x="39" y="0"/>
                    </a:moveTo>
                    <a:lnTo>
                      <a:pt x="60" y="12"/>
                    </a:lnTo>
                    <a:lnTo>
                      <a:pt x="21" y="23"/>
                    </a:lnTo>
                    <a:lnTo>
                      <a:pt x="0" y="11"/>
                    </a:lnTo>
                    <a:lnTo>
                      <a:pt x="39" y="0"/>
                    </a:lnTo>
                  </a:path>
                </a:pathLst>
              </a:custGeom>
              <a:solidFill>
                <a:srgbClr val="9DB9D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51" name="Freeform 2517"/>
              <p:cNvSpPr/>
              <p:nvPr>
                <p:custDataLst>
                  <p:tags r:id="rId63"/>
                </p:custDataLst>
              </p:nvPr>
            </p:nvSpPr>
            <p:spPr bwMode="gray">
              <a:xfrm>
                <a:off x="3092" y="1281"/>
                <a:ext cx="32" cy="16"/>
              </a:xfrm>
              <a:custGeom>
                <a:gdLst>
                  <a:gd name="T0" fmla="*/ 38 w 60"/>
                  <a:gd name="T1" fmla="*/ 0 h 24"/>
                  <a:gd name="T2" fmla="*/ 59 w 60"/>
                  <a:gd name="T3" fmla="*/ 12 h 24"/>
                  <a:gd name="T4" fmla="*/ 20 w 60"/>
                  <a:gd name="T5" fmla="*/ 23 h 24"/>
                  <a:gd name="T6" fmla="*/ 0 w 60"/>
                  <a:gd name="T7" fmla="*/ 12 h 24"/>
                  <a:gd name="T8" fmla="*/ 38 w 60"/>
                  <a:gd name="T9" fmla="*/ 0 h 24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60"/>
                  <a:gd name="T16" fmla="*/ 0 h 24"/>
                  <a:gd name="T17" fmla="*/ 60 w 60"/>
                  <a:gd name="T18" fmla="*/ 24 h 24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60" h="24">
                    <a:moveTo>
                      <a:pt x="38" y="0"/>
                    </a:moveTo>
                    <a:lnTo>
                      <a:pt x="59" y="12"/>
                    </a:lnTo>
                    <a:lnTo>
                      <a:pt x="20" y="23"/>
                    </a:lnTo>
                    <a:lnTo>
                      <a:pt x="0" y="12"/>
                    </a:lnTo>
                    <a:lnTo>
                      <a:pt x="38" y="0"/>
                    </a:lnTo>
                  </a:path>
                </a:pathLst>
              </a:custGeom>
              <a:solidFill>
                <a:srgbClr val="9DB9D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52" name="Line 2518"/>
              <p:cNvSpPr>
                <a:spLocks noChangeShapeType="1"/>
              </p:cNvSpPr>
              <p:nvPr>
                <p:custDataLst>
                  <p:tags r:id="rId64"/>
                </p:custDataLst>
              </p:nvPr>
            </p:nvSpPr>
            <p:spPr bwMode="gray">
              <a:xfrm flipH="1" flipV="1">
                <a:off x="2986" y="1375"/>
                <a:ext cx="0" cy="2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 type="none" w="sm" len="sm"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none" lIns="19220" tIns="9610" rIns="19220" bIns="961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553" name="Freeform 2519"/>
              <p:cNvSpPr/>
              <p:nvPr>
                <p:custDataLst>
                  <p:tags r:id="rId65"/>
                </p:custDataLst>
              </p:nvPr>
            </p:nvSpPr>
            <p:spPr bwMode="gray">
              <a:xfrm>
                <a:off x="2986" y="1377"/>
                <a:ext cx="8" cy="11"/>
              </a:xfrm>
              <a:custGeom>
                <a:gdLst>
                  <a:gd name="T0" fmla="*/ 8 w 17"/>
                  <a:gd name="T1" fmla="*/ 16 h 17"/>
                  <a:gd name="T2" fmla="*/ 4 w 17"/>
                  <a:gd name="T3" fmla="*/ 16 h 17"/>
                  <a:gd name="T4" fmla="*/ 0 w 17"/>
                  <a:gd name="T5" fmla="*/ 10 h 17"/>
                  <a:gd name="T6" fmla="*/ 4 w 17"/>
                  <a:gd name="T7" fmla="*/ 5 h 17"/>
                  <a:gd name="T8" fmla="*/ 8 w 17"/>
                  <a:gd name="T9" fmla="*/ 0 h 17"/>
                  <a:gd name="T10" fmla="*/ 12 w 17"/>
                  <a:gd name="T11" fmla="*/ 0 h 17"/>
                  <a:gd name="T12" fmla="*/ 16 w 17"/>
                  <a:gd name="T13" fmla="*/ 5 h 17"/>
                  <a:gd name="T14" fmla="*/ 12 w 17"/>
                  <a:gd name="T15" fmla="*/ 10 h 17"/>
                  <a:gd name="T16" fmla="*/ 8 w 17"/>
                  <a:gd name="T17" fmla="*/ 16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8" y="16"/>
                    </a:moveTo>
                    <a:lnTo>
                      <a:pt x="4" y="16"/>
                    </a:lnTo>
                    <a:lnTo>
                      <a:pt x="0" y="10"/>
                    </a:lnTo>
                    <a:lnTo>
                      <a:pt x="4" y="5"/>
                    </a:lnTo>
                    <a:lnTo>
                      <a:pt x="8" y="0"/>
                    </a:lnTo>
                    <a:lnTo>
                      <a:pt x="12" y="0"/>
                    </a:lnTo>
                    <a:lnTo>
                      <a:pt x="16" y="5"/>
                    </a:lnTo>
                    <a:lnTo>
                      <a:pt x="12" y="10"/>
                    </a:lnTo>
                    <a:lnTo>
                      <a:pt x="8" y="16"/>
                    </a:lnTo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54" name="Freeform 2520"/>
              <p:cNvSpPr/>
              <p:nvPr>
                <p:custDataLst>
                  <p:tags r:id="rId66"/>
                </p:custDataLst>
              </p:nvPr>
            </p:nvSpPr>
            <p:spPr bwMode="gray">
              <a:xfrm>
                <a:off x="2986" y="1377"/>
                <a:ext cx="9" cy="11"/>
              </a:xfrm>
              <a:custGeom>
                <a:gdLst>
                  <a:gd name="T0" fmla="*/ 10 w 17"/>
                  <a:gd name="T1" fmla="*/ 10 h 17"/>
                  <a:gd name="T2" fmla="*/ 16 w 17"/>
                  <a:gd name="T3" fmla="*/ 5 h 17"/>
                  <a:gd name="T4" fmla="*/ 10 w 17"/>
                  <a:gd name="T5" fmla="*/ 0 h 17"/>
                  <a:gd name="T6" fmla="*/ 5 w 17"/>
                  <a:gd name="T7" fmla="*/ 0 h 17"/>
                  <a:gd name="T8" fmla="*/ 5 w 17"/>
                  <a:gd name="T9" fmla="*/ 5 h 17"/>
                  <a:gd name="T10" fmla="*/ 0 w 17"/>
                  <a:gd name="T11" fmla="*/ 10 h 17"/>
                  <a:gd name="T12" fmla="*/ 5 w 17"/>
                  <a:gd name="T13" fmla="*/ 16 h 17"/>
                  <a:gd name="T14" fmla="*/ 10 w 17"/>
                  <a:gd name="T15" fmla="*/ 10 h 17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17"/>
                  <a:gd name="T25" fmla="*/ 0 h 17"/>
                  <a:gd name="T26" fmla="*/ 17 w 17"/>
                  <a:gd name="T27" fmla="*/ 17 h 17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17" h="17">
                    <a:moveTo>
                      <a:pt x="10" y="10"/>
                    </a:moveTo>
                    <a:lnTo>
                      <a:pt x="16" y="5"/>
                    </a:lnTo>
                    <a:lnTo>
                      <a:pt x="10" y="0"/>
                    </a:lnTo>
                    <a:lnTo>
                      <a:pt x="5" y="0"/>
                    </a:lnTo>
                    <a:lnTo>
                      <a:pt x="5" y="5"/>
                    </a:lnTo>
                    <a:lnTo>
                      <a:pt x="0" y="10"/>
                    </a:lnTo>
                    <a:lnTo>
                      <a:pt x="5" y="16"/>
                    </a:lnTo>
                    <a:lnTo>
                      <a:pt x="10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55" name="Freeform 2521"/>
              <p:cNvSpPr/>
              <p:nvPr>
                <p:custDataLst>
                  <p:tags r:id="rId67"/>
                </p:custDataLst>
              </p:nvPr>
            </p:nvSpPr>
            <p:spPr bwMode="gray">
              <a:xfrm>
                <a:off x="2971" y="1361"/>
                <a:ext cx="10" cy="21"/>
              </a:xfrm>
              <a:custGeom>
                <a:gdLst>
                  <a:gd name="T0" fmla="*/ 18 w 19"/>
                  <a:gd name="T1" fmla="*/ 10 h 32"/>
                  <a:gd name="T2" fmla="*/ 0 w 19"/>
                  <a:gd name="T3" fmla="*/ 0 h 32"/>
                  <a:gd name="T4" fmla="*/ 0 w 19"/>
                  <a:gd name="T5" fmla="*/ 21 h 32"/>
                  <a:gd name="T6" fmla="*/ 18 w 19"/>
                  <a:gd name="T7" fmla="*/ 31 h 32"/>
                  <a:gd name="T8" fmla="*/ 18 w 19"/>
                  <a:gd name="T9" fmla="*/ 10 h 3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9"/>
                  <a:gd name="T16" fmla="*/ 0 h 32"/>
                  <a:gd name="T17" fmla="*/ 19 w 19"/>
                  <a:gd name="T18" fmla="*/ 32 h 3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9" h="32">
                    <a:moveTo>
                      <a:pt x="18" y="10"/>
                    </a:moveTo>
                    <a:lnTo>
                      <a:pt x="0" y="0"/>
                    </a:lnTo>
                    <a:lnTo>
                      <a:pt x="0" y="21"/>
                    </a:lnTo>
                    <a:lnTo>
                      <a:pt x="18" y="31"/>
                    </a:lnTo>
                    <a:lnTo>
                      <a:pt x="18" y="10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56" name="Freeform 2522"/>
              <p:cNvSpPr/>
              <p:nvPr>
                <p:custDataLst>
                  <p:tags r:id="rId68"/>
                </p:custDataLst>
              </p:nvPr>
            </p:nvSpPr>
            <p:spPr bwMode="gray">
              <a:xfrm>
                <a:off x="3007" y="1359"/>
                <a:ext cx="10" cy="10"/>
              </a:xfrm>
              <a:custGeom>
                <a:gdLst>
                  <a:gd name="T0" fmla="*/ 6 w 17"/>
                  <a:gd name="T1" fmla="*/ 14 h 17"/>
                  <a:gd name="T2" fmla="*/ 2 w 17"/>
                  <a:gd name="T3" fmla="*/ 12 h 17"/>
                  <a:gd name="T4" fmla="*/ 0 w 17"/>
                  <a:gd name="T5" fmla="*/ 10 h 17"/>
                  <a:gd name="T6" fmla="*/ 0 w 17"/>
                  <a:gd name="T7" fmla="*/ 8 h 17"/>
                  <a:gd name="T8" fmla="*/ 2 w 17"/>
                  <a:gd name="T9" fmla="*/ 3 h 17"/>
                  <a:gd name="T10" fmla="*/ 4 w 17"/>
                  <a:gd name="T11" fmla="*/ 1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1 h 17"/>
                  <a:gd name="T20" fmla="*/ 16 w 17"/>
                  <a:gd name="T21" fmla="*/ 3 h 17"/>
                  <a:gd name="T22" fmla="*/ 16 w 17"/>
                  <a:gd name="T23" fmla="*/ 5 h 17"/>
                  <a:gd name="T24" fmla="*/ 14 w 17"/>
                  <a:gd name="T25" fmla="*/ 10 h 17"/>
                  <a:gd name="T26" fmla="*/ 12 w 17"/>
                  <a:gd name="T27" fmla="*/ 12 h 17"/>
                  <a:gd name="T28" fmla="*/ 10 w 17"/>
                  <a:gd name="T29" fmla="*/ 14 h 17"/>
                  <a:gd name="T30" fmla="*/ 8 w 17"/>
                  <a:gd name="T31" fmla="*/ 16 h 17"/>
                  <a:gd name="T32" fmla="*/ 6 w 17"/>
                  <a:gd name="T33" fmla="*/ 14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4"/>
                    </a:moveTo>
                    <a:lnTo>
                      <a:pt x="2" y="12"/>
                    </a:lnTo>
                    <a:lnTo>
                      <a:pt x="0" y="10"/>
                    </a:lnTo>
                    <a:lnTo>
                      <a:pt x="0" y="8"/>
                    </a:lnTo>
                    <a:lnTo>
                      <a:pt x="2" y="3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4" y="10"/>
                    </a:lnTo>
                    <a:lnTo>
                      <a:pt x="12" y="12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4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57" name="Freeform 2523"/>
              <p:cNvSpPr/>
              <p:nvPr>
                <p:custDataLst>
                  <p:tags r:id="rId69"/>
                </p:custDataLst>
              </p:nvPr>
            </p:nvSpPr>
            <p:spPr bwMode="gray">
              <a:xfrm>
                <a:off x="3008" y="1359"/>
                <a:ext cx="10" cy="10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4 h 17"/>
                  <a:gd name="T4" fmla="*/ 16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0 h 17"/>
                  <a:gd name="T18" fmla="*/ 0 w 17"/>
                  <a:gd name="T19" fmla="*/ 14 h 17"/>
                  <a:gd name="T20" fmla="*/ 2 w 17"/>
                  <a:gd name="T21" fmla="*/ 14 h 17"/>
                  <a:gd name="T22" fmla="*/ 5 w 17"/>
                  <a:gd name="T23" fmla="*/ 16 h 17"/>
                  <a:gd name="T24" fmla="*/ 8 w 17"/>
                  <a:gd name="T25" fmla="*/ 14 h 17"/>
                  <a:gd name="T26" fmla="*/ 10 w 17"/>
                  <a:gd name="T27" fmla="*/ 12 h 17"/>
                  <a:gd name="T28" fmla="*/ 13 w 17"/>
                  <a:gd name="T29" fmla="*/ 10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0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0"/>
                    </a:lnTo>
                    <a:lnTo>
                      <a:pt x="0" y="14"/>
                    </a:lnTo>
                    <a:lnTo>
                      <a:pt x="2" y="14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58" name="Freeform 2524"/>
              <p:cNvSpPr/>
              <p:nvPr>
                <p:custDataLst>
                  <p:tags r:id="rId70"/>
                </p:custDataLst>
              </p:nvPr>
            </p:nvSpPr>
            <p:spPr bwMode="gray">
              <a:xfrm>
                <a:off x="3009" y="1360"/>
                <a:ext cx="9" cy="10"/>
              </a:xfrm>
              <a:custGeom>
                <a:gdLst>
                  <a:gd name="T0" fmla="*/ 16 w 17"/>
                  <a:gd name="T1" fmla="*/ 8 h 17"/>
                  <a:gd name="T2" fmla="*/ 16 w 17"/>
                  <a:gd name="T3" fmla="*/ 4 h 17"/>
                  <a:gd name="T4" fmla="*/ 16 w 17"/>
                  <a:gd name="T5" fmla="*/ 0 h 17"/>
                  <a:gd name="T6" fmla="*/ 10 w 17"/>
                  <a:gd name="T7" fmla="*/ 0 h 17"/>
                  <a:gd name="T8" fmla="*/ 5 w 17"/>
                  <a:gd name="T9" fmla="*/ 4 h 17"/>
                  <a:gd name="T10" fmla="*/ 0 w 17"/>
                  <a:gd name="T11" fmla="*/ 12 h 17"/>
                  <a:gd name="T12" fmla="*/ 5 w 17"/>
                  <a:gd name="T13" fmla="*/ 16 h 17"/>
                  <a:gd name="T14" fmla="*/ 10 w 17"/>
                  <a:gd name="T15" fmla="*/ 16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4"/>
                    </a:lnTo>
                    <a:lnTo>
                      <a:pt x="0" y="12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59" name="Freeform 2525"/>
              <p:cNvSpPr/>
              <p:nvPr>
                <p:custDataLst>
                  <p:tags r:id="rId71"/>
                </p:custDataLst>
              </p:nvPr>
            </p:nvSpPr>
            <p:spPr bwMode="gray">
              <a:xfrm>
                <a:off x="3003" y="1361"/>
                <a:ext cx="9" cy="11"/>
              </a:xfrm>
              <a:custGeom>
                <a:gdLst>
                  <a:gd name="T0" fmla="*/ 6 w 17"/>
                  <a:gd name="T1" fmla="*/ 14 h 17"/>
                  <a:gd name="T2" fmla="*/ 2 w 17"/>
                  <a:gd name="T3" fmla="*/ 12 h 17"/>
                  <a:gd name="T4" fmla="*/ 0 w 17"/>
                  <a:gd name="T5" fmla="*/ 12 h 17"/>
                  <a:gd name="T6" fmla="*/ 0 w 17"/>
                  <a:gd name="T7" fmla="*/ 8 h 17"/>
                  <a:gd name="T8" fmla="*/ 2 w 17"/>
                  <a:gd name="T9" fmla="*/ 3 h 17"/>
                  <a:gd name="T10" fmla="*/ 4 w 17"/>
                  <a:gd name="T11" fmla="*/ 1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1 h 17"/>
                  <a:gd name="T20" fmla="*/ 16 w 17"/>
                  <a:gd name="T21" fmla="*/ 3 h 17"/>
                  <a:gd name="T22" fmla="*/ 16 w 17"/>
                  <a:gd name="T23" fmla="*/ 5 h 17"/>
                  <a:gd name="T24" fmla="*/ 14 w 17"/>
                  <a:gd name="T25" fmla="*/ 10 h 17"/>
                  <a:gd name="T26" fmla="*/ 12 w 17"/>
                  <a:gd name="T27" fmla="*/ 12 h 17"/>
                  <a:gd name="T28" fmla="*/ 10 w 17"/>
                  <a:gd name="T29" fmla="*/ 14 h 17"/>
                  <a:gd name="T30" fmla="*/ 8 w 17"/>
                  <a:gd name="T31" fmla="*/ 16 h 17"/>
                  <a:gd name="T32" fmla="*/ 6 w 17"/>
                  <a:gd name="T33" fmla="*/ 14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4"/>
                    </a:moveTo>
                    <a:lnTo>
                      <a:pt x="2" y="12"/>
                    </a:lnTo>
                    <a:lnTo>
                      <a:pt x="0" y="12"/>
                    </a:lnTo>
                    <a:lnTo>
                      <a:pt x="0" y="8"/>
                    </a:lnTo>
                    <a:lnTo>
                      <a:pt x="2" y="3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4" y="10"/>
                    </a:lnTo>
                    <a:lnTo>
                      <a:pt x="12" y="12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4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60" name="Freeform 2526"/>
              <p:cNvSpPr/>
              <p:nvPr>
                <p:custDataLst>
                  <p:tags r:id="rId72"/>
                </p:custDataLst>
              </p:nvPr>
            </p:nvSpPr>
            <p:spPr bwMode="gray">
              <a:xfrm>
                <a:off x="3004" y="1361"/>
                <a:ext cx="9" cy="11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4 h 17"/>
                  <a:gd name="T4" fmla="*/ 16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6 h 17"/>
                  <a:gd name="T16" fmla="*/ 0 w 17"/>
                  <a:gd name="T17" fmla="*/ 10 h 17"/>
                  <a:gd name="T18" fmla="*/ 0 w 17"/>
                  <a:gd name="T19" fmla="*/ 14 h 17"/>
                  <a:gd name="T20" fmla="*/ 2 w 17"/>
                  <a:gd name="T21" fmla="*/ 14 h 17"/>
                  <a:gd name="T22" fmla="*/ 5 w 17"/>
                  <a:gd name="T23" fmla="*/ 16 h 17"/>
                  <a:gd name="T24" fmla="*/ 8 w 17"/>
                  <a:gd name="T25" fmla="*/ 14 h 17"/>
                  <a:gd name="T26" fmla="*/ 10 w 17"/>
                  <a:gd name="T27" fmla="*/ 12 h 17"/>
                  <a:gd name="T28" fmla="*/ 13 w 17"/>
                  <a:gd name="T29" fmla="*/ 10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0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6"/>
                    </a:lnTo>
                    <a:lnTo>
                      <a:pt x="0" y="10"/>
                    </a:lnTo>
                    <a:lnTo>
                      <a:pt x="0" y="14"/>
                    </a:lnTo>
                    <a:lnTo>
                      <a:pt x="2" y="14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61" name="Freeform 2527"/>
              <p:cNvSpPr/>
              <p:nvPr>
                <p:custDataLst>
                  <p:tags r:id="rId73"/>
                </p:custDataLst>
              </p:nvPr>
            </p:nvSpPr>
            <p:spPr bwMode="gray">
              <a:xfrm>
                <a:off x="3006" y="1362"/>
                <a:ext cx="7" cy="11"/>
              </a:xfrm>
              <a:custGeom>
                <a:gdLst>
                  <a:gd name="T0" fmla="*/ 16 w 17"/>
                  <a:gd name="T1" fmla="*/ 8 h 17"/>
                  <a:gd name="T2" fmla="*/ 16 w 17"/>
                  <a:gd name="T3" fmla="*/ 4 h 17"/>
                  <a:gd name="T4" fmla="*/ 16 w 17"/>
                  <a:gd name="T5" fmla="*/ 0 h 17"/>
                  <a:gd name="T6" fmla="*/ 10 w 17"/>
                  <a:gd name="T7" fmla="*/ 0 h 17"/>
                  <a:gd name="T8" fmla="*/ 5 w 17"/>
                  <a:gd name="T9" fmla="*/ 4 h 17"/>
                  <a:gd name="T10" fmla="*/ 0 w 17"/>
                  <a:gd name="T11" fmla="*/ 12 h 17"/>
                  <a:gd name="T12" fmla="*/ 5 w 17"/>
                  <a:gd name="T13" fmla="*/ 16 h 17"/>
                  <a:gd name="T14" fmla="*/ 10 w 17"/>
                  <a:gd name="T15" fmla="*/ 16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4"/>
                    </a:lnTo>
                    <a:lnTo>
                      <a:pt x="0" y="12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62" name="Freeform 2528"/>
              <p:cNvSpPr/>
              <p:nvPr>
                <p:custDataLst>
                  <p:tags r:id="rId74"/>
                </p:custDataLst>
              </p:nvPr>
            </p:nvSpPr>
            <p:spPr bwMode="gray">
              <a:xfrm>
                <a:off x="3009" y="1360"/>
                <a:ext cx="9" cy="9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2 w 17"/>
                  <a:gd name="T9" fmla="*/ 4 h 17"/>
                  <a:gd name="T10" fmla="*/ 4 w 17"/>
                  <a:gd name="T11" fmla="*/ 2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2 h 17"/>
                  <a:gd name="T20" fmla="*/ 16 w 17"/>
                  <a:gd name="T21" fmla="*/ 4 h 17"/>
                  <a:gd name="T22" fmla="*/ 16 w 17"/>
                  <a:gd name="T23" fmla="*/ 6 h 17"/>
                  <a:gd name="T24" fmla="*/ 14 w 17"/>
                  <a:gd name="T25" fmla="*/ 12 h 17"/>
                  <a:gd name="T26" fmla="*/ 12 w 17"/>
                  <a:gd name="T27" fmla="*/ 14 h 17"/>
                  <a:gd name="T28" fmla="*/ 10 w 17"/>
                  <a:gd name="T29" fmla="*/ 16 h 17"/>
                  <a:gd name="T30" fmla="*/ 8 w 17"/>
                  <a:gd name="T31" fmla="*/ 16 h 17"/>
                  <a:gd name="T32" fmla="*/ 6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2" y="4"/>
                    </a:lnTo>
                    <a:lnTo>
                      <a:pt x="4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63" name="Freeform 2529"/>
              <p:cNvSpPr/>
              <p:nvPr>
                <p:custDataLst>
                  <p:tags r:id="rId75"/>
                </p:custDataLst>
              </p:nvPr>
            </p:nvSpPr>
            <p:spPr bwMode="gray">
              <a:xfrm>
                <a:off x="3010" y="1360"/>
                <a:ext cx="9" cy="10"/>
              </a:xfrm>
              <a:custGeom>
                <a:gdLst>
                  <a:gd name="T0" fmla="*/ 13 w 17"/>
                  <a:gd name="T1" fmla="*/ 11 h 17"/>
                  <a:gd name="T2" fmla="*/ 16 w 17"/>
                  <a:gd name="T3" fmla="*/ 4 h 17"/>
                  <a:gd name="T4" fmla="*/ 16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0 w 17"/>
                  <a:gd name="T19" fmla="*/ 13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6 h 17"/>
                  <a:gd name="T26" fmla="*/ 10 w 17"/>
                  <a:gd name="T27" fmla="*/ 13 h 17"/>
                  <a:gd name="T28" fmla="*/ 13 w 17"/>
                  <a:gd name="T29" fmla="*/ 11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1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0" y="13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0" y="13"/>
                    </a:lnTo>
                    <a:lnTo>
                      <a:pt x="13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64" name="Freeform 2530"/>
              <p:cNvSpPr/>
              <p:nvPr>
                <p:custDataLst>
                  <p:tags r:id="rId76"/>
                </p:custDataLst>
              </p:nvPr>
            </p:nvSpPr>
            <p:spPr bwMode="gray">
              <a:xfrm>
                <a:off x="3011" y="1361"/>
                <a:ext cx="8" cy="11"/>
              </a:xfrm>
              <a:custGeom>
                <a:gdLst>
                  <a:gd name="T0" fmla="*/ 12 w 17"/>
                  <a:gd name="T1" fmla="*/ 10 h 17"/>
                  <a:gd name="T2" fmla="*/ 16 w 17"/>
                  <a:gd name="T3" fmla="*/ 5 h 17"/>
                  <a:gd name="T4" fmla="*/ 12 w 17"/>
                  <a:gd name="T5" fmla="*/ 0 h 17"/>
                  <a:gd name="T6" fmla="*/ 8 w 17"/>
                  <a:gd name="T7" fmla="*/ 0 h 17"/>
                  <a:gd name="T8" fmla="*/ 4 w 17"/>
                  <a:gd name="T9" fmla="*/ 5 h 17"/>
                  <a:gd name="T10" fmla="*/ 0 w 17"/>
                  <a:gd name="T11" fmla="*/ 10 h 17"/>
                  <a:gd name="T12" fmla="*/ 4 w 17"/>
                  <a:gd name="T13" fmla="*/ 16 h 17"/>
                  <a:gd name="T14" fmla="*/ 8 w 17"/>
                  <a:gd name="T15" fmla="*/ 16 h 17"/>
                  <a:gd name="T16" fmla="*/ 12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2" y="10"/>
                    </a:moveTo>
                    <a:lnTo>
                      <a:pt x="16" y="5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4" y="5"/>
                    </a:lnTo>
                    <a:lnTo>
                      <a:pt x="0" y="10"/>
                    </a:lnTo>
                    <a:lnTo>
                      <a:pt x="4" y="16"/>
                    </a:lnTo>
                    <a:lnTo>
                      <a:pt x="8" y="16"/>
                    </a:lnTo>
                    <a:lnTo>
                      <a:pt x="12" y="10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65" name="Freeform 2531"/>
              <p:cNvSpPr/>
              <p:nvPr>
                <p:custDataLst>
                  <p:tags r:id="rId77"/>
                </p:custDataLst>
              </p:nvPr>
            </p:nvSpPr>
            <p:spPr bwMode="gray">
              <a:xfrm>
                <a:off x="3006" y="1361"/>
                <a:ext cx="7" cy="12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2 w 17"/>
                  <a:gd name="T9" fmla="*/ 4 h 17"/>
                  <a:gd name="T10" fmla="*/ 4 w 17"/>
                  <a:gd name="T11" fmla="*/ 2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2 h 17"/>
                  <a:gd name="T20" fmla="*/ 16 w 17"/>
                  <a:gd name="T21" fmla="*/ 4 h 17"/>
                  <a:gd name="T22" fmla="*/ 16 w 17"/>
                  <a:gd name="T23" fmla="*/ 6 h 17"/>
                  <a:gd name="T24" fmla="*/ 14 w 17"/>
                  <a:gd name="T25" fmla="*/ 12 h 17"/>
                  <a:gd name="T26" fmla="*/ 12 w 17"/>
                  <a:gd name="T27" fmla="*/ 14 h 17"/>
                  <a:gd name="T28" fmla="*/ 10 w 17"/>
                  <a:gd name="T29" fmla="*/ 16 h 17"/>
                  <a:gd name="T30" fmla="*/ 8 w 17"/>
                  <a:gd name="T31" fmla="*/ 16 h 17"/>
                  <a:gd name="T32" fmla="*/ 6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2" y="4"/>
                    </a:lnTo>
                    <a:lnTo>
                      <a:pt x="4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66" name="Freeform 2532"/>
              <p:cNvSpPr/>
              <p:nvPr>
                <p:custDataLst>
                  <p:tags r:id="rId78"/>
                </p:custDataLst>
              </p:nvPr>
            </p:nvSpPr>
            <p:spPr bwMode="gray">
              <a:xfrm>
                <a:off x="3006" y="1362"/>
                <a:ext cx="10" cy="11"/>
              </a:xfrm>
              <a:custGeom>
                <a:gdLst>
                  <a:gd name="T0" fmla="*/ 13 w 17"/>
                  <a:gd name="T1" fmla="*/ 11 h 17"/>
                  <a:gd name="T2" fmla="*/ 16 w 17"/>
                  <a:gd name="T3" fmla="*/ 4 h 17"/>
                  <a:gd name="T4" fmla="*/ 16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0 w 17"/>
                  <a:gd name="T19" fmla="*/ 13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6 h 17"/>
                  <a:gd name="T26" fmla="*/ 10 w 17"/>
                  <a:gd name="T27" fmla="*/ 13 h 17"/>
                  <a:gd name="T28" fmla="*/ 13 w 17"/>
                  <a:gd name="T29" fmla="*/ 11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1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0" y="13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0" y="13"/>
                    </a:lnTo>
                    <a:lnTo>
                      <a:pt x="13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67" name="Freeform 2533"/>
              <p:cNvSpPr/>
              <p:nvPr>
                <p:custDataLst>
                  <p:tags r:id="rId79"/>
                </p:custDataLst>
              </p:nvPr>
            </p:nvSpPr>
            <p:spPr bwMode="gray">
              <a:xfrm>
                <a:off x="3007" y="1364"/>
                <a:ext cx="9" cy="11"/>
              </a:xfrm>
              <a:custGeom>
                <a:gdLst>
                  <a:gd name="T0" fmla="*/ 12 w 17"/>
                  <a:gd name="T1" fmla="*/ 10 h 17"/>
                  <a:gd name="T2" fmla="*/ 16 w 17"/>
                  <a:gd name="T3" fmla="*/ 5 h 17"/>
                  <a:gd name="T4" fmla="*/ 12 w 17"/>
                  <a:gd name="T5" fmla="*/ 0 h 17"/>
                  <a:gd name="T6" fmla="*/ 8 w 17"/>
                  <a:gd name="T7" fmla="*/ 0 h 17"/>
                  <a:gd name="T8" fmla="*/ 4 w 17"/>
                  <a:gd name="T9" fmla="*/ 5 h 17"/>
                  <a:gd name="T10" fmla="*/ 0 w 17"/>
                  <a:gd name="T11" fmla="*/ 16 h 17"/>
                  <a:gd name="T12" fmla="*/ 4 w 17"/>
                  <a:gd name="T13" fmla="*/ 16 h 17"/>
                  <a:gd name="T14" fmla="*/ 8 w 17"/>
                  <a:gd name="T15" fmla="*/ 16 h 17"/>
                  <a:gd name="T16" fmla="*/ 12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2" y="10"/>
                    </a:moveTo>
                    <a:lnTo>
                      <a:pt x="16" y="5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4" y="5"/>
                    </a:lnTo>
                    <a:lnTo>
                      <a:pt x="0" y="16"/>
                    </a:lnTo>
                    <a:lnTo>
                      <a:pt x="4" y="16"/>
                    </a:lnTo>
                    <a:lnTo>
                      <a:pt x="8" y="16"/>
                    </a:lnTo>
                    <a:lnTo>
                      <a:pt x="12" y="10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68" name="Freeform 2534"/>
              <p:cNvSpPr/>
              <p:nvPr>
                <p:custDataLst>
                  <p:tags r:id="rId80"/>
                </p:custDataLst>
              </p:nvPr>
            </p:nvSpPr>
            <p:spPr bwMode="gray">
              <a:xfrm>
                <a:off x="2971" y="1338"/>
                <a:ext cx="47" cy="30"/>
              </a:xfrm>
              <a:custGeom>
                <a:gdLst>
                  <a:gd name="T0" fmla="*/ 88 w 89"/>
                  <a:gd name="T1" fmla="*/ 10 h 51"/>
                  <a:gd name="T2" fmla="*/ 70 w 89"/>
                  <a:gd name="T3" fmla="*/ 0 h 51"/>
                  <a:gd name="T4" fmla="*/ 0 w 89"/>
                  <a:gd name="T5" fmla="*/ 40 h 51"/>
                  <a:gd name="T6" fmla="*/ 18 w 89"/>
                  <a:gd name="T7" fmla="*/ 50 h 51"/>
                  <a:gd name="T8" fmla="*/ 88 w 89"/>
                  <a:gd name="T9" fmla="*/ 10 h 5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89"/>
                  <a:gd name="T16" fmla="*/ 0 h 51"/>
                  <a:gd name="T17" fmla="*/ 89 w 89"/>
                  <a:gd name="T18" fmla="*/ 51 h 51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89" h="51">
                    <a:moveTo>
                      <a:pt x="88" y="10"/>
                    </a:moveTo>
                    <a:lnTo>
                      <a:pt x="70" y="0"/>
                    </a:lnTo>
                    <a:lnTo>
                      <a:pt x="0" y="40"/>
                    </a:lnTo>
                    <a:lnTo>
                      <a:pt x="18" y="50"/>
                    </a:lnTo>
                    <a:lnTo>
                      <a:pt x="88" y="10"/>
                    </a:lnTo>
                  </a:path>
                </a:pathLst>
              </a:custGeom>
              <a:solidFill>
                <a:srgbClr val="E6E6E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69" name="Freeform 2535"/>
              <p:cNvSpPr/>
              <p:nvPr>
                <p:custDataLst>
                  <p:tags r:id="rId81"/>
                </p:custDataLst>
              </p:nvPr>
            </p:nvSpPr>
            <p:spPr bwMode="gray">
              <a:xfrm>
                <a:off x="2980" y="1344"/>
                <a:ext cx="38" cy="38"/>
              </a:xfrm>
              <a:custGeom>
                <a:gdLst>
                  <a:gd name="T0" fmla="*/ 70 w 71"/>
                  <a:gd name="T1" fmla="*/ 0 h 62"/>
                  <a:gd name="T2" fmla="*/ 0 w 71"/>
                  <a:gd name="T3" fmla="*/ 40 h 62"/>
                  <a:gd name="T4" fmla="*/ 0 w 71"/>
                  <a:gd name="T5" fmla="*/ 61 h 62"/>
                  <a:gd name="T6" fmla="*/ 70 w 71"/>
                  <a:gd name="T7" fmla="*/ 21 h 62"/>
                  <a:gd name="T8" fmla="*/ 70 w 71"/>
                  <a:gd name="T9" fmla="*/ 0 h 6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71"/>
                  <a:gd name="T16" fmla="*/ 0 h 62"/>
                  <a:gd name="T17" fmla="*/ 71 w 71"/>
                  <a:gd name="T18" fmla="*/ 62 h 6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71" h="62">
                    <a:moveTo>
                      <a:pt x="70" y="0"/>
                    </a:moveTo>
                    <a:lnTo>
                      <a:pt x="0" y="40"/>
                    </a:lnTo>
                    <a:lnTo>
                      <a:pt x="0" y="61"/>
                    </a:lnTo>
                    <a:lnTo>
                      <a:pt x="70" y="21"/>
                    </a:lnTo>
                    <a:lnTo>
                      <a:pt x="70" y="0"/>
                    </a:lnTo>
                  </a:path>
                </a:pathLst>
              </a:custGeom>
              <a:solidFill>
                <a:srgbClr val="7F7F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70" name="Line 2536"/>
              <p:cNvSpPr>
                <a:spLocks noChangeShapeType="1"/>
              </p:cNvSpPr>
              <p:nvPr>
                <p:custDataLst>
                  <p:tags r:id="rId82"/>
                </p:custDataLst>
              </p:nvPr>
            </p:nvSpPr>
            <p:spPr bwMode="gray">
              <a:xfrm flipH="1" flipV="1">
                <a:off x="2933" y="1340"/>
                <a:ext cx="0" cy="6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 type="none" w="sm" len="sm"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none" lIns="19220" tIns="9610" rIns="19220" bIns="961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571" name="Freeform 2537"/>
              <p:cNvSpPr/>
              <p:nvPr>
                <p:custDataLst>
                  <p:tags r:id="rId83"/>
                </p:custDataLst>
              </p:nvPr>
            </p:nvSpPr>
            <p:spPr bwMode="gray">
              <a:xfrm>
                <a:off x="2933" y="1346"/>
                <a:ext cx="9" cy="7"/>
              </a:xfrm>
              <a:custGeom>
                <a:gdLst>
                  <a:gd name="T0" fmla="*/ 5 w 17"/>
                  <a:gd name="T1" fmla="*/ 16 h 17"/>
                  <a:gd name="T2" fmla="*/ 0 w 17"/>
                  <a:gd name="T3" fmla="*/ 12 h 17"/>
                  <a:gd name="T4" fmla="*/ 0 w 17"/>
                  <a:gd name="T5" fmla="*/ 8 h 17"/>
                  <a:gd name="T6" fmla="*/ 0 w 17"/>
                  <a:gd name="T7" fmla="*/ 4 h 17"/>
                  <a:gd name="T8" fmla="*/ 5 w 17"/>
                  <a:gd name="T9" fmla="*/ 0 h 17"/>
                  <a:gd name="T10" fmla="*/ 10 w 17"/>
                  <a:gd name="T11" fmla="*/ 0 h 17"/>
                  <a:gd name="T12" fmla="*/ 16 w 17"/>
                  <a:gd name="T13" fmla="*/ 0 h 17"/>
                  <a:gd name="T14" fmla="*/ 16 w 17"/>
                  <a:gd name="T15" fmla="*/ 4 h 17"/>
                  <a:gd name="T16" fmla="*/ 16 w 17"/>
                  <a:gd name="T17" fmla="*/ 12 h 17"/>
                  <a:gd name="T18" fmla="*/ 10 w 17"/>
                  <a:gd name="T19" fmla="*/ 12 h 17"/>
                  <a:gd name="T20" fmla="*/ 5 w 17"/>
                  <a:gd name="T21" fmla="*/ 16 h 17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7"/>
                  <a:gd name="T34" fmla="*/ 0 h 17"/>
                  <a:gd name="T35" fmla="*/ 17 w 17"/>
                  <a:gd name="T36" fmla="*/ 17 h 17"/>
                </a:gdLst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7" h="17">
                    <a:moveTo>
                      <a:pt x="5" y="16"/>
                    </a:moveTo>
                    <a:lnTo>
                      <a:pt x="0" y="12"/>
                    </a:lnTo>
                    <a:lnTo>
                      <a:pt x="0" y="8"/>
                    </a:lnTo>
                    <a:lnTo>
                      <a:pt x="0" y="4"/>
                    </a:lnTo>
                    <a:lnTo>
                      <a:pt x="5" y="0"/>
                    </a:lnTo>
                    <a:lnTo>
                      <a:pt x="10" y="0"/>
                    </a:lnTo>
                    <a:lnTo>
                      <a:pt x="16" y="0"/>
                    </a:lnTo>
                    <a:lnTo>
                      <a:pt x="16" y="4"/>
                    </a:lnTo>
                    <a:lnTo>
                      <a:pt x="16" y="12"/>
                    </a:lnTo>
                    <a:lnTo>
                      <a:pt x="10" y="12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72" name="Freeform 2538"/>
              <p:cNvSpPr/>
              <p:nvPr>
                <p:custDataLst>
                  <p:tags r:id="rId84"/>
                </p:custDataLst>
              </p:nvPr>
            </p:nvSpPr>
            <p:spPr bwMode="gray">
              <a:xfrm>
                <a:off x="2933" y="1346"/>
                <a:ext cx="11" cy="7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8 w 17"/>
                  <a:gd name="T7" fmla="*/ 4 h 17"/>
                  <a:gd name="T8" fmla="*/ 0 w 17"/>
                  <a:gd name="T9" fmla="*/ 8 h 17"/>
                  <a:gd name="T10" fmla="*/ 0 w 17"/>
                  <a:gd name="T11" fmla="*/ 12 h 17"/>
                  <a:gd name="T12" fmla="*/ 0 w 17"/>
                  <a:gd name="T13" fmla="*/ 16 h 17"/>
                  <a:gd name="T14" fmla="*/ 8 w 17"/>
                  <a:gd name="T15" fmla="*/ 12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8" y="4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8" y="12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73" name="Freeform 2539"/>
              <p:cNvSpPr/>
              <p:nvPr>
                <p:custDataLst>
                  <p:tags r:id="rId85"/>
                </p:custDataLst>
              </p:nvPr>
            </p:nvSpPr>
            <p:spPr bwMode="gray">
              <a:xfrm>
                <a:off x="2919" y="1328"/>
                <a:ext cx="10" cy="20"/>
              </a:xfrm>
              <a:custGeom>
                <a:gdLst>
                  <a:gd name="T0" fmla="*/ 18 w 19"/>
                  <a:gd name="T1" fmla="*/ 11 h 32"/>
                  <a:gd name="T2" fmla="*/ 0 w 19"/>
                  <a:gd name="T3" fmla="*/ 0 h 32"/>
                  <a:gd name="T4" fmla="*/ 0 w 19"/>
                  <a:gd name="T5" fmla="*/ 21 h 32"/>
                  <a:gd name="T6" fmla="*/ 18 w 19"/>
                  <a:gd name="T7" fmla="*/ 31 h 32"/>
                  <a:gd name="T8" fmla="*/ 18 w 19"/>
                  <a:gd name="T9" fmla="*/ 11 h 3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9"/>
                  <a:gd name="T16" fmla="*/ 0 h 32"/>
                  <a:gd name="T17" fmla="*/ 19 w 19"/>
                  <a:gd name="T18" fmla="*/ 32 h 3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9" h="32">
                    <a:moveTo>
                      <a:pt x="18" y="11"/>
                    </a:moveTo>
                    <a:lnTo>
                      <a:pt x="0" y="0"/>
                    </a:lnTo>
                    <a:lnTo>
                      <a:pt x="0" y="21"/>
                    </a:lnTo>
                    <a:lnTo>
                      <a:pt x="18" y="31"/>
                    </a:lnTo>
                    <a:lnTo>
                      <a:pt x="18" y="11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74" name="Freeform 2540"/>
              <p:cNvSpPr/>
              <p:nvPr>
                <p:custDataLst>
                  <p:tags r:id="rId86"/>
                </p:custDataLst>
              </p:nvPr>
            </p:nvSpPr>
            <p:spPr bwMode="gray">
              <a:xfrm>
                <a:off x="2955" y="1324"/>
                <a:ext cx="11" cy="10"/>
              </a:xfrm>
              <a:custGeom>
                <a:gdLst>
                  <a:gd name="T0" fmla="*/ 4 w 17"/>
                  <a:gd name="T1" fmla="*/ 16 h 17"/>
                  <a:gd name="T2" fmla="*/ 0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5 h 17"/>
                  <a:gd name="T10" fmla="*/ 2 w 17"/>
                  <a:gd name="T11" fmla="*/ 1 h 17"/>
                  <a:gd name="T12" fmla="*/ 6 w 17"/>
                  <a:gd name="T13" fmla="*/ 1 h 17"/>
                  <a:gd name="T14" fmla="*/ 9 w 17"/>
                  <a:gd name="T15" fmla="*/ 0 h 17"/>
                  <a:gd name="T16" fmla="*/ 11 w 17"/>
                  <a:gd name="T17" fmla="*/ 0 h 17"/>
                  <a:gd name="T18" fmla="*/ 16 w 17"/>
                  <a:gd name="T19" fmla="*/ 1 h 17"/>
                  <a:gd name="T20" fmla="*/ 16 w 17"/>
                  <a:gd name="T21" fmla="*/ 3 h 17"/>
                  <a:gd name="T22" fmla="*/ 16 w 17"/>
                  <a:gd name="T23" fmla="*/ 5 h 17"/>
                  <a:gd name="T24" fmla="*/ 16 w 17"/>
                  <a:gd name="T25" fmla="*/ 10 h 17"/>
                  <a:gd name="T26" fmla="*/ 13 w 17"/>
                  <a:gd name="T27" fmla="*/ 14 h 17"/>
                  <a:gd name="T28" fmla="*/ 9 w 17"/>
                  <a:gd name="T29" fmla="*/ 14 h 17"/>
                  <a:gd name="T30" fmla="*/ 6 w 17"/>
                  <a:gd name="T31" fmla="*/ 16 h 17"/>
                  <a:gd name="T32" fmla="*/ 4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6"/>
                    </a:moveTo>
                    <a:lnTo>
                      <a:pt x="0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5"/>
                    </a:lnTo>
                    <a:lnTo>
                      <a:pt x="2" y="1"/>
                    </a:lnTo>
                    <a:lnTo>
                      <a:pt x="6" y="1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6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6" y="10"/>
                    </a:lnTo>
                    <a:lnTo>
                      <a:pt x="13" y="14"/>
                    </a:lnTo>
                    <a:lnTo>
                      <a:pt x="9" y="14"/>
                    </a:lnTo>
                    <a:lnTo>
                      <a:pt x="6" y="16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75" name="Freeform 2541"/>
              <p:cNvSpPr/>
              <p:nvPr>
                <p:custDataLst>
                  <p:tags r:id="rId87"/>
                </p:custDataLst>
              </p:nvPr>
            </p:nvSpPr>
            <p:spPr bwMode="gray">
              <a:xfrm>
                <a:off x="2956" y="1324"/>
                <a:ext cx="10" cy="11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4 h 17"/>
                  <a:gd name="T4" fmla="*/ 16 w 17"/>
                  <a:gd name="T5" fmla="*/ 2 h 17"/>
                  <a:gd name="T6" fmla="*/ 16 w 17"/>
                  <a:gd name="T7" fmla="*/ 0 h 17"/>
                  <a:gd name="T8" fmla="*/ 13 w 17"/>
                  <a:gd name="T9" fmla="*/ 0 h 17"/>
                  <a:gd name="T10" fmla="*/ 8 w 17"/>
                  <a:gd name="T11" fmla="*/ 2 h 17"/>
                  <a:gd name="T12" fmla="*/ 5 w 17"/>
                  <a:gd name="T13" fmla="*/ 4 h 17"/>
                  <a:gd name="T14" fmla="*/ 2 w 17"/>
                  <a:gd name="T15" fmla="*/ 6 h 17"/>
                  <a:gd name="T16" fmla="*/ 0 w 17"/>
                  <a:gd name="T17" fmla="*/ 12 h 17"/>
                  <a:gd name="T18" fmla="*/ 2 w 17"/>
                  <a:gd name="T19" fmla="*/ 14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4 h 17"/>
                  <a:gd name="T26" fmla="*/ 13 w 17"/>
                  <a:gd name="T27" fmla="*/ 14 h 17"/>
                  <a:gd name="T28" fmla="*/ 16 w 17"/>
                  <a:gd name="T29" fmla="*/ 10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6" y="10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6" y="0"/>
                    </a:lnTo>
                    <a:lnTo>
                      <a:pt x="13" y="0"/>
                    </a:lnTo>
                    <a:lnTo>
                      <a:pt x="8" y="2"/>
                    </a:lnTo>
                    <a:lnTo>
                      <a:pt x="5" y="4"/>
                    </a:lnTo>
                    <a:lnTo>
                      <a:pt x="2" y="6"/>
                    </a:lnTo>
                    <a:lnTo>
                      <a:pt x="0" y="12"/>
                    </a:lnTo>
                    <a:lnTo>
                      <a:pt x="2" y="14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3" y="14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76" name="Freeform 2542"/>
              <p:cNvSpPr/>
              <p:nvPr>
                <p:custDataLst>
                  <p:tags r:id="rId88"/>
                </p:custDataLst>
              </p:nvPr>
            </p:nvSpPr>
            <p:spPr bwMode="gray">
              <a:xfrm>
                <a:off x="2957" y="1326"/>
                <a:ext cx="10" cy="11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8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77" name="Freeform 2543"/>
              <p:cNvSpPr/>
              <p:nvPr>
                <p:custDataLst>
                  <p:tags r:id="rId89"/>
                </p:custDataLst>
              </p:nvPr>
            </p:nvSpPr>
            <p:spPr bwMode="gray">
              <a:xfrm>
                <a:off x="2951" y="1326"/>
                <a:ext cx="10" cy="12"/>
              </a:xfrm>
              <a:custGeom>
                <a:gdLst>
                  <a:gd name="T0" fmla="*/ 4 w 17"/>
                  <a:gd name="T1" fmla="*/ 16 h 17"/>
                  <a:gd name="T2" fmla="*/ 0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5 h 17"/>
                  <a:gd name="T10" fmla="*/ 2 w 17"/>
                  <a:gd name="T11" fmla="*/ 1 h 17"/>
                  <a:gd name="T12" fmla="*/ 6 w 17"/>
                  <a:gd name="T13" fmla="*/ 1 h 17"/>
                  <a:gd name="T14" fmla="*/ 9 w 17"/>
                  <a:gd name="T15" fmla="*/ 0 h 17"/>
                  <a:gd name="T16" fmla="*/ 11 w 17"/>
                  <a:gd name="T17" fmla="*/ 0 h 17"/>
                  <a:gd name="T18" fmla="*/ 16 w 17"/>
                  <a:gd name="T19" fmla="*/ 1 h 17"/>
                  <a:gd name="T20" fmla="*/ 16 w 17"/>
                  <a:gd name="T21" fmla="*/ 3 h 17"/>
                  <a:gd name="T22" fmla="*/ 16 w 17"/>
                  <a:gd name="T23" fmla="*/ 5 h 17"/>
                  <a:gd name="T24" fmla="*/ 16 w 17"/>
                  <a:gd name="T25" fmla="*/ 10 h 17"/>
                  <a:gd name="T26" fmla="*/ 13 w 17"/>
                  <a:gd name="T27" fmla="*/ 14 h 17"/>
                  <a:gd name="T28" fmla="*/ 9 w 17"/>
                  <a:gd name="T29" fmla="*/ 16 h 17"/>
                  <a:gd name="T30" fmla="*/ 6 w 17"/>
                  <a:gd name="T31" fmla="*/ 16 h 17"/>
                  <a:gd name="T32" fmla="*/ 4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6"/>
                    </a:moveTo>
                    <a:lnTo>
                      <a:pt x="0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5"/>
                    </a:lnTo>
                    <a:lnTo>
                      <a:pt x="2" y="1"/>
                    </a:lnTo>
                    <a:lnTo>
                      <a:pt x="6" y="1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6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6" y="10"/>
                    </a:lnTo>
                    <a:lnTo>
                      <a:pt x="13" y="14"/>
                    </a:lnTo>
                    <a:lnTo>
                      <a:pt x="9" y="16"/>
                    </a:lnTo>
                    <a:lnTo>
                      <a:pt x="6" y="16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78" name="Freeform 2544"/>
              <p:cNvSpPr/>
              <p:nvPr>
                <p:custDataLst>
                  <p:tags r:id="rId90"/>
                </p:custDataLst>
              </p:nvPr>
            </p:nvSpPr>
            <p:spPr bwMode="gray">
              <a:xfrm>
                <a:off x="2951" y="1328"/>
                <a:ext cx="11" cy="10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4 h 17"/>
                  <a:gd name="T4" fmla="*/ 16 w 17"/>
                  <a:gd name="T5" fmla="*/ 2 h 17"/>
                  <a:gd name="T6" fmla="*/ 16 w 17"/>
                  <a:gd name="T7" fmla="*/ 0 h 17"/>
                  <a:gd name="T8" fmla="*/ 12 w 17"/>
                  <a:gd name="T9" fmla="*/ 0 h 17"/>
                  <a:gd name="T10" fmla="*/ 6 w 17"/>
                  <a:gd name="T11" fmla="*/ 2 h 17"/>
                  <a:gd name="T12" fmla="*/ 3 w 17"/>
                  <a:gd name="T13" fmla="*/ 4 h 17"/>
                  <a:gd name="T14" fmla="*/ 0 w 17"/>
                  <a:gd name="T15" fmla="*/ 6 h 17"/>
                  <a:gd name="T16" fmla="*/ 0 w 17"/>
                  <a:gd name="T17" fmla="*/ 12 h 17"/>
                  <a:gd name="T18" fmla="*/ 0 w 17"/>
                  <a:gd name="T19" fmla="*/ 14 h 17"/>
                  <a:gd name="T20" fmla="*/ 0 w 17"/>
                  <a:gd name="T21" fmla="*/ 16 h 17"/>
                  <a:gd name="T22" fmla="*/ 3 w 17"/>
                  <a:gd name="T23" fmla="*/ 16 h 17"/>
                  <a:gd name="T24" fmla="*/ 6 w 17"/>
                  <a:gd name="T25" fmla="*/ 16 h 17"/>
                  <a:gd name="T26" fmla="*/ 12 w 17"/>
                  <a:gd name="T27" fmla="*/ 14 h 17"/>
                  <a:gd name="T28" fmla="*/ 16 w 17"/>
                  <a:gd name="T29" fmla="*/ 10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6" y="10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6" y="0"/>
                    </a:lnTo>
                    <a:lnTo>
                      <a:pt x="12" y="0"/>
                    </a:lnTo>
                    <a:lnTo>
                      <a:pt x="6" y="2"/>
                    </a:lnTo>
                    <a:lnTo>
                      <a:pt x="3" y="4"/>
                    </a:lnTo>
                    <a:lnTo>
                      <a:pt x="0" y="6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0" y="16"/>
                    </a:lnTo>
                    <a:lnTo>
                      <a:pt x="3" y="16"/>
                    </a:lnTo>
                    <a:lnTo>
                      <a:pt x="6" y="16"/>
                    </a:lnTo>
                    <a:lnTo>
                      <a:pt x="12" y="14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79" name="Freeform 2545"/>
              <p:cNvSpPr/>
              <p:nvPr>
                <p:custDataLst>
                  <p:tags r:id="rId91"/>
                </p:custDataLst>
              </p:nvPr>
            </p:nvSpPr>
            <p:spPr bwMode="gray">
              <a:xfrm>
                <a:off x="2953" y="1329"/>
                <a:ext cx="10" cy="10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8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80" name="Freeform 2546"/>
              <p:cNvSpPr/>
              <p:nvPr>
                <p:custDataLst>
                  <p:tags r:id="rId92"/>
                </p:custDataLst>
              </p:nvPr>
            </p:nvSpPr>
            <p:spPr bwMode="gray">
              <a:xfrm>
                <a:off x="2957" y="1325"/>
                <a:ext cx="10" cy="10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2 h 17"/>
                  <a:gd name="T4" fmla="*/ 0 w 17"/>
                  <a:gd name="T5" fmla="*/ 12 h 17"/>
                  <a:gd name="T6" fmla="*/ 0 w 17"/>
                  <a:gd name="T7" fmla="*/ 10 h 17"/>
                  <a:gd name="T8" fmla="*/ 2 w 17"/>
                  <a:gd name="T9" fmla="*/ 5 h 17"/>
                  <a:gd name="T10" fmla="*/ 4 w 17"/>
                  <a:gd name="T11" fmla="*/ 1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1 h 17"/>
                  <a:gd name="T20" fmla="*/ 14 w 17"/>
                  <a:gd name="T21" fmla="*/ 3 h 17"/>
                  <a:gd name="T22" fmla="*/ 16 w 17"/>
                  <a:gd name="T23" fmla="*/ 5 h 17"/>
                  <a:gd name="T24" fmla="*/ 14 w 17"/>
                  <a:gd name="T25" fmla="*/ 10 h 17"/>
                  <a:gd name="T26" fmla="*/ 12 w 17"/>
                  <a:gd name="T27" fmla="*/ 12 h 17"/>
                  <a:gd name="T28" fmla="*/ 10 w 17"/>
                  <a:gd name="T29" fmla="*/ 14 h 17"/>
                  <a:gd name="T30" fmla="*/ 8 w 17"/>
                  <a:gd name="T31" fmla="*/ 16 h 17"/>
                  <a:gd name="T32" fmla="*/ 6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6"/>
                    </a:moveTo>
                    <a:lnTo>
                      <a:pt x="2" y="12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2" y="5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4" y="3"/>
                    </a:lnTo>
                    <a:lnTo>
                      <a:pt x="16" y="5"/>
                    </a:lnTo>
                    <a:lnTo>
                      <a:pt x="14" y="10"/>
                    </a:lnTo>
                    <a:lnTo>
                      <a:pt x="12" y="12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81" name="Freeform 2547"/>
              <p:cNvSpPr/>
              <p:nvPr>
                <p:custDataLst>
                  <p:tags r:id="rId93"/>
                </p:custDataLst>
              </p:nvPr>
            </p:nvSpPr>
            <p:spPr bwMode="gray">
              <a:xfrm>
                <a:off x="2958" y="1326"/>
                <a:ext cx="10" cy="11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4 h 17"/>
                  <a:gd name="T4" fmla="*/ 13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6 h 17"/>
                  <a:gd name="T16" fmla="*/ 0 w 17"/>
                  <a:gd name="T17" fmla="*/ 12 h 17"/>
                  <a:gd name="T18" fmla="*/ 0 w 17"/>
                  <a:gd name="T19" fmla="*/ 14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4 h 17"/>
                  <a:gd name="T26" fmla="*/ 10 w 17"/>
                  <a:gd name="T27" fmla="*/ 12 h 17"/>
                  <a:gd name="T28" fmla="*/ 13 w 17"/>
                  <a:gd name="T29" fmla="*/ 10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0"/>
                    </a:move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6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82" name="Freeform 2548"/>
              <p:cNvSpPr/>
              <p:nvPr>
                <p:custDataLst>
                  <p:tags r:id="rId94"/>
                </p:custDataLst>
              </p:nvPr>
            </p:nvSpPr>
            <p:spPr bwMode="gray">
              <a:xfrm>
                <a:off x="2958" y="1328"/>
                <a:ext cx="10" cy="10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10 w 17"/>
                  <a:gd name="T7" fmla="*/ 0 h 17"/>
                  <a:gd name="T8" fmla="*/ 5 w 17"/>
                  <a:gd name="T9" fmla="*/ 4 h 17"/>
                  <a:gd name="T10" fmla="*/ 0 w 17"/>
                  <a:gd name="T11" fmla="*/ 12 h 17"/>
                  <a:gd name="T12" fmla="*/ 5 w 17"/>
                  <a:gd name="T13" fmla="*/ 16 h 17"/>
                  <a:gd name="T14" fmla="*/ 10 w 17"/>
                  <a:gd name="T15" fmla="*/ 16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4"/>
                    </a:lnTo>
                    <a:lnTo>
                      <a:pt x="0" y="12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83" name="Freeform 2549"/>
              <p:cNvSpPr/>
              <p:nvPr>
                <p:custDataLst>
                  <p:tags r:id="rId95"/>
                </p:custDataLst>
              </p:nvPr>
            </p:nvSpPr>
            <p:spPr bwMode="gray">
              <a:xfrm>
                <a:off x="2953" y="1328"/>
                <a:ext cx="10" cy="11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2 h 17"/>
                  <a:gd name="T4" fmla="*/ 0 w 17"/>
                  <a:gd name="T5" fmla="*/ 12 h 17"/>
                  <a:gd name="T6" fmla="*/ 0 w 17"/>
                  <a:gd name="T7" fmla="*/ 10 h 17"/>
                  <a:gd name="T8" fmla="*/ 2 w 17"/>
                  <a:gd name="T9" fmla="*/ 5 h 17"/>
                  <a:gd name="T10" fmla="*/ 4 w 17"/>
                  <a:gd name="T11" fmla="*/ 1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1 h 17"/>
                  <a:gd name="T20" fmla="*/ 14 w 17"/>
                  <a:gd name="T21" fmla="*/ 3 h 17"/>
                  <a:gd name="T22" fmla="*/ 16 w 17"/>
                  <a:gd name="T23" fmla="*/ 5 h 17"/>
                  <a:gd name="T24" fmla="*/ 14 w 17"/>
                  <a:gd name="T25" fmla="*/ 10 h 17"/>
                  <a:gd name="T26" fmla="*/ 12 w 17"/>
                  <a:gd name="T27" fmla="*/ 12 h 17"/>
                  <a:gd name="T28" fmla="*/ 10 w 17"/>
                  <a:gd name="T29" fmla="*/ 14 h 17"/>
                  <a:gd name="T30" fmla="*/ 8 w 17"/>
                  <a:gd name="T31" fmla="*/ 16 h 17"/>
                  <a:gd name="T32" fmla="*/ 6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6"/>
                    </a:moveTo>
                    <a:lnTo>
                      <a:pt x="2" y="12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2" y="5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4" y="3"/>
                    </a:lnTo>
                    <a:lnTo>
                      <a:pt x="16" y="5"/>
                    </a:lnTo>
                    <a:lnTo>
                      <a:pt x="14" y="10"/>
                    </a:lnTo>
                    <a:lnTo>
                      <a:pt x="12" y="12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84" name="Freeform 2550"/>
              <p:cNvSpPr/>
              <p:nvPr>
                <p:custDataLst>
                  <p:tags r:id="rId96"/>
                </p:custDataLst>
              </p:nvPr>
            </p:nvSpPr>
            <p:spPr bwMode="gray">
              <a:xfrm>
                <a:off x="2954" y="1329"/>
                <a:ext cx="10" cy="10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4 h 17"/>
                  <a:gd name="T4" fmla="*/ 13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2 h 17"/>
                  <a:gd name="T12" fmla="*/ 5 w 17"/>
                  <a:gd name="T13" fmla="*/ 2 h 17"/>
                  <a:gd name="T14" fmla="*/ 2 w 17"/>
                  <a:gd name="T15" fmla="*/ 6 h 17"/>
                  <a:gd name="T16" fmla="*/ 0 w 17"/>
                  <a:gd name="T17" fmla="*/ 12 h 17"/>
                  <a:gd name="T18" fmla="*/ 0 w 17"/>
                  <a:gd name="T19" fmla="*/ 14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4 h 17"/>
                  <a:gd name="T26" fmla="*/ 10 w 17"/>
                  <a:gd name="T27" fmla="*/ 12 h 17"/>
                  <a:gd name="T28" fmla="*/ 13 w 17"/>
                  <a:gd name="T29" fmla="*/ 10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0"/>
                    </a:move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2"/>
                    </a:lnTo>
                    <a:lnTo>
                      <a:pt x="5" y="2"/>
                    </a:lnTo>
                    <a:lnTo>
                      <a:pt x="2" y="6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85" name="Freeform 2551"/>
              <p:cNvSpPr/>
              <p:nvPr>
                <p:custDataLst>
                  <p:tags r:id="rId97"/>
                </p:custDataLst>
              </p:nvPr>
            </p:nvSpPr>
            <p:spPr bwMode="gray">
              <a:xfrm>
                <a:off x="2955" y="1330"/>
                <a:ext cx="9" cy="10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10 w 17"/>
                  <a:gd name="T7" fmla="*/ 0 h 17"/>
                  <a:gd name="T8" fmla="*/ 5 w 17"/>
                  <a:gd name="T9" fmla="*/ 4 h 17"/>
                  <a:gd name="T10" fmla="*/ 0 w 17"/>
                  <a:gd name="T11" fmla="*/ 12 h 17"/>
                  <a:gd name="T12" fmla="*/ 5 w 17"/>
                  <a:gd name="T13" fmla="*/ 16 h 17"/>
                  <a:gd name="T14" fmla="*/ 10 w 17"/>
                  <a:gd name="T15" fmla="*/ 16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4"/>
                    </a:lnTo>
                    <a:lnTo>
                      <a:pt x="0" y="12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86" name="Freeform 2552"/>
              <p:cNvSpPr/>
              <p:nvPr>
                <p:custDataLst>
                  <p:tags r:id="rId98"/>
                </p:custDataLst>
              </p:nvPr>
            </p:nvSpPr>
            <p:spPr bwMode="gray">
              <a:xfrm>
                <a:off x="2919" y="1303"/>
                <a:ext cx="47" cy="31"/>
              </a:xfrm>
              <a:custGeom>
                <a:gdLst>
                  <a:gd name="T0" fmla="*/ 88 w 89"/>
                  <a:gd name="T1" fmla="*/ 10 h 52"/>
                  <a:gd name="T2" fmla="*/ 70 w 89"/>
                  <a:gd name="T3" fmla="*/ 0 h 52"/>
                  <a:gd name="T4" fmla="*/ 0 w 89"/>
                  <a:gd name="T5" fmla="*/ 40 h 52"/>
                  <a:gd name="T6" fmla="*/ 18 w 89"/>
                  <a:gd name="T7" fmla="*/ 51 h 52"/>
                  <a:gd name="T8" fmla="*/ 88 w 89"/>
                  <a:gd name="T9" fmla="*/ 10 h 5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89"/>
                  <a:gd name="T16" fmla="*/ 0 h 52"/>
                  <a:gd name="T17" fmla="*/ 89 w 89"/>
                  <a:gd name="T18" fmla="*/ 52 h 5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89" h="52">
                    <a:moveTo>
                      <a:pt x="88" y="10"/>
                    </a:moveTo>
                    <a:lnTo>
                      <a:pt x="70" y="0"/>
                    </a:lnTo>
                    <a:lnTo>
                      <a:pt x="0" y="40"/>
                    </a:lnTo>
                    <a:lnTo>
                      <a:pt x="18" y="51"/>
                    </a:lnTo>
                    <a:lnTo>
                      <a:pt x="88" y="10"/>
                    </a:lnTo>
                  </a:path>
                </a:pathLst>
              </a:custGeom>
              <a:solidFill>
                <a:srgbClr val="E6E6E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87" name="Freeform 2553"/>
              <p:cNvSpPr/>
              <p:nvPr>
                <p:custDataLst>
                  <p:tags r:id="rId99"/>
                </p:custDataLst>
              </p:nvPr>
            </p:nvSpPr>
            <p:spPr bwMode="gray">
              <a:xfrm>
                <a:off x="2928" y="1308"/>
                <a:ext cx="38" cy="40"/>
              </a:xfrm>
              <a:custGeom>
                <a:gdLst>
                  <a:gd name="T0" fmla="*/ 70 w 71"/>
                  <a:gd name="T1" fmla="*/ 0 h 62"/>
                  <a:gd name="T2" fmla="*/ 0 w 71"/>
                  <a:gd name="T3" fmla="*/ 41 h 62"/>
                  <a:gd name="T4" fmla="*/ 0 w 71"/>
                  <a:gd name="T5" fmla="*/ 61 h 62"/>
                  <a:gd name="T6" fmla="*/ 70 w 71"/>
                  <a:gd name="T7" fmla="*/ 21 h 62"/>
                  <a:gd name="T8" fmla="*/ 70 w 71"/>
                  <a:gd name="T9" fmla="*/ 0 h 6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71"/>
                  <a:gd name="T16" fmla="*/ 0 h 62"/>
                  <a:gd name="T17" fmla="*/ 71 w 71"/>
                  <a:gd name="T18" fmla="*/ 62 h 6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71" h="62">
                    <a:moveTo>
                      <a:pt x="70" y="0"/>
                    </a:moveTo>
                    <a:lnTo>
                      <a:pt x="0" y="41"/>
                    </a:lnTo>
                    <a:lnTo>
                      <a:pt x="0" y="61"/>
                    </a:lnTo>
                    <a:lnTo>
                      <a:pt x="70" y="21"/>
                    </a:lnTo>
                    <a:lnTo>
                      <a:pt x="70" y="0"/>
                    </a:lnTo>
                  </a:path>
                </a:pathLst>
              </a:custGeom>
              <a:solidFill>
                <a:srgbClr val="7F7F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88" name="Line 2554"/>
              <p:cNvSpPr>
                <a:spLocks noChangeShapeType="1"/>
              </p:cNvSpPr>
              <p:nvPr>
                <p:custDataLst>
                  <p:tags r:id="rId100"/>
                </p:custDataLst>
              </p:nvPr>
            </p:nvSpPr>
            <p:spPr bwMode="gray">
              <a:xfrm flipH="1" flipV="1">
                <a:off x="3017" y="1401"/>
                <a:ext cx="0" cy="3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 type="none" w="sm" len="sm"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none" lIns="19220" tIns="9610" rIns="19220" bIns="961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589" name="Freeform 2555"/>
              <p:cNvSpPr/>
              <p:nvPr>
                <p:custDataLst>
                  <p:tags r:id="rId101"/>
                </p:custDataLst>
              </p:nvPr>
            </p:nvSpPr>
            <p:spPr bwMode="gray">
              <a:xfrm>
                <a:off x="3016" y="1403"/>
                <a:ext cx="11" cy="10"/>
              </a:xfrm>
              <a:custGeom>
                <a:gdLst>
                  <a:gd name="T0" fmla="*/ 4 w 17"/>
                  <a:gd name="T1" fmla="*/ 16 h 17"/>
                  <a:gd name="T2" fmla="*/ 0 w 17"/>
                  <a:gd name="T3" fmla="*/ 12 h 17"/>
                  <a:gd name="T4" fmla="*/ 0 w 17"/>
                  <a:gd name="T5" fmla="*/ 8 h 17"/>
                  <a:gd name="T6" fmla="*/ 0 w 17"/>
                  <a:gd name="T7" fmla="*/ 4 h 17"/>
                  <a:gd name="T8" fmla="*/ 4 w 17"/>
                  <a:gd name="T9" fmla="*/ 0 h 17"/>
                  <a:gd name="T10" fmla="*/ 8 w 17"/>
                  <a:gd name="T11" fmla="*/ 0 h 17"/>
                  <a:gd name="T12" fmla="*/ 12 w 17"/>
                  <a:gd name="T13" fmla="*/ 0 h 17"/>
                  <a:gd name="T14" fmla="*/ 16 w 17"/>
                  <a:gd name="T15" fmla="*/ 4 h 17"/>
                  <a:gd name="T16" fmla="*/ 12 w 17"/>
                  <a:gd name="T17" fmla="*/ 8 h 17"/>
                  <a:gd name="T18" fmla="*/ 8 w 17"/>
                  <a:gd name="T19" fmla="*/ 12 h 17"/>
                  <a:gd name="T20" fmla="*/ 4 w 17"/>
                  <a:gd name="T21" fmla="*/ 16 h 17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7"/>
                  <a:gd name="T34" fmla="*/ 0 h 17"/>
                  <a:gd name="T35" fmla="*/ 17 w 17"/>
                  <a:gd name="T36" fmla="*/ 17 h 17"/>
                </a:gdLst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7" h="17">
                    <a:moveTo>
                      <a:pt x="4" y="16"/>
                    </a:moveTo>
                    <a:lnTo>
                      <a:pt x="0" y="12"/>
                    </a:lnTo>
                    <a:lnTo>
                      <a:pt x="0" y="8"/>
                    </a:lnTo>
                    <a:lnTo>
                      <a:pt x="0" y="4"/>
                    </a:lnTo>
                    <a:lnTo>
                      <a:pt x="4" y="0"/>
                    </a:lnTo>
                    <a:lnTo>
                      <a:pt x="8" y="0"/>
                    </a:lnTo>
                    <a:lnTo>
                      <a:pt x="12" y="0"/>
                    </a:lnTo>
                    <a:lnTo>
                      <a:pt x="16" y="4"/>
                    </a:lnTo>
                    <a:lnTo>
                      <a:pt x="12" y="8"/>
                    </a:lnTo>
                    <a:lnTo>
                      <a:pt x="8" y="12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90" name="Freeform 2556"/>
              <p:cNvSpPr/>
              <p:nvPr>
                <p:custDataLst>
                  <p:tags r:id="rId102"/>
                </p:custDataLst>
              </p:nvPr>
            </p:nvSpPr>
            <p:spPr bwMode="gray">
              <a:xfrm>
                <a:off x="3017" y="1403"/>
                <a:ext cx="10" cy="10"/>
              </a:xfrm>
              <a:custGeom>
                <a:gdLst>
                  <a:gd name="T0" fmla="*/ 10 w 17"/>
                  <a:gd name="T1" fmla="*/ 8 h 17"/>
                  <a:gd name="T2" fmla="*/ 16 w 17"/>
                  <a:gd name="T3" fmla="*/ 4 h 17"/>
                  <a:gd name="T4" fmla="*/ 10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2 h 17"/>
                  <a:gd name="T16" fmla="*/ 10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0" y="8"/>
                    </a:moveTo>
                    <a:lnTo>
                      <a:pt x="16" y="4"/>
                    </a:lnTo>
                    <a:lnTo>
                      <a:pt x="10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2"/>
                    </a:lnTo>
                    <a:lnTo>
                      <a:pt x="10" y="8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91" name="Freeform 2557"/>
              <p:cNvSpPr/>
              <p:nvPr>
                <p:custDataLst>
                  <p:tags r:id="rId103"/>
                </p:custDataLst>
              </p:nvPr>
            </p:nvSpPr>
            <p:spPr bwMode="gray">
              <a:xfrm>
                <a:off x="3008" y="1403"/>
                <a:ext cx="10" cy="9"/>
              </a:xfrm>
              <a:custGeom>
                <a:gdLst>
                  <a:gd name="T0" fmla="*/ 5 w 17"/>
                  <a:gd name="T1" fmla="*/ 14 h 17"/>
                  <a:gd name="T2" fmla="*/ 1 w 17"/>
                  <a:gd name="T3" fmla="*/ 12 h 17"/>
                  <a:gd name="T4" fmla="*/ 1 w 17"/>
                  <a:gd name="T5" fmla="*/ 11 h 17"/>
                  <a:gd name="T6" fmla="*/ 0 w 17"/>
                  <a:gd name="T7" fmla="*/ 9 h 17"/>
                  <a:gd name="T8" fmla="*/ 1 w 17"/>
                  <a:gd name="T9" fmla="*/ 8 h 17"/>
                  <a:gd name="T10" fmla="*/ 1 w 17"/>
                  <a:gd name="T11" fmla="*/ 4 h 17"/>
                  <a:gd name="T12" fmla="*/ 3 w 17"/>
                  <a:gd name="T13" fmla="*/ 3 h 17"/>
                  <a:gd name="T14" fmla="*/ 5 w 17"/>
                  <a:gd name="T15" fmla="*/ 1 h 17"/>
                  <a:gd name="T16" fmla="*/ 8 w 17"/>
                  <a:gd name="T17" fmla="*/ 0 h 17"/>
                  <a:gd name="T18" fmla="*/ 10 w 17"/>
                  <a:gd name="T19" fmla="*/ 0 h 17"/>
                  <a:gd name="T20" fmla="*/ 14 w 17"/>
                  <a:gd name="T21" fmla="*/ 3 h 17"/>
                  <a:gd name="T22" fmla="*/ 16 w 17"/>
                  <a:gd name="T23" fmla="*/ 6 h 17"/>
                  <a:gd name="T24" fmla="*/ 14 w 17"/>
                  <a:gd name="T25" fmla="*/ 8 h 17"/>
                  <a:gd name="T26" fmla="*/ 14 w 17"/>
                  <a:gd name="T27" fmla="*/ 11 h 17"/>
                  <a:gd name="T28" fmla="*/ 12 w 17"/>
                  <a:gd name="T29" fmla="*/ 12 h 17"/>
                  <a:gd name="T30" fmla="*/ 8 w 17"/>
                  <a:gd name="T31" fmla="*/ 14 h 17"/>
                  <a:gd name="T32" fmla="*/ 7 w 17"/>
                  <a:gd name="T33" fmla="*/ 16 h 17"/>
                  <a:gd name="T34" fmla="*/ 5 w 17"/>
                  <a:gd name="T35" fmla="*/ 14 h 17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w 17"/>
                  <a:gd name="T55" fmla="*/ 0 h 17"/>
                  <a:gd name="T56" fmla="*/ 17 w 17"/>
                  <a:gd name="T57" fmla="*/ 17 h 17"/>
                </a:gdLst>
                <a:cxnLst>
                  <a:cxn ang="T36">
                    <a:pos x="T0" y="T1"/>
                  </a:cxn>
                  <a:cxn ang="T37">
                    <a:pos x="T2" y="T3"/>
                  </a:cxn>
                  <a:cxn ang="T38">
                    <a:pos x="T4" y="T5"/>
                  </a:cxn>
                  <a:cxn ang="T39">
                    <a:pos x="T6" y="T7"/>
                  </a:cxn>
                  <a:cxn ang="T40">
                    <a:pos x="T8" y="T9"/>
                  </a:cxn>
                  <a:cxn ang="T41">
                    <a:pos x="T10" y="T11"/>
                  </a:cxn>
                  <a:cxn ang="T42">
                    <a:pos x="T12" y="T13"/>
                  </a:cxn>
                  <a:cxn ang="T43">
                    <a:pos x="T14" y="T15"/>
                  </a:cxn>
                  <a:cxn ang="T44">
                    <a:pos x="T16" y="T17"/>
                  </a:cxn>
                  <a:cxn ang="T45">
                    <a:pos x="T18" y="T19"/>
                  </a:cxn>
                  <a:cxn ang="T46">
                    <a:pos x="T20" y="T21"/>
                  </a:cxn>
                  <a:cxn ang="T47">
                    <a:pos x="T22" y="T23"/>
                  </a:cxn>
                  <a:cxn ang="T48">
                    <a:pos x="T24" y="T25"/>
                  </a:cxn>
                  <a:cxn ang="T49">
                    <a:pos x="T26" y="T27"/>
                  </a:cxn>
                  <a:cxn ang="T50">
                    <a:pos x="T28" y="T29"/>
                  </a:cxn>
                  <a:cxn ang="T51">
                    <a:pos x="T30" y="T31"/>
                  </a:cxn>
                  <a:cxn ang="T52">
                    <a:pos x="T32" y="T33"/>
                  </a:cxn>
                  <a:cxn ang="T53">
                    <a:pos x="T34" y="T35"/>
                  </a:cxn>
                </a:cxnLst>
                <a:rect l="T54" t="T55" r="T56" b="T57"/>
                <a:pathLst>
                  <a:path w="17" h="17">
                    <a:moveTo>
                      <a:pt x="5" y="14"/>
                    </a:moveTo>
                    <a:lnTo>
                      <a:pt x="1" y="12"/>
                    </a:lnTo>
                    <a:lnTo>
                      <a:pt x="1" y="11"/>
                    </a:lnTo>
                    <a:lnTo>
                      <a:pt x="0" y="9"/>
                    </a:lnTo>
                    <a:lnTo>
                      <a:pt x="1" y="8"/>
                    </a:lnTo>
                    <a:lnTo>
                      <a:pt x="1" y="4"/>
                    </a:lnTo>
                    <a:lnTo>
                      <a:pt x="3" y="3"/>
                    </a:lnTo>
                    <a:lnTo>
                      <a:pt x="5" y="1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3"/>
                    </a:lnTo>
                    <a:lnTo>
                      <a:pt x="16" y="6"/>
                    </a:lnTo>
                    <a:lnTo>
                      <a:pt x="14" y="8"/>
                    </a:lnTo>
                    <a:lnTo>
                      <a:pt x="14" y="11"/>
                    </a:lnTo>
                    <a:lnTo>
                      <a:pt x="12" y="12"/>
                    </a:lnTo>
                    <a:lnTo>
                      <a:pt x="8" y="14"/>
                    </a:lnTo>
                    <a:lnTo>
                      <a:pt x="7" y="16"/>
                    </a:lnTo>
                    <a:lnTo>
                      <a:pt x="5" y="14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92" name="Freeform 2558"/>
              <p:cNvSpPr/>
              <p:nvPr>
                <p:custDataLst>
                  <p:tags r:id="rId104"/>
                </p:custDataLst>
              </p:nvPr>
            </p:nvSpPr>
            <p:spPr bwMode="gray">
              <a:xfrm>
                <a:off x="3009" y="1403"/>
                <a:ext cx="10" cy="10"/>
              </a:xfrm>
              <a:custGeom>
                <a:gdLst>
                  <a:gd name="T0" fmla="*/ 13 w 17"/>
                  <a:gd name="T1" fmla="*/ 10 h 17"/>
                  <a:gd name="T2" fmla="*/ 13 w 17"/>
                  <a:gd name="T3" fmla="*/ 7 h 17"/>
                  <a:gd name="T4" fmla="*/ 16 w 17"/>
                  <a:gd name="T5" fmla="*/ 5 h 17"/>
                  <a:gd name="T6" fmla="*/ 13 w 17"/>
                  <a:gd name="T7" fmla="*/ 1 h 17"/>
                  <a:gd name="T8" fmla="*/ 11 w 17"/>
                  <a:gd name="T9" fmla="*/ 0 h 17"/>
                  <a:gd name="T10" fmla="*/ 9 w 17"/>
                  <a:gd name="T11" fmla="*/ 1 h 17"/>
                  <a:gd name="T12" fmla="*/ 4 w 17"/>
                  <a:gd name="T13" fmla="*/ 3 h 17"/>
                  <a:gd name="T14" fmla="*/ 2 w 17"/>
                  <a:gd name="T15" fmla="*/ 5 h 17"/>
                  <a:gd name="T16" fmla="*/ 2 w 17"/>
                  <a:gd name="T17" fmla="*/ 8 h 17"/>
                  <a:gd name="T18" fmla="*/ 0 w 17"/>
                  <a:gd name="T19" fmla="*/ 10 h 17"/>
                  <a:gd name="T20" fmla="*/ 2 w 17"/>
                  <a:gd name="T21" fmla="*/ 14 h 17"/>
                  <a:gd name="T22" fmla="*/ 4 w 17"/>
                  <a:gd name="T23" fmla="*/ 16 h 17"/>
                  <a:gd name="T24" fmla="*/ 6 w 17"/>
                  <a:gd name="T25" fmla="*/ 14 h 17"/>
                  <a:gd name="T26" fmla="*/ 11 w 17"/>
                  <a:gd name="T27" fmla="*/ 12 h 17"/>
                  <a:gd name="T28" fmla="*/ 13 w 17"/>
                  <a:gd name="T29" fmla="*/ 10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0"/>
                    </a:moveTo>
                    <a:lnTo>
                      <a:pt x="13" y="7"/>
                    </a:lnTo>
                    <a:lnTo>
                      <a:pt x="16" y="5"/>
                    </a:lnTo>
                    <a:lnTo>
                      <a:pt x="13" y="1"/>
                    </a:lnTo>
                    <a:lnTo>
                      <a:pt x="11" y="0"/>
                    </a:lnTo>
                    <a:lnTo>
                      <a:pt x="9" y="1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2" y="8"/>
                    </a:lnTo>
                    <a:lnTo>
                      <a:pt x="0" y="10"/>
                    </a:lnTo>
                    <a:lnTo>
                      <a:pt x="2" y="14"/>
                    </a:lnTo>
                    <a:lnTo>
                      <a:pt x="4" y="16"/>
                    </a:lnTo>
                    <a:lnTo>
                      <a:pt x="6" y="14"/>
                    </a:lnTo>
                    <a:lnTo>
                      <a:pt x="11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93" name="Freeform 2559"/>
              <p:cNvSpPr/>
              <p:nvPr>
                <p:custDataLst>
                  <p:tags r:id="rId105"/>
                </p:custDataLst>
              </p:nvPr>
            </p:nvSpPr>
            <p:spPr bwMode="gray">
              <a:xfrm>
                <a:off x="3011" y="1404"/>
                <a:ext cx="8" cy="10"/>
              </a:xfrm>
              <a:custGeom>
                <a:gdLst>
                  <a:gd name="T0" fmla="*/ 16 w 17"/>
                  <a:gd name="T1" fmla="*/ 8 h 17"/>
                  <a:gd name="T2" fmla="*/ 16 w 17"/>
                  <a:gd name="T3" fmla="*/ 4 h 17"/>
                  <a:gd name="T4" fmla="*/ 16 w 17"/>
                  <a:gd name="T5" fmla="*/ 0 h 17"/>
                  <a:gd name="T6" fmla="*/ 10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10 w 17"/>
                  <a:gd name="T15" fmla="*/ 16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10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94" name="Freeform 2560"/>
              <p:cNvSpPr/>
              <p:nvPr>
                <p:custDataLst>
                  <p:tags r:id="rId106"/>
                </p:custDataLst>
              </p:nvPr>
            </p:nvSpPr>
            <p:spPr bwMode="gray">
              <a:xfrm>
                <a:off x="3004" y="1405"/>
                <a:ext cx="9" cy="9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7 h 17"/>
                  <a:gd name="T10" fmla="*/ 2 w 17"/>
                  <a:gd name="T11" fmla="*/ 3 h 17"/>
                  <a:gd name="T12" fmla="*/ 4 w 17"/>
                  <a:gd name="T13" fmla="*/ 1 h 17"/>
                  <a:gd name="T14" fmla="*/ 6 w 17"/>
                  <a:gd name="T15" fmla="*/ 0 h 17"/>
                  <a:gd name="T16" fmla="*/ 8 w 17"/>
                  <a:gd name="T17" fmla="*/ 0 h 17"/>
                  <a:gd name="T18" fmla="*/ 10 w 17"/>
                  <a:gd name="T19" fmla="*/ 0 h 17"/>
                  <a:gd name="T20" fmla="*/ 14 w 17"/>
                  <a:gd name="T21" fmla="*/ 1 h 17"/>
                  <a:gd name="T22" fmla="*/ 16 w 17"/>
                  <a:gd name="T23" fmla="*/ 3 h 17"/>
                  <a:gd name="T24" fmla="*/ 16 w 17"/>
                  <a:gd name="T25" fmla="*/ 5 h 17"/>
                  <a:gd name="T26" fmla="*/ 16 w 17"/>
                  <a:gd name="T27" fmla="*/ 8 h 17"/>
                  <a:gd name="T28" fmla="*/ 14 w 17"/>
                  <a:gd name="T29" fmla="*/ 10 h 17"/>
                  <a:gd name="T30" fmla="*/ 12 w 17"/>
                  <a:gd name="T31" fmla="*/ 14 h 17"/>
                  <a:gd name="T32" fmla="*/ 10 w 17"/>
                  <a:gd name="T33" fmla="*/ 16 h 17"/>
                  <a:gd name="T34" fmla="*/ 8 w 17"/>
                  <a:gd name="T35" fmla="*/ 16 h 17"/>
                  <a:gd name="T36" fmla="*/ 6 w 17"/>
                  <a:gd name="T37" fmla="*/ 16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7"/>
                    </a:lnTo>
                    <a:lnTo>
                      <a:pt x="2" y="3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6" y="8"/>
                    </a:lnTo>
                    <a:lnTo>
                      <a:pt x="14" y="10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95" name="Freeform 2561"/>
              <p:cNvSpPr/>
              <p:nvPr>
                <p:custDataLst>
                  <p:tags r:id="rId107"/>
                </p:custDataLst>
              </p:nvPr>
            </p:nvSpPr>
            <p:spPr bwMode="gray">
              <a:xfrm>
                <a:off x="3006" y="1405"/>
                <a:ext cx="9" cy="10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8 h 17"/>
                  <a:gd name="T4" fmla="*/ 16 w 17"/>
                  <a:gd name="T5" fmla="*/ 4 h 17"/>
                  <a:gd name="T6" fmla="*/ 16 w 17"/>
                  <a:gd name="T7" fmla="*/ 2 h 17"/>
                  <a:gd name="T8" fmla="*/ 13 w 17"/>
                  <a:gd name="T9" fmla="*/ 0 h 17"/>
                  <a:gd name="T10" fmla="*/ 10 w 17"/>
                  <a:gd name="T11" fmla="*/ 0 h 17"/>
                  <a:gd name="T12" fmla="*/ 8 w 17"/>
                  <a:gd name="T13" fmla="*/ 0 h 17"/>
                  <a:gd name="T14" fmla="*/ 5 w 17"/>
                  <a:gd name="T15" fmla="*/ 2 h 17"/>
                  <a:gd name="T16" fmla="*/ 2 w 17"/>
                  <a:gd name="T17" fmla="*/ 6 h 17"/>
                  <a:gd name="T18" fmla="*/ 0 w 17"/>
                  <a:gd name="T19" fmla="*/ 8 h 17"/>
                  <a:gd name="T20" fmla="*/ 0 w 17"/>
                  <a:gd name="T21" fmla="*/ 12 h 17"/>
                  <a:gd name="T22" fmla="*/ 0 w 17"/>
                  <a:gd name="T23" fmla="*/ 14 h 17"/>
                  <a:gd name="T24" fmla="*/ 2 w 17"/>
                  <a:gd name="T25" fmla="*/ 16 h 17"/>
                  <a:gd name="T26" fmla="*/ 5 w 17"/>
                  <a:gd name="T27" fmla="*/ 16 h 17"/>
                  <a:gd name="T28" fmla="*/ 8 w 17"/>
                  <a:gd name="T29" fmla="*/ 16 h 17"/>
                  <a:gd name="T30" fmla="*/ 10 w 17"/>
                  <a:gd name="T31" fmla="*/ 14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6" y="8"/>
                    </a:ln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6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0" y="14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96" name="Freeform 2562"/>
              <p:cNvSpPr/>
              <p:nvPr>
                <p:custDataLst>
                  <p:tags r:id="rId108"/>
                </p:custDataLst>
              </p:nvPr>
            </p:nvSpPr>
            <p:spPr bwMode="gray">
              <a:xfrm>
                <a:off x="3006" y="1408"/>
                <a:ext cx="10" cy="9"/>
              </a:xfrm>
              <a:custGeom>
                <a:gdLst>
                  <a:gd name="T0" fmla="*/ 12 w 17"/>
                  <a:gd name="T1" fmla="*/ 12 h 17"/>
                  <a:gd name="T2" fmla="*/ 16 w 17"/>
                  <a:gd name="T3" fmla="*/ 4 h 17"/>
                  <a:gd name="T4" fmla="*/ 12 w 17"/>
                  <a:gd name="T5" fmla="*/ 0 h 17"/>
                  <a:gd name="T6" fmla="*/ 8 w 17"/>
                  <a:gd name="T7" fmla="*/ 0 h 17"/>
                  <a:gd name="T8" fmla="*/ 4 w 17"/>
                  <a:gd name="T9" fmla="*/ 4 h 17"/>
                  <a:gd name="T10" fmla="*/ 0 w 17"/>
                  <a:gd name="T11" fmla="*/ 12 h 17"/>
                  <a:gd name="T12" fmla="*/ 4 w 17"/>
                  <a:gd name="T13" fmla="*/ 16 h 17"/>
                  <a:gd name="T14" fmla="*/ 8 w 17"/>
                  <a:gd name="T15" fmla="*/ 16 h 17"/>
                  <a:gd name="T16" fmla="*/ 12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2" y="12"/>
                    </a:moveTo>
                    <a:lnTo>
                      <a:pt x="16" y="4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4" y="4"/>
                    </a:lnTo>
                    <a:lnTo>
                      <a:pt x="0" y="12"/>
                    </a:lnTo>
                    <a:lnTo>
                      <a:pt x="4" y="16"/>
                    </a:lnTo>
                    <a:lnTo>
                      <a:pt x="8" y="16"/>
                    </a:lnTo>
                    <a:lnTo>
                      <a:pt x="12" y="12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97" name="Freeform 2563"/>
              <p:cNvSpPr/>
              <p:nvPr>
                <p:custDataLst>
                  <p:tags r:id="rId109"/>
                </p:custDataLst>
              </p:nvPr>
            </p:nvSpPr>
            <p:spPr bwMode="gray">
              <a:xfrm>
                <a:off x="3011" y="1404"/>
                <a:ext cx="8" cy="10"/>
              </a:xfrm>
              <a:custGeom>
                <a:gdLst>
                  <a:gd name="T0" fmla="*/ 6 w 17"/>
                  <a:gd name="T1" fmla="*/ 14 h 17"/>
                  <a:gd name="T2" fmla="*/ 2 w 17"/>
                  <a:gd name="T3" fmla="*/ 12 h 17"/>
                  <a:gd name="T4" fmla="*/ 0 w 17"/>
                  <a:gd name="T5" fmla="*/ 11 h 17"/>
                  <a:gd name="T6" fmla="*/ 0 w 17"/>
                  <a:gd name="T7" fmla="*/ 9 h 17"/>
                  <a:gd name="T8" fmla="*/ 0 w 17"/>
                  <a:gd name="T9" fmla="*/ 8 h 17"/>
                  <a:gd name="T10" fmla="*/ 2 w 17"/>
                  <a:gd name="T11" fmla="*/ 4 h 17"/>
                  <a:gd name="T12" fmla="*/ 4 w 17"/>
                  <a:gd name="T13" fmla="*/ 3 h 17"/>
                  <a:gd name="T14" fmla="*/ 6 w 17"/>
                  <a:gd name="T15" fmla="*/ 1 h 17"/>
                  <a:gd name="T16" fmla="*/ 8 w 17"/>
                  <a:gd name="T17" fmla="*/ 0 h 17"/>
                  <a:gd name="T18" fmla="*/ 10 w 17"/>
                  <a:gd name="T19" fmla="*/ 0 h 17"/>
                  <a:gd name="T20" fmla="*/ 14 w 17"/>
                  <a:gd name="T21" fmla="*/ 3 h 17"/>
                  <a:gd name="T22" fmla="*/ 16 w 17"/>
                  <a:gd name="T23" fmla="*/ 3 h 17"/>
                  <a:gd name="T24" fmla="*/ 16 w 17"/>
                  <a:gd name="T25" fmla="*/ 6 h 17"/>
                  <a:gd name="T26" fmla="*/ 16 w 17"/>
                  <a:gd name="T27" fmla="*/ 8 h 17"/>
                  <a:gd name="T28" fmla="*/ 14 w 17"/>
                  <a:gd name="T29" fmla="*/ 11 h 17"/>
                  <a:gd name="T30" fmla="*/ 12 w 17"/>
                  <a:gd name="T31" fmla="*/ 12 h 17"/>
                  <a:gd name="T32" fmla="*/ 10 w 17"/>
                  <a:gd name="T33" fmla="*/ 14 h 17"/>
                  <a:gd name="T34" fmla="*/ 8 w 17"/>
                  <a:gd name="T35" fmla="*/ 16 h 17"/>
                  <a:gd name="T36" fmla="*/ 6 w 17"/>
                  <a:gd name="T37" fmla="*/ 14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6" y="14"/>
                    </a:moveTo>
                    <a:lnTo>
                      <a:pt x="2" y="12"/>
                    </a:lnTo>
                    <a:lnTo>
                      <a:pt x="0" y="11"/>
                    </a:lnTo>
                    <a:lnTo>
                      <a:pt x="0" y="9"/>
                    </a:lnTo>
                    <a:lnTo>
                      <a:pt x="0" y="8"/>
                    </a:lnTo>
                    <a:lnTo>
                      <a:pt x="2" y="4"/>
                    </a:lnTo>
                    <a:lnTo>
                      <a:pt x="4" y="3"/>
                    </a:lnTo>
                    <a:lnTo>
                      <a:pt x="6" y="1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3"/>
                    </a:lnTo>
                    <a:lnTo>
                      <a:pt x="16" y="3"/>
                    </a:lnTo>
                    <a:lnTo>
                      <a:pt x="16" y="6"/>
                    </a:lnTo>
                    <a:lnTo>
                      <a:pt x="16" y="8"/>
                    </a:lnTo>
                    <a:lnTo>
                      <a:pt x="14" y="11"/>
                    </a:lnTo>
                    <a:lnTo>
                      <a:pt x="12" y="12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4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98" name="Freeform 2564"/>
              <p:cNvSpPr/>
              <p:nvPr>
                <p:custDataLst>
                  <p:tags r:id="rId110"/>
                </p:custDataLst>
              </p:nvPr>
            </p:nvSpPr>
            <p:spPr bwMode="gray">
              <a:xfrm>
                <a:off x="3012" y="1404"/>
                <a:ext cx="9" cy="10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7 h 17"/>
                  <a:gd name="T4" fmla="*/ 16 w 17"/>
                  <a:gd name="T5" fmla="*/ 5 h 17"/>
                  <a:gd name="T6" fmla="*/ 16 w 17"/>
                  <a:gd name="T7" fmla="*/ 1 h 17"/>
                  <a:gd name="T8" fmla="*/ 13 w 17"/>
                  <a:gd name="T9" fmla="*/ 1 h 17"/>
                  <a:gd name="T10" fmla="*/ 10 w 17"/>
                  <a:gd name="T11" fmla="*/ 0 h 17"/>
                  <a:gd name="T12" fmla="*/ 8 w 17"/>
                  <a:gd name="T13" fmla="*/ 1 h 17"/>
                  <a:gd name="T14" fmla="*/ 5 w 17"/>
                  <a:gd name="T15" fmla="*/ 3 h 17"/>
                  <a:gd name="T16" fmla="*/ 2 w 17"/>
                  <a:gd name="T17" fmla="*/ 5 h 17"/>
                  <a:gd name="T18" fmla="*/ 0 w 17"/>
                  <a:gd name="T19" fmla="*/ 8 h 17"/>
                  <a:gd name="T20" fmla="*/ 0 w 17"/>
                  <a:gd name="T21" fmla="*/ 10 h 17"/>
                  <a:gd name="T22" fmla="*/ 0 w 17"/>
                  <a:gd name="T23" fmla="*/ 14 h 17"/>
                  <a:gd name="T24" fmla="*/ 2 w 17"/>
                  <a:gd name="T25" fmla="*/ 14 h 17"/>
                  <a:gd name="T26" fmla="*/ 5 w 17"/>
                  <a:gd name="T27" fmla="*/ 16 h 17"/>
                  <a:gd name="T28" fmla="*/ 8 w 17"/>
                  <a:gd name="T29" fmla="*/ 14 h 17"/>
                  <a:gd name="T30" fmla="*/ 10 w 17"/>
                  <a:gd name="T31" fmla="*/ 12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6" y="7"/>
                    </a:lnTo>
                    <a:lnTo>
                      <a:pt x="16" y="5"/>
                    </a:lnTo>
                    <a:lnTo>
                      <a:pt x="16" y="1"/>
                    </a:lnTo>
                    <a:lnTo>
                      <a:pt x="13" y="1"/>
                    </a:lnTo>
                    <a:lnTo>
                      <a:pt x="10" y="0"/>
                    </a:lnTo>
                    <a:lnTo>
                      <a:pt x="8" y="1"/>
                    </a:lnTo>
                    <a:lnTo>
                      <a:pt x="5" y="3"/>
                    </a:lnTo>
                    <a:lnTo>
                      <a:pt x="2" y="5"/>
                    </a:lnTo>
                    <a:lnTo>
                      <a:pt x="0" y="8"/>
                    </a:lnTo>
                    <a:lnTo>
                      <a:pt x="0" y="10"/>
                    </a:lnTo>
                    <a:lnTo>
                      <a:pt x="0" y="14"/>
                    </a:lnTo>
                    <a:lnTo>
                      <a:pt x="2" y="14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99" name="Freeform 2565"/>
              <p:cNvSpPr/>
              <p:nvPr>
                <p:custDataLst>
                  <p:tags r:id="rId111"/>
                </p:custDataLst>
              </p:nvPr>
            </p:nvSpPr>
            <p:spPr bwMode="gray">
              <a:xfrm>
                <a:off x="3012" y="1405"/>
                <a:ext cx="10" cy="10"/>
              </a:xfrm>
              <a:custGeom>
                <a:gdLst>
                  <a:gd name="T0" fmla="*/ 12 w 17"/>
                  <a:gd name="T1" fmla="*/ 8 h 17"/>
                  <a:gd name="T2" fmla="*/ 16 w 17"/>
                  <a:gd name="T3" fmla="*/ 4 h 17"/>
                  <a:gd name="T4" fmla="*/ 12 w 17"/>
                  <a:gd name="T5" fmla="*/ 0 h 17"/>
                  <a:gd name="T6" fmla="*/ 8 w 17"/>
                  <a:gd name="T7" fmla="*/ 0 h 17"/>
                  <a:gd name="T8" fmla="*/ 4 w 17"/>
                  <a:gd name="T9" fmla="*/ 4 h 17"/>
                  <a:gd name="T10" fmla="*/ 0 w 17"/>
                  <a:gd name="T11" fmla="*/ 12 h 17"/>
                  <a:gd name="T12" fmla="*/ 4 w 17"/>
                  <a:gd name="T13" fmla="*/ 16 h 17"/>
                  <a:gd name="T14" fmla="*/ 8 w 17"/>
                  <a:gd name="T15" fmla="*/ 12 h 17"/>
                  <a:gd name="T16" fmla="*/ 12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2" y="8"/>
                    </a:moveTo>
                    <a:lnTo>
                      <a:pt x="16" y="4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4" y="4"/>
                    </a:lnTo>
                    <a:lnTo>
                      <a:pt x="0" y="12"/>
                    </a:lnTo>
                    <a:lnTo>
                      <a:pt x="4" y="16"/>
                    </a:lnTo>
                    <a:lnTo>
                      <a:pt x="8" y="12"/>
                    </a:lnTo>
                    <a:lnTo>
                      <a:pt x="12" y="8"/>
                    </a:lnTo>
                  </a:path>
                </a:pathLst>
              </a:custGeom>
              <a:solidFill>
                <a:srgbClr val="33845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00" name="Freeform 2566"/>
              <p:cNvSpPr/>
              <p:nvPr>
                <p:custDataLst>
                  <p:tags r:id="rId112"/>
                </p:custDataLst>
              </p:nvPr>
            </p:nvSpPr>
            <p:spPr bwMode="gray">
              <a:xfrm>
                <a:off x="3006" y="1406"/>
                <a:ext cx="10" cy="11"/>
              </a:xfrm>
              <a:custGeom>
                <a:gdLst>
                  <a:gd name="T0" fmla="*/ 5 w 17"/>
                  <a:gd name="T1" fmla="*/ 16 h 17"/>
                  <a:gd name="T2" fmla="*/ 1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7 h 17"/>
                  <a:gd name="T10" fmla="*/ 1 w 17"/>
                  <a:gd name="T11" fmla="*/ 3 h 17"/>
                  <a:gd name="T12" fmla="*/ 3 w 17"/>
                  <a:gd name="T13" fmla="*/ 1 h 17"/>
                  <a:gd name="T14" fmla="*/ 5 w 17"/>
                  <a:gd name="T15" fmla="*/ 0 h 17"/>
                  <a:gd name="T16" fmla="*/ 8 w 17"/>
                  <a:gd name="T17" fmla="*/ 0 h 17"/>
                  <a:gd name="T18" fmla="*/ 10 w 17"/>
                  <a:gd name="T19" fmla="*/ 0 h 17"/>
                  <a:gd name="T20" fmla="*/ 14 w 17"/>
                  <a:gd name="T21" fmla="*/ 1 h 17"/>
                  <a:gd name="T22" fmla="*/ 14 w 17"/>
                  <a:gd name="T23" fmla="*/ 3 h 17"/>
                  <a:gd name="T24" fmla="*/ 16 w 17"/>
                  <a:gd name="T25" fmla="*/ 5 h 17"/>
                  <a:gd name="T26" fmla="*/ 14 w 17"/>
                  <a:gd name="T27" fmla="*/ 8 h 17"/>
                  <a:gd name="T28" fmla="*/ 14 w 17"/>
                  <a:gd name="T29" fmla="*/ 10 h 17"/>
                  <a:gd name="T30" fmla="*/ 12 w 17"/>
                  <a:gd name="T31" fmla="*/ 14 h 17"/>
                  <a:gd name="T32" fmla="*/ 8 w 17"/>
                  <a:gd name="T33" fmla="*/ 16 h 17"/>
                  <a:gd name="T34" fmla="*/ 7 w 17"/>
                  <a:gd name="T35" fmla="*/ 16 h 17"/>
                  <a:gd name="T36" fmla="*/ 5 w 17"/>
                  <a:gd name="T37" fmla="*/ 16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5" y="16"/>
                    </a:moveTo>
                    <a:lnTo>
                      <a:pt x="1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7"/>
                    </a:lnTo>
                    <a:lnTo>
                      <a:pt x="1" y="3"/>
                    </a:lnTo>
                    <a:lnTo>
                      <a:pt x="3" y="1"/>
                    </a:lnTo>
                    <a:lnTo>
                      <a:pt x="5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4" y="3"/>
                    </a:lnTo>
                    <a:lnTo>
                      <a:pt x="16" y="5"/>
                    </a:lnTo>
                    <a:lnTo>
                      <a:pt x="14" y="8"/>
                    </a:lnTo>
                    <a:lnTo>
                      <a:pt x="14" y="10"/>
                    </a:lnTo>
                    <a:lnTo>
                      <a:pt x="12" y="14"/>
                    </a:lnTo>
                    <a:lnTo>
                      <a:pt x="8" y="16"/>
                    </a:lnTo>
                    <a:lnTo>
                      <a:pt x="7" y="16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01" name="Freeform 2567"/>
              <p:cNvSpPr/>
              <p:nvPr>
                <p:custDataLst>
                  <p:tags r:id="rId113"/>
                </p:custDataLst>
              </p:nvPr>
            </p:nvSpPr>
            <p:spPr bwMode="gray">
              <a:xfrm>
                <a:off x="3007" y="1408"/>
                <a:ext cx="10" cy="9"/>
              </a:xfrm>
              <a:custGeom>
                <a:gdLst>
                  <a:gd name="T0" fmla="*/ 13 w 17"/>
                  <a:gd name="T1" fmla="*/ 10 h 17"/>
                  <a:gd name="T2" fmla="*/ 13 w 17"/>
                  <a:gd name="T3" fmla="*/ 8 h 17"/>
                  <a:gd name="T4" fmla="*/ 16 w 17"/>
                  <a:gd name="T5" fmla="*/ 4 h 17"/>
                  <a:gd name="T6" fmla="*/ 13 w 17"/>
                  <a:gd name="T7" fmla="*/ 2 h 17"/>
                  <a:gd name="T8" fmla="*/ 13 w 17"/>
                  <a:gd name="T9" fmla="*/ 0 h 17"/>
                  <a:gd name="T10" fmla="*/ 11 w 17"/>
                  <a:gd name="T11" fmla="*/ 0 h 17"/>
                  <a:gd name="T12" fmla="*/ 6 w 17"/>
                  <a:gd name="T13" fmla="*/ 0 h 17"/>
                  <a:gd name="T14" fmla="*/ 4 w 17"/>
                  <a:gd name="T15" fmla="*/ 2 h 17"/>
                  <a:gd name="T16" fmla="*/ 2 w 17"/>
                  <a:gd name="T17" fmla="*/ 6 h 17"/>
                  <a:gd name="T18" fmla="*/ 0 w 17"/>
                  <a:gd name="T19" fmla="*/ 8 h 17"/>
                  <a:gd name="T20" fmla="*/ 0 w 17"/>
                  <a:gd name="T21" fmla="*/ 12 h 17"/>
                  <a:gd name="T22" fmla="*/ 0 w 17"/>
                  <a:gd name="T23" fmla="*/ 14 h 17"/>
                  <a:gd name="T24" fmla="*/ 2 w 17"/>
                  <a:gd name="T25" fmla="*/ 16 h 17"/>
                  <a:gd name="T26" fmla="*/ 4 w 17"/>
                  <a:gd name="T27" fmla="*/ 16 h 17"/>
                  <a:gd name="T28" fmla="*/ 6 w 17"/>
                  <a:gd name="T29" fmla="*/ 16 h 17"/>
                  <a:gd name="T30" fmla="*/ 11 w 17"/>
                  <a:gd name="T31" fmla="*/ 14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3" y="8"/>
                    </a:ln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4" y="2"/>
                    </a:lnTo>
                    <a:lnTo>
                      <a:pt x="2" y="6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4" y="16"/>
                    </a:lnTo>
                    <a:lnTo>
                      <a:pt x="6" y="16"/>
                    </a:lnTo>
                    <a:lnTo>
                      <a:pt x="11" y="14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02" name="Freeform 2568"/>
              <p:cNvSpPr/>
              <p:nvPr>
                <p:custDataLst>
                  <p:tags r:id="rId114"/>
                </p:custDataLst>
              </p:nvPr>
            </p:nvSpPr>
            <p:spPr bwMode="gray">
              <a:xfrm>
                <a:off x="3008" y="1408"/>
                <a:ext cx="10" cy="11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33845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03" name="Freeform 2569"/>
              <p:cNvSpPr/>
              <p:nvPr>
                <p:custDataLst>
                  <p:tags r:id="rId115"/>
                </p:custDataLst>
              </p:nvPr>
            </p:nvSpPr>
            <p:spPr bwMode="gray">
              <a:xfrm>
                <a:off x="2992" y="1415"/>
                <a:ext cx="8" cy="12"/>
              </a:xfrm>
              <a:custGeom>
                <a:gdLst>
                  <a:gd name="T0" fmla="*/ 5 w 17"/>
                  <a:gd name="T1" fmla="*/ 16 h 17"/>
                  <a:gd name="T2" fmla="*/ 1 w 17"/>
                  <a:gd name="T3" fmla="*/ 12 h 17"/>
                  <a:gd name="T4" fmla="*/ 0 w 17"/>
                  <a:gd name="T5" fmla="*/ 12 h 17"/>
                  <a:gd name="T6" fmla="*/ 0 w 17"/>
                  <a:gd name="T7" fmla="*/ 9 h 17"/>
                  <a:gd name="T8" fmla="*/ 0 w 17"/>
                  <a:gd name="T9" fmla="*/ 8 h 17"/>
                  <a:gd name="T10" fmla="*/ 1 w 17"/>
                  <a:gd name="T11" fmla="*/ 4 h 17"/>
                  <a:gd name="T12" fmla="*/ 3 w 17"/>
                  <a:gd name="T13" fmla="*/ 3 h 17"/>
                  <a:gd name="T14" fmla="*/ 5 w 17"/>
                  <a:gd name="T15" fmla="*/ 1 h 17"/>
                  <a:gd name="T16" fmla="*/ 8 w 17"/>
                  <a:gd name="T17" fmla="*/ 0 h 17"/>
                  <a:gd name="T18" fmla="*/ 10 w 17"/>
                  <a:gd name="T19" fmla="*/ 1 h 17"/>
                  <a:gd name="T20" fmla="*/ 14 w 17"/>
                  <a:gd name="T21" fmla="*/ 3 h 17"/>
                  <a:gd name="T22" fmla="*/ 14 w 17"/>
                  <a:gd name="T23" fmla="*/ 4 h 17"/>
                  <a:gd name="T24" fmla="*/ 16 w 17"/>
                  <a:gd name="T25" fmla="*/ 6 h 17"/>
                  <a:gd name="T26" fmla="*/ 14 w 17"/>
                  <a:gd name="T27" fmla="*/ 8 h 17"/>
                  <a:gd name="T28" fmla="*/ 14 w 17"/>
                  <a:gd name="T29" fmla="*/ 11 h 17"/>
                  <a:gd name="T30" fmla="*/ 12 w 17"/>
                  <a:gd name="T31" fmla="*/ 12 h 17"/>
                  <a:gd name="T32" fmla="*/ 8 w 17"/>
                  <a:gd name="T33" fmla="*/ 14 h 17"/>
                  <a:gd name="T34" fmla="*/ 7 w 17"/>
                  <a:gd name="T35" fmla="*/ 16 h 17"/>
                  <a:gd name="T36" fmla="*/ 5 w 17"/>
                  <a:gd name="T37" fmla="*/ 16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5" y="16"/>
                    </a:moveTo>
                    <a:lnTo>
                      <a:pt x="1" y="12"/>
                    </a:lnTo>
                    <a:lnTo>
                      <a:pt x="0" y="12"/>
                    </a:lnTo>
                    <a:lnTo>
                      <a:pt x="0" y="9"/>
                    </a:lnTo>
                    <a:lnTo>
                      <a:pt x="0" y="8"/>
                    </a:lnTo>
                    <a:lnTo>
                      <a:pt x="1" y="4"/>
                    </a:lnTo>
                    <a:lnTo>
                      <a:pt x="3" y="3"/>
                    </a:lnTo>
                    <a:lnTo>
                      <a:pt x="5" y="1"/>
                    </a:lnTo>
                    <a:lnTo>
                      <a:pt x="8" y="0"/>
                    </a:lnTo>
                    <a:lnTo>
                      <a:pt x="10" y="1"/>
                    </a:lnTo>
                    <a:lnTo>
                      <a:pt x="14" y="3"/>
                    </a:lnTo>
                    <a:lnTo>
                      <a:pt x="14" y="4"/>
                    </a:lnTo>
                    <a:lnTo>
                      <a:pt x="16" y="6"/>
                    </a:lnTo>
                    <a:lnTo>
                      <a:pt x="14" y="8"/>
                    </a:lnTo>
                    <a:lnTo>
                      <a:pt x="14" y="11"/>
                    </a:lnTo>
                    <a:lnTo>
                      <a:pt x="12" y="12"/>
                    </a:lnTo>
                    <a:lnTo>
                      <a:pt x="8" y="14"/>
                    </a:lnTo>
                    <a:lnTo>
                      <a:pt x="7" y="16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04" name="Freeform 2570"/>
              <p:cNvSpPr/>
              <p:nvPr>
                <p:custDataLst>
                  <p:tags r:id="rId116"/>
                </p:custDataLst>
              </p:nvPr>
            </p:nvSpPr>
            <p:spPr bwMode="gray">
              <a:xfrm>
                <a:off x="2993" y="1417"/>
                <a:ext cx="8" cy="11"/>
              </a:xfrm>
              <a:custGeom>
                <a:gdLst>
                  <a:gd name="T0" fmla="*/ 13 w 17"/>
                  <a:gd name="T1" fmla="*/ 10 h 17"/>
                  <a:gd name="T2" fmla="*/ 13 w 17"/>
                  <a:gd name="T3" fmla="*/ 6 h 17"/>
                  <a:gd name="T4" fmla="*/ 16 w 17"/>
                  <a:gd name="T5" fmla="*/ 4 h 17"/>
                  <a:gd name="T6" fmla="*/ 13 w 17"/>
                  <a:gd name="T7" fmla="*/ 2 h 17"/>
                  <a:gd name="T8" fmla="*/ 13 w 17"/>
                  <a:gd name="T9" fmla="*/ 0 h 17"/>
                  <a:gd name="T10" fmla="*/ 11 w 17"/>
                  <a:gd name="T11" fmla="*/ 0 h 17"/>
                  <a:gd name="T12" fmla="*/ 6 w 17"/>
                  <a:gd name="T13" fmla="*/ 0 h 17"/>
                  <a:gd name="T14" fmla="*/ 4 w 17"/>
                  <a:gd name="T15" fmla="*/ 2 h 17"/>
                  <a:gd name="T16" fmla="*/ 2 w 17"/>
                  <a:gd name="T17" fmla="*/ 4 h 17"/>
                  <a:gd name="T18" fmla="*/ 0 w 17"/>
                  <a:gd name="T19" fmla="*/ 8 h 17"/>
                  <a:gd name="T20" fmla="*/ 0 w 17"/>
                  <a:gd name="T21" fmla="*/ 10 h 17"/>
                  <a:gd name="T22" fmla="*/ 0 w 17"/>
                  <a:gd name="T23" fmla="*/ 14 h 17"/>
                  <a:gd name="T24" fmla="*/ 2 w 17"/>
                  <a:gd name="T25" fmla="*/ 16 h 17"/>
                  <a:gd name="T26" fmla="*/ 4 w 17"/>
                  <a:gd name="T27" fmla="*/ 16 h 17"/>
                  <a:gd name="T28" fmla="*/ 6 w 17"/>
                  <a:gd name="T29" fmla="*/ 14 h 17"/>
                  <a:gd name="T30" fmla="*/ 11 w 17"/>
                  <a:gd name="T31" fmla="*/ 12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3" y="6"/>
                    </a:ln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4" y="2"/>
                    </a:lnTo>
                    <a:lnTo>
                      <a:pt x="2" y="4"/>
                    </a:lnTo>
                    <a:lnTo>
                      <a:pt x="0" y="8"/>
                    </a:lnTo>
                    <a:lnTo>
                      <a:pt x="0" y="10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4" y="16"/>
                    </a:lnTo>
                    <a:lnTo>
                      <a:pt x="6" y="14"/>
                    </a:lnTo>
                    <a:lnTo>
                      <a:pt x="11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05" name="Freeform 2571"/>
              <p:cNvSpPr/>
              <p:nvPr>
                <p:custDataLst>
                  <p:tags r:id="rId117"/>
                </p:custDataLst>
              </p:nvPr>
            </p:nvSpPr>
            <p:spPr bwMode="gray">
              <a:xfrm>
                <a:off x="2993" y="1419"/>
                <a:ext cx="9" cy="10"/>
              </a:xfrm>
              <a:custGeom>
                <a:gdLst>
                  <a:gd name="T0" fmla="*/ 16 w 17"/>
                  <a:gd name="T1" fmla="*/ 8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33845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06" name="Freeform 2572"/>
              <p:cNvSpPr/>
              <p:nvPr>
                <p:custDataLst>
                  <p:tags r:id="rId118"/>
                </p:custDataLst>
              </p:nvPr>
            </p:nvSpPr>
            <p:spPr bwMode="gray">
              <a:xfrm>
                <a:off x="3000" y="1384"/>
                <a:ext cx="11" cy="22"/>
              </a:xfrm>
              <a:custGeom>
                <a:gdLst>
                  <a:gd name="T0" fmla="*/ 19 w 20"/>
                  <a:gd name="T1" fmla="*/ 11 h 35"/>
                  <a:gd name="T2" fmla="*/ 0 w 20"/>
                  <a:gd name="T3" fmla="*/ 0 h 35"/>
                  <a:gd name="T4" fmla="*/ 0 w 20"/>
                  <a:gd name="T5" fmla="*/ 22 h 35"/>
                  <a:gd name="T6" fmla="*/ 19 w 20"/>
                  <a:gd name="T7" fmla="*/ 34 h 35"/>
                  <a:gd name="T8" fmla="*/ 19 w 20"/>
                  <a:gd name="T9" fmla="*/ 11 h 3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0"/>
                  <a:gd name="T16" fmla="*/ 0 h 35"/>
                  <a:gd name="T17" fmla="*/ 20 w 20"/>
                  <a:gd name="T18" fmla="*/ 35 h 35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0" h="35">
                    <a:moveTo>
                      <a:pt x="19" y="11"/>
                    </a:moveTo>
                    <a:lnTo>
                      <a:pt x="0" y="0"/>
                    </a:lnTo>
                    <a:lnTo>
                      <a:pt x="0" y="22"/>
                    </a:lnTo>
                    <a:lnTo>
                      <a:pt x="19" y="34"/>
                    </a:lnTo>
                    <a:lnTo>
                      <a:pt x="19" y="11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07" name="Freeform 2573"/>
              <p:cNvSpPr/>
              <p:nvPr>
                <p:custDataLst>
                  <p:tags r:id="rId119"/>
                </p:custDataLst>
              </p:nvPr>
            </p:nvSpPr>
            <p:spPr bwMode="gray">
              <a:xfrm>
                <a:off x="3041" y="1382"/>
                <a:ext cx="10" cy="10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4 h 17"/>
                  <a:gd name="T4" fmla="*/ 0 w 17"/>
                  <a:gd name="T5" fmla="*/ 12 h 17"/>
                  <a:gd name="T6" fmla="*/ 0 w 17"/>
                  <a:gd name="T7" fmla="*/ 8 h 17"/>
                  <a:gd name="T8" fmla="*/ 0 w 17"/>
                  <a:gd name="T9" fmla="*/ 7 h 17"/>
                  <a:gd name="T10" fmla="*/ 2 w 17"/>
                  <a:gd name="T11" fmla="*/ 3 h 17"/>
                  <a:gd name="T12" fmla="*/ 4 w 17"/>
                  <a:gd name="T13" fmla="*/ 1 h 17"/>
                  <a:gd name="T14" fmla="*/ 6 w 17"/>
                  <a:gd name="T15" fmla="*/ 0 h 17"/>
                  <a:gd name="T16" fmla="*/ 8 w 17"/>
                  <a:gd name="T17" fmla="*/ 0 h 17"/>
                  <a:gd name="T18" fmla="*/ 10 w 17"/>
                  <a:gd name="T19" fmla="*/ 0 h 17"/>
                  <a:gd name="T20" fmla="*/ 14 w 17"/>
                  <a:gd name="T21" fmla="*/ 1 h 17"/>
                  <a:gd name="T22" fmla="*/ 16 w 17"/>
                  <a:gd name="T23" fmla="*/ 3 h 17"/>
                  <a:gd name="T24" fmla="*/ 16 w 17"/>
                  <a:gd name="T25" fmla="*/ 5 h 17"/>
                  <a:gd name="T26" fmla="*/ 16 w 17"/>
                  <a:gd name="T27" fmla="*/ 7 h 17"/>
                  <a:gd name="T28" fmla="*/ 14 w 17"/>
                  <a:gd name="T29" fmla="*/ 10 h 17"/>
                  <a:gd name="T30" fmla="*/ 12 w 17"/>
                  <a:gd name="T31" fmla="*/ 14 h 17"/>
                  <a:gd name="T32" fmla="*/ 10 w 17"/>
                  <a:gd name="T33" fmla="*/ 14 h 17"/>
                  <a:gd name="T34" fmla="*/ 8 w 17"/>
                  <a:gd name="T35" fmla="*/ 16 h 17"/>
                  <a:gd name="T36" fmla="*/ 6 w 17"/>
                  <a:gd name="T37" fmla="*/ 16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8"/>
                    </a:lnTo>
                    <a:lnTo>
                      <a:pt x="0" y="7"/>
                    </a:lnTo>
                    <a:lnTo>
                      <a:pt x="2" y="3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6" y="7"/>
                    </a:lnTo>
                    <a:lnTo>
                      <a:pt x="14" y="10"/>
                    </a:lnTo>
                    <a:lnTo>
                      <a:pt x="12" y="14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08" name="Freeform 2574"/>
              <p:cNvSpPr/>
              <p:nvPr>
                <p:custDataLst>
                  <p:tags r:id="rId120"/>
                </p:custDataLst>
              </p:nvPr>
            </p:nvSpPr>
            <p:spPr bwMode="gray">
              <a:xfrm>
                <a:off x="3043" y="1383"/>
                <a:ext cx="9" cy="9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6 h 17"/>
                  <a:gd name="T4" fmla="*/ 16 w 17"/>
                  <a:gd name="T5" fmla="*/ 4 h 17"/>
                  <a:gd name="T6" fmla="*/ 16 w 17"/>
                  <a:gd name="T7" fmla="*/ 2 h 17"/>
                  <a:gd name="T8" fmla="*/ 13 w 17"/>
                  <a:gd name="T9" fmla="*/ 0 h 17"/>
                  <a:gd name="T10" fmla="*/ 10 w 17"/>
                  <a:gd name="T11" fmla="*/ 0 h 17"/>
                  <a:gd name="T12" fmla="*/ 8 w 17"/>
                  <a:gd name="T13" fmla="*/ 0 h 17"/>
                  <a:gd name="T14" fmla="*/ 5 w 17"/>
                  <a:gd name="T15" fmla="*/ 2 h 17"/>
                  <a:gd name="T16" fmla="*/ 2 w 17"/>
                  <a:gd name="T17" fmla="*/ 4 h 17"/>
                  <a:gd name="T18" fmla="*/ 0 w 17"/>
                  <a:gd name="T19" fmla="*/ 8 h 17"/>
                  <a:gd name="T20" fmla="*/ 0 w 17"/>
                  <a:gd name="T21" fmla="*/ 12 h 17"/>
                  <a:gd name="T22" fmla="*/ 0 w 17"/>
                  <a:gd name="T23" fmla="*/ 14 h 17"/>
                  <a:gd name="T24" fmla="*/ 2 w 17"/>
                  <a:gd name="T25" fmla="*/ 16 h 17"/>
                  <a:gd name="T26" fmla="*/ 5 w 17"/>
                  <a:gd name="T27" fmla="*/ 16 h 17"/>
                  <a:gd name="T28" fmla="*/ 8 w 17"/>
                  <a:gd name="T29" fmla="*/ 14 h 17"/>
                  <a:gd name="T30" fmla="*/ 10 w 17"/>
                  <a:gd name="T31" fmla="*/ 14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6" y="6"/>
                    </a:ln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4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09" name="Freeform 2575"/>
              <p:cNvSpPr/>
              <p:nvPr>
                <p:custDataLst>
                  <p:tags r:id="rId121"/>
                </p:custDataLst>
              </p:nvPr>
            </p:nvSpPr>
            <p:spPr bwMode="gray">
              <a:xfrm>
                <a:off x="3043" y="1384"/>
                <a:ext cx="10" cy="10"/>
              </a:xfrm>
              <a:custGeom>
                <a:gdLst>
                  <a:gd name="T0" fmla="*/ 12 w 17"/>
                  <a:gd name="T1" fmla="*/ 12 h 17"/>
                  <a:gd name="T2" fmla="*/ 16 w 17"/>
                  <a:gd name="T3" fmla="*/ 4 h 17"/>
                  <a:gd name="T4" fmla="*/ 12 w 17"/>
                  <a:gd name="T5" fmla="*/ 0 h 17"/>
                  <a:gd name="T6" fmla="*/ 8 w 17"/>
                  <a:gd name="T7" fmla="*/ 0 h 17"/>
                  <a:gd name="T8" fmla="*/ 4 w 17"/>
                  <a:gd name="T9" fmla="*/ 4 h 17"/>
                  <a:gd name="T10" fmla="*/ 0 w 17"/>
                  <a:gd name="T11" fmla="*/ 12 h 17"/>
                  <a:gd name="T12" fmla="*/ 4 w 17"/>
                  <a:gd name="T13" fmla="*/ 16 h 17"/>
                  <a:gd name="T14" fmla="*/ 8 w 17"/>
                  <a:gd name="T15" fmla="*/ 16 h 17"/>
                  <a:gd name="T16" fmla="*/ 12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2" y="12"/>
                    </a:moveTo>
                    <a:lnTo>
                      <a:pt x="16" y="4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4" y="4"/>
                    </a:lnTo>
                    <a:lnTo>
                      <a:pt x="0" y="12"/>
                    </a:lnTo>
                    <a:lnTo>
                      <a:pt x="4" y="16"/>
                    </a:lnTo>
                    <a:lnTo>
                      <a:pt x="8" y="16"/>
                    </a:lnTo>
                    <a:lnTo>
                      <a:pt x="12" y="12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10" name="Freeform 2576"/>
              <p:cNvSpPr/>
              <p:nvPr>
                <p:custDataLst>
                  <p:tags r:id="rId122"/>
                </p:custDataLst>
              </p:nvPr>
            </p:nvSpPr>
            <p:spPr bwMode="gray">
              <a:xfrm>
                <a:off x="3037" y="1384"/>
                <a:ext cx="9" cy="10"/>
              </a:xfrm>
              <a:custGeom>
                <a:gdLst>
                  <a:gd name="T0" fmla="*/ 5 w 17"/>
                  <a:gd name="T1" fmla="*/ 16 h 17"/>
                  <a:gd name="T2" fmla="*/ 1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7 h 17"/>
                  <a:gd name="T10" fmla="*/ 1 w 17"/>
                  <a:gd name="T11" fmla="*/ 5 h 17"/>
                  <a:gd name="T12" fmla="*/ 3 w 17"/>
                  <a:gd name="T13" fmla="*/ 1 h 17"/>
                  <a:gd name="T14" fmla="*/ 5 w 17"/>
                  <a:gd name="T15" fmla="*/ 0 h 17"/>
                  <a:gd name="T16" fmla="*/ 8 w 17"/>
                  <a:gd name="T17" fmla="*/ 0 h 17"/>
                  <a:gd name="T18" fmla="*/ 10 w 17"/>
                  <a:gd name="T19" fmla="*/ 0 h 17"/>
                  <a:gd name="T20" fmla="*/ 14 w 17"/>
                  <a:gd name="T21" fmla="*/ 1 h 17"/>
                  <a:gd name="T22" fmla="*/ 14 w 17"/>
                  <a:gd name="T23" fmla="*/ 3 h 17"/>
                  <a:gd name="T24" fmla="*/ 16 w 17"/>
                  <a:gd name="T25" fmla="*/ 5 h 17"/>
                  <a:gd name="T26" fmla="*/ 14 w 17"/>
                  <a:gd name="T27" fmla="*/ 8 h 17"/>
                  <a:gd name="T28" fmla="*/ 14 w 17"/>
                  <a:gd name="T29" fmla="*/ 10 h 17"/>
                  <a:gd name="T30" fmla="*/ 12 w 17"/>
                  <a:gd name="T31" fmla="*/ 14 h 17"/>
                  <a:gd name="T32" fmla="*/ 8 w 17"/>
                  <a:gd name="T33" fmla="*/ 16 h 17"/>
                  <a:gd name="T34" fmla="*/ 7 w 17"/>
                  <a:gd name="T35" fmla="*/ 16 h 17"/>
                  <a:gd name="T36" fmla="*/ 5 w 17"/>
                  <a:gd name="T37" fmla="*/ 16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5" y="16"/>
                    </a:moveTo>
                    <a:lnTo>
                      <a:pt x="1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7"/>
                    </a:lnTo>
                    <a:lnTo>
                      <a:pt x="1" y="5"/>
                    </a:lnTo>
                    <a:lnTo>
                      <a:pt x="3" y="1"/>
                    </a:lnTo>
                    <a:lnTo>
                      <a:pt x="5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4" y="3"/>
                    </a:lnTo>
                    <a:lnTo>
                      <a:pt x="16" y="5"/>
                    </a:lnTo>
                    <a:lnTo>
                      <a:pt x="14" y="8"/>
                    </a:lnTo>
                    <a:lnTo>
                      <a:pt x="14" y="10"/>
                    </a:lnTo>
                    <a:lnTo>
                      <a:pt x="12" y="14"/>
                    </a:lnTo>
                    <a:lnTo>
                      <a:pt x="8" y="16"/>
                    </a:lnTo>
                    <a:lnTo>
                      <a:pt x="7" y="16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11" name="Freeform 2577"/>
              <p:cNvSpPr/>
              <p:nvPr>
                <p:custDataLst>
                  <p:tags r:id="rId123"/>
                </p:custDataLst>
              </p:nvPr>
            </p:nvSpPr>
            <p:spPr bwMode="gray">
              <a:xfrm>
                <a:off x="3038" y="1384"/>
                <a:ext cx="9" cy="11"/>
              </a:xfrm>
              <a:custGeom>
                <a:gdLst>
                  <a:gd name="T0" fmla="*/ 13 w 17"/>
                  <a:gd name="T1" fmla="*/ 10 h 17"/>
                  <a:gd name="T2" fmla="*/ 13 w 17"/>
                  <a:gd name="T3" fmla="*/ 8 h 17"/>
                  <a:gd name="T4" fmla="*/ 16 w 17"/>
                  <a:gd name="T5" fmla="*/ 4 h 17"/>
                  <a:gd name="T6" fmla="*/ 13 w 17"/>
                  <a:gd name="T7" fmla="*/ 2 h 17"/>
                  <a:gd name="T8" fmla="*/ 13 w 17"/>
                  <a:gd name="T9" fmla="*/ 0 h 17"/>
                  <a:gd name="T10" fmla="*/ 11 w 17"/>
                  <a:gd name="T11" fmla="*/ 0 h 17"/>
                  <a:gd name="T12" fmla="*/ 6 w 17"/>
                  <a:gd name="T13" fmla="*/ 0 h 17"/>
                  <a:gd name="T14" fmla="*/ 4 w 17"/>
                  <a:gd name="T15" fmla="*/ 2 h 17"/>
                  <a:gd name="T16" fmla="*/ 2 w 17"/>
                  <a:gd name="T17" fmla="*/ 6 h 17"/>
                  <a:gd name="T18" fmla="*/ 0 w 17"/>
                  <a:gd name="T19" fmla="*/ 8 h 17"/>
                  <a:gd name="T20" fmla="*/ 0 w 17"/>
                  <a:gd name="T21" fmla="*/ 12 h 17"/>
                  <a:gd name="T22" fmla="*/ 0 w 17"/>
                  <a:gd name="T23" fmla="*/ 14 h 17"/>
                  <a:gd name="T24" fmla="*/ 2 w 17"/>
                  <a:gd name="T25" fmla="*/ 16 h 17"/>
                  <a:gd name="T26" fmla="*/ 4 w 17"/>
                  <a:gd name="T27" fmla="*/ 16 h 17"/>
                  <a:gd name="T28" fmla="*/ 6 w 17"/>
                  <a:gd name="T29" fmla="*/ 16 h 17"/>
                  <a:gd name="T30" fmla="*/ 11 w 17"/>
                  <a:gd name="T31" fmla="*/ 14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3" y="8"/>
                    </a:ln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4" y="2"/>
                    </a:lnTo>
                    <a:lnTo>
                      <a:pt x="2" y="6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4" y="16"/>
                    </a:lnTo>
                    <a:lnTo>
                      <a:pt x="6" y="16"/>
                    </a:lnTo>
                    <a:lnTo>
                      <a:pt x="11" y="14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12" name="Freeform 2578"/>
              <p:cNvSpPr/>
              <p:nvPr>
                <p:custDataLst>
                  <p:tags r:id="rId124"/>
                </p:custDataLst>
              </p:nvPr>
            </p:nvSpPr>
            <p:spPr bwMode="gray">
              <a:xfrm>
                <a:off x="3039" y="1386"/>
                <a:ext cx="9" cy="11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8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13" name="Freeform 2579"/>
              <p:cNvSpPr/>
              <p:nvPr>
                <p:custDataLst>
                  <p:tags r:id="rId125"/>
                </p:custDataLst>
              </p:nvPr>
            </p:nvSpPr>
            <p:spPr bwMode="gray">
              <a:xfrm>
                <a:off x="3043" y="1383"/>
                <a:ext cx="10" cy="9"/>
              </a:xfrm>
              <a:custGeom>
                <a:gdLst>
                  <a:gd name="T0" fmla="*/ 5 w 17"/>
                  <a:gd name="T1" fmla="*/ 16 h 17"/>
                  <a:gd name="T2" fmla="*/ 1 w 17"/>
                  <a:gd name="T3" fmla="*/ 12 h 17"/>
                  <a:gd name="T4" fmla="*/ 0 w 17"/>
                  <a:gd name="T5" fmla="*/ 12 h 17"/>
                  <a:gd name="T6" fmla="*/ 0 w 17"/>
                  <a:gd name="T7" fmla="*/ 9 h 17"/>
                  <a:gd name="T8" fmla="*/ 0 w 17"/>
                  <a:gd name="T9" fmla="*/ 8 h 17"/>
                  <a:gd name="T10" fmla="*/ 1 w 17"/>
                  <a:gd name="T11" fmla="*/ 4 h 17"/>
                  <a:gd name="T12" fmla="*/ 3 w 17"/>
                  <a:gd name="T13" fmla="*/ 3 h 17"/>
                  <a:gd name="T14" fmla="*/ 5 w 17"/>
                  <a:gd name="T15" fmla="*/ 1 h 17"/>
                  <a:gd name="T16" fmla="*/ 8 w 17"/>
                  <a:gd name="T17" fmla="*/ 0 h 17"/>
                  <a:gd name="T18" fmla="*/ 10 w 17"/>
                  <a:gd name="T19" fmla="*/ 1 h 17"/>
                  <a:gd name="T20" fmla="*/ 14 w 17"/>
                  <a:gd name="T21" fmla="*/ 3 h 17"/>
                  <a:gd name="T22" fmla="*/ 14 w 17"/>
                  <a:gd name="T23" fmla="*/ 4 h 17"/>
                  <a:gd name="T24" fmla="*/ 16 w 17"/>
                  <a:gd name="T25" fmla="*/ 6 h 17"/>
                  <a:gd name="T26" fmla="*/ 14 w 17"/>
                  <a:gd name="T27" fmla="*/ 8 h 17"/>
                  <a:gd name="T28" fmla="*/ 14 w 17"/>
                  <a:gd name="T29" fmla="*/ 11 h 17"/>
                  <a:gd name="T30" fmla="*/ 12 w 17"/>
                  <a:gd name="T31" fmla="*/ 12 h 17"/>
                  <a:gd name="T32" fmla="*/ 8 w 17"/>
                  <a:gd name="T33" fmla="*/ 14 h 17"/>
                  <a:gd name="T34" fmla="*/ 7 w 17"/>
                  <a:gd name="T35" fmla="*/ 16 h 17"/>
                  <a:gd name="T36" fmla="*/ 5 w 17"/>
                  <a:gd name="T37" fmla="*/ 16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5" y="16"/>
                    </a:moveTo>
                    <a:lnTo>
                      <a:pt x="1" y="12"/>
                    </a:lnTo>
                    <a:lnTo>
                      <a:pt x="0" y="12"/>
                    </a:lnTo>
                    <a:lnTo>
                      <a:pt x="0" y="9"/>
                    </a:lnTo>
                    <a:lnTo>
                      <a:pt x="0" y="8"/>
                    </a:lnTo>
                    <a:lnTo>
                      <a:pt x="1" y="4"/>
                    </a:lnTo>
                    <a:lnTo>
                      <a:pt x="3" y="3"/>
                    </a:lnTo>
                    <a:lnTo>
                      <a:pt x="5" y="1"/>
                    </a:lnTo>
                    <a:lnTo>
                      <a:pt x="8" y="0"/>
                    </a:lnTo>
                    <a:lnTo>
                      <a:pt x="10" y="1"/>
                    </a:lnTo>
                    <a:lnTo>
                      <a:pt x="14" y="3"/>
                    </a:lnTo>
                    <a:lnTo>
                      <a:pt x="14" y="4"/>
                    </a:lnTo>
                    <a:lnTo>
                      <a:pt x="16" y="6"/>
                    </a:lnTo>
                    <a:lnTo>
                      <a:pt x="14" y="8"/>
                    </a:lnTo>
                    <a:lnTo>
                      <a:pt x="14" y="11"/>
                    </a:lnTo>
                    <a:lnTo>
                      <a:pt x="12" y="12"/>
                    </a:lnTo>
                    <a:lnTo>
                      <a:pt x="8" y="14"/>
                    </a:lnTo>
                    <a:lnTo>
                      <a:pt x="7" y="16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14" name="Freeform 2580"/>
              <p:cNvSpPr/>
              <p:nvPr>
                <p:custDataLst>
                  <p:tags r:id="rId126"/>
                </p:custDataLst>
              </p:nvPr>
            </p:nvSpPr>
            <p:spPr bwMode="gray">
              <a:xfrm>
                <a:off x="3044" y="1384"/>
                <a:ext cx="9" cy="10"/>
              </a:xfrm>
              <a:custGeom>
                <a:gdLst>
                  <a:gd name="T0" fmla="*/ 13 w 17"/>
                  <a:gd name="T1" fmla="*/ 10 h 17"/>
                  <a:gd name="T2" fmla="*/ 13 w 17"/>
                  <a:gd name="T3" fmla="*/ 6 h 17"/>
                  <a:gd name="T4" fmla="*/ 16 w 17"/>
                  <a:gd name="T5" fmla="*/ 4 h 17"/>
                  <a:gd name="T6" fmla="*/ 13 w 17"/>
                  <a:gd name="T7" fmla="*/ 2 h 17"/>
                  <a:gd name="T8" fmla="*/ 13 w 17"/>
                  <a:gd name="T9" fmla="*/ 0 h 17"/>
                  <a:gd name="T10" fmla="*/ 11 w 17"/>
                  <a:gd name="T11" fmla="*/ 0 h 17"/>
                  <a:gd name="T12" fmla="*/ 6 w 17"/>
                  <a:gd name="T13" fmla="*/ 0 h 17"/>
                  <a:gd name="T14" fmla="*/ 4 w 17"/>
                  <a:gd name="T15" fmla="*/ 2 h 17"/>
                  <a:gd name="T16" fmla="*/ 2 w 17"/>
                  <a:gd name="T17" fmla="*/ 4 h 17"/>
                  <a:gd name="T18" fmla="*/ 0 w 17"/>
                  <a:gd name="T19" fmla="*/ 8 h 17"/>
                  <a:gd name="T20" fmla="*/ 0 w 17"/>
                  <a:gd name="T21" fmla="*/ 12 h 17"/>
                  <a:gd name="T22" fmla="*/ 0 w 17"/>
                  <a:gd name="T23" fmla="*/ 14 h 17"/>
                  <a:gd name="T24" fmla="*/ 2 w 17"/>
                  <a:gd name="T25" fmla="*/ 16 h 17"/>
                  <a:gd name="T26" fmla="*/ 4 w 17"/>
                  <a:gd name="T27" fmla="*/ 16 h 17"/>
                  <a:gd name="T28" fmla="*/ 6 w 17"/>
                  <a:gd name="T29" fmla="*/ 14 h 17"/>
                  <a:gd name="T30" fmla="*/ 11 w 17"/>
                  <a:gd name="T31" fmla="*/ 12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3" y="6"/>
                    </a:ln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4" y="2"/>
                    </a:lnTo>
                    <a:lnTo>
                      <a:pt x="2" y="4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4" y="16"/>
                    </a:lnTo>
                    <a:lnTo>
                      <a:pt x="6" y="14"/>
                    </a:lnTo>
                    <a:lnTo>
                      <a:pt x="11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15" name="Freeform 2581"/>
              <p:cNvSpPr/>
              <p:nvPr>
                <p:custDataLst>
                  <p:tags r:id="rId127"/>
                </p:custDataLst>
              </p:nvPr>
            </p:nvSpPr>
            <p:spPr bwMode="gray">
              <a:xfrm>
                <a:off x="3045" y="1384"/>
                <a:ext cx="9" cy="11"/>
              </a:xfrm>
              <a:custGeom>
                <a:gdLst>
                  <a:gd name="T0" fmla="*/ 16 w 17"/>
                  <a:gd name="T1" fmla="*/ 8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16" name="Freeform 2582"/>
              <p:cNvSpPr/>
              <p:nvPr>
                <p:custDataLst>
                  <p:tags r:id="rId128"/>
                </p:custDataLst>
              </p:nvPr>
            </p:nvSpPr>
            <p:spPr bwMode="gray">
              <a:xfrm>
                <a:off x="3039" y="1385"/>
                <a:ext cx="9" cy="12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7 h 17"/>
                  <a:gd name="T10" fmla="*/ 2 w 17"/>
                  <a:gd name="T11" fmla="*/ 5 h 17"/>
                  <a:gd name="T12" fmla="*/ 4 w 17"/>
                  <a:gd name="T13" fmla="*/ 1 h 17"/>
                  <a:gd name="T14" fmla="*/ 6 w 17"/>
                  <a:gd name="T15" fmla="*/ 0 h 17"/>
                  <a:gd name="T16" fmla="*/ 8 w 17"/>
                  <a:gd name="T17" fmla="*/ 0 h 17"/>
                  <a:gd name="T18" fmla="*/ 10 w 17"/>
                  <a:gd name="T19" fmla="*/ 0 h 17"/>
                  <a:gd name="T20" fmla="*/ 14 w 17"/>
                  <a:gd name="T21" fmla="*/ 1 h 17"/>
                  <a:gd name="T22" fmla="*/ 16 w 17"/>
                  <a:gd name="T23" fmla="*/ 3 h 17"/>
                  <a:gd name="T24" fmla="*/ 16 w 17"/>
                  <a:gd name="T25" fmla="*/ 5 h 17"/>
                  <a:gd name="T26" fmla="*/ 16 w 17"/>
                  <a:gd name="T27" fmla="*/ 8 h 17"/>
                  <a:gd name="T28" fmla="*/ 14 w 17"/>
                  <a:gd name="T29" fmla="*/ 10 h 17"/>
                  <a:gd name="T30" fmla="*/ 12 w 17"/>
                  <a:gd name="T31" fmla="*/ 14 h 17"/>
                  <a:gd name="T32" fmla="*/ 10 w 17"/>
                  <a:gd name="T33" fmla="*/ 16 h 17"/>
                  <a:gd name="T34" fmla="*/ 8 w 17"/>
                  <a:gd name="T35" fmla="*/ 16 h 17"/>
                  <a:gd name="T36" fmla="*/ 6 w 17"/>
                  <a:gd name="T37" fmla="*/ 16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7"/>
                    </a:lnTo>
                    <a:lnTo>
                      <a:pt x="2" y="5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6" y="8"/>
                    </a:lnTo>
                    <a:lnTo>
                      <a:pt x="14" y="10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17" name="Freeform 2583"/>
              <p:cNvSpPr/>
              <p:nvPr>
                <p:custDataLst>
                  <p:tags r:id="rId129"/>
                </p:custDataLst>
              </p:nvPr>
            </p:nvSpPr>
            <p:spPr bwMode="gray">
              <a:xfrm>
                <a:off x="3039" y="1386"/>
                <a:ext cx="11" cy="11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8 h 17"/>
                  <a:gd name="T4" fmla="*/ 16 w 17"/>
                  <a:gd name="T5" fmla="*/ 4 h 17"/>
                  <a:gd name="T6" fmla="*/ 16 w 17"/>
                  <a:gd name="T7" fmla="*/ 2 h 17"/>
                  <a:gd name="T8" fmla="*/ 13 w 17"/>
                  <a:gd name="T9" fmla="*/ 0 h 17"/>
                  <a:gd name="T10" fmla="*/ 10 w 17"/>
                  <a:gd name="T11" fmla="*/ 0 h 17"/>
                  <a:gd name="T12" fmla="*/ 8 w 17"/>
                  <a:gd name="T13" fmla="*/ 0 h 17"/>
                  <a:gd name="T14" fmla="*/ 5 w 17"/>
                  <a:gd name="T15" fmla="*/ 2 h 17"/>
                  <a:gd name="T16" fmla="*/ 2 w 17"/>
                  <a:gd name="T17" fmla="*/ 6 h 17"/>
                  <a:gd name="T18" fmla="*/ 0 w 17"/>
                  <a:gd name="T19" fmla="*/ 8 h 17"/>
                  <a:gd name="T20" fmla="*/ 0 w 17"/>
                  <a:gd name="T21" fmla="*/ 12 h 17"/>
                  <a:gd name="T22" fmla="*/ 0 w 17"/>
                  <a:gd name="T23" fmla="*/ 14 h 17"/>
                  <a:gd name="T24" fmla="*/ 2 w 17"/>
                  <a:gd name="T25" fmla="*/ 16 h 17"/>
                  <a:gd name="T26" fmla="*/ 5 w 17"/>
                  <a:gd name="T27" fmla="*/ 16 h 17"/>
                  <a:gd name="T28" fmla="*/ 8 w 17"/>
                  <a:gd name="T29" fmla="*/ 16 h 17"/>
                  <a:gd name="T30" fmla="*/ 10 w 17"/>
                  <a:gd name="T31" fmla="*/ 14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6" y="8"/>
                    </a:ln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6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0" y="14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18" name="Freeform 2584"/>
              <p:cNvSpPr/>
              <p:nvPr>
                <p:custDataLst>
                  <p:tags r:id="rId130"/>
                </p:custDataLst>
              </p:nvPr>
            </p:nvSpPr>
            <p:spPr bwMode="gray">
              <a:xfrm>
                <a:off x="3041" y="1387"/>
                <a:ext cx="9" cy="12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10 w 17"/>
                  <a:gd name="T7" fmla="*/ 0 h 17"/>
                  <a:gd name="T8" fmla="*/ 5 w 17"/>
                  <a:gd name="T9" fmla="*/ 8 h 17"/>
                  <a:gd name="T10" fmla="*/ 0 w 17"/>
                  <a:gd name="T11" fmla="*/ 12 h 17"/>
                  <a:gd name="T12" fmla="*/ 5 w 17"/>
                  <a:gd name="T13" fmla="*/ 16 h 17"/>
                  <a:gd name="T14" fmla="*/ 10 w 17"/>
                  <a:gd name="T15" fmla="*/ 16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8"/>
                    </a:lnTo>
                    <a:lnTo>
                      <a:pt x="0" y="12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19" name="Freeform 2585"/>
              <p:cNvSpPr/>
              <p:nvPr>
                <p:custDataLst>
                  <p:tags r:id="rId131"/>
                </p:custDataLst>
              </p:nvPr>
            </p:nvSpPr>
            <p:spPr bwMode="gray">
              <a:xfrm>
                <a:off x="3000" y="1359"/>
                <a:ext cx="53" cy="33"/>
              </a:xfrm>
              <a:custGeom>
                <a:gdLst>
                  <a:gd name="T0" fmla="*/ 94 w 95"/>
                  <a:gd name="T1" fmla="*/ 11 h 55"/>
                  <a:gd name="T2" fmla="*/ 75 w 95"/>
                  <a:gd name="T3" fmla="*/ 0 h 55"/>
                  <a:gd name="T4" fmla="*/ 0 w 95"/>
                  <a:gd name="T5" fmla="*/ 43 h 55"/>
                  <a:gd name="T6" fmla="*/ 19 w 95"/>
                  <a:gd name="T7" fmla="*/ 54 h 55"/>
                  <a:gd name="T8" fmla="*/ 94 w 95"/>
                  <a:gd name="T9" fmla="*/ 11 h 5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95"/>
                  <a:gd name="T16" fmla="*/ 0 h 55"/>
                  <a:gd name="T17" fmla="*/ 95 w 95"/>
                  <a:gd name="T18" fmla="*/ 55 h 55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95" h="55">
                    <a:moveTo>
                      <a:pt x="94" y="11"/>
                    </a:moveTo>
                    <a:lnTo>
                      <a:pt x="75" y="0"/>
                    </a:lnTo>
                    <a:lnTo>
                      <a:pt x="0" y="43"/>
                    </a:lnTo>
                    <a:lnTo>
                      <a:pt x="19" y="54"/>
                    </a:lnTo>
                    <a:lnTo>
                      <a:pt x="94" y="11"/>
                    </a:lnTo>
                  </a:path>
                </a:pathLst>
              </a:custGeom>
              <a:solidFill>
                <a:srgbClr val="E6E6E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20" name="Freeform 2586"/>
              <p:cNvSpPr/>
              <p:nvPr>
                <p:custDataLst>
                  <p:tags r:id="rId132"/>
                </p:custDataLst>
              </p:nvPr>
            </p:nvSpPr>
            <p:spPr bwMode="gray">
              <a:xfrm>
                <a:off x="3010" y="1365"/>
                <a:ext cx="43" cy="41"/>
              </a:xfrm>
              <a:custGeom>
                <a:gdLst>
                  <a:gd name="T0" fmla="*/ 75 w 76"/>
                  <a:gd name="T1" fmla="*/ 0 h 67"/>
                  <a:gd name="T2" fmla="*/ 0 w 76"/>
                  <a:gd name="T3" fmla="*/ 43 h 67"/>
                  <a:gd name="T4" fmla="*/ 0 w 76"/>
                  <a:gd name="T5" fmla="*/ 66 h 67"/>
                  <a:gd name="T6" fmla="*/ 75 w 76"/>
                  <a:gd name="T7" fmla="*/ 22 h 67"/>
                  <a:gd name="T8" fmla="*/ 75 w 76"/>
                  <a:gd name="T9" fmla="*/ 0 h 6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76"/>
                  <a:gd name="T16" fmla="*/ 0 h 67"/>
                  <a:gd name="T17" fmla="*/ 76 w 76"/>
                  <a:gd name="T18" fmla="*/ 67 h 6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76" h="67">
                    <a:moveTo>
                      <a:pt x="75" y="0"/>
                    </a:moveTo>
                    <a:lnTo>
                      <a:pt x="0" y="43"/>
                    </a:lnTo>
                    <a:lnTo>
                      <a:pt x="0" y="66"/>
                    </a:lnTo>
                    <a:lnTo>
                      <a:pt x="75" y="22"/>
                    </a:lnTo>
                    <a:lnTo>
                      <a:pt x="75" y="0"/>
                    </a:lnTo>
                  </a:path>
                </a:pathLst>
              </a:custGeom>
              <a:solidFill>
                <a:srgbClr val="7F7F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21" name="Freeform 2587"/>
              <p:cNvSpPr/>
              <p:nvPr>
                <p:custDataLst>
                  <p:tags r:id="rId133"/>
                </p:custDataLst>
              </p:nvPr>
            </p:nvSpPr>
            <p:spPr bwMode="gray">
              <a:xfrm>
                <a:off x="2984" y="1408"/>
                <a:ext cx="9" cy="11"/>
              </a:xfrm>
              <a:custGeom>
                <a:gdLst>
                  <a:gd name="T0" fmla="*/ 11 w 17"/>
                  <a:gd name="T1" fmla="*/ 0 h 17"/>
                  <a:gd name="T2" fmla="*/ 0 w 17"/>
                  <a:gd name="T3" fmla="*/ 9 h 17"/>
                  <a:gd name="T4" fmla="*/ 2 w 17"/>
                  <a:gd name="T5" fmla="*/ 16 h 17"/>
                  <a:gd name="T6" fmla="*/ 16 w 17"/>
                  <a:gd name="T7" fmla="*/ 4 h 17"/>
                  <a:gd name="T8" fmla="*/ 11 w 17"/>
                  <a:gd name="T9" fmla="*/ 0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1" y="0"/>
                    </a:moveTo>
                    <a:lnTo>
                      <a:pt x="0" y="9"/>
                    </a:lnTo>
                    <a:lnTo>
                      <a:pt x="2" y="16"/>
                    </a:lnTo>
                    <a:lnTo>
                      <a:pt x="16" y="4"/>
                    </a:lnTo>
                    <a:lnTo>
                      <a:pt x="11" y="0"/>
                    </a:lnTo>
                  </a:path>
                </a:pathLst>
              </a:custGeom>
              <a:solidFill>
                <a:srgbClr val="01917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22" name="Freeform 2588"/>
              <p:cNvSpPr/>
              <p:nvPr>
                <p:custDataLst>
                  <p:tags r:id="rId134"/>
                </p:custDataLst>
              </p:nvPr>
            </p:nvSpPr>
            <p:spPr bwMode="gray">
              <a:xfrm>
                <a:off x="2983" y="1410"/>
                <a:ext cx="10" cy="11"/>
              </a:xfrm>
              <a:custGeom>
                <a:gdLst>
                  <a:gd name="T0" fmla="*/ 0 w 17"/>
                  <a:gd name="T1" fmla="*/ 11 h 17"/>
                  <a:gd name="T2" fmla="*/ 10 w 17"/>
                  <a:gd name="T3" fmla="*/ 16 h 17"/>
                  <a:gd name="T4" fmla="*/ 16 w 17"/>
                  <a:gd name="T5" fmla="*/ 4 h 17"/>
                  <a:gd name="T6" fmla="*/ 5 w 17"/>
                  <a:gd name="T7" fmla="*/ 0 h 17"/>
                  <a:gd name="T8" fmla="*/ 0 w 17"/>
                  <a:gd name="T9" fmla="*/ 11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0" y="11"/>
                    </a:moveTo>
                    <a:lnTo>
                      <a:pt x="10" y="16"/>
                    </a:lnTo>
                    <a:lnTo>
                      <a:pt x="16" y="4"/>
                    </a:lnTo>
                    <a:lnTo>
                      <a:pt x="5" y="0"/>
                    </a:lnTo>
                    <a:lnTo>
                      <a:pt x="0" y="11"/>
                    </a:lnTo>
                  </a:path>
                </a:pathLst>
              </a:custGeom>
              <a:solidFill>
                <a:srgbClr val="006C2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23" name="Freeform 2589"/>
              <p:cNvSpPr/>
              <p:nvPr>
                <p:custDataLst>
                  <p:tags r:id="rId135"/>
                </p:custDataLst>
              </p:nvPr>
            </p:nvSpPr>
            <p:spPr bwMode="gray">
              <a:xfrm>
                <a:off x="2982" y="1414"/>
                <a:ext cx="9" cy="12"/>
              </a:xfrm>
              <a:custGeom>
                <a:gdLst>
                  <a:gd name="T0" fmla="*/ 0 w 17"/>
                  <a:gd name="T1" fmla="*/ 3 h 17"/>
                  <a:gd name="T2" fmla="*/ 6 w 17"/>
                  <a:gd name="T3" fmla="*/ 11 h 17"/>
                  <a:gd name="T4" fmla="*/ 16 w 17"/>
                  <a:gd name="T5" fmla="*/ 16 h 17"/>
                  <a:gd name="T6" fmla="*/ 16 w 17"/>
                  <a:gd name="T7" fmla="*/ 14 h 17"/>
                  <a:gd name="T8" fmla="*/ 7 w 17"/>
                  <a:gd name="T9" fmla="*/ 8 h 17"/>
                  <a:gd name="T10" fmla="*/ 0 w 17"/>
                  <a:gd name="T11" fmla="*/ 0 h 17"/>
                  <a:gd name="T12" fmla="*/ 0 w 17"/>
                  <a:gd name="T13" fmla="*/ 3 h 17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w 17"/>
                  <a:gd name="T22" fmla="*/ 0 h 17"/>
                  <a:gd name="T23" fmla="*/ 17 w 17"/>
                  <a:gd name="T24" fmla="*/ 17 h 17"/>
                </a:gdLst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T21" t="T22" r="T23" b="T24"/>
                <a:pathLst>
                  <a:path w="17" h="17">
                    <a:moveTo>
                      <a:pt x="0" y="3"/>
                    </a:moveTo>
                    <a:lnTo>
                      <a:pt x="6" y="11"/>
                    </a:lnTo>
                    <a:lnTo>
                      <a:pt x="16" y="16"/>
                    </a:lnTo>
                    <a:lnTo>
                      <a:pt x="16" y="14"/>
                    </a:lnTo>
                    <a:lnTo>
                      <a:pt x="7" y="8"/>
                    </a:lnTo>
                    <a:lnTo>
                      <a:pt x="0" y="0"/>
                    </a:lnTo>
                    <a:lnTo>
                      <a:pt x="0" y="3"/>
                    </a:lnTo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24" name="Freeform 2590"/>
              <p:cNvSpPr/>
              <p:nvPr>
                <p:custDataLst>
                  <p:tags r:id="rId136"/>
                </p:custDataLst>
              </p:nvPr>
            </p:nvSpPr>
            <p:spPr bwMode="gray">
              <a:xfrm>
                <a:off x="2999" y="1412"/>
                <a:ext cx="7" cy="10"/>
              </a:xfrm>
              <a:custGeom>
                <a:gdLst>
                  <a:gd name="T0" fmla="*/ 11 w 17"/>
                  <a:gd name="T1" fmla="*/ 0 h 17"/>
                  <a:gd name="T2" fmla="*/ 0 w 17"/>
                  <a:gd name="T3" fmla="*/ 12 h 17"/>
                  <a:gd name="T4" fmla="*/ 3 w 17"/>
                  <a:gd name="T5" fmla="*/ 16 h 17"/>
                  <a:gd name="T6" fmla="*/ 16 w 17"/>
                  <a:gd name="T7" fmla="*/ 4 h 17"/>
                  <a:gd name="T8" fmla="*/ 11 w 17"/>
                  <a:gd name="T9" fmla="*/ 0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1" y="0"/>
                    </a:moveTo>
                    <a:lnTo>
                      <a:pt x="0" y="12"/>
                    </a:lnTo>
                    <a:lnTo>
                      <a:pt x="3" y="16"/>
                    </a:lnTo>
                    <a:lnTo>
                      <a:pt x="16" y="4"/>
                    </a:lnTo>
                    <a:lnTo>
                      <a:pt x="11" y="0"/>
                    </a:lnTo>
                  </a:path>
                </a:pathLst>
              </a:custGeom>
              <a:solidFill>
                <a:srgbClr val="01917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25" name="Freeform 2591"/>
              <p:cNvSpPr/>
              <p:nvPr>
                <p:custDataLst>
                  <p:tags r:id="rId137"/>
                </p:custDataLst>
              </p:nvPr>
            </p:nvSpPr>
            <p:spPr bwMode="gray">
              <a:xfrm>
                <a:off x="3000" y="1413"/>
                <a:ext cx="8" cy="10"/>
              </a:xfrm>
              <a:custGeom>
                <a:gdLst>
                  <a:gd name="T0" fmla="*/ 16 w 17"/>
                  <a:gd name="T1" fmla="*/ 4 h 17"/>
                  <a:gd name="T2" fmla="*/ 0 w 17"/>
                  <a:gd name="T3" fmla="*/ 16 h 17"/>
                  <a:gd name="T4" fmla="*/ 0 w 17"/>
                  <a:gd name="T5" fmla="*/ 12 h 17"/>
                  <a:gd name="T6" fmla="*/ 16 w 17"/>
                  <a:gd name="T7" fmla="*/ 0 h 17"/>
                  <a:gd name="T8" fmla="*/ 16 w 17"/>
                  <a:gd name="T9" fmla="*/ 4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6" y="4"/>
                    </a:moveTo>
                    <a:lnTo>
                      <a:pt x="0" y="16"/>
                    </a:lnTo>
                    <a:lnTo>
                      <a:pt x="0" y="12"/>
                    </a:lnTo>
                    <a:lnTo>
                      <a:pt x="16" y="0"/>
                    </a:lnTo>
                    <a:lnTo>
                      <a:pt x="16" y="4"/>
                    </a:lnTo>
                  </a:path>
                </a:pathLst>
              </a:custGeom>
              <a:solidFill>
                <a:srgbClr val="003B3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26" name="Freeform 2592"/>
              <p:cNvSpPr/>
              <p:nvPr>
                <p:custDataLst>
                  <p:tags r:id="rId138"/>
                </p:custDataLst>
              </p:nvPr>
            </p:nvSpPr>
            <p:spPr bwMode="gray">
              <a:xfrm>
                <a:off x="2999" y="1414"/>
                <a:ext cx="7" cy="12"/>
              </a:xfrm>
              <a:custGeom>
                <a:gdLst>
                  <a:gd name="T0" fmla="*/ 0 w 17"/>
                  <a:gd name="T1" fmla="*/ 8 h 17"/>
                  <a:gd name="T2" fmla="*/ 16 w 17"/>
                  <a:gd name="T3" fmla="*/ 16 h 17"/>
                  <a:gd name="T4" fmla="*/ 16 w 17"/>
                  <a:gd name="T5" fmla="*/ 8 h 17"/>
                  <a:gd name="T6" fmla="*/ 0 w 17"/>
                  <a:gd name="T7" fmla="*/ 0 h 17"/>
                  <a:gd name="T8" fmla="*/ 0 w 17"/>
                  <a:gd name="T9" fmla="*/ 8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0" y="8"/>
                    </a:moveTo>
                    <a:lnTo>
                      <a:pt x="16" y="16"/>
                    </a:lnTo>
                    <a:lnTo>
                      <a:pt x="16" y="8"/>
                    </a:lnTo>
                    <a:lnTo>
                      <a:pt x="0" y="0"/>
                    </a:lnTo>
                    <a:lnTo>
                      <a:pt x="0" y="8"/>
                    </a:lnTo>
                  </a:path>
                </a:pathLst>
              </a:custGeom>
              <a:solidFill>
                <a:srgbClr val="006C2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27" name="Freeform 2593"/>
              <p:cNvSpPr/>
              <p:nvPr>
                <p:custDataLst>
                  <p:tags r:id="rId139"/>
                </p:custDataLst>
              </p:nvPr>
            </p:nvSpPr>
            <p:spPr bwMode="gray">
              <a:xfrm>
                <a:off x="2993" y="1392"/>
                <a:ext cx="14" cy="11"/>
              </a:xfrm>
              <a:custGeom>
                <a:gdLst>
                  <a:gd name="T0" fmla="*/ 9 w 28"/>
                  <a:gd name="T1" fmla="*/ 0 h 17"/>
                  <a:gd name="T2" fmla="*/ 0 w 28"/>
                  <a:gd name="T3" fmla="*/ 6 h 17"/>
                  <a:gd name="T4" fmla="*/ 17 w 28"/>
                  <a:gd name="T5" fmla="*/ 16 h 17"/>
                  <a:gd name="T6" fmla="*/ 27 w 28"/>
                  <a:gd name="T7" fmla="*/ 10 h 17"/>
                  <a:gd name="T8" fmla="*/ 9 w 28"/>
                  <a:gd name="T9" fmla="*/ 0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8"/>
                  <a:gd name="T16" fmla="*/ 0 h 17"/>
                  <a:gd name="T17" fmla="*/ 28 w 28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8" h="17">
                    <a:moveTo>
                      <a:pt x="9" y="0"/>
                    </a:moveTo>
                    <a:lnTo>
                      <a:pt x="0" y="6"/>
                    </a:lnTo>
                    <a:lnTo>
                      <a:pt x="17" y="16"/>
                    </a:lnTo>
                    <a:lnTo>
                      <a:pt x="27" y="10"/>
                    </a:lnTo>
                    <a:lnTo>
                      <a:pt x="9" y="0"/>
                    </a:lnTo>
                  </a:path>
                </a:pathLst>
              </a:custGeom>
              <a:solidFill>
                <a:srgbClr val="66BCA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28" name="Freeform 2594"/>
              <p:cNvSpPr/>
              <p:nvPr>
                <p:custDataLst>
                  <p:tags r:id="rId140"/>
                </p:custDataLst>
              </p:nvPr>
            </p:nvSpPr>
            <p:spPr bwMode="gray">
              <a:xfrm>
                <a:off x="3001" y="1400"/>
                <a:ext cx="10" cy="14"/>
              </a:xfrm>
              <a:custGeom>
                <a:gdLst>
                  <a:gd name="T0" fmla="*/ 16 w 17"/>
                  <a:gd name="T1" fmla="*/ 20 h 27"/>
                  <a:gd name="T2" fmla="*/ 0 w 17"/>
                  <a:gd name="T3" fmla="*/ 26 h 27"/>
                  <a:gd name="T4" fmla="*/ 0 w 17"/>
                  <a:gd name="T5" fmla="*/ 6 h 27"/>
                  <a:gd name="T6" fmla="*/ 16 w 17"/>
                  <a:gd name="T7" fmla="*/ 0 h 27"/>
                  <a:gd name="T8" fmla="*/ 16 w 17"/>
                  <a:gd name="T9" fmla="*/ 20 h 2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27"/>
                  <a:gd name="T17" fmla="*/ 17 w 17"/>
                  <a:gd name="T18" fmla="*/ 27 h 2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27">
                    <a:moveTo>
                      <a:pt x="16" y="20"/>
                    </a:moveTo>
                    <a:lnTo>
                      <a:pt x="0" y="26"/>
                    </a:lnTo>
                    <a:lnTo>
                      <a:pt x="0" y="6"/>
                    </a:lnTo>
                    <a:lnTo>
                      <a:pt x="16" y="0"/>
                    </a:lnTo>
                    <a:lnTo>
                      <a:pt x="16" y="20"/>
                    </a:lnTo>
                  </a:path>
                </a:pathLst>
              </a:custGeom>
              <a:solidFill>
                <a:srgbClr val="0051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29" name="Freeform 2595"/>
              <p:cNvSpPr/>
              <p:nvPr>
                <p:custDataLst>
                  <p:tags r:id="rId141"/>
                </p:custDataLst>
              </p:nvPr>
            </p:nvSpPr>
            <p:spPr bwMode="gray">
              <a:xfrm>
                <a:off x="2993" y="1397"/>
                <a:ext cx="9" cy="17"/>
              </a:xfrm>
              <a:custGeom>
                <a:gdLst>
                  <a:gd name="T0" fmla="*/ 0 w 18"/>
                  <a:gd name="T1" fmla="*/ 20 h 31"/>
                  <a:gd name="T2" fmla="*/ 17 w 18"/>
                  <a:gd name="T3" fmla="*/ 30 h 31"/>
                  <a:gd name="T4" fmla="*/ 17 w 18"/>
                  <a:gd name="T5" fmla="*/ 10 h 31"/>
                  <a:gd name="T6" fmla="*/ 0 w 18"/>
                  <a:gd name="T7" fmla="*/ 0 h 31"/>
                  <a:gd name="T8" fmla="*/ 0 w 18"/>
                  <a:gd name="T9" fmla="*/ 20 h 3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8"/>
                  <a:gd name="T16" fmla="*/ 0 h 31"/>
                  <a:gd name="T17" fmla="*/ 18 w 18"/>
                  <a:gd name="T18" fmla="*/ 31 h 31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8" h="31">
                    <a:moveTo>
                      <a:pt x="0" y="20"/>
                    </a:moveTo>
                    <a:lnTo>
                      <a:pt x="17" y="30"/>
                    </a:lnTo>
                    <a:lnTo>
                      <a:pt x="17" y="10"/>
                    </a:lnTo>
                    <a:lnTo>
                      <a:pt x="0" y="0"/>
                    </a:lnTo>
                    <a:lnTo>
                      <a:pt x="0" y="20"/>
                    </a:lnTo>
                  </a:path>
                </a:pathLst>
              </a:custGeom>
              <a:solidFill>
                <a:srgbClr val="33845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30" name="Freeform 2596"/>
              <p:cNvSpPr/>
              <p:nvPr>
                <p:custDataLst>
                  <p:tags r:id="rId142"/>
                </p:custDataLst>
              </p:nvPr>
            </p:nvSpPr>
            <p:spPr bwMode="gray">
              <a:xfrm>
                <a:off x="2991" y="1401"/>
                <a:ext cx="10" cy="8"/>
              </a:xfrm>
              <a:custGeom>
                <a:gdLst>
                  <a:gd name="T0" fmla="*/ 6 w 21"/>
                  <a:gd name="T1" fmla="*/ 0 h 17"/>
                  <a:gd name="T2" fmla="*/ 0 w 21"/>
                  <a:gd name="T3" fmla="*/ 4 h 17"/>
                  <a:gd name="T4" fmla="*/ 3 w 21"/>
                  <a:gd name="T5" fmla="*/ 13 h 17"/>
                  <a:gd name="T6" fmla="*/ 13 w 21"/>
                  <a:gd name="T7" fmla="*/ 16 h 17"/>
                  <a:gd name="T8" fmla="*/ 20 w 21"/>
                  <a:gd name="T9" fmla="*/ 10 h 17"/>
                  <a:gd name="T10" fmla="*/ 6 w 21"/>
                  <a:gd name="T11" fmla="*/ 0 h 1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1"/>
                  <a:gd name="T19" fmla="*/ 0 h 17"/>
                  <a:gd name="T20" fmla="*/ 21 w 21"/>
                  <a:gd name="T21" fmla="*/ 17 h 17"/>
                </a:gdLst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1" h="17">
                    <a:moveTo>
                      <a:pt x="6" y="0"/>
                    </a:moveTo>
                    <a:lnTo>
                      <a:pt x="0" y="4"/>
                    </a:lnTo>
                    <a:lnTo>
                      <a:pt x="3" y="13"/>
                    </a:lnTo>
                    <a:lnTo>
                      <a:pt x="13" y="16"/>
                    </a:lnTo>
                    <a:lnTo>
                      <a:pt x="20" y="10"/>
                    </a:lnTo>
                    <a:lnTo>
                      <a:pt x="6" y="0"/>
                    </a:lnTo>
                  </a:path>
                </a:pathLst>
              </a:custGeom>
              <a:solidFill>
                <a:srgbClr val="01917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31" name="Freeform 2597"/>
              <p:cNvSpPr/>
              <p:nvPr>
                <p:custDataLst>
                  <p:tags r:id="rId143"/>
                </p:custDataLst>
              </p:nvPr>
            </p:nvSpPr>
            <p:spPr bwMode="gray">
              <a:xfrm>
                <a:off x="2997" y="1404"/>
                <a:ext cx="7" cy="14"/>
              </a:xfrm>
              <a:custGeom>
                <a:gdLst>
                  <a:gd name="T0" fmla="*/ 16 w 17"/>
                  <a:gd name="T1" fmla="*/ 16 h 23"/>
                  <a:gd name="T2" fmla="*/ 0 w 17"/>
                  <a:gd name="T3" fmla="*/ 22 h 23"/>
                  <a:gd name="T4" fmla="*/ 0 w 17"/>
                  <a:gd name="T5" fmla="*/ 10 h 23"/>
                  <a:gd name="T6" fmla="*/ 4 w 17"/>
                  <a:gd name="T7" fmla="*/ 4 h 23"/>
                  <a:gd name="T8" fmla="*/ 16 w 17"/>
                  <a:gd name="T9" fmla="*/ 0 h 23"/>
                  <a:gd name="T10" fmla="*/ 16 w 17"/>
                  <a:gd name="T11" fmla="*/ 16 h 23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17"/>
                  <a:gd name="T19" fmla="*/ 0 h 23"/>
                  <a:gd name="T20" fmla="*/ 17 w 17"/>
                  <a:gd name="T21" fmla="*/ 23 h 23"/>
                </a:gdLst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17" h="23">
                    <a:moveTo>
                      <a:pt x="16" y="16"/>
                    </a:moveTo>
                    <a:lnTo>
                      <a:pt x="0" y="22"/>
                    </a:lnTo>
                    <a:lnTo>
                      <a:pt x="0" y="10"/>
                    </a:lnTo>
                    <a:lnTo>
                      <a:pt x="4" y="4"/>
                    </a:lnTo>
                    <a:lnTo>
                      <a:pt x="16" y="0"/>
                    </a:lnTo>
                    <a:lnTo>
                      <a:pt x="16" y="16"/>
                    </a:lnTo>
                  </a:path>
                </a:pathLst>
              </a:custGeom>
              <a:solidFill>
                <a:srgbClr val="0051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32" name="Freeform 2598"/>
              <p:cNvSpPr/>
              <p:nvPr>
                <p:custDataLst>
                  <p:tags r:id="rId144"/>
                </p:custDataLst>
              </p:nvPr>
            </p:nvSpPr>
            <p:spPr bwMode="gray">
              <a:xfrm>
                <a:off x="2990" y="1410"/>
                <a:ext cx="9" cy="11"/>
              </a:xfrm>
              <a:custGeom>
                <a:gdLst>
                  <a:gd name="T0" fmla="*/ 16 w 17"/>
                  <a:gd name="T1" fmla="*/ 12 h 18"/>
                  <a:gd name="T2" fmla="*/ 14 w 17"/>
                  <a:gd name="T3" fmla="*/ 9 h 18"/>
                  <a:gd name="T4" fmla="*/ 6 w 17"/>
                  <a:gd name="T5" fmla="*/ 11 h 18"/>
                  <a:gd name="T6" fmla="*/ 1 w 17"/>
                  <a:gd name="T7" fmla="*/ 17 h 18"/>
                  <a:gd name="T8" fmla="*/ 0 w 17"/>
                  <a:gd name="T9" fmla="*/ 16 h 18"/>
                  <a:gd name="T10" fmla="*/ 2 w 17"/>
                  <a:gd name="T11" fmla="*/ 7 h 18"/>
                  <a:gd name="T12" fmla="*/ 16 w 17"/>
                  <a:gd name="T13" fmla="*/ 0 h 18"/>
                  <a:gd name="T14" fmla="*/ 16 w 17"/>
                  <a:gd name="T15" fmla="*/ 12 h 1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17"/>
                  <a:gd name="T25" fmla="*/ 0 h 18"/>
                  <a:gd name="T26" fmla="*/ 17 w 17"/>
                  <a:gd name="T27" fmla="*/ 18 h 1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17" h="18">
                    <a:moveTo>
                      <a:pt x="16" y="12"/>
                    </a:moveTo>
                    <a:lnTo>
                      <a:pt x="14" y="9"/>
                    </a:lnTo>
                    <a:lnTo>
                      <a:pt x="6" y="11"/>
                    </a:lnTo>
                    <a:lnTo>
                      <a:pt x="1" y="17"/>
                    </a:lnTo>
                    <a:lnTo>
                      <a:pt x="0" y="16"/>
                    </a:lnTo>
                    <a:lnTo>
                      <a:pt x="2" y="7"/>
                    </a:lnTo>
                    <a:lnTo>
                      <a:pt x="16" y="0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0051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33" name="Freeform 2599"/>
              <p:cNvSpPr/>
              <p:nvPr>
                <p:custDataLst>
                  <p:tags r:id="rId145"/>
                </p:custDataLst>
              </p:nvPr>
            </p:nvSpPr>
            <p:spPr bwMode="gray">
              <a:xfrm>
                <a:off x="2984" y="1411"/>
                <a:ext cx="9" cy="11"/>
              </a:xfrm>
              <a:custGeom>
                <a:gdLst>
                  <a:gd name="T0" fmla="*/ 0 w 17"/>
                  <a:gd name="T1" fmla="*/ 11 h 17"/>
                  <a:gd name="T2" fmla="*/ 13 w 17"/>
                  <a:gd name="T3" fmla="*/ 16 h 17"/>
                  <a:gd name="T4" fmla="*/ 16 w 17"/>
                  <a:gd name="T5" fmla="*/ 5 h 17"/>
                  <a:gd name="T6" fmla="*/ 5 w 17"/>
                  <a:gd name="T7" fmla="*/ 3 h 17"/>
                  <a:gd name="T8" fmla="*/ 1 w 17"/>
                  <a:gd name="T9" fmla="*/ 0 h 17"/>
                  <a:gd name="T10" fmla="*/ 0 w 17"/>
                  <a:gd name="T11" fmla="*/ 11 h 1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17"/>
                  <a:gd name="T19" fmla="*/ 0 h 17"/>
                  <a:gd name="T20" fmla="*/ 17 w 17"/>
                  <a:gd name="T21" fmla="*/ 17 h 17"/>
                </a:gdLst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17" h="17">
                    <a:moveTo>
                      <a:pt x="0" y="11"/>
                    </a:moveTo>
                    <a:lnTo>
                      <a:pt x="13" y="16"/>
                    </a:lnTo>
                    <a:lnTo>
                      <a:pt x="16" y="5"/>
                    </a:lnTo>
                    <a:lnTo>
                      <a:pt x="5" y="3"/>
                    </a:lnTo>
                    <a:lnTo>
                      <a:pt x="1" y="0"/>
                    </a:lnTo>
                    <a:lnTo>
                      <a:pt x="0" y="11"/>
                    </a:lnTo>
                  </a:path>
                </a:pathLst>
              </a:custGeom>
              <a:solidFill>
                <a:srgbClr val="33845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34" name="Freeform 2600"/>
              <p:cNvSpPr/>
              <p:nvPr>
                <p:custDataLst>
                  <p:tags r:id="rId146"/>
                </p:custDataLst>
              </p:nvPr>
            </p:nvSpPr>
            <p:spPr bwMode="gray">
              <a:xfrm>
                <a:off x="2991" y="1413"/>
                <a:ext cx="9" cy="10"/>
              </a:xfrm>
              <a:custGeom>
                <a:gdLst>
                  <a:gd name="T0" fmla="*/ 13 w 17"/>
                  <a:gd name="T1" fmla="*/ 0 h 17"/>
                  <a:gd name="T2" fmla="*/ 0 w 17"/>
                  <a:gd name="T3" fmla="*/ 13 h 17"/>
                  <a:gd name="T4" fmla="*/ 5 w 17"/>
                  <a:gd name="T5" fmla="*/ 16 h 17"/>
                  <a:gd name="T6" fmla="*/ 16 w 17"/>
                  <a:gd name="T7" fmla="*/ 4 h 17"/>
                  <a:gd name="T8" fmla="*/ 13 w 17"/>
                  <a:gd name="T9" fmla="*/ 0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3" y="0"/>
                    </a:moveTo>
                    <a:lnTo>
                      <a:pt x="0" y="13"/>
                    </a:lnTo>
                    <a:lnTo>
                      <a:pt x="5" y="16"/>
                    </a:lnTo>
                    <a:lnTo>
                      <a:pt x="16" y="4"/>
                    </a:lnTo>
                    <a:lnTo>
                      <a:pt x="13" y="0"/>
                    </a:lnTo>
                  </a:path>
                </a:pathLst>
              </a:custGeom>
              <a:solidFill>
                <a:srgbClr val="01917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35" name="Freeform 2601"/>
              <p:cNvSpPr/>
              <p:nvPr>
                <p:custDataLst>
                  <p:tags r:id="rId147"/>
                </p:custDataLst>
              </p:nvPr>
            </p:nvSpPr>
            <p:spPr bwMode="gray">
              <a:xfrm>
                <a:off x="2992" y="1414"/>
                <a:ext cx="8" cy="10"/>
              </a:xfrm>
              <a:custGeom>
                <a:gdLst>
                  <a:gd name="T0" fmla="*/ 16 w 17"/>
                  <a:gd name="T1" fmla="*/ 8 h 17"/>
                  <a:gd name="T2" fmla="*/ 13 w 17"/>
                  <a:gd name="T3" fmla="*/ 9 h 17"/>
                  <a:gd name="T4" fmla="*/ 11 w 17"/>
                  <a:gd name="T5" fmla="*/ 3 h 17"/>
                  <a:gd name="T6" fmla="*/ 4 w 17"/>
                  <a:gd name="T7" fmla="*/ 8 h 17"/>
                  <a:gd name="T8" fmla="*/ 2 w 17"/>
                  <a:gd name="T9" fmla="*/ 14 h 17"/>
                  <a:gd name="T10" fmla="*/ 0 w 17"/>
                  <a:gd name="T11" fmla="*/ 16 h 17"/>
                  <a:gd name="T12" fmla="*/ 2 w 17"/>
                  <a:gd name="T13" fmla="*/ 8 h 17"/>
                  <a:gd name="T14" fmla="*/ 14 w 17"/>
                  <a:gd name="T15" fmla="*/ 0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3" y="9"/>
                    </a:lnTo>
                    <a:lnTo>
                      <a:pt x="11" y="3"/>
                    </a:lnTo>
                    <a:lnTo>
                      <a:pt x="4" y="8"/>
                    </a:lnTo>
                    <a:lnTo>
                      <a:pt x="2" y="14"/>
                    </a:lnTo>
                    <a:lnTo>
                      <a:pt x="0" y="16"/>
                    </a:lnTo>
                    <a:lnTo>
                      <a:pt x="2" y="8"/>
                    </a:lnTo>
                    <a:lnTo>
                      <a:pt x="14" y="0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003B3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36" name="Freeform 2602"/>
              <p:cNvSpPr/>
              <p:nvPr>
                <p:custDataLst>
                  <p:tags r:id="rId148"/>
                </p:custDataLst>
              </p:nvPr>
            </p:nvSpPr>
            <p:spPr bwMode="gray">
              <a:xfrm>
                <a:off x="2990" y="1417"/>
                <a:ext cx="10" cy="10"/>
              </a:xfrm>
              <a:custGeom>
                <a:gdLst>
                  <a:gd name="T0" fmla="*/ 0 w 17"/>
                  <a:gd name="T1" fmla="*/ 13 h 17"/>
                  <a:gd name="T2" fmla="*/ 9 w 17"/>
                  <a:gd name="T3" fmla="*/ 16 h 17"/>
                  <a:gd name="T4" fmla="*/ 16 w 17"/>
                  <a:gd name="T5" fmla="*/ 2 h 17"/>
                  <a:gd name="T6" fmla="*/ 3 w 17"/>
                  <a:gd name="T7" fmla="*/ 0 h 17"/>
                  <a:gd name="T8" fmla="*/ 0 w 17"/>
                  <a:gd name="T9" fmla="*/ 13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0" y="13"/>
                    </a:moveTo>
                    <a:lnTo>
                      <a:pt x="9" y="16"/>
                    </a:lnTo>
                    <a:lnTo>
                      <a:pt x="16" y="2"/>
                    </a:lnTo>
                    <a:lnTo>
                      <a:pt x="3" y="0"/>
                    </a:lnTo>
                    <a:lnTo>
                      <a:pt x="0" y="13"/>
                    </a:lnTo>
                  </a:path>
                </a:pathLst>
              </a:custGeom>
              <a:solidFill>
                <a:srgbClr val="006C2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37" name="Freeform 2603"/>
              <p:cNvSpPr/>
              <p:nvPr>
                <p:custDataLst>
                  <p:tags r:id="rId149"/>
                </p:custDataLst>
              </p:nvPr>
            </p:nvSpPr>
            <p:spPr bwMode="gray">
              <a:xfrm>
                <a:off x="2998" y="1405"/>
                <a:ext cx="8" cy="9"/>
              </a:xfrm>
              <a:custGeom>
                <a:gdLst>
                  <a:gd name="T0" fmla="*/ 13 w 17"/>
                  <a:gd name="T1" fmla="*/ 8 h 17"/>
                  <a:gd name="T2" fmla="*/ 0 w 17"/>
                  <a:gd name="T3" fmla="*/ 16 h 17"/>
                  <a:gd name="T4" fmla="*/ 4 w 17"/>
                  <a:gd name="T5" fmla="*/ 5 h 17"/>
                  <a:gd name="T6" fmla="*/ 16 w 17"/>
                  <a:gd name="T7" fmla="*/ 0 h 17"/>
                  <a:gd name="T8" fmla="*/ 13 w 17"/>
                  <a:gd name="T9" fmla="*/ 8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3" y="8"/>
                    </a:moveTo>
                    <a:lnTo>
                      <a:pt x="0" y="16"/>
                    </a:lnTo>
                    <a:lnTo>
                      <a:pt x="4" y="5"/>
                    </a:lnTo>
                    <a:lnTo>
                      <a:pt x="16" y="0"/>
                    </a:lnTo>
                    <a:lnTo>
                      <a:pt x="13" y="8"/>
                    </a:lnTo>
                  </a:path>
                </a:pathLst>
              </a:custGeom>
              <a:solidFill>
                <a:srgbClr val="6E87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38" name="Freeform 2604"/>
              <p:cNvSpPr/>
              <p:nvPr>
                <p:custDataLst>
                  <p:tags r:id="rId150"/>
                </p:custDataLst>
              </p:nvPr>
            </p:nvSpPr>
            <p:spPr bwMode="gray">
              <a:xfrm>
                <a:off x="2986" y="1409"/>
                <a:ext cx="11" cy="10"/>
              </a:xfrm>
              <a:custGeom>
                <a:gdLst>
                  <a:gd name="T0" fmla="*/ 0 w 19"/>
                  <a:gd name="T1" fmla="*/ 12 h 17"/>
                  <a:gd name="T2" fmla="*/ 7 w 19"/>
                  <a:gd name="T3" fmla="*/ 16 h 17"/>
                  <a:gd name="T4" fmla="*/ 18 w 19"/>
                  <a:gd name="T5" fmla="*/ 3 h 17"/>
                  <a:gd name="T6" fmla="*/ 8 w 19"/>
                  <a:gd name="T7" fmla="*/ 0 h 17"/>
                  <a:gd name="T8" fmla="*/ 0 w 19"/>
                  <a:gd name="T9" fmla="*/ 12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9"/>
                  <a:gd name="T16" fmla="*/ 0 h 17"/>
                  <a:gd name="T17" fmla="*/ 19 w 19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9" h="17">
                    <a:moveTo>
                      <a:pt x="0" y="12"/>
                    </a:moveTo>
                    <a:lnTo>
                      <a:pt x="7" y="16"/>
                    </a:lnTo>
                    <a:lnTo>
                      <a:pt x="18" y="3"/>
                    </a:lnTo>
                    <a:lnTo>
                      <a:pt x="8" y="0"/>
                    </a:lnTo>
                    <a:lnTo>
                      <a:pt x="0" y="12"/>
                    </a:lnTo>
                  </a:path>
                </a:pathLst>
              </a:custGeom>
              <a:solidFill>
                <a:srgbClr val="01917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39" name="Freeform 2605"/>
              <p:cNvSpPr/>
              <p:nvPr>
                <p:custDataLst>
                  <p:tags r:id="rId151"/>
                </p:custDataLst>
              </p:nvPr>
            </p:nvSpPr>
            <p:spPr bwMode="gray">
              <a:xfrm>
                <a:off x="2985" y="1405"/>
                <a:ext cx="9" cy="10"/>
              </a:xfrm>
              <a:custGeom>
                <a:gdLst>
                  <a:gd name="T0" fmla="*/ 16 w 17"/>
                  <a:gd name="T1" fmla="*/ 6 h 17"/>
                  <a:gd name="T2" fmla="*/ 13 w 17"/>
                  <a:gd name="T3" fmla="*/ 0 h 17"/>
                  <a:gd name="T4" fmla="*/ 0 w 17"/>
                  <a:gd name="T5" fmla="*/ 12 h 17"/>
                  <a:gd name="T6" fmla="*/ 4 w 17"/>
                  <a:gd name="T7" fmla="*/ 16 h 17"/>
                  <a:gd name="T8" fmla="*/ 16 w 17"/>
                  <a:gd name="T9" fmla="*/ 6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6" y="6"/>
                    </a:moveTo>
                    <a:lnTo>
                      <a:pt x="13" y="0"/>
                    </a:lnTo>
                    <a:lnTo>
                      <a:pt x="0" y="12"/>
                    </a:lnTo>
                    <a:lnTo>
                      <a:pt x="4" y="16"/>
                    </a:lnTo>
                    <a:lnTo>
                      <a:pt x="16" y="6"/>
                    </a:lnTo>
                  </a:path>
                </a:pathLst>
              </a:custGeom>
              <a:solidFill>
                <a:srgbClr val="66BCA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40" name="Freeform 2606"/>
              <p:cNvSpPr/>
              <p:nvPr>
                <p:custDataLst>
                  <p:tags r:id="rId152"/>
                </p:custDataLst>
              </p:nvPr>
            </p:nvSpPr>
            <p:spPr bwMode="gray">
              <a:xfrm>
                <a:off x="2990" y="1401"/>
                <a:ext cx="10" cy="10"/>
              </a:xfrm>
              <a:custGeom>
                <a:gdLst>
                  <a:gd name="T0" fmla="*/ 16 w 17"/>
                  <a:gd name="T1" fmla="*/ 8 h 17"/>
                  <a:gd name="T2" fmla="*/ 6 w 17"/>
                  <a:gd name="T3" fmla="*/ 0 h 17"/>
                  <a:gd name="T4" fmla="*/ 0 w 17"/>
                  <a:gd name="T5" fmla="*/ 9 h 17"/>
                  <a:gd name="T6" fmla="*/ 6 w 17"/>
                  <a:gd name="T7" fmla="*/ 16 h 17"/>
                  <a:gd name="T8" fmla="*/ 16 w 17"/>
                  <a:gd name="T9" fmla="*/ 8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6" y="8"/>
                    </a:moveTo>
                    <a:lnTo>
                      <a:pt x="6" y="0"/>
                    </a:lnTo>
                    <a:lnTo>
                      <a:pt x="0" y="9"/>
                    </a:lnTo>
                    <a:lnTo>
                      <a:pt x="6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CEE1E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41" name="Freeform 2607"/>
              <p:cNvSpPr/>
              <p:nvPr>
                <p:custDataLst>
                  <p:tags r:id="rId153"/>
                </p:custDataLst>
              </p:nvPr>
            </p:nvSpPr>
            <p:spPr bwMode="gray">
              <a:xfrm>
                <a:off x="2991" y="1405"/>
                <a:ext cx="9" cy="9"/>
              </a:xfrm>
              <a:custGeom>
                <a:gdLst>
                  <a:gd name="T0" fmla="*/ 0 w 17"/>
                  <a:gd name="T1" fmla="*/ 12 h 17"/>
                  <a:gd name="T2" fmla="*/ 12 w 17"/>
                  <a:gd name="T3" fmla="*/ 16 h 17"/>
                  <a:gd name="T4" fmla="*/ 16 w 17"/>
                  <a:gd name="T5" fmla="*/ 4 h 17"/>
                  <a:gd name="T6" fmla="*/ 3 w 17"/>
                  <a:gd name="T7" fmla="*/ 0 h 17"/>
                  <a:gd name="T8" fmla="*/ 0 w 17"/>
                  <a:gd name="T9" fmla="*/ 12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0" y="12"/>
                    </a:moveTo>
                    <a:lnTo>
                      <a:pt x="12" y="16"/>
                    </a:lnTo>
                    <a:lnTo>
                      <a:pt x="16" y="4"/>
                    </a:lnTo>
                    <a:lnTo>
                      <a:pt x="3" y="0"/>
                    </a:lnTo>
                    <a:lnTo>
                      <a:pt x="0" y="12"/>
                    </a:lnTo>
                  </a:path>
                </a:pathLst>
              </a:custGeom>
              <a:solidFill>
                <a:srgbClr val="9DB9D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42" name="Freeform 2608"/>
              <p:cNvSpPr/>
              <p:nvPr>
                <p:custDataLst>
                  <p:tags r:id="rId154"/>
                </p:custDataLst>
              </p:nvPr>
            </p:nvSpPr>
            <p:spPr bwMode="gray">
              <a:xfrm>
                <a:off x="2982" y="1414"/>
                <a:ext cx="10" cy="10"/>
              </a:xfrm>
              <a:custGeom>
                <a:gdLst>
                  <a:gd name="T0" fmla="*/ 2 w 18"/>
                  <a:gd name="T1" fmla="*/ 0 h 17"/>
                  <a:gd name="T2" fmla="*/ 0 w 18"/>
                  <a:gd name="T3" fmla="*/ 1 h 17"/>
                  <a:gd name="T4" fmla="*/ 7 w 18"/>
                  <a:gd name="T5" fmla="*/ 9 h 17"/>
                  <a:gd name="T6" fmla="*/ 15 w 18"/>
                  <a:gd name="T7" fmla="*/ 16 h 17"/>
                  <a:gd name="T8" fmla="*/ 17 w 18"/>
                  <a:gd name="T9" fmla="*/ 14 h 17"/>
                  <a:gd name="T10" fmla="*/ 8 w 18"/>
                  <a:gd name="T11" fmla="*/ 8 h 17"/>
                  <a:gd name="T12" fmla="*/ 2 w 18"/>
                  <a:gd name="T13" fmla="*/ 0 h 17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w 18"/>
                  <a:gd name="T22" fmla="*/ 0 h 17"/>
                  <a:gd name="T23" fmla="*/ 18 w 18"/>
                  <a:gd name="T24" fmla="*/ 17 h 17"/>
                </a:gdLst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T21" t="T22" r="T23" b="T24"/>
                <a:pathLst>
                  <a:path w="18" h="17">
                    <a:moveTo>
                      <a:pt x="2" y="0"/>
                    </a:moveTo>
                    <a:lnTo>
                      <a:pt x="0" y="1"/>
                    </a:lnTo>
                    <a:lnTo>
                      <a:pt x="7" y="9"/>
                    </a:lnTo>
                    <a:lnTo>
                      <a:pt x="15" y="16"/>
                    </a:lnTo>
                    <a:lnTo>
                      <a:pt x="17" y="14"/>
                    </a:lnTo>
                    <a:lnTo>
                      <a:pt x="8" y="8"/>
                    </a:lnTo>
                    <a:lnTo>
                      <a:pt x="2" y="0"/>
                    </a:lnTo>
                  </a:path>
                </a:pathLst>
              </a:custGeom>
              <a:solidFill>
                <a:srgbClr val="CCCC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43" name="Freeform 2609"/>
              <p:cNvSpPr/>
              <p:nvPr>
                <p:custDataLst>
                  <p:tags r:id="rId155"/>
                </p:custDataLst>
              </p:nvPr>
            </p:nvSpPr>
            <p:spPr bwMode="gray">
              <a:xfrm>
                <a:off x="2990" y="1420"/>
                <a:ext cx="10" cy="10"/>
              </a:xfrm>
              <a:custGeom>
                <a:gdLst>
                  <a:gd name="T0" fmla="*/ 16 w 17"/>
                  <a:gd name="T1" fmla="*/ 8 h 17"/>
                  <a:gd name="T2" fmla="*/ 0 w 17"/>
                  <a:gd name="T3" fmla="*/ 16 h 17"/>
                  <a:gd name="T4" fmla="*/ 0 w 17"/>
                  <a:gd name="T5" fmla="*/ 8 h 17"/>
                  <a:gd name="T6" fmla="*/ 16 w 17"/>
                  <a:gd name="T7" fmla="*/ 0 h 17"/>
                  <a:gd name="T8" fmla="*/ 16 w 17"/>
                  <a:gd name="T9" fmla="*/ 8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6" y="8"/>
                    </a:moveTo>
                    <a:lnTo>
                      <a:pt x="0" y="16"/>
                    </a:lnTo>
                    <a:lnTo>
                      <a:pt x="0" y="8"/>
                    </a:lnTo>
                    <a:lnTo>
                      <a:pt x="16" y="0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44" name="Freeform 2610"/>
              <p:cNvSpPr/>
              <p:nvPr>
                <p:custDataLst>
                  <p:tags r:id="rId156"/>
                </p:custDataLst>
              </p:nvPr>
            </p:nvSpPr>
            <p:spPr bwMode="gray">
              <a:xfrm>
                <a:off x="2991" y="1417"/>
                <a:ext cx="9" cy="10"/>
              </a:xfrm>
              <a:custGeom>
                <a:gdLst>
                  <a:gd name="T0" fmla="*/ 0 w 17"/>
                  <a:gd name="T1" fmla="*/ 8 h 17"/>
                  <a:gd name="T2" fmla="*/ 12 w 17"/>
                  <a:gd name="T3" fmla="*/ 16 h 17"/>
                  <a:gd name="T4" fmla="*/ 16 w 17"/>
                  <a:gd name="T5" fmla="*/ 8 h 17"/>
                  <a:gd name="T6" fmla="*/ 4 w 17"/>
                  <a:gd name="T7" fmla="*/ 0 h 17"/>
                  <a:gd name="T8" fmla="*/ 0 w 17"/>
                  <a:gd name="T9" fmla="*/ 8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0" y="8"/>
                    </a:moveTo>
                    <a:lnTo>
                      <a:pt x="12" y="16"/>
                    </a:lnTo>
                    <a:lnTo>
                      <a:pt x="16" y="8"/>
                    </a:lnTo>
                    <a:lnTo>
                      <a:pt x="4" y="0"/>
                    </a:lnTo>
                    <a:lnTo>
                      <a:pt x="0" y="8"/>
                    </a:lnTo>
                  </a:path>
                </a:pathLst>
              </a:custGeom>
              <a:solidFill>
                <a:srgbClr val="66BCA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45" name="Freeform 2611"/>
              <p:cNvSpPr/>
              <p:nvPr>
                <p:custDataLst>
                  <p:tags r:id="rId157"/>
                </p:custDataLst>
              </p:nvPr>
            </p:nvSpPr>
            <p:spPr bwMode="gray">
              <a:xfrm>
                <a:off x="2983" y="1411"/>
                <a:ext cx="10" cy="11"/>
              </a:xfrm>
              <a:custGeom>
                <a:gdLst>
                  <a:gd name="T0" fmla="*/ 0 w 17"/>
                  <a:gd name="T1" fmla="*/ 5 h 17"/>
                  <a:gd name="T2" fmla="*/ 16 w 17"/>
                  <a:gd name="T3" fmla="*/ 16 h 17"/>
                  <a:gd name="T4" fmla="*/ 16 w 17"/>
                  <a:gd name="T5" fmla="*/ 10 h 17"/>
                  <a:gd name="T6" fmla="*/ 8 w 17"/>
                  <a:gd name="T7" fmla="*/ 0 h 17"/>
                  <a:gd name="T8" fmla="*/ 0 w 17"/>
                  <a:gd name="T9" fmla="*/ 5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0" y="5"/>
                    </a:moveTo>
                    <a:lnTo>
                      <a:pt x="16" y="16"/>
                    </a:lnTo>
                    <a:lnTo>
                      <a:pt x="16" y="10"/>
                    </a:lnTo>
                    <a:lnTo>
                      <a:pt x="8" y="0"/>
                    </a:lnTo>
                    <a:lnTo>
                      <a:pt x="0" y="5"/>
                    </a:lnTo>
                  </a:path>
                </a:pathLst>
              </a:custGeom>
              <a:solidFill>
                <a:srgbClr val="66BCA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19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</p:grpSp>
        <p:sp>
          <p:nvSpPr>
            <p:cNvPr id="336" name="矩形 335"/>
            <p:cNvSpPr/>
            <p:nvPr/>
          </p:nvSpPr>
          <p:spPr>
            <a:xfrm>
              <a:off x="7452320" y="1779662"/>
              <a:ext cx="588588" cy="215444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 sz="800" b="1" smtClean="0">
                  <a:latin typeface="华文细黑" pitchFamily="2" charset="-122"/>
                  <a:ea typeface="华文细黑" pitchFamily="2" charset="-122"/>
                </a:rPr>
                <a:t>中转场</a:t>
              </a:r>
              <a:endParaRPr lang="zh-CN" altLang="en-US" sz="800" b="1">
                <a:latin typeface="华文细黑" pitchFamily="2" charset="-122"/>
                <a:ea typeface="华文细黑" pitchFamily="2" charset="-122"/>
              </a:endParaRPr>
            </a:p>
          </p:txBody>
        </p:sp>
      </p:grpSp>
      <p:sp>
        <p:nvSpPr>
          <p:cNvPr id="646" name="矩形 645"/>
          <p:cNvSpPr/>
          <p:nvPr/>
        </p:nvSpPr>
        <p:spPr>
          <a:xfrm>
            <a:off x="5508104" y="2397196"/>
            <a:ext cx="792000" cy="24649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800" b="1" smtClean="0">
                <a:latin typeface="华文细黑" pitchFamily="2" charset="-122"/>
                <a:ea typeface="华文细黑" pitchFamily="2" charset="-122"/>
              </a:rPr>
              <a:t>客户仓库</a:t>
            </a:r>
            <a:endParaRPr lang="zh-CN" altLang="en-US" sz="800" b="1">
              <a:latin typeface="华文细黑" pitchFamily="2" charset="-122"/>
              <a:ea typeface="华文细黑" pitchFamily="2" charset="-122"/>
            </a:endParaRPr>
          </a:p>
        </p:txBody>
      </p:sp>
      <p:cxnSp>
        <p:nvCxnSpPr>
          <p:cNvPr id="647" name="直接箭头连接符 646"/>
          <p:cNvCxnSpPr/>
          <p:nvPr/>
        </p:nvCxnSpPr>
        <p:spPr>
          <a:xfrm flipV="1">
            <a:off x="6372200" y="2331943"/>
            <a:ext cx="720000" cy="1"/>
          </a:xfrm>
          <a:prstGeom prst="straightConnector1">
            <a:avLst/>
          </a:prstGeom>
          <a:ln w="19050">
            <a:solidFill>
              <a:schemeClr val="bg1">
                <a:lumMod val="6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1" name="矩形 650"/>
          <p:cNvSpPr/>
          <p:nvPr/>
        </p:nvSpPr>
        <p:spPr>
          <a:xfrm>
            <a:off x="5220072" y="3955582"/>
            <a:ext cx="792000" cy="24649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800" b="1" smtClean="0">
                <a:latin typeface="华文细黑" pitchFamily="2" charset="-122"/>
                <a:ea typeface="华文细黑" pitchFamily="2" charset="-122"/>
              </a:rPr>
              <a:t>客户仓库</a:t>
            </a:r>
            <a:endParaRPr lang="zh-CN" altLang="en-US" sz="800" b="1">
              <a:latin typeface="华文细黑" pitchFamily="2" charset="-122"/>
              <a:ea typeface="华文细黑" pitchFamily="2" charset="-122"/>
            </a:endParaRPr>
          </a:p>
        </p:txBody>
      </p:sp>
      <p:pic>
        <p:nvPicPr>
          <p:cNvPr id="653" name="Picture 3" descr="F:\新建文件夹\business-professor.png"/>
          <p:cNvPicPr>
            <a:picLocks noChangeAspect="1" noChangeArrowheads="1"/>
          </p:cNvPicPr>
          <p:nvPr/>
        </p:nvPicPr>
        <p:blipFill>
          <a:blip r:embed="rId15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80332" y="1771360"/>
            <a:ext cx="391268" cy="397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62" name="矩形 661"/>
          <p:cNvSpPr/>
          <p:nvPr/>
        </p:nvSpPr>
        <p:spPr>
          <a:xfrm>
            <a:off x="5436096" y="1499761"/>
            <a:ext cx="3096344" cy="40011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000" b="1" smtClean="0">
                <a:latin typeface="华文细黑" pitchFamily="2" charset="-122"/>
                <a:ea typeface="华文细黑" pitchFamily="2" charset="-122"/>
              </a:rPr>
              <a:t>用“大客户模式”做大客户，前端自主性强，操作灵活，流程简单，效率高</a:t>
            </a:r>
            <a:endParaRPr lang="zh-CN" altLang="en-US" sz="1000" b="1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663" name="矩形 662"/>
          <p:cNvSpPr/>
          <p:nvPr/>
        </p:nvSpPr>
        <p:spPr>
          <a:xfrm>
            <a:off x="5436096" y="2971364"/>
            <a:ext cx="3096344" cy="40011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000" b="1" smtClean="0">
                <a:latin typeface="华文细黑" pitchFamily="2" charset="-122"/>
                <a:ea typeface="华文细黑" pitchFamily="2" charset="-122"/>
              </a:rPr>
              <a:t>用“散客模式”做大客户，门店分摊成本高，流程复杂，效率低</a:t>
            </a:r>
            <a:endParaRPr lang="zh-CN" altLang="en-US" sz="1000" b="1">
              <a:latin typeface="华文细黑" pitchFamily="2" charset="-122"/>
              <a:ea typeface="华文细黑" pitchFamily="2" charset="-122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6453319" y="3625456"/>
            <a:ext cx="566865" cy="503476"/>
            <a:chOff x="6885455" y="3003798"/>
            <a:chExt cx="566865" cy="503476"/>
          </a:xfrm>
        </p:grpSpPr>
        <p:pic>
          <p:nvPicPr>
            <p:cNvPr id="199" name="图片 2" descr="飞信截图20121103102211.png"/>
            <p:cNvPicPr>
              <a:picLocks noChangeAspect="1"/>
            </p:cNvPicPr>
            <p:nvPr/>
          </p:nvPicPr>
          <p:blipFill>
            <a:blip r:embed="rId159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6945108" y="3003798"/>
              <a:ext cx="380802" cy="324000"/>
            </a:xfrm>
            <a:prstGeom prst="rect">
              <a:avLst/>
            </a:prstGeom>
          </p:spPr>
        </p:pic>
        <p:sp>
          <p:nvSpPr>
            <p:cNvPr id="664" name="矩形 663"/>
            <p:cNvSpPr/>
            <p:nvPr/>
          </p:nvSpPr>
          <p:spPr>
            <a:xfrm>
              <a:off x="6885455" y="3291830"/>
              <a:ext cx="566865" cy="215444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 sz="800" b="1">
                  <a:latin typeface="华文细黑" pitchFamily="2" charset="-122"/>
                  <a:ea typeface="华文细黑" pitchFamily="2" charset="-122"/>
                </a:rPr>
                <a:t>营业部</a:t>
              </a:r>
            </a:p>
          </p:txBody>
        </p:sp>
      </p:grpSp>
      <p:sp>
        <p:nvSpPr>
          <p:cNvPr id="11" name="矩形 10"/>
          <p:cNvSpPr/>
          <p:nvPr/>
        </p:nvSpPr>
        <p:spPr>
          <a:xfrm>
            <a:off x="4788024" y="1419622"/>
            <a:ext cx="3834030" cy="1416353"/>
          </a:xfrm>
          <a:prstGeom prst="rect">
            <a:avLst/>
          </a:prstGeom>
          <a:noFill/>
          <a:ln w="6350">
            <a:solidFill>
              <a:schemeClr val="bg1">
                <a:lumMod val="65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400" smtClean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65" name="矩形 664"/>
          <p:cNvSpPr/>
          <p:nvPr/>
        </p:nvSpPr>
        <p:spPr>
          <a:xfrm>
            <a:off x="4788024" y="2931790"/>
            <a:ext cx="3834030" cy="1416353"/>
          </a:xfrm>
          <a:prstGeom prst="rect">
            <a:avLst/>
          </a:prstGeom>
          <a:noFill/>
          <a:ln w="6350">
            <a:solidFill>
              <a:schemeClr val="bg1">
                <a:lumMod val="65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400" smtClean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04" name="矩形 503"/>
          <p:cNvSpPr/>
          <p:nvPr/>
        </p:nvSpPr>
        <p:spPr>
          <a:xfrm>
            <a:off x="6516216" y="4873441"/>
            <a:ext cx="1530676" cy="21544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800" smtClean="0">
                <a:latin typeface="华文细黑" pitchFamily="2" charset="-122"/>
                <a:ea typeface="华文细黑" pitchFamily="2" charset="-122"/>
              </a:rPr>
              <a:t>注：同行数据为调研数据</a:t>
            </a:r>
            <a:endParaRPr lang="zh-CN" altLang="en-US" sz="8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689386" y="3307304"/>
            <a:ext cx="3594581" cy="120866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400" smtClean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30" name="矩形 329"/>
          <p:cNvSpPr/>
          <p:nvPr/>
        </p:nvSpPr>
        <p:spPr>
          <a:xfrm>
            <a:off x="2057919" y="3323273"/>
            <a:ext cx="843314" cy="24116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200" b="1" smtClean="0">
                <a:latin typeface="华文细黑" pitchFamily="2" charset="-122"/>
                <a:ea typeface="华文细黑" pitchFamily="2" charset="-122"/>
              </a:rPr>
              <a:t>价格</a:t>
            </a:r>
            <a:endParaRPr lang="en-US" altLang="zh-CN" sz="800" b="1" smtClean="0">
              <a:latin typeface="华文细黑" pitchFamily="2" charset="-122"/>
              <a:ea typeface="华文细黑" pitchFamily="2" charset="-122"/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16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78077" y="3683693"/>
            <a:ext cx="524976" cy="2050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16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78077" y="4252255"/>
            <a:ext cx="522782" cy="2156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54" name="矩形 653"/>
          <p:cNvSpPr/>
          <p:nvPr/>
        </p:nvSpPr>
        <p:spPr>
          <a:xfrm>
            <a:off x="2085150" y="3665631"/>
            <a:ext cx="830666" cy="24116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1200" b="1" smtClean="0">
                <a:latin typeface="华文细黑" pitchFamily="2" charset="-122"/>
                <a:ea typeface="华文细黑" pitchFamily="2" charset="-122"/>
              </a:rPr>
              <a:t>3.5+1</a:t>
            </a:r>
          </a:p>
        </p:txBody>
      </p:sp>
      <p:sp>
        <p:nvSpPr>
          <p:cNvPr id="657" name="矩形 656"/>
          <p:cNvSpPr/>
          <p:nvPr/>
        </p:nvSpPr>
        <p:spPr>
          <a:xfrm>
            <a:off x="3152622" y="3323273"/>
            <a:ext cx="843314" cy="241169"/>
          </a:xfrm>
          <a:prstGeom prst="rect">
            <a:avLst/>
          </a:prstGeom>
        </p:spPr>
        <p:txBody>
          <a:bodyPr wrap="square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200" b="1" smtClean="0">
                <a:latin typeface="华文细黑" pitchFamily="2" charset="-122"/>
                <a:ea typeface="华文细黑" pitchFamily="2" charset="-122"/>
              </a:rPr>
              <a:t>毛利率</a:t>
            </a:r>
            <a:endParaRPr lang="en-US" altLang="zh-CN" sz="1200" b="1" smtClean="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658" name="矩形 657"/>
          <p:cNvSpPr/>
          <p:nvPr/>
        </p:nvSpPr>
        <p:spPr>
          <a:xfrm>
            <a:off x="3274969" y="3665631"/>
            <a:ext cx="598619" cy="241169"/>
          </a:xfrm>
          <a:prstGeom prst="rect">
            <a:avLst/>
          </a:prstGeom>
        </p:spPr>
        <p:txBody>
          <a:bodyPr wrap="square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1200" b="1">
                <a:latin typeface="华文细黑" pitchFamily="2" charset="-122"/>
                <a:ea typeface="华文细黑" pitchFamily="2" charset="-122"/>
              </a:rPr>
              <a:t>7</a:t>
            </a:r>
            <a:r>
              <a:rPr lang="en-US" altLang="zh-CN" sz="1200" b="1" smtClean="0">
                <a:latin typeface="华文细黑" pitchFamily="2" charset="-122"/>
                <a:ea typeface="华文细黑" pitchFamily="2" charset="-122"/>
              </a:rPr>
              <a:t>%</a:t>
            </a:r>
          </a:p>
        </p:txBody>
      </p:sp>
      <p:sp>
        <p:nvSpPr>
          <p:cNvPr id="660" name="矩形 659"/>
          <p:cNvSpPr/>
          <p:nvPr/>
        </p:nvSpPr>
        <p:spPr>
          <a:xfrm>
            <a:off x="3274969" y="4239480"/>
            <a:ext cx="598619" cy="241169"/>
          </a:xfrm>
          <a:prstGeom prst="rect">
            <a:avLst/>
          </a:prstGeom>
        </p:spPr>
        <p:txBody>
          <a:bodyPr wrap="square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1200" b="1" smtClean="0">
                <a:latin typeface="华文细黑" pitchFamily="2" charset="-122"/>
                <a:ea typeface="华文细黑" pitchFamily="2" charset="-122"/>
              </a:rPr>
              <a:t>-44%</a:t>
            </a:r>
          </a:p>
        </p:txBody>
      </p:sp>
      <p:sp>
        <p:nvSpPr>
          <p:cNvPr id="503" name="矩形 502"/>
          <p:cNvSpPr/>
          <p:nvPr/>
        </p:nvSpPr>
        <p:spPr>
          <a:xfrm>
            <a:off x="2085150" y="4229874"/>
            <a:ext cx="830666" cy="24116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1200" b="1" smtClean="0">
                <a:latin typeface="华文细黑" pitchFamily="2" charset="-122"/>
                <a:ea typeface="华文细黑" pitchFamily="2" charset="-122"/>
              </a:rPr>
              <a:t>5+1</a:t>
            </a:r>
          </a:p>
        </p:txBody>
      </p:sp>
      <p:sp>
        <p:nvSpPr>
          <p:cNvPr id="509" name="矩形 508"/>
          <p:cNvSpPr/>
          <p:nvPr/>
        </p:nvSpPr>
        <p:spPr>
          <a:xfrm>
            <a:off x="934447" y="3323273"/>
            <a:ext cx="843314" cy="24116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200" b="1" smtClean="0">
                <a:latin typeface="华文细黑" pitchFamily="2" charset="-122"/>
                <a:ea typeface="华文细黑" pitchFamily="2" charset="-122"/>
              </a:rPr>
              <a:t>同行对比</a:t>
            </a:r>
            <a:endParaRPr lang="en-US" altLang="zh-CN" sz="1200" b="1" smtClean="0">
              <a:latin typeface="华文细黑" pitchFamily="2" charset="-122"/>
              <a:ea typeface="华文细黑" pitchFamily="2" charset="-122"/>
            </a:endParaRP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16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67008" y="3967732"/>
            <a:ext cx="577031" cy="203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14" name="矩形 513"/>
          <p:cNvSpPr/>
          <p:nvPr/>
        </p:nvSpPr>
        <p:spPr>
          <a:xfrm>
            <a:off x="3269147" y="3948736"/>
            <a:ext cx="598619" cy="241169"/>
          </a:xfrm>
          <a:prstGeom prst="rect">
            <a:avLst/>
          </a:prstGeom>
        </p:spPr>
        <p:txBody>
          <a:bodyPr wrap="square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1200" b="1">
                <a:latin typeface="华文细黑" pitchFamily="2" charset="-122"/>
                <a:ea typeface="华文细黑" pitchFamily="2" charset="-122"/>
              </a:rPr>
              <a:t>9</a:t>
            </a:r>
            <a:r>
              <a:rPr lang="en-US" altLang="zh-CN" sz="1200" b="1" smtClean="0">
                <a:latin typeface="华文细黑" pitchFamily="2" charset="-122"/>
                <a:ea typeface="华文细黑" pitchFamily="2" charset="-122"/>
              </a:rPr>
              <a:t>%</a:t>
            </a:r>
          </a:p>
        </p:txBody>
      </p:sp>
      <p:sp>
        <p:nvSpPr>
          <p:cNvPr id="515" name="矩形 514"/>
          <p:cNvSpPr/>
          <p:nvPr/>
        </p:nvSpPr>
        <p:spPr>
          <a:xfrm>
            <a:off x="2077263" y="3948736"/>
            <a:ext cx="830666" cy="24116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1200" b="1" smtClean="0">
                <a:latin typeface="华文细黑" pitchFamily="2" charset="-122"/>
                <a:ea typeface="华文细黑" pitchFamily="2" charset="-122"/>
              </a:rPr>
              <a:t>5+1</a:t>
            </a:r>
          </a:p>
        </p:txBody>
      </p:sp>
      <p:sp>
        <p:nvSpPr>
          <p:cNvPr id="648" name="矩形 647"/>
          <p:cNvSpPr/>
          <p:nvPr/>
        </p:nvSpPr>
        <p:spPr>
          <a:xfrm>
            <a:off x="2699792" y="1411320"/>
            <a:ext cx="1728192" cy="55399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000" b="1">
                <a:latin typeface="华文细黑" pitchFamily="2" charset="-122"/>
                <a:ea typeface="华文细黑" pitchFamily="2" charset="-122"/>
              </a:rPr>
              <a:t>客户名称：佳***公司</a:t>
            </a:r>
            <a:endParaRPr lang="en-US" altLang="zh-CN" sz="1000" b="1">
              <a:latin typeface="华文细黑" pitchFamily="2" charset="-122"/>
              <a:ea typeface="华文细黑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000" b="1">
                <a:latin typeface="华文细黑" pitchFamily="2" charset="-122"/>
                <a:ea typeface="华文细黑" pitchFamily="2" charset="-122"/>
              </a:rPr>
              <a:t>月均发货金额：</a:t>
            </a:r>
            <a:r>
              <a:rPr lang="en-US" altLang="zh-CN" sz="1000" b="1">
                <a:latin typeface="华文细黑" pitchFamily="2" charset="-122"/>
                <a:ea typeface="华文细黑" pitchFamily="2" charset="-122"/>
              </a:rPr>
              <a:t>55</a:t>
            </a:r>
            <a:r>
              <a:rPr lang="zh-CN" altLang="en-US" sz="1000" b="1">
                <a:latin typeface="华文细黑" pitchFamily="2" charset="-122"/>
                <a:ea typeface="华文细黑" pitchFamily="2" charset="-122"/>
              </a:rPr>
              <a:t>万</a:t>
            </a:r>
            <a:endParaRPr lang="en-US" altLang="zh-CN" sz="1000" b="1">
              <a:latin typeface="华文细黑" pitchFamily="2" charset="-122"/>
              <a:ea typeface="华文细黑" pitchFamily="2" charset="-122"/>
            </a:endParaRPr>
          </a:p>
        </p:txBody>
      </p:sp>
      <p:graphicFrame>
        <p:nvGraphicFramePr>
          <p:cNvPr id="13" name="图表 12"/>
          <p:cNvGraphicFramePr/>
          <p:nvPr>
            <p:extLst>
              <p:ext uri="{D42A27DB-BD31-4B8C-83A1-F6EECF244321}">
                <p14:modId xmlns:p14="http://schemas.microsoft.com/office/powerpoint/2010/main" val="2776397409"/>
              </p:ext>
            </p:extLst>
          </p:nvPr>
        </p:nvGraphicFramePr>
        <p:xfrm>
          <a:off x="689386" y="2212496"/>
          <a:ext cx="3558168" cy="1035346"/>
        </p:xfrm>
        <a:graphic>
          <a:graphicData uri="http://schemas.openxmlformats.org/drawingml/2006/chart">
            <c:chart xmlns:c="http://schemas.openxmlformats.org/drawingml/2006/chart" r:id="rId163"/>
          </a:graphicData>
        </a:graphic>
      </p:graphicFrame>
      <p:pic>
        <p:nvPicPr>
          <p:cNvPr id="502" name="Picture 3"/>
          <p:cNvPicPr>
            <a:picLocks noChangeAspect="1" noChangeArrowheads="1"/>
          </p:cNvPicPr>
          <p:nvPr/>
        </p:nvPicPr>
        <p:blipFill>
          <a:blip r:embed="rId16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58941" y="2045005"/>
            <a:ext cx="611159" cy="363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05" name="Picture 3"/>
          <p:cNvPicPr>
            <a:picLocks noChangeAspect="1" noChangeArrowheads="1"/>
          </p:cNvPicPr>
          <p:nvPr/>
        </p:nvPicPr>
        <p:blipFill>
          <a:blip r:embed="rId16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56985" y="3579862"/>
            <a:ext cx="611159" cy="363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26532503"/>
      </p:ext>
    </p:ext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46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620545" y="3751898"/>
            <a:ext cx="767879" cy="6200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矩形 117"/>
          <p:cNvSpPr/>
          <p:nvPr/>
        </p:nvSpPr>
        <p:spPr bwMode="auto">
          <a:xfrm>
            <a:off x="527585" y="1131590"/>
            <a:ext cx="3794382" cy="3333854"/>
          </a:xfrm>
          <a:prstGeom prst="rect">
            <a:avLst/>
          </a:prstGeom>
          <a:noFill/>
          <a:ln w="9525" cap="flat" cmpd="sng" algn="ctr">
            <a:solidFill>
              <a:srgbClr val="373C64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square" lIns="68589" tIns="34295" rIns="68589" bIns="34295" numCol="1" rtlCol="0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defTabSz="685891"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>
              <a:latin typeface="Arial"/>
              <a:ea typeface="华文细黑"/>
              <a:cs typeface="ＭＳ Ｐゴシック" charset="0"/>
            </a:endParaRPr>
          </a:p>
        </p:txBody>
      </p:sp>
      <p:sp>
        <p:nvSpPr>
          <p:cNvPr id="7" name="梯形 6"/>
          <p:cNvSpPr/>
          <p:nvPr/>
        </p:nvSpPr>
        <p:spPr>
          <a:xfrm rot="5400000">
            <a:off x="3009162" y="2673284"/>
            <a:ext cx="3176538" cy="237169"/>
          </a:xfrm>
          <a:prstGeom prst="trapezoid">
            <a:avLst>
              <a:gd name="adj" fmla="val 189680"/>
            </a:avLst>
          </a:prstGeom>
          <a:gradFill flip="none" rotWithShape="1">
            <a:gsLst>
              <a:gs pos="0">
                <a:schemeClr val="bg1">
                  <a:lumMod val="75000"/>
                  <a:tint val="66000"/>
                  <a:satMod val="160000"/>
                </a:schemeClr>
              </a:gs>
              <a:gs pos="50000">
                <a:schemeClr val="bg1">
                  <a:lumMod val="75000"/>
                  <a:tint val="44500"/>
                  <a:satMod val="160000"/>
                </a:schemeClr>
              </a:gs>
              <a:gs pos="100000">
                <a:schemeClr val="bg1">
                  <a:lumMod val="75000"/>
                  <a:tint val="23500"/>
                  <a:satMod val="16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527586" y="771550"/>
            <a:ext cx="3794382" cy="360040"/>
          </a:xfrm>
          <a:prstGeom prst="rect">
            <a:avLst/>
          </a:prstGeom>
          <a:solidFill>
            <a:srgbClr val="373C64"/>
          </a:solidFill>
          <a:ln>
            <a:solidFill>
              <a:srgbClr val="373C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短期效果及问题</a:t>
            </a:r>
            <a:endParaRPr lang="zh-CN" altLang="en-US" sz="1400" b="1">
              <a:solidFill>
                <a:schemeClr val="bg1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44" name="矩形 118"/>
          <p:cNvSpPr/>
          <p:nvPr/>
        </p:nvSpPr>
        <p:spPr bwMode="auto">
          <a:xfrm>
            <a:off x="4817652" y="1131590"/>
            <a:ext cx="3773414" cy="3312367"/>
          </a:xfrm>
          <a:prstGeom prst="rect">
            <a:avLst/>
          </a:prstGeom>
          <a:noFill/>
          <a:ln w="9525" cap="flat" cmpd="sng" algn="ctr">
            <a:solidFill>
              <a:srgbClr val="373C64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square" lIns="68589" tIns="34295" rIns="68589" bIns="34295" numCol="1" rtlCol="0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defTabSz="685891"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>
              <a:latin typeface="Arial"/>
              <a:ea typeface="华文细黑"/>
              <a:cs typeface="ＭＳ Ｐゴシック" charset="0"/>
            </a:endParaRPr>
          </a:p>
        </p:txBody>
      </p:sp>
      <p:sp>
        <p:nvSpPr>
          <p:cNvPr id="45" name="矩形 44"/>
          <p:cNvSpPr/>
          <p:nvPr/>
        </p:nvSpPr>
        <p:spPr>
          <a:xfrm>
            <a:off x="4822242" y="778574"/>
            <a:ext cx="3773414" cy="360040"/>
          </a:xfrm>
          <a:prstGeom prst="rect">
            <a:avLst/>
          </a:prstGeom>
          <a:solidFill>
            <a:srgbClr val="373C64"/>
          </a:solidFill>
          <a:ln>
            <a:solidFill>
              <a:srgbClr val="373C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长期可持续方案</a:t>
            </a:r>
            <a:endParaRPr lang="zh-CN" altLang="en-US" sz="1400" b="1">
              <a:solidFill>
                <a:schemeClr val="bg1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683567" y="3321235"/>
            <a:ext cx="3312369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71450" indent="-171450">
              <a:lnSpc>
                <a:spcPct val="150000"/>
              </a:lnSpc>
              <a:buFont typeface="Wingdings" pitchFamily="2" charset="2"/>
              <a:buChar char="Ø"/>
            </a:pPr>
            <a:r>
              <a:rPr lang="zh-CN" altLang="en-US" sz="1200" b="1" smtClean="0">
                <a:latin typeface="华文细黑" pitchFamily="2" charset="-122"/>
                <a:ea typeface="华文细黑" pitchFamily="2" charset="-122"/>
                <a:cs typeface="ＭＳ Ｐゴシック" charset="0"/>
              </a:rPr>
              <a:t>销售调整为短期举措，牺牲“新增”为代价，缺乏持续性</a:t>
            </a:r>
            <a:endParaRPr lang="en-US" altLang="zh-CN" sz="1200" b="1" smtClean="0">
              <a:latin typeface="华文细黑" pitchFamily="2" charset="-122"/>
              <a:ea typeface="华文细黑" pitchFamily="2" charset="-122"/>
              <a:cs typeface="ＭＳ Ｐゴシック" charset="0"/>
            </a:endParaRPr>
          </a:p>
        </p:txBody>
      </p:sp>
      <p:sp>
        <p:nvSpPr>
          <p:cNvPr id="53" name="矩形 52"/>
          <p:cNvSpPr/>
          <p:nvPr/>
        </p:nvSpPr>
        <p:spPr>
          <a:xfrm>
            <a:off x="683568" y="1261308"/>
            <a:ext cx="3643752" cy="36933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71450" indent="-171450">
              <a:lnSpc>
                <a:spcPct val="150000"/>
              </a:lnSpc>
              <a:buFont typeface="Wingdings" pitchFamily="2" charset="2"/>
              <a:buChar char="Ø"/>
            </a:pPr>
            <a:r>
              <a:rPr lang="zh-CN" altLang="en-US" sz="1200" b="1" smtClean="0">
                <a:latin typeface="华文细黑" pitchFamily="2" charset="-122"/>
                <a:ea typeface="华文细黑" pitchFamily="2" charset="-122"/>
              </a:rPr>
              <a:t>用“散客模式”做大客户，不具有成本竞争力</a:t>
            </a:r>
            <a:endParaRPr lang="zh-CN" altLang="en-US" sz="1200" b="1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54" name="Title 1"/>
          <p:cNvSpPr txBox="1"/>
          <p:nvPr/>
        </p:nvSpPr>
        <p:spPr>
          <a:xfrm>
            <a:off x="571471" y="-18"/>
            <a:ext cx="7477265" cy="473202"/>
          </a:xfrm>
          <a:prstGeom prst="rect">
            <a:avLst/>
          </a:prstGeom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zh-CN"/>
            </a:defPPr>
            <a:lvl1pPr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800" smtClean="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反思：之前开展的系</a:t>
            </a:r>
            <a:r>
              <a:rPr lang="zh-CN" altLang="en-US" sz="180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列调</a:t>
            </a:r>
            <a:r>
              <a:rPr lang="zh-CN" altLang="en-US" sz="1800" smtClean="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整只</a:t>
            </a:r>
            <a:r>
              <a:rPr lang="zh-CN" altLang="en-US" sz="180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是</a:t>
            </a:r>
            <a:r>
              <a:rPr lang="zh-CN" altLang="en-US" sz="1800" smtClean="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取得短期效果，不能持续改善问题</a:t>
            </a:r>
            <a:endParaRPr lang="zh-CN" altLang="en-US" sz="1800">
              <a:latin typeface="华文细黑" pitchFamily="2" charset="-122"/>
              <a:ea typeface="华文细黑" pitchFamily="2" charset="-122"/>
              <a:cs typeface="华文黑体" pitchFamily="2" charset="-122"/>
            </a:endParaRPr>
          </a:p>
        </p:txBody>
      </p:sp>
      <p:grpSp>
        <p:nvGrpSpPr>
          <p:cNvPr id="484" name="组合 483"/>
          <p:cNvGrpSpPr/>
          <p:nvPr/>
        </p:nvGrpSpPr>
        <p:grpSpPr>
          <a:xfrm>
            <a:off x="4932040" y="1203598"/>
            <a:ext cx="3363615" cy="1016835"/>
            <a:chOff x="5167722" y="3044532"/>
            <a:chExt cx="3127933" cy="1016835"/>
          </a:xfrm>
        </p:grpSpPr>
        <p:sp>
          <p:nvSpPr>
            <p:cNvPr id="52" name="矩形 51"/>
            <p:cNvSpPr/>
            <p:nvPr/>
          </p:nvSpPr>
          <p:spPr>
            <a:xfrm>
              <a:off x="5415335" y="3415036"/>
              <a:ext cx="2880320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0" hangingPunct="0">
                <a:lnSpc>
                  <a:spcPct val="150000"/>
                </a:lnSpc>
              </a:pPr>
              <a:r>
                <a:rPr lang="zh-CN" altLang="en-US" sz="1200" b="1" smtClean="0">
                  <a:latin typeface="华文细黑" pitchFamily="2" charset="-122"/>
                  <a:ea typeface="华文细黑" pitchFamily="2" charset="-122"/>
                  <a:cs typeface="ＭＳ Ｐゴシック" charset="0"/>
                </a:rPr>
                <a:t> 借鉴</a:t>
              </a:r>
              <a:r>
                <a:rPr lang="zh-CN" altLang="en-US" sz="1200" b="1">
                  <a:latin typeface="华文细黑" pitchFamily="2" charset="-122"/>
                  <a:ea typeface="华文细黑" pitchFamily="2" charset="-122"/>
                  <a:cs typeface="ＭＳ Ｐゴシック" charset="0"/>
                </a:rPr>
                <a:t>同行，用“大客户模式”做大客户，实现收入、利润、</a:t>
              </a:r>
              <a:r>
                <a:rPr lang="en-US" altLang="zh-CN" sz="1200" b="1">
                  <a:latin typeface="华文细黑" pitchFamily="2" charset="-122"/>
                  <a:ea typeface="华文细黑" pitchFamily="2" charset="-122"/>
                  <a:cs typeface="ＭＳ Ｐゴシック" charset="0"/>
                </a:rPr>
                <a:t>KA</a:t>
              </a:r>
              <a:r>
                <a:rPr lang="zh-CN" altLang="en-US" sz="1200" b="1">
                  <a:latin typeface="华文细黑" pitchFamily="2" charset="-122"/>
                  <a:ea typeface="华文细黑" pitchFamily="2" charset="-122"/>
                  <a:cs typeface="ＭＳ Ｐゴシック" charset="0"/>
                </a:rPr>
                <a:t>三</a:t>
              </a:r>
              <a:r>
                <a:rPr lang="zh-CN" altLang="en-US" sz="1200" b="1" smtClean="0">
                  <a:latin typeface="华文细黑" pitchFamily="2" charset="-122"/>
                  <a:ea typeface="华文细黑" pitchFamily="2" charset="-122"/>
                  <a:cs typeface="ＭＳ Ｐゴシック" charset="0"/>
                </a:rPr>
                <a:t>赢</a:t>
              </a:r>
              <a:endParaRPr lang="zh-CN" altLang="en-US" sz="1200" b="1">
                <a:latin typeface="华文细黑" pitchFamily="2" charset="-122"/>
                <a:ea typeface="华文细黑" pitchFamily="2" charset="-122"/>
                <a:cs typeface="ＭＳ Ｐゴシック" charset="0"/>
              </a:endParaRPr>
            </a:p>
          </p:txBody>
        </p:sp>
        <p:sp>
          <p:nvSpPr>
            <p:cNvPr id="15" name="矩形 14"/>
            <p:cNvSpPr/>
            <p:nvPr/>
          </p:nvSpPr>
          <p:spPr>
            <a:xfrm>
              <a:off x="5495766" y="3144607"/>
              <a:ext cx="1092458" cy="276999"/>
            </a:xfrm>
            <a:prstGeom prst="rect">
              <a:avLst/>
            </a:prstGeom>
          </p:spPr>
          <p:txBody>
            <a:bodyPr wrap="none">
              <a:no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0" hangingPunct="0"/>
              <a:r>
                <a:rPr lang="zh-CN" altLang="en-US" sz="1200" b="1" smtClean="0">
                  <a:latin typeface="华文细黑" pitchFamily="2" charset="-122"/>
                  <a:ea typeface="华文细黑" pitchFamily="2" charset="-122"/>
                  <a:cs typeface="ＭＳ Ｐゴシック" charset="0"/>
                </a:rPr>
                <a:t>模式方面</a:t>
              </a:r>
              <a:endParaRPr lang="zh-CN" altLang="en-US" sz="1200" b="1">
                <a:latin typeface="华文细黑" pitchFamily="2" charset="-122"/>
                <a:ea typeface="华文细黑" pitchFamily="2" charset="-122"/>
                <a:cs typeface="ＭＳ Ｐゴシック" charset="0"/>
              </a:endParaRPr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5167722" y="3044532"/>
              <a:ext cx="41549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en-US" altLang="zh-CN" sz="2400" b="1" i="1" smtClean="0">
                  <a:solidFill>
                    <a:srgbClr val="373C64"/>
                  </a:solidFill>
                  <a:latin typeface="Times New Roman" pitchFamily="18" charset="0"/>
                  <a:ea typeface="华文细黑" pitchFamily="2" charset="-122"/>
                  <a:cs typeface="Times New Roman" pitchFamily="18" charset="0"/>
                </a:rPr>
                <a:t>1.</a:t>
              </a:r>
              <a:endParaRPr lang="zh-CN" altLang="en-US" sz="2400" b="1" i="1">
                <a:solidFill>
                  <a:srgbClr val="373C64"/>
                </a:solidFill>
                <a:latin typeface="Times New Roman" pitchFamily="18" charset="0"/>
                <a:ea typeface="华文细黑" pitchFamily="2" charset="-122"/>
                <a:cs typeface="Times New Roman" pitchFamily="18" charset="0"/>
              </a:endParaRPr>
            </a:p>
          </p:txBody>
        </p:sp>
      </p:grpSp>
      <p:grpSp>
        <p:nvGrpSpPr>
          <p:cNvPr id="483" name="组合 482"/>
          <p:cNvGrpSpPr/>
          <p:nvPr/>
        </p:nvGrpSpPr>
        <p:grpSpPr>
          <a:xfrm>
            <a:off x="4932040" y="3126886"/>
            <a:ext cx="3442703" cy="967226"/>
            <a:chOff x="5244129" y="1579841"/>
            <a:chExt cx="3130614" cy="967226"/>
          </a:xfrm>
        </p:grpSpPr>
        <p:sp>
          <p:nvSpPr>
            <p:cNvPr id="49" name="矩形 48"/>
            <p:cNvSpPr/>
            <p:nvPr/>
          </p:nvSpPr>
          <p:spPr>
            <a:xfrm>
              <a:off x="5494423" y="1934399"/>
              <a:ext cx="2880320" cy="612668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0" hangingPunct="0">
                <a:lnSpc>
                  <a:spcPct val="150000"/>
                </a:lnSpc>
              </a:pPr>
              <a:r>
                <a:rPr lang="zh-CN" altLang="en-US" sz="1200" b="1">
                  <a:latin typeface="华文细黑" pitchFamily="2" charset="-122"/>
                  <a:ea typeface="华文细黑" pitchFamily="2" charset="-122"/>
                  <a:cs typeface="ＭＳ Ｐゴシック" charset="0"/>
                </a:rPr>
                <a:t>控制成本、保证利润前提下提升销售</a:t>
              </a:r>
              <a:r>
                <a:rPr lang="zh-CN" altLang="en-US" sz="1200" b="1" smtClean="0">
                  <a:latin typeface="华文细黑" pitchFamily="2" charset="-122"/>
                  <a:ea typeface="华文细黑" pitchFamily="2" charset="-122"/>
                  <a:cs typeface="ＭＳ Ｐゴシック" charset="0"/>
                </a:rPr>
                <a:t>积极性，保持销售增长后劲</a:t>
              </a:r>
              <a:endParaRPr lang="zh-CN" altLang="en-US" sz="1200" b="1">
                <a:latin typeface="华文细黑" pitchFamily="2" charset="-122"/>
                <a:ea typeface="华文细黑" pitchFamily="2" charset="-122"/>
                <a:cs typeface="ＭＳ Ｐゴシック" charset="0"/>
              </a:endParaRPr>
            </a:p>
          </p:txBody>
        </p:sp>
        <p:sp>
          <p:nvSpPr>
            <p:cNvPr id="17" name="矩形 16"/>
            <p:cNvSpPr/>
            <p:nvPr/>
          </p:nvSpPr>
          <p:spPr>
            <a:xfrm>
              <a:off x="5574854" y="1653936"/>
              <a:ext cx="908223" cy="276999"/>
            </a:xfrm>
            <a:prstGeom prst="rect">
              <a:avLst/>
            </a:prstGeom>
          </p:spPr>
          <p:txBody>
            <a:bodyPr wrap="none">
              <a:no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0" hangingPunct="0"/>
              <a:r>
                <a:rPr lang="zh-CN" altLang="en-US" sz="1200" b="1" smtClean="0">
                  <a:latin typeface="华文细黑" pitchFamily="2" charset="-122"/>
                  <a:ea typeface="华文细黑" pitchFamily="2" charset="-122"/>
                  <a:cs typeface="ＭＳ Ｐゴシック" charset="0"/>
                </a:rPr>
                <a:t>体系方面</a:t>
              </a:r>
              <a:endParaRPr lang="en-US" altLang="zh-CN" sz="1200" b="1" smtClean="0">
                <a:latin typeface="华文细黑" pitchFamily="2" charset="-122"/>
                <a:ea typeface="华文细黑" pitchFamily="2" charset="-122"/>
                <a:cs typeface="ＭＳ Ｐゴシック" charset="0"/>
              </a:endParaRPr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5244129" y="1579841"/>
              <a:ext cx="55908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en-US" altLang="zh-CN" sz="2400" b="1" i="1" smtClean="0">
                  <a:solidFill>
                    <a:srgbClr val="373C64"/>
                  </a:solidFill>
                  <a:latin typeface="Times New Roman" pitchFamily="18" charset="0"/>
                  <a:ea typeface="华文细黑" pitchFamily="2" charset="-122"/>
                  <a:cs typeface="Times New Roman" pitchFamily="18" charset="0"/>
                </a:rPr>
                <a:t>2.</a:t>
              </a:r>
              <a:endParaRPr lang="zh-CN" altLang="en-US" sz="2400" b="1" i="1">
                <a:solidFill>
                  <a:srgbClr val="373C64"/>
                </a:solidFill>
                <a:latin typeface="Times New Roman" pitchFamily="18" charset="0"/>
                <a:ea typeface="华文细黑" pitchFamily="2" charset="-122"/>
                <a:cs typeface="Times New Roman" pitchFamily="18" charset="0"/>
              </a:endParaRPr>
            </a:p>
          </p:txBody>
        </p:sp>
      </p:grpSp>
      <p:grpSp>
        <p:nvGrpSpPr>
          <p:cNvPr id="488" name="组合 487"/>
          <p:cNvGrpSpPr/>
          <p:nvPr/>
        </p:nvGrpSpPr>
        <p:grpSpPr>
          <a:xfrm>
            <a:off x="5803216" y="2230847"/>
            <a:ext cx="1967740" cy="849113"/>
            <a:chOff x="5803216" y="2468231"/>
            <a:chExt cx="1967740" cy="849113"/>
          </a:xfrm>
        </p:grpSpPr>
        <p:pic>
          <p:nvPicPr>
            <p:cNvPr id="10243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5803216" y="2468231"/>
              <a:ext cx="1967740" cy="849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487" name="组合 486"/>
            <p:cNvGrpSpPr/>
            <p:nvPr/>
          </p:nvGrpSpPr>
          <p:grpSpPr>
            <a:xfrm>
              <a:off x="5829511" y="2550015"/>
              <a:ext cx="424968" cy="405602"/>
              <a:chOff x="5829511" y="2567599"/>
              <a:chExt cx="424968" cy="405602"/>
            </a:xfrm>
          </p:grpSpPr>
          <p:sp>
            <p:nvSpPr>
              <p:cNvPr id="486" name="椭圆 485"/>
              <p:cNvSpPr/>
              <p:nvPr/>
            </p:nvSpPr>
            <p:spPr>
              <a:xfrm>
                <a:off x="5829511" y="2567599"/>
                <a:ext cx="424968" cy="405602"/>
              </a:xfrm>
              <a:prstGeom prst="ellipse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 sz="1400" smtClean="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489" name="TextBox 488"/>
              <p:cNvSpPr txBox="1"/>
              <p:nvPr/>
            </p:nvSpPr>
            <p:spPr bwMode="auto">
              <a:xfrm>
                <a:off x="5840905" y="2640661"/>
                <a:ext cx="402180" cy="19581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FAA26D3D-D897-4be2-8F04-BA451C77F1D7}">
                  <ma14:placeholderFlag xmlns="" xmlns:ma14="http://schemas.microsoft.com/office/mac/drawingml/2011/main" val="1"/>
                </a:ext>
              </a:extLst>
            </p:spPr>
            <p:txBody>
              <a:bodyPr vert="horz" wrap="square" lIns="36000" tIns="36000" rIns="36000" bIns="36000" numCol="1" rtlCol="0" anchor="t" anchorCtr="0" compatLnSpc="1">
                <a:prstTxWarp prst="textNoShape">
                  <a:avLst/>
                </a:prstTxWarp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900" b="1" kern="0" smtClean="0">
                    <a:latin typeface="华文细黑" pitchFamily="2" charset="-122"/>
                    <a:ea typeface="华文细黑" pitchFamily="2" charset="-122"/>
                    <a:cs typeface="华文黑体" pitchFamily="2" charset="-122"/>
                  </a:rPr>
                  <a:t>收入</a:t>
                </a:r>
                <a:endParaRPr lang="zh-CN" altLang="en-US" sz="900" b="1" kern="0">
                  <a:latin typeface="华文细黑" pitchFamily="2" charset="-122"/>
                  <a:ea typeface="华文细黑" pitchFamily="2" charset="-122"/>
                  <a:cs typeface="华文黑体" pitchFamily="2" charset="-122"/>
                </a:endParaRPr>
              </a:p>
            </p:txBody>
          </p:sp>
        </p:grpSp>
        <p:grpSp>
          <p:nvGrpSpPr>
            <p:cNvPr id="491" name="组合 490"/>
            <p:cNvGrpSpPr/>
            <p:nvPr/>
          </p:nvGrpSpPr>
          <p:grpSpPr>
            <a:xfrm>
              <a:off x="7277361" y="2551668"/>
              <a:ext cx="412469" cy="405602"/>
              <a:chOff x="5829511" y="2567599"/>
              <a:chExt cx="424968" cy="405602"/>
            </a:xfrm>
          </p:grpSpPr>
          <p:sp>
            <p:nvSpPr>
              <p:cNvPr id="492" name="椭圆 491"/>
              <p:cNvSpPr/>
              <p:nvPr/>
            </p:nvSpPr>
            <p:spPr>
              <a:xfrm>
                <a:off x="5829511" y="2567599"/>
                <a:ext cx="424968" cy="405602"/>
              </a:xfrm>
              <a:prstGeom prst="ellipse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 sz="1400" smtClean="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493" name="TextBox 492"/>
              <p:cNvSpPr txBox="1"/>
              <p:nvPr/>
            </p:nvSpPr>
            <p:spPr bwMode="auto">
              <a:xfrm>
                <a:off x="5840905" y="2640661"/>
                <a:ext cx="402180" cy="19581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FAA26D3D-D897-4be2-8F04-BA451C77F1D7}">
                  <ma14:placeholderFlag xmlns="" xmlns:ma14="http://schemas.microsoft.com/office/mac/drawingml/2011/main" val="1"/>
                </a:ext>
              </a:extLst>
            </p:spPr>
            <p:txBody>
              <a:bodyPr vert="horz" wrap="square" lIns="36000" tIns="36000" rIns="36000" bIns="36000" numCol="1" rtlCol="0" anchor="t" anchorCtr="0" compatLnSpc="1">
                <a:prstTxWarp prst="textNoShape">
                  <a:avLst/>
                </a:prstTxWarp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r>
                  <a:rPr lang="en-US" altLang="zh-CN" sz="900" b="1" kern="0" smtClean="0">
                    <a:latin typeface="华文细黑" pitchFamily="2" charset="-122"/>
                    <a:ea typeface="华文细黑" pitchFamily="2" charset="-122"/>
                    <a:cs typeface="华文黑体" pitchFamily="2" charset="-122"/>
                  </a:rPr>
                  <a:t>KA</a:t>
                </a:r>
                <a:endParaRPr lang="zh-CN" altLang="en-US" sz="900" b="1" kern="0">
                  <a:latin typeface="华文细黑" pitchFamily="2" charset="-122"/>
                  <a:ea typeface="华文细黑" pitchFamily="2" charset="-122"/>
                  <a:cs typeface="华文黑体" pitchFamily="2" charset="-122"/>
                </a:endParaRPr>
              </a:p>
            </p:txBody>
          </p:sp>
        </p:grpSp>
        <p:pic>
          <p:nvPicPr>
            <p:cNvPr id="10244" name="Picture 4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552109" y="2478634"/>
              <a:ext cx="409575" cy="4857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498" name="组合 497"/>
            <p:cNvGrpSpPr/>
            <p:nvPr/>
          </p:nvGrpSpPr>
          <p:grpSpPr>
            <a:xfrm>
              <a:off x="6562171" y="2534980"/>
              <a:ext cx="412469" cy="405602"/>
              <a:chOff x="5829511" y="2567599"/>
              <a:chExt cx="424968" cy="405602"/>
            </a:xfrm>
          </p:grpSpPr>
          <p:sp>
            <p:nvSpPr>
              <p:cNvPr id="499" name="椭圆 498"/>
              <p:cNvSpPr/>
              <p:nvPr/>
            </p:nvSpPr>
            <p:spPr>
              <a:xfrm>
                <a:off x="5829511" y="2567599"/>
                <a:ext cx="424968" cy="405602"/>
              </a:xfrm>
              <a:prstGeom prst="ellipse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 sz="1400" smtClean="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500" name="TextBox 499"/>
              <p:cNvSpPr txBox="1"/>
              <p:nvPr/>
            </p:nvSpPr>
            <p:spPr bwMode="auto">
              <a:xfrm>
                <a:off x="5840905" y="2640661"/>
                <a:ext cx="402180" cy="19581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FAA26D3D-D897-4be2-8F04-BA451C77F1D7}">
                  <ma14:placeholderFlag xmlns="" xmlns:ma14="http://schemas.microsoft.com/office/mac/drawingml/2011/main" val="1"/>
                </a:ext>
              </a:extLst>
            </p:spPr>
            <p:txBody>
              <a:bodyPr vert="horz" wrap="square" lIns="36000" tIns="36000" rIns="36000" bIns="36000" numCol="1" rtlCol="0" anchor="t" anchorCtr="0" compatLnSpc="1">
                <a:prstTxWarp prst="textNoShape">
                  <a:avLst/>
                </a:prstTxWarp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900" b="1" kern="0" smtClean="0">
                    <a:latin typeface="华文细黑" pitchFamily="2" charset="-122"/>
                    <a:ea typeface="华文细黑" pitchFamily="2" charset="-122"/>
                    <a:cs typeface="华文黑体" pitchFamily="2" charset="-122"/>
                  </a:rPr>
                  <a:t>利润</a:t>
                </a:r>
                <a:endParaRPr lang="zh-CN" altLang="en-US" sz="900" b="1" kern="0">
                  <a:latin typeface="华文细黑" pitchFamily="2" charset="-122"/>
                  <a:ea typeface="华文细黑" pitchFamily="2" charset="-122"/>
                  <a:cs typeface="华文黑体" pitchFamily="2" charset="-122"/>
                </a:endParaRPr>
              </a:p>
            </p:txBody>
          </p:sp>
        </p:grpSp>
      </p:grpSp>
      <p:grpSp>
        <p:nvGrpSpPr>
          <p:cNvPr id="298" name="组合 297"/>
          <p:cNvGrpSpPr/>
          <p:nvPr/>
        </p:nvGrpSpPr>
        <p:grpSpPr>
          <a:xfrm>
            <a:off x="1718056" y="2722570"/>
            <a:ext cx="401190" cy="463708"/>
            <a:chOff x="5547971" y="1616169"/>
            <a:chExt cx="401190" cy="463708"/>
          </a:xfrm>
        </p:grpSpPr>
        <p:sp>
          <p:nvSpPr>
            <p:cNvPr id="345" name="TextBox 344"/>
            <p:cNvSpPr txBox="1"/>
            <p:nvPr/>
          </p:nvSpPr>
          <p:spPr bwMode="auto">
            <a:xfrm>
              <a:off x="5547971" y="1814814"/>
              <a:ext cx="401190" cy="2650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FAA26D3D-D897-4be2-8F04-BA451C77F1D7}">
                <ma14:placeholderFlag xmlns="" xmlns:ma14="http://schemas.microsoft.com/office/mac/drawingml/2011/main" val="1"/>
              </a:ext>
            </a:extLst>
          </p:spPr>
          <p:txBody>
            <a:bodyPr vert="horz" wrap="square" lIns="36000" tIns="36000" rIns="36000" bIns="36000" numCol="1" rtlCol="0" anchor="ctr" anchorCtr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>
                <a:lnSpc>
                  <a:spcPts val="1500"/>
                </a:lnSpc>
              </a:pPr>
              <a:r>
                <a:rPr lang="zh-CN" altLang="en-US" sz="800" kern="0">
                  <a:latin typeface="华文细黑" pitchFamily="2" charset="-122"/>
                  <a:ea typeface="华文细黑" pitchFamily="2" charset="-122"/>
                  <a:cs typeface="华文黑体" pitchFamily="2" charset="-122"/>
                </a:rPr>
                <a:t>门</a:t>
              </a:r>
              <a:r>
                <a:rPr lang="zh-CN" altLang="en-US" sz="800" kern="0" smtClean="0">
                  <a:latin typeface="华文细黑" pitchFamily="2" charset="-122"/>
                  <a:ea typeface="华文细黑" pitchFamily="2" charset="-122"/>
                  <a:cs typeface="华文黑体" pitchFamily="2" charset="-122"/>
                </a:rPr>
                <a:t>店</a:t>
              </a:r>
              <a:endParaRPr lang="zh-CN" altLang="en-US" sz="800" kern="0">
                <a:latin typeface="华文细黑" pitchFamily="2" charset="-122"/>
                <a:ea typeface="华文细黑" pitchFamily="2" charset="-122"/>
                <a:cs typeface="华文黑体" pitchFamily="2" charset="-122"/>
              </a:endParaRPr>
            </a:p>
          </p:txBody>
        </p:sp>
        <p:pic>
          <p:nvPicPr>
            <p:cNvPr id="346" name="图片 2" descr="飞信截图20121103102211.png"/>
            <p:cNvPicPr>
              <a:picLocks noChangeAspect="1"/>
            </p:cNvPicPr>
            <p:nvPr/>
          </p:nvPicPr>
          <p:blipFill>
            <a:blip r:embed="rId5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5551900" y="1616169"/>
              <a:ext cx="338253" cy="235501"/>
            </a:xfrm>
            <a:prstGeom prst="rect">
              <a:avLst/>
            </a:prstGeom>
          </p:spPr>
        </p:pic>
      </p:grpSp>
      <p:grpSp>
        <p:nvGrpSpPr>
          <p:cNvPr id="299" name="组合 298"/>
          <p:cNvGrpSpPr/>
          <p:nvPr/>
        </p:nvGrpSpPr>
        <p:grpSpPr>
          <a:xfrm>
            <a:off x="2154910" y="2745438"/>
            <a:ext cx="596861" cy="435749"/>
            <a:chOff x="6639435" y="1843026"/>
            <a:chExt cx="596861" cy="435749"/>
          </a:xfrm>
        </p:grpSpPr>
        <p:pic>
          <p:nvPicPr>
            <p:cNvPr id="343" name="图片 1"/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1163" b="100000" l="2326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751294" y="1843026"/>
              <a:ext cx="373142" cy="2966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44" name="TextBox 343"/>
            <p:cNvSpPr txBox="1"/>
            <p:nvPr/>
          </p:nvSpPr>
          <p:spPr bwMode="auto">
            <a:xfrm>
              <a:off x="6639435" y="2038077"/>
              <a:ext cx="596861" cy="2406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FAA26D3D-D897-4be2-8F04-BA451C77F1D7}">
                <ma14:placeholderFlag xmlns="" xmlns:ma14="http://schemas.microsoft.com/office/mac/drawingml/2011/main" val="1"/>
              </a:ext>
            </a:extLst>
          </p:spPr>
          <p:txBody>
            <a:bodyPr vert="horz" wrap="square" lIns="36000" tIns="36000" rIns="36000" bIns="36000" numCol="1" rtlCol="0" anchor="ctr" anchorCtr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>
                <a:lnSpc>
                  <a:spcPts val="1500"/>
                </a:lnSpc>
              </a:pPr>
              <a:r>
                <a:rPr lang="zh-CN" altLang="en-US" sz="800" kern="0">
                  <a:latin typeface="华文细黑" pitchFamily="2" charset="-122"/>
                  <a:ea typeface="华文细黑" pitchFamily="2" charset="-122"/>
                  <a:cs typeface="华文黑体" pitchFamily="2" charset="-122"/>
                </a:rPr>
                <a:t>快递员</a:t>
              </a:r>
            </a:p>
          </p:txBody>
        </p:sp>
      </p:grpSp>
      <p:grpSp>
        <p:nvGrpSpPr>
          <p:cNvPr id="300" name="组合 299"/>
          <p:cNvGrpSpPr/>
          <p:nvPr/>
        </p:nvGrpSpPr>
        <p:grpSpPr>
          <a:xfrm>
            <a:off x="3518256" y="2728697"/>
            <a:ext cx="402180" cy="457581"/>
            <a:chOff x="7122148" y="1805927"/>
            <a:chExt cx="402180" cy="457581"/>
          </a:xfrm>
        </p:grpSpPr>
        <p:pic>
          <p:nvPicPr>
            <p:cNvPr id="341" name="Picture 2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0" b="100000" l="0" r="99548">
                          <a14:foregroundMark x1="40724" y1="56679" x2="49321" y2="72202"/>
                          <a14:foregroundMark x1="82805" y1="45126" x2="87330" y2="4620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7206305" y="1805927"/>
              <a:ext cx="235036" cy="28803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42" name="TextBox 341"/>
            <p:cNvSpPr txBox="1"/>
            <p:nvPr/>
          </p:nvSpPr>
          <p:spPr bwMode="auto">
            <a:xfrm>
              <a:off x="7122148" y="2067694"/>
              <a:ext cx="402180" cy="19581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FAA26D3D-D897-4be2-8F04-BA451C77F1D7}">
                <ma14:placeholderFlag xmlns="" xmlns:ma14="http://schemas.microsoft.com/office/mac/drawingml/2011/main" val="1"/>
              </a:ext>
            </a:extLst>
          </p:spPr>
          <p:txBody>
            <a:bodyPr vert="horz" wrap="square" lIns="36000" tIns="36000" rIns="36000" bIns="36000" numCol="1" rtlCol="0" anchor="t" anchorCtr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800" kern="0">
                  <a:latin typeface="华文细黑" pitchFamily="2" charset="-122"/>
                  <a:ea typeface="华文细黑" pitchFamily="2" charset="-122"/>
                  <a:cs typeface="华文黑体" pitchFamily="2" charset="-122"/>
                </a:rPr>
                <a:t>客服</a:t>
              </a:r>
            </a:p>
          </p:txBody>
        </p:sp>
      </p:grpSp>
      <p:grpSp>
        <p:nvGrpSpPr>
          <p:cNvPr id="301" name="组合 300"/>
          <p:cNvGrpSpPr/>
          <p:nvPr/>
        </p:nvGrpSpPr>
        <p:grpSpPr>
          <a:xfrm>
            <a:off x="2900052" y="2783032"/>
            <a:ext cx="402180" cy="403246"/>
            <a:chOff x="7698212" y="2227059"/>
            <a:chExt cx="402180" cy="403246"/>
          </a:xfrm>
        </p:grpSpPr>
        <p:grpSp>
          <p:nvGrpSpPr>
            <p:cNvPr id="315" name="组合 314"/>
            <p:cNvGrpSpPr/>
            <p:nvPr/>
          </p:nvGrpSpPr>
          <p:grpSpPr>
            <a:xfrm rot="305756">
              <a:off x="7745191" y="2227059"/>
              <a:ext cx="308904" cy="199164"/>
              <a:chOff x="1947415" y="3506279"/>
              <a:chExt cx="1963659" cy="845270"/>
            </a:xfrm>
          </p:grpSpPr>
          <p:grpSp>
            <p:nvGrpSpPr>
              <p:cNvPr id="317" name="Group 68"/>
              <p:cNvGrpSpPr/>
              <p:nvPr/>
            </p:nvGrpSpPr>
            <p:grpSpPr>
              <a:xfrm rot="21352562">
                <a:off x="1947415" y="3506279"/>
                <a:ext cx="1963659" cy="845270"/>
                <a:chOff x="3062" y="2536"/>
                <a:chExt cx="650" cy="252"/>
              </a:xfrm>
              <a:solidFill>
                <a:srgbClr val="373C64"/>
              </a:solidFill>
            </p:grpSpPr>
            <p:sp>
              <p:nvSpPr>
                <p:cNvPr id="320" name="Freeform 69"/>
                <p:cNvSpPr/>
                <p:nvPr/>
              </p:nvSpPr>
              <p:spPr bwMode="auto">
                <a:xfrm>
                  <a:off x="3151" y="2678"/>
                  <a:ext cx="115" cy="71"/>
                </a:xfrm>
                <a:custGeom>
                  <a:cxnLst>
                    <a:cxn ang="0">
                      <a:pos x="0" y="137"/>
                    </a:cxn>
                    <a:cxn ang="0">
                      <a:pos x="0" y="105"/>
                    </a:cxn>
                    <a:cxn ang="0">
                      <a:pos x="6" y="77"/>
                    </a:cxn>
                    <a:cxn ang="0">
                      <a:pos x="17" y="54"/>
                    </a:cxn>
                    <a:cxn ang="0">
                      <a:pos x="32" y="34"/>
                    </a:cxn>
                    <a:cxn ang="0">
                      <a:pos x="49" y="19"/>
                    </a:cxn>
                    <a:cxn ang="0">
                      <a:pos x="67" y="8"/>
                    </a:cxn>
                    <a:cxn ang="0">
                      <a:pos x="87" y="2"/>
                    </a:cxn>
                    <a:cxn ang="0">
                      <a:pos x="106" y="0"/>
                    </a:cxn>
                    <a:cxn ang="0">
                      <a:pos x="126" y="1"/>
                    </a:cxn>
                    <a:cxn ang="0">
                      <a:pos x="147" y="4"/>
                    </a:cxn>
                    <a:cxn ang="0">
                      <a:pos x="167" y="12"/>
                    </a:cxn>
                    <a:cxn ang="0">
                      <a:pos x="187" y="24"/>
                    </a:cxn>
                    <a:cxn ang="0">
                      <a:pos x="204" y="42"/>
                    </a:cxn>
                    <a:cxn ang="0">
                      <a:pos x="217" y="67"/>
                    </a:cxn>
                    <a:cxn ang="0">
                      <a:pos x="227" y="100"/>
                    </a:cxn>
                    <a:cxn ang="0">
                      <a:pos x="231" y="141"/>
                    </a:cxn>
                    <a:cxn ang="0">
                      <a:pos x="0" y="137"/>
                    </a:cxn>
                  </a:cxnLst>
                  <a:rect l="0" t="0" r="r" b="b"/>
                  <a:pathLst>
                    <a:path w="231" h="141">
                      <a:moveTo>
                        <a:pt x="0" y="137"/>
                      </a:moveTo>
                      <a:lnTo>
                        <a:pt x="0" y="105"/>
                      </a:lnTo>
                      <a:lnTo>
                        <a:pt x="6" y="77"/>
                      </a:lnTo>
                      <a:lnTo>
                        <a:pt x="17" y="54"/>
                      </a:lnTo>
                      <a:lnTo>
                        <a:pt x="32" y="34"/>
                      </a:lnTo>
                      <a:lnTo>
                        <a:pt x="49" y="19"/>
                      </a:lnTo>
                      <a:lnTo>
                        <a:pt x="67" y="8"/>
                      </a:lnTo>
                      <a:lnTo>
                        <a:pt x="87" y="2"/>
                      </a:lnTo>
                      <a:lnTo>
                        <a:pt x="106" y="0"/>
                      </a:lnTo>
                      <a:lnTo>
                        <a:pt x="126" y="1"/>
                      </a:lnTo>
                      <a:lnTo>
                        <a:pt x="147" y="4"/>
                      </a:lnTo>
                      <a:lnTo>
                        <a:pt x="167" y="12"/>
                      </a:lnTo>
                      <a:lnTo>
                        <a:pt x="187" y="24"/>
                      </a:lnTo>
                      <a:lnTo>
                        <a:pt x="204" y="42"/>
                      </a:lnTo>
                      <a:lnTo>
                        <a:pt x="217" y="67"/>
                      </a:lnTo>
                      <a:lnTo>
                        <a:pt x="227" y="100"/>
                      </a:lnTo>
                      <a:lnTo>
                        <a:pt x="231" y="141"/>
                      </a:lnTo>
                      <a:lnTo>
                        <a:pt x="0" y="137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</a:ln>
              </p:spPr>
              <p:txBody>
                <a:bodyPr>
                  <a:no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321" name="Freeform 70"/>
                <p:cNvSpPr/>
                <p:nvPr/>
              </p:nvSpPr>
              <p:spPr bwMode="auto">
                <a:xfrm>
                  <a:off x="3542" y="2680"/>
                  <a:ext cx="117" cy="69"/>
                </a:xfrm>
                <a:custGeom>
                  <a:cxnLst>
                    <a:cxn ang="0">
                      <a:pos x="0" y="138"/>
                    </a:cxn>
                    <a:cxn ang="0">
                      <a:pos x="1" y="116"/>
                    </a:cxn>
                    <a:cxn ang="0">
                      <a:pos x="7" y="92"/>
                    </a:cxn>
                    <a:cxn ang="0">
                      <a:pos x="15" y="69"/>
                    </a:cxn>
                    <a:cxn ang="0">
                      <a:pos x="27" y="47"/>
                    </a:cxn>
                    <a:cxn ang="0">
                      <a:pos x="43" y="28"/>
                    </a:cxn>
                    <a:cxn ang="0">
                      <a:pos x="63" y="13"/>
                    </a:cxn>
                    <a:cxn ang="0">
                      <a:pos x="88" y="4"/>
                    </a:cxn>
                    <a:cxn ang="0">
                      <a:pos x="118" y="0"/>
                    </a:cxn>
                    <a:cxn ang="0">
                      <a:pos x="148" y="4"/>
                    </a:cxn>
                    <a:cxn ang="0">
                      <a:pos x="172" y="13"/>
                    </a:cxn>
                    <a:cxn ang="0">
                      <a:pos x="191" y="25"/>
                    </a:cxn>
                    <a:cxn ang="0">
                      <a:pos x="207" y="43"/>
                    </a:cxn>
                    <a:cxn ang="0">
                      <a:pos x="219" y="63"/>
                    </a:cxn>
                    <a:cxn ang="0">
                      <a:pos x="228" y="86"/>
                    </a:cxn>
                    <a:cxn ang="0">
                      <a:pos x="233" y="110"/>
                    </a:cxn>
                    <a:cxn ang="0">
                      <a:pos x="235" y="136"/>
                    </a:cxn>
                    <a:cxn ang="0">
                      <a:pos x="0" y="138"/>
                    </a:cxn>
                  </a:cxnLst>
                  <a:rect l="0" t="0" r="r" b="b"/>
                  <a:pathLst>
                    <a:path w="235" h="138">
                      <a:moveTo>
                        <a:pt x="0" y="138"/>
                      </a:moveTo>
                      <a:lnTo>
                        <a:pt x="1" y="116"/>
                      </a:lnTo>
                      <a:lnTo>
                        <a:pt x="7" y="92"/>
                      </a:lnTo>
                      <a:lnTo>
                        <a:pt x="15" y="69"/>
                      </a:lnTo>
                      <a:lnTo>
                        <a:pt x="27" y="47"/>
                      </a:lnTo>
                      <a:lnTo>
                        <a:pt x="43" y="28"/>
                      </a:lnTo>
                      <a:lnTo>
                        <a:pt x="63" y="13"/>
                      </a:lnTo>
                      <a:lnTo>
                        <a:pt x="88" y="4"/>
                      </a:lnTo>
                      <a:lnTo>
                        <a:pt x="118" y="0"/>
                      </a:lnTo>
                      <a:lnTo>
                        <a:pt x="148" y="4"/>
                      </a:lnTo>
                      <a:lnTo>
                        <a:pt x="172" y="13"/>
                      </a:lnTo>
                      <a:lnTo>
                        <a:pt x="191" y="25"/>
                      </a:lnTo>
                      <a:lnTo>
                        <a:pt x="207" y="43"/>
                      </a:lnTo>
                      <a:lnTo>
                        <a:pt x="219" y="63"/>
                      </a:lnTo>
                      <a:lnTo>
                        <a:pt x="228" y="86"/>
                      </a:lnTo>
                      <a:lnTo>
                        <a:pt x="233" y="110"/>
                      </a:lnTo>
                      <a:lnTo>
                        <a:pt x="235" y="136"/>
                      </a:lnTo>
                      <a:lnTo>
                        <a:pt x="0" y="138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</a:ln>
              </p:spPr>
              <p:txBody>
                <a:bodyPr>
                  <a:no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322" name="Freeform 71"/>
                <p:cNvSpPr/>
                <p:nvPr/>
              </p:nvSpPr>
              <p:spPr bwMode="auto">
                <a:xfrm>
                  <a:off x="3156" y="2686"/>
                  <a:ext cx="103" cy="102"/>
                </a:xfrm>
                <a:custGeom>
                  <a:cxnLst>
                    <a:cxn ang="0">
                      <a:pos x="102" y="203"/>
                    </a:cxn>
                    <a:cxn ang="0">
                      <a:pos x="123" y="201"/>
                    </a:cxn>
                    <a:cxn ang="0">
                      <a:pos x="143" y="195"/>
                    </a:cxn>
                    <a:cxn ang="0">
                      <a:pos x="160" y="186"/>
                    </a:cxn>
                    <a:cxn ang="0">
                      <a:pos x="175" y="173"/>
                    </a:cxn>
                    <a:cxn ang="0">
                      <a:pos x="188" y="158"/>
                    </a:cxn>
                    <a:cxn ang="0">
                      <a:pos x="197" y="141"/>
                    </a:cxn>
                    <a:cxn ang="0">
                      <a:pos x="202" y="121"/>
                    </a:cxn>
                    <a:cxn ang="0">
                      <a:pos x="205" y="101"/>
                    </a:cxn>
                    <a:cxn ang="0">
                      <a:pos x="202" y="80"/>
                    </a:cxn>
                    <a:cxn ang="0">
                      <a:pos x="197" y="62"/>
                    </a:cxn>
                    <a:cxn ang="0">
                      <a:pos x="188" y="45"/>
                    </a:cxn>
                    <a:cxn ang="0">
                      <a:pos x="175" y="30"/>
                    </a:cxn>
                    <a:cxn ang="0">
                      <a:pos x="160" y="17"/>
                    </a:cxn>
                    <a:cxn ang="0">
                      <a:pos x="143" y="8"/>
                    </a:cxn>
                    <a:cxn ang="0">
                      <a:pos x="123" y="2"/>
                    </a:cxn>
                    <a:cxn ang="0">
                      <a:pos x="102" y="0"/>
                    </a:cxn>
                    <a:cxn ang="0">
                      <a:pos x="82" y="2"/>
                    </a:cxn>
                    <a:cxn ang="0">
                      <a:pos x="62" y="8"/>
                    </a:cxn>
                    <a:cxn ang="0">
                      <a:pos x="45" y="17"/>
                    </a:cxn>
                    <a:cxn ang="0">
                      <a:pos x="30" y="30"/>
                    </a:cxn>
                    <a:cxn ang="0">
                      <a:pos x="17" y="45"/>
                    </a:cxn>
                    <a:cxn ang="0">
                      <a:pos x="8" y="62"/>
                    </a:cxn>
                    <a:cxn ang="0">
                      <a:pos x="2" y="80"/>
                    </a:cxn>
                    <a:cxn ang="0">
                      <a:pos x="0" y="101"/>
                    </a:cxn>
                    <a:cxn ang="0">
                      <a:pos x="2" y="121"/>
                    </a:cxn>
                    <a:cxn ang="0">
                      <a:pos x="8" y="141"/>
                    </a:cxn>
                    <a:cxn ang="0">
                      <a:pos x="17" y="158"/>
                    </a:cxn>
                    <a:cxn ang="0">
                      <a:pos x="30" y="173"/>
                    </a:cxn>
                    <a:cxn ang="0">
                      <a:pos x="45" y="186"/>
                    </a:cxn>
                    <a:cxn ang="0">
                      <a:pos x="62" y="195"/>
                    </a:cxn>
                    <a:cxn ang="0">
                      <a:pos x="82" y="201"/>
                    </a:cxn>
                    <a:cxn ang="0">
                      <a:pos x="102" y="203"/>
                    </a:cxn>
                  </a:cxnLst>
                  <a:rect l="0" t="0" r="r" b="b"/>
                  <a:pathLst>
                    <a:path w="205" h="203">
                      <a:moveTo>
                        <a:pt x="102" y="203"/>
                      </a:moveTo>
                      <a:lnTo>
                        <a:pt x="123" y="201"/>
                      </a:lnTo>
                      <a:lnTo>
                        <a:pt x="143" y="195"/>
                      </a:lnTo>
                      <a:lnTo>
                        <a:pt x="160" y="186"/>
                      </a:lnTo>
                      <a:lnTo>
                        <a:pt x="175" y="173"/>
                      </a:lnTo>
                      <a:lnTo>
                        <a:pt x="188" y="158"/>
                      </a:lnTo>
                      <a:lnTo>
                        <a:pt x="197" y="141"/>
                      </a:lnTo>
                      <a:lnTo>
                        <a:pt x="202" y="121"/>
                      </a:lnTo>
                      <a:lnTo>
                        <a:pt x="205" y="101"/>
                      </a:lnTo>
                      <a:lnTo>
                        <a:pt x="202" y="80"/>
                      </a:lnTo>
                      <a:lnTo>
                        <a:pt x="197" y="62"/>
                      </a:lnTo>
                      <a:lnTo>
                        <a:pt x="188" y="45"/>
                      </a:lnTo>
                      <a:lnTo>
                        <a:pt x="175" y="30"/>
                      </a:lnTo>
                      <a:lnTo>
                        <a:pt x="160" y="17"/>
                      </a:lnTo>
                      <a:lnTo>
                        <a:pt x="143" y="8"/>
                      </a:lnTo>
                      <a:lnTo>
                        <a:pt x="123" y="2"/>
                      </a:lnTo>
                      <a:lnTo>
                        <a:pt x="102" y="0"/>
                      </a:lnTo>
                      <a:lnTo>
                        <a:pt x="82" y="2"/>
                      </a:lnTo>
                      <a:lnTo>
                        <a:pt x="62" y="8"/>
                      </a:lnTo>
                      <a:lnTo>
                        <a:pt x="45" y="17"/>
                      </a:lnTo>
                      <a:lnTo>
                        <a:pt x="30" y="30"/>
                      </a:lnTo>
                      <a:lnTo>
                        <a:pt x="17" y="45"/>
                      </a:lnTo>
                      <a:lnTo>
                        <a:pt x="8" y="62"/>
                      </a:lnTo>
                      <a:lnTo>
                        <a:pt x="2" y="80"/>
                      </a:lnTo>
                      <a:lnTo>
                        <a:pt x="0" y="101"/>
                      </a:lnTo>
                      <a:lnTo>
                        <a:pt x="2" y="121"/>
                      </a:lnTo>
                      <a:lnTo>
                        <a:pt x="8" y="141"/>
                      </a:lnTo>
                      <a:lnTo>
                        <a:pt x="17" y="158"/>
                      </a:lnTo>
                      <a:lnTo>
                        <a:pt x="30" y="173"/>
                      </a:lnTo>
                      <a:lnTo>
                        <a:pt x="45" y="186"/>
                      </a:lnTo>
                      <a:lnTo>
                        <a:pt x="62" y="195"/>
                      </a:lnTo>
                      <a:lnTo>
                        <a:pt x="82" y="201"/>
                      </a:lnTo>
                      <a:lnTo>
                        <a:pt x="102" y="203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</a:ln>
              </p:spPr>
              <p:txBody>
                <a:bodyPr>
                  <a:no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323" name="Freeform 72"/>
                <p:cNvSpPr/>
                <p:nvPr/>
              </p:nvSpPr>
              <p:spPr bwMode="auto">
                <a:xfrm>
                  <a:off x="3550" y="2686"/>
                  <a:ext cx="103" cy="102"/>
                </a:xfrm>
                <a:custGeom>
                  <a:cxnLst>
                    <a:cxn ang="0">
                      <a:pos x="103" y="203"/>
                    </a:cxn>
                    <a:cxn ang="0">
                      <a:pos x="124" y="201"/>
                    </a:cxn>
                    <a:cxn ang="0">
                      <a:pos x="143" y="195"/>
                    </a:cxn>
                    <a:cxn ang="0">
                      <a:pos x="160" y="186"/>
                    </a:cxn>
                    <a:cxn ang="0">
                      <a:pos x="175" y="173"/>
                    </a:cxn>
                    <a:cxn ang="0">
                      <a:pos x="188" y="158"/>
                    </a:cxn>
                    <a:cxn ang="0">
                      <a:pos x="197" y="141"/>
                    </a:cxn>
                    <a:cxn ang="0">
                      <a:pos x="203" y="121"/>
                    </a:cxn>
                    <a:cxn ang="0">
                      <a:pos x="205" y="101"/>
                    </a:cxn>
                    <a:cxn ang="0">
                      <a:pos x="203" y="80"/>
                    </a:cxn>
                    <a:cxn ang="0">
                      <a:pos x="197" y="62"/>
                    </a:cxn>
                    <a:cxn ang="0">
                      <a:pos x="188" y="45"/>
                    </a:cxn>
                    <a:cxn ang="0">
                      <a:pos x="175" y="30"/>
                    </a:cxn>
                    <a:cxn ang="0">
                      <a:pos x="160" y="17"/>
                    </a:cxn>
                    <a:cxn ang="0">
                      <a:pos x="143" y="8"/>
                    </a:cxn>
                    <a:cxn ang="0">
                      <a:pos x="124" y="2"/>
                    </a:cxn>
                    <a:cxn ang="0">
                      <a:pos x="103" y="0"/>
                    </a:cxn>
                    <a:cxn ang="0">
                      <a:pos x="82" y="2"/>
                    </a:cxn>
                    <a:cxn ang="0">
                      <a:pos x="63" y="8"/>
                    </a:cxn>
                    <a:cxn ang="0">
                      <a:pos x="45" y="17"/>
                    </a:cxn>
                    <a:cxn ang="0">
                      <a:pos x="30" y="30"/>
                    </a:cxn>
                    <a:cxn ang="0">
                      <a:pos x="18" y="45"/>
                    </a:cxn>
                    <a:cxn ang="0">
                      <a:pos x="8" y="62"/>
                    </a:cxn>
                    <a:cxn ang="0">
                      <a:pos x="3" y="80"/>
                    </a:cxn>
                    <a:cxn ang="0">
                      <a:pos x="0" y="101"/>
                    </a:cxn>
                    <a:cxn ang="0">
                      <a:pos x="3" y="121"/>
                    </a:cxn>
                    <a:cxn ang="0">
                      <a:pos x="8" y="141"/>
                    </a:cxn>
                    <a:cxn ang="0">
                      <a:pos x="18" y="158"/>
                    </a:cxn>
                    <a:cxn ang="0">
                      <a:pos x="30" y="173"/>
                    </a:cxn>
                    <a:cxn ang="0">
                      <a:pos x="45" y="186"/>
                    </a:cxn>
                    <a:cxn ang="0">
                      <a:pos x="63" y="195"/>
                    </a:cxn>
                    <a:cxn ang="0">
                      <a:pos x="82" y="201"/>
                    </a:cxn>
                    <a:cxn ang="0">
                      <a:pos x="103" y="203"/>
                    </a:cxn>
                  </a:cxnLst>
                  <a:rect l="0" t="0" r="r" b="b"/>
                  <a:pathLst>
                    <a:path w="205" h="203">
                      <a:moveTo>
                        <a:pt x="103" y="203"/>
                      </a:moveTo>
                      <a:lnTo>
                        <a:pt x="124" y="201"/>
                      </a:lnTo>
                      <a:lnTo>
                        <a:pt x="143" y="195"/>
                      </a:lnTo>
                      <a:lnTo>
                        <a:pt x="160" y="186"/>
                      </a:lnTo>
                      <a:lnTo>
                        <a:pt x="175" y="173"/>
                      </a:lnTo>
                      <a:lnTo>
                        <a:pt x="188" y="158"/>
                      </a:lnTo>
                      <a:lnTo>
                        <a:pt x="197" y="141"/>
                      </a:lnTo>
                      <a:lnTo>
                        <a:pt x="203" y="121"/>
                      </a:lnTo>
                      <a:lnTo>
                        <a:pt x="205" y="101"/>
                      </a:lnTo>
                      <a:lnTo>
                        <a:pt x="203" y="80"/>
                      </a:lnTo>
                      <a:lnTo>
                        <a:pt x="197" y="62"/>
                      </a:lnTo>
                      <a:lnTo>
                        <a:pt x="188" y="45"/>
                      </a:lnTo>
                      <a:lnTo>
                        <a:pt x="175" y="30"/>
                      </a:lnTo>
                      <a:lnTo>
                        <a:pt x="160" y="17"/>
                      </a:lnTo>
                      <a:lnTo>
                        <a:pt x="143" y="8"/>
                      </a:lnTo>
                      <a:lnTo>
                        <a:pt x="124" y="2"/>
                      </a:lnTo>
                      <a:lnTo>
                        <a:pt x="103" y="0"/>
                      </a:lnTo>
                      <a:lnTo>
                        <a:pt x="82" y="2"/>
                      </a:lnTo>
                      <a:lnTo>
                        <a:pt x="63" y="8"/>
                      </a:lnTo>
                      <a:lnTo>
                        <a:pt x="45" y="17"/>
                      </a:lnTo>
                      <a:lnTo>
                        <a:pt x="30" y="30"/>
                      </a:lnTo>
                      <a:lnTo>
                        <a:pt x="18" y="45"/>
                      </a:lnTo>
                      <a:lnTo>
                        <a:pt x="8" y="62"/>
                      </a:lnTo>
                      <a:lnTo>
                        <a:pt x="3" y="80"/>
                      </a:lnTo>
                      <a:lnTo>
                        <a:pt x="0" y="101"/>
                      </a:lnTo>
                      <a:lnTo>
                        <a:pt x="3" y="121"/>
                      </a:lnTo>
                      <a:lnTo>
                        <a:pt x="8" y="141"/>
                      </a:lnTo>
                      <a:lnTo>
                        <a:pt x="18" y="158"/>
                      </a:lnTo>
                      <a:lnTo>
                        <a:pt x="30" y="173"/>
                      </a:lnTo>
                      <a:lnTo>
                        <a:pt x="45" y="186"/>
                      </a:lnTo>
                      <a:lnTo>
                        <a:pt x="63" y="195"/>
                      </a:lnTo>
                      <a:lnTo>
                        <a:pt x="82" y="201"/>
                      </a:lnTo>
                      <a:lnTo>
                        <a:pt x="103" y="203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</a:ln>
              </p:spPr>
              <p:txBody>
                <a:bodyPr>
                  <a:no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324" name="Freeform 73"/>
                <p:cNvSpPr/>
                <p:nvPr/>
              </p:nvSpPr>
              <p:spPr bwMode="auto">
                <a:xfrm>
                  <a:off x="3175" y="2705"/>
                  <a:ext cx="65" cy="64"/>
                </a:xfrm>
                <a:custGeom>
                  <a:cxnLst>
                    <a:cxn ang="0">
                      <a:pos x="64" y="128"/>
                    </a:cxn>
                    <a:cxn ang="0">
                      <a:pos x="77" y="127"/>
                    </a:cxn>
                    <a:cxn ang="0">
                      <a:pos x="90" y="124"/>
                    </a:cxn>
                    <a:cxn ang="0">
                      <a:pos x="100" y="117"/>
                    </a:cxn>
                    <a:cxn ang="0">
                      <a:pos x="110" y="110"/>
                    </a:cxn>
                    <a:cxn ang="0">
                      <a:pos x="117" y="99"/>
                    </a:cxn>
                    <a:cxn ang="0">
                      <a:pos x="124" y="89"/>
                    </a:cxn>
                    <a:cxn ang="0">
                      <a:pos x="128" y="76"/>
                    </a:cxn>
                    <a:cxn ang="0">
                      <a:pos x="129" y="64"/>
                    </a:cxn>
                    <a:cxn ang="0">
                      <a:pos x="128" y="51"/>
                    </a:cxn>
                    <a:cxn ang="0">
                      <a:pos x="124" y="39"/>
                    </a:cxn>
                    <a:cxn ang="0">
                      <a:pos x="117" y="28"/>
                    </a:cxn>
                    <a:cxn ang="0">
                      <a:pos x="110" y="18"/>
                    </a:cxn>
                    <a:cxn ang="0">
                      <a:pos x="100" y="11"/>
                    </a:cxn>
                    <a:cxn ang="0">
                      <a:pos x="90" y="4"/>
                    </a:cxn>
                    <a:cxn ang="0">
                      <a:pos x="77" y="1"/>
                    </a:cxn>
                    <a:cxn ang="0">
                      <a:pos x="64" y="0"/>
                    </a:cxn>
                    <a:cxn ang="0">
                      <a:pos x="52" y="1"/>
                    </a:cxn>
                    <a:cxn ang="0">
                      <a:pos x="39" y="4"/>
                    </a:cxn>
                    <a:cxn ang="0">
                      <a:pos x="29" y="11"/>
                    </a:cxn>
                    <a:cxn ang="0">
                      <a:pos x="18" y="18"/>
                    </a:cxn>
                    <a:cxn ang="0">
                      <a:pos x="11" y="28"/>
                    </a:cxn>
                    <a:cxn ang="0">
                      <a:pos x="4" y="39"/>
                    </a:cxn>
                    <a:cxn ang="0">
                      <a:pos x="1" y="51"/>
                    </a:cxn>
                    <a:cxn ang="0">
                      <a:pos x="0" y="64"/>
                    </a:cxn>
                    <a:cxn ang="0">
                      <a:pos x="1" y="76"/>
                    </a:cxn>
                    <a:cxn ang="0">
                      <a:pos x="4" y="89"/>
                    </a:cxn>
                    <a:cxn ang="0">
                      <a:pos x="11" y="99"/>
                    </a:cxn>
                    <a:cxn ang="0">
                      <a:pos x="18" y="110"/>
                    </a:cxn>
                    <a:cxn ang="0">
                      <a:pos x="29" y="117"/>
                    </a:cxn>
                    <a:cxn ang="0">
                      <a:pos x="39" y="124"/>
                    </a:cxn>
                    <a:cxn ang="0">
                      <a:pos x="52" y="127"/>
                    </a:cxn>
                    <a:cxn ang="0">
                      <a:pos x="64" y="128"/>
                    </a:cxn>
                  </a:cxnLst>
                  <a:rect l="0" t="0" r="r" b="b"/>
                  <a:pathLst>
                    <a:path w="129" h="128">
                      <a:moveTo>
                        <a:pt x="64" y="128"/>
                      </a:moveTo>
                      <a:lnTo>
                        <a:pt x="77" y="127"/>
                      </a:lnTo>
                      <a:lnTo>
                        <a:pt x="90" y="124"/>
                      </a:lnTo>
                      <a:lnTo>
                        <a:pt x="100" y="117"/>
                      </a:lnTo>
                      <a:lnTo>
                        <a:pt x="110" y="110"/>
                      </a:lnTo>
                      <a:lnTo>
                        <a:pt x="117" y="99"/>
                      </a:lnTo>
                      <a:lnTo>
                        <a:pt x="124" y="89"/>
                      </a:lnTo>
                      <a:lnTo>
                        <a:pt x="128" y="76"/>
                      </a:lnTo>
                      <a:lnTo>
                        <a:pt x="129" y="64"/>
                      </a:lnTo>
                      <a:lnTo>
                        <a:pt x="128" y="51"/>
                      </a:lnTo>
                      <a:lnTo>
                        <a:pt x="124" y="39"/>
                      </a:lnTo>
                      <a:lnTo>
                        <a:pt x="117" y="28"/>
                      </a:lnTo>
                      <a:lnTo>
                        <a:pt x="110" y="18"/>
                      </a:lnTo>
                      <a:lnTo>
                        <a:pt x="100" y="11"/>
                      </a:lnTo>
                      <a:lnTo>
                        <a:pt x="90" y="4"/>
                      </a:lnTo>
                      <a:lnTo>
                        <a:pt x="77" y="1"/>
                      </a:lnTo>
                      <a:lnTo>
                        <a:pt x="64" y="0"/>
                      </a:lnTo>
                      <a:lnTo>
                        <a:pt x="52" y="1"/>
                      </a:lnTo>
                      <a:lnTo>
                        <a:pt x="39" y="4"/>
                      </a:lnTo>
                      <a:lnTo>
                        <a:pt x="29" y="11"/>
                      </a:lnTo>
                      <a:lnTo>
                        <a:pt x="18" y="18"/>
                      </a:lnTo>
                      <a:lnTo>
                        <a:pt x="11" y="28"/>
                      </a:lnTo>
                      <a:lnTo>
                        <a:pt x="4" y="39"/>
                      </a:lnTo>
                      <a:lnTo>
                        <a:pt x="1" y="51"/>
                      </a:lnTo>
                      <a:lnTo>
                        <a:pt x="0" y="64"/>
                      </a:lnTo>
                      <a:lnTo>
                        <a:pt x="1" y="76"/>
                      </a:lnTo>
                      <a:lnTo>
                        <a:pt x="4" y="89"/>
                      </a:lnTo>
                      <a:lnTo>
                        <a:pt x="11" y="99"/>
                      </a:lnTo>
                      <a:lnTo>
                        <a:pt x="18" y="110"/>
                      </a:lnTo>
                      <a:lnTo>
                        <a:pt x="29" y="117"/>
                      </a:lnTo>
                      <a:lnTo>
                        <a:pt x="39" y="124"/>
                      </a:lnTo>
                      <a:lnTo>
                        <a:pt x="52" y="127"/>
                      </a:lnTo>
                      <a:lnTo>
                        <a:pt x="64" y="128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</a:ln>
              </p:spPr>
              <p:txBody>
                <a:bodyPr>
                  <a:no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325" name="Freeform 74"/>
                <p:cNvSpPr/>
                <p:nvPr/>
              </p:nvSpPr>
              <p:spPr bwMode="auto">
                <a:xfrm>
                  <a:off x="3569" y="2705"/>
                  <a:ext cx="65" cy="64"/>
                </a:xfrm>
                <a:custGeom>
                  <a:cxnLst>
                    <a:cxn ang="0">
                      <a:pos x="65" y="128"/>
                    </a:cxn>
                    <a:cxn ang="0">
                      <a:pos x="78" y="127"/>
                    </a:cxn>
                    <a:cxn ang="0">
                      <a:pos x="90" y="124"/>
                    </a:cxn>
                    <a:cxn ang="0">
                      <a:pos x="101" y="117"/>
                    </a:cxn>
                    <a:cxn ang="0">
                      <a:pos x="111" y="110"/>
                    </a:cxn>
                    <a:cxn ang="0">
                      <a:pos x="118" y="99"/>
                    </a:cxn>
                    <a:cxn ang="0">
                      <a:pos x="125" y="89"/>
                    </a:cxn>
                    <a:cxn ang="0">
                      <a:pos x="128" y="76"/>
                    </a:cxn>
                    <a:cxn ang="0">
                      <a:pos x="129" y="64"/>
                    </a:cxn>
                    <a:cxn ang="0">
                      <a:pos x="128" y="51"/>
                    </a:cxn>
                    <a:cxn ang="0">
                      <a:pos x="125" y="39"/>
                    </a:cxn>
                    <a:cxn ang="0">
                      <a:pos x="118" y="28"/>
                    </a:cxn>
                    <a:cxn ang="0">
                      <a:pos x="111" y="18"/>
                    </a:cxn>
                    <a:cxn ang="0">
                      <a:pos x="101" y="11"/>
                    </a:cxn>
                    <a:cxn ang="0">
                      <a:pos x="90" y="4"/>
                    </a:cxn>
                    <a:cxn ang="0">
                      <a:pos x="78" y="1"/>
                    </a:cxn>
                    <a:cxn ang="0">
                      <a:pos x="65" y="0"/>
                    </a:cxn>
                    <a:cxn ang="0">
                      <a:pos x="52" y="1"/>
                    </a:cxn>
                    <a:cxn ang="0">
                      <a:pos x="40" y="4"/>
                    </a:cxn>
                    <a:cxn ang="0">
                      <a:pos x="29" y="11"/>
                    </a:cxn>
                    <a:cxn ang="0">
                      <a:pos x="19" y="18"/>
                    </a:cxn>
                    <a:cxn ang="0">
                      <a:pos x="12" y="28"/>
                    </a:cxn>
                    <a:cxn ang="0">
                      <a:pos x="5" y="39"/>
                    </a:cxn>
                    <a:cxn ang="0">
                      <a:pos x="2" y="51"/>
                    </a:cxn>
                    <a:cxn ang="0">
                      <a:pos x="0" y="64"/>
                    </a:cxn>
                    <a:cxn ang="0">
                      <a:pos x="2" y="76"/>
                    </a:cxn>
                    <a:cxn ang="0">
                      <a:pos x="5" y="89"/>
                    </a:cxn>
                    <a:cxn ang="0">
                      <a:pos x="12" y="99"/>
                    </a:cxn>
                    <a:cxn ang="0">
                      <a:pos x="19" y="110"/>
                    </a:cxn>
                    <a:cxn ang="0">
                      <a:pos x="29" y="117"/>
                    </a:cxn>
                    <a:cxn ang="0">
                      <a:pos x="40" y="124"/>
                    </a:cxn>
                    <a:cxn ang="0">
                      <a:pos x="52" y="127"/>
                    </a:cxn>
                    <a:cxn ang="0">
                      <a:pos x="65" y="128"/>
                    </a:cxn>
                  </a:cxnLst>
                  <a:rect l="0" t="0" r="r" b="b"/>
                  <a:pathLst>
                    <a:path w="129" h="128">
                      <a:moveTo>
                        <a:pt x="65" y="128"/>
                      </a:moveTo>
                      <a:lnTo>
                        <a:pt x="78" y="127"/>
                      </a:lnTo>
                      <a:lnTo>
                        <a:pt x="90" y="124"/>
                      </a:lnTo>
                      <a:lnTo>
                        <a:pt x="101" y="117"/>
                      </a:lnTo>
                      <a:lnTo>
                        <a:pt x="111" y="110"/>
                      </a:lnTo>
                      <a:lnTo>
                        <a:pt x="118" y="99"/>
                      </a:lnTo>
                      <a:lnTo>
                        <a:pt x="125" y="89"/>
                      </a:lnTo>
                      <a:lnTo>
                        <a:pt x="128" y="76"/>
                      </a:lnTo>
                      <a:lnTo>
                        <a:pt x="129" y="64"/>
                      </a:lnTo>
                      <a:lnTo>
                        <a:pt x="128" y="51"/>
                      </a:lnTo>
                      <a:lnTo>
                        <a:pt x="125" y="39"/>
                      </a:lnTo>
                      <a:lnTo>
                        <a:pt x="118" y="28"/>
                      </a:lnTo>
                      <a:lnTo>
                        <a:pt x="111" y="18"/>
                      </a:lnTo>
                      <a:lnTo>
                        <a:pt x="101" y="11"/>
                      </a:lnTo>
                      <a:lnTo>
                        <a:pt x="90" y="4"/>
                      </a:lnTo>
                      <a:lnTo>
                        <a:pt x="78" y="1"/>
                      </a:lnTo>
                      <a:lnTo>
                        <a:pt x="65" y="0"/>
                      </a:lnTo>
                      <a:lnTo>
                        <a:pt x="52" y="1"/>
                      </a:lnTo>
                      <a:lnTo>
                        <a:pt x="40" y="4"/>
                      </a:lnTo>
                      <a:lnTo>
                        <a:pt x="29" y="11"/>
                      </a:lnTo>
                      <a:lnTo>
                        <a:pt x="19" y="18"/>
                      </a:lnTo>
                      <a:lnTo>
                        <a:pt x="12" y="28"/>
                      </a:lnTo>
                      <a:lnTo>
                        <a:pt x="5" y="39"/>
                      </a:lnTo>
                      <a:lnTo>
                        <a:pt x="2" y="51"/>
                      </a:lnTo>
                      <a:lnTo>
                        <a:pt x="0" y="64"/>
                      </a:lnTo>
                      <a:lnTo>
                        <a:pt x="2" y="76"/>
                      </a:lnTo>
                      <a:lnTo>
                        <a:pt x="5" y="89"/>
                      </a:lnTo>
                      <a:lnTo>
                        <a:pt x="12" y="99"/>
                      </a:lnTo>
                      <a:lnTo>
                        <a:pt x="19" y="110"/>
                      </a:lnTo>
                      <a:lnTo>
                        <a:pt x="29" y="117"/>
                      </a:lnTo>
                      <a:lnTo>
                        <a:pt x="40" y="124"/>
                      </a:lnTo>
                      <a:lnTo>
                        <a:pt x="52" y="127"/>
                      </a:lnTo>
                      <a:lnTo>
                        <a:pt x="65" y="128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</a:ln>
              </p:spPr>
              <p:txBody>
                <a:bodyPr>
                  <a:no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326" name="Freeform 75"/>
                <p:cNvSpPr/>
                <p:nvPr/>
              </p:nvSpPr>
              <p:spPr bwMode="auto">
                <a:xfrm>
                  <a:off x="3192" y="2721"/>
                  <a:ext cx="32" cy="31"/>
                </a:xfrm>
                <a:custGeom>
                  <a:cxnLst>
                    <a:cxn ang="0">
                      <a:pos x="31" y="63"/>
                    </a:cxn>
                    <a:cxn ang="0">
                      <a:pos x="44" y="61"/>
                    </a:cxn>
                    <a:cxn ang="0">
                      <a:pos x="54" y="54"/>
                    </a:cxn>
                    <a:cxn ang="0">
                      <a:pos x="61" y="44"/>
                    </a:cxn>
                    <a:cxn ang="0">
                      <a:pos x="64" y="32"/>
                    </a:cxn>
                    <a:cxn ang="0">
                      <a:pos x="61" y="19"/>
                    </a:cxn>
                    <a:cxn ang="0">
                      <a:pos x="54" y="9"/>
                    </a:cxn>
                    <a:cxn ang="0">
                      <a:pos x="44" y="2"/>
                    </a:cxn>
                    <a:cxn ang="0">
                      <a:pos x="31" y="0"/>
                    </a:cxn>
                    <a:cxn ang="0">
                      <a:pos x="19" y="2"/>
                    </a:cxn>
                    <a:cxn ang="0">
                      <a:pos x="9" y="9"/>
                    </a:cxn>
                    <a:cxn ang="0">
                      <a:pos x="3" y="19"/>
                    </a:cxn>
                    <a:cxn ang="0">
                      <a:pos x="0" y="32"/>
                    </a:cxn>
                    <a:cxn ang="0">
                      <a:pos x="3" y="44"/>
                    </a:cxn>
                    <a:cxn ang="0">
                      <a:pos x="9" y="54"/>
                    </a:cxn>
                    <a:cxn ang="0">
                      <a:pos x="19" y="61"/>
                    </a:cxn>
                    <a:cxn ang="0">
                      <a:pos x="31" y="63"/>
                    </a:cxn>
                  </a:cxnLst>
                  <a:rect l="0" t="0" r="r" b="b"/>
                  <a:pathLst>
                    <a:path w="64" h="62">
                      <a:moveTo>
                        <a:pt x="31" y="63"/>
                      </a:moveTo>
                      <a:lnTo>
                        <a:pt x="44" y="61"/>
                      </a:lnTo>
                      <a:lnTo>
                        <a:pt x="54" y="54"/>
                      </a:lnTo>
                      <a:lnTo>
                        <a:pt x="61" y="44"/>
                      </a:lnTo>
                      <a:lnTo>
                        <a:pt x="64" y="32"/>
                      </a:lnTo>
                      <a:lnTo>
                        <a:pt x="61" y="19"/>
                      </a:lnTo>
                      <a:lnTo>
                        <a:pt x="54" y="9"/>
                      </a:lnTo>
                      <a:lnTo>
                        <a:pt x="44" y="2"/>
                      </a:lnTo>
                      <a:lnTo>
                        <a:pt x="31" y="0"/>
                      </a:lnTo>
                      <a:lnTo>
                        <a:pt x="19" y="2"/>
                      </a:lnTo>
                      <a:lnTo>
                        <a:pt x="9" y="9"/>
                      </a:lnTo>
                      <a:lnTo>
                        <a:pt x="3" y="19"/>
                      </a:lnTo>
                      <a:lnTo>
                        <a:pt x="0" y="32"/>
                      </a:lnTo>
                      <a:lnTo>
                        <a:pt x="3" y="44"/>
                      </a:lnTo>
                      <a:lnTo>
                        <a:pt x="9" y="54"/>
                      </a:lnTo>
                      <a:lnTo>
                        <a:pt x="19" y="61"/>
                      </a:lnTo>
                      <a:lnTo>
                        <a:pt x="31" y="63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</a:ln>
              </p:spPr>
              <p:txBody>
                <a:bodyPr>
                  <a:no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327" name="Freeform 76"/>
                <p:cNvSpPr/>
                <p:nvPr/>
              </p:nvSpPr>
              <p:spPr bwMode="auto">
                <a:xfrm>
                  <a:off x="3585" y="2721"/>
                  <a:ext cx="32" cy="31"/>
                </a:xfrm>
                <a:custGeom>
                  <a:cxnLst>
                    <a:cxn ang="0">
                      <a:pos x="32" y="63"/>
                    </a:cxn>
                    <a:cxn ang="0">
                      <a:pos x="45" y="61"/>
                    </a:cxn>
                    <a:cxn ang="0">
                      <a:pos x="54" y="54"/>
                    </a:cxn>
                    <a:cxn ang="0">
                      <a:pos x="61" y="44"/>
                    </a:cxn>
                    <a:cxn ang="0">
                      <a:pos x="63" y="32"/>
                    </a:cxn>
                    <a:cxn ang="0">
                      <a:pos x="61" y="19"/>
                    </a:cxn>
                    <a:cxn ang="0">
                      <a:pos x="54" y="9"/>
                    </a:cxn>
                    <a:cxn ang="0">
                      <a:pos x="45" y="2"/>
                    </a:cxn>
                    <a:cxn ang="0">
                      <a:pos x="32" y="0"/>
                    </a:cxn>
                    <a:cxn ang="0">
                      <a:pos x="19" y="2"/>
                    </a:cxn>
                    <a:cxn ang="0">
                      <a:pos x="9" y="9"/>
                    </a:cxn>
                    <a:cxn ang="0">
                      <a:pos x="2" y="19"/>
                    </a:cxn>
                    <a:cxn ang="0">
                      <a:pos x="0" y="32"/>
                    </a:cxn>
                    <a:cxn ang="0">
                      <a:pos x="2" y="44"/>
                    </a:cxn>
                    <a:cxn ang="0">
                      <a:pos x="9" y="54"/>
                    </a:cxn>
                    <a:cxn ang="0">
                      <a:pos x="19" y="61"/>
                    </a:cxn>
                    <a:cxn ang="0">
                      <a:pos x="32" y="63"/>
                    </a:cxn>
                  </a:cxnLst>
                  <a:rect l="0" t="0" r="r" b="b"/>
                  <a:pathLst>
                    <a:path w="62" h="62">
                      <a:moveTo>
                        <a:pt x="32" y="63"/>
                      </a:moveTo>
                      <a:lnTo>
                        <a:pt x="45" y="61"/>
                      </a:lnTo>
                      <a:lnTo>
                        <a:pt x="54" y="54"/>
                      </a:lnTo>
                      <a:lnTo>
                        <a:pt x="61" y="44"/>
                      </a:lnTo>
                      <a:lnTo>
                        <a:pt x="63" y="32"/>
                      </a:lnTo>
                      <a:lnTo>
                        <a:pt x="61" y="19"/>
                      </a:lnTo>
                      <a:lnTo>
                        <a:pt x="54" y="9"/>
                      </a:lnTo>
                      <a:lnTo>
                        <a:pt x="45" y="2"/>
                      </a:lnTo>
                      <a:lnTo>
                        <a:pt x="32" y="0"/>
                      </a:lnTo>
                      <a:lnTo>
                        <a:pt x="19" y="2"/>
                      </a:lnTo>
                      <a:lnTo>
                        <a:pt x="9" y="9"/>
                      </a:lnTo>
                      <a:lnTo>
                        <a:pt x="2" y="19"/>
                      </a:lnTo>
                      <a:lnTo>
                        <a:pt x="0" y="32"/>
                      </a:lnTo>
                      <a:lnTo>
                        <a:pt x="2" y="44"/>
                      </a:lnTo>
                      <a:lnTo>
                        <a:pt x="9" y="54"/>
                      </a:lnTo>
                      <a:lnTo>
                        <a:pt x="19" y="61"/>
                      </a:lnTo>
                      <a:lnTo>
                        <a:pt x="32" y="63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</a:ln>
              </p:spPr>
              <p:txBody>
                <a:bodyPr>
                  <a:no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328" name="Freeform 77"/>
                <p:cNvSpPr/>
                <p:nvPr/>
              </p:nvSpPr>
              <p:spPr bwMode="auto">
                <a:xfrm>
                  <a:off x="3076" y="2652"/>
                  <a:ext cx="623" cy="90"/>
                </a:xfrm>
                <a:custGeom>
                  <a:cxnLst>
                    <a:cxn ang="0">
                      <a:pos x="113" y="117"/>
                    </a:cxn>
                    <a:cxn ang="0">
                      <a:pos x="136" y="77"/>
                    </a:cxn>
                    <a:cxn ang="0">
                      <a:pos x="169" y="45"/>
                    </a:cxn>
                    <a:cxn ang="0">
                      <a:pos x="212" y="24"/>
                    </a:cxn>
                    <a:cxn ang="0">
                      <a:pos x="260" y="16"/>
                    </a:cxn>
                    <a:cxn ang="0">
                      <a:pos x="308" y="24"/>
                    </a:cxn>
                    <a:cxn ang="0">
                      <a:pos x="351" y="45"/>
                    </a:cxn>
                    <a:cxn ang="0">
                      <a:pos x="386" y="77"/>
                    </a:cxn>
                    <a:cxn ang="0">
                      <a:pos x="409" y="117"/>
                    </a:cxn>
                    <a:cxn ang="0">
                      <a:pos x="928" y="101"/>
                    </a:cxn>
                    <a:cxn ang="0">
                      <a:pos x="953" y="71"/>
                    </a:cxn>
                    <a:cxn ang="0">
                      <a:pos x="987" y="48"/>
                    </a:cxn>
                    <a:cxn ang="0">
                      <a:pos x="1027" y="35"/>
                    </a:cxn>
                    <a:cxn ang="0">
                      <a:pos x="1069" y="35"/>
                    </a:cxn>
                    <a:cxn ang="0">
                      <a:pos x="1114" y="50"/>
                    </a:cxn>
                    <a:cxn ang="0">
                      <a:pos x="1154" y="81"/>
                    </a:cxn>
                    <a:cxn ang="0">
                      <a:pos x="1181" y="134"/>
                    </a:cxn>
                    <a:cxn ang="0">
                      <a:pos x="1246" y="170"/>
                    </a:cxn>
                    <a:cxn ang="0">
                      <a:pos x="1246" y="119"/>
                    </a:cxn>
                    <a:cxn ang="0">
                      <a:pos x="1245" y="104"/>
                    </a:cxn>
                    <a:cxn ang="0">
                      <a:pos x="1177" y="86"/>
                    </a:cxn>
                    <a:cxn ang="0">
                      <a:pos x="1149" y="55"/>
                    </a:cxn>
                    <a:cxn ang="0">
                      <a:pos x="1112" y="33"/>
                    </a:cxn>
                    <a:cxn ang="0">
                      <a:pos x="1071" y="21"/>
                    </a:cxn>
                    <a:cxn ang="0">
                      <a:pos x="1026" y="21"/>
                    </a:cxn>
                    <a:cxn ang="0">
                      <a:pos x="985" y="33"/>
                    </a:cxn>
                    <a:cxn ang="0">
                      <a:pos x="950" y="55"/>
                    </a:cxn>
                    <a:cxn ang="0">
                      <a:pos x="922" y="85"/>
                    </a:cxn>
                    <a:cxn ang="0">
                      <a:pos x="420" y="103"/>
                    </a:cxn>
                    <a:cxn ang="0">
                      <a:pos x="394" y="62"/>
                    </a:cxn>
                    <a:cxn ang="0">
                      <a:pos x="358" y="29"/>
                    </a:cxn>
                    <a:cxn ang="0">
                      <a:pos x="312" y="8"/>
                    </a:cxn>
                    <a:cxn ang="0">
                      <a:pos x="260" y="0"/>
                    </a:cxn>
                    <a:cxn ang="0">
                      <a:pos x="208" y="8"/>
                    </a:cxn>
                    <a:cxn ang="0">
                      <a:pos x="163" y="30"/>
                    </a:cxn>
                    <a:cxn ang="0">
                      <a:pos x="126" y="62"/>
                    </a:cxn>
                    <a:cxn ang="0">
                      <a:pos x="101" y="104"/>
                    </a:cxn>
                    <a:cxn ang="0">
                      <a:pos x="1" y="111"/>
                    </a:cxn>
                    <a:cxn ang="0">
                      <a:pos x="7" y="146"/>
                    </a:cxn>
                    <a:cxn ang="0">
                      <a:pos x="38" y="179"/>
                    </a:cxn>
                  </a:cxnLst>
                  <a:rect l="0" t="0" r="r" b="b"/>
                  <a:pathLst>
                    <a:path w="1246" h="179">
                      <a:moveTo>
                        <a:pt x="38" y="118"/>
                      </a:moveTo>
                      <a:lnTo>
                        <a:pt x="113" y="117"/>
                      </a:lnTo>
                      <a:lnTo>
                        <a:pt x="123" y="96"/>
                      </a:lnTo>
                      <a:lnTo>
                        <a:pt x="136" y="77"/>
                      </a:lnTo>
                      <a:lnTo>
                        <a:pt x="152" y="60"/>
                      </a:lnTo>
                      <a:lnTo>
                        <a:pt x="169" y="45"/>
                      </a:lnTo>
                      <a:lnTo>
                        <a:pt x="190" y="32"/>
                      </a:lnTo>
                      <a:lnTo>
                        <a:pt x="212" y="24"/>
                      </a:lnTo>
                      <a:lnTo>
                        <a:pt x="236" y="18"/>
                      </a:lnTo>
                      <a:lnTo>
                        <a:pt x="260" y="16"/>
                      </a:lnTo>
                      <a:lnTo>
                        <a:pt x="285" y="18"/>
                      </a:lnTo>
                      <a:lnTo>
                        <a:pt x="308" y="24"/>
                      </a:lnTo>
                      <a:lnTo>
                        <a:pt x="330" y="32"/>
                      </a:lnTo>
                      <a:lnTo>
                        <a:pt x="351" y="45"/>
                      </a:lnTo>
                      <a:lnTo>
                        <a:pt x="369" y="60"/>
                      </a:lnTo>
                      <a:lnTo>
                        <a:pt x="386" y="77"/>
                      </a:lnTo>
                      <a:lnTo>
                        <a:pt x="398" y="96"/>
                      </a:lnTo>
                      <a:lnTo>
                        <a:pt x="409" y="117"/>
                      </a:lnTo>
                      <a:lnTo>
                        <a:pt x="919" y="119"/>
                      </a:lnTo>
                      <a:lnTo>
                        <a:pt x="928" y="101"/>
                      </a:lnTo>
                      <a:lnTo>
                        <a:pt x="939" y="85"/>
                      </a:lnTo>
                      <a:lnTo>
                        <a:pt x="953" y="71"/>
                      </a:lnTo>
                      <a:lnTo>
                        <a:pt x="969" y="58"/>
                      </a:lnTo>
                      <a:lnTo>
                        <a:pt x="987" y="48"/>
                      </a:lnTo>
                      <a:lnTo>
                        <a:pt x="1006" y="41"/>
                      </a:lnTo>
                      <a:lnTo>
                        <a:pt x="1027" y="35"/>
                      </a:lnTo>
                      <a:lnTo>
                        <a:pt x="1048" y="34"/>
                      </a:lnTo>
                      <a:lnTo>
                        <a:pt x="1069" y="35"/>
                      </a:lnTo>
                      <a:lnTo>
                        <a:pt x="1093" y="41"/>
                      </a:lnTo>
                      <a:lnTo>
                        <a:pt x="1114" y="50"/>
                      </a:lnTo>
                      <a:lnTo>
                        <a:pt x="1135" y="63"/>
                      </a:lnTo>
                      <a:lnTo>
                        <a:pt x="1154" y="81"/>
                      </a:lnTo>
                      <a:lnTo>
                        <a:pt x="1170" y="106"/>
                      </a:lnTo>
                      <a:lnTo>
                        <a:pt x="1181" y="134"/>
                      </a:lnTo>
                      <a:lnTo>
                        <a:pt x="1187" y="170"/>
                      </a:lnTo>
                      <a:lnTo>
                        <a:pt x="1246" y="170"/>
                      </a:lnTo>
                      <a:lnTo>
                        <a:pt x="1246" y="138"/>
                      </a:lnTo>
                      <a:lnTo>
                        <a:pt x="1246" y="119"/>
                      </a:lnTo>
                      <a:lnTo>
                        <a:pt x="1245" y="110"/>
                      </a:lnTo>
                      <a:lnTo>
                        <a:pt x="1245" y="104"/>
                      </a:lnTo>
                      <a:lnTo>
                        <a:pt x="1187" y="104"/>
                      </a:lnTo>
                      <a:lnTo>
                        <a:pt x="1177" y="86"/>
                      </a:lnTo>
                      <a:lnTo>
                        <a:pt x="1164" y="69"/>
                      </a:lnTo>
                      <a:lnTo>
                        <a:pt x="1149" y="55"/>
                      </a:lnTo>
                      <a:lnTo>
                        <a:pt x="1132" y="42"/>
                      </a:lnTo>
                      <a:lnTo>
                        <a:pt x="1112" y="33"/>
                      </a:lnTo>
                      <a:lnTo>
                        <a:pt x="1093" y="25"/>
                      </a:lnTo>
                      <a:lnTo>
                        <a:pt x="1071" y="21"/>
                      </a:lnTo>
                      <a:lnTo>
                        <a:pt x="1048" y="19"/>
                      </a:lnTo>
                      <a:lnTo>
                        <a:pt x="1026" y="21"/>
                      </a:lnTo>
                      <a:lnTo>
                        <a:pt x="1005" y="25"/>
                      </a:lnTo>
                      <a:lnTo>
                        <a:pt x="985" y="33"/>
                      </a:lnTo>
                      <a:lnTo>
                        <a:pt x="967" y="42"/>
                      </a:lnTo>
                      <a:lnTo>
                        <a:pt x="950" y="55"/>
                      </a:lnTo>
                      <a:lnTo>
                        <a:pt x="935" y="69"/>
                      </a:lnTo>
                      <a:lnTo>
                        <a:pt x="922" y="85"/>
                      </a:lnTo>
                      <a:lnTo>
                        <a:pt x="912" y="102"/>
                      </a:lnTo>
                      <a:lnTo>
                        <a:pt x="420" y="103"/>
                      </a:lnTo>
                      <a:lnTo>
                        <a:pt x="409" y="81"/>
                      </a:lnTo>
                      <a:lnTo>
                        <a:pt x="394" y="62"/>
                      </a:lnTo>
                      <a:lnTo>
                        <a:pt x="377" y="44"/>
                      </a:lnTo>
                      <a:lnTo>
                        <a:pt x="358" y="29"/>
                      </a:lnTo>
                      <a:lnTo>
                        <a:pt x="336" y="17"/>
                      </a:lnTo>
                      <a:lnTo>
                        <a:pt x="312" y="8"/>
                      </a:lnTo>
                      <a:lnTo>
                        <a:pt x="287" y="2"/>
                      </a:lnTo>
                      <a:lnTo>
                        <a:pt x="260" y="0"/>
                      </a:lnTo>
                      <a:lnTo>
                        <a:pt x="234" y="2"/>
                      </a:lnTo>
                      <a:lnTo>
                        <a:pt x="208" y="8"/>
                      </a:lnTo>
                      <a:lnTo>
                        <a:pt x="185" y="17"/>
                      </a:lnTo>
                      <a:lnTo>
                        <a:pt x="163" y="30"/>
                      </a:lnTo>
                      <a:lnTo>
                        <a:pt x="144" y="45"/>
                      </a:lnTo>
                      <a:lnTo>
                        <a:pt x="126" y="62"/>
                      </a:lnTo>
                      <a:lnTo>
                        <a:pt x="113" y="83"/>
                      </a:lnTo>
                      <a:lnTo>
                        <a:pt x="101" y="104"/>
                      </a:lnTo>
                      <a:lnTo>
                        <a:pt x="0" y="106"/>
                      </a:lnTo>
                      <a:lnTo>
                        <a:pt x="1" y="111"/>
                      </a:lnTo>
                      <a:lnTo>
                        <a:pt x="2" y="124"/>
                      </a:lnTo>
                      <a:lnTo>
                        <a:pt x="7" y="146"/>
                      </a:lnTo>
                      <a:lnTo>
                        <a:pt x="14" y="179"/>
                      </a:lnTo>
                      <a:lnTo>
                        <a:pt x="38" y="179"/>
                      </a:lnTo>
                      <a:lnTo>
                        <a:pt x="38" y="118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</a:ln>
              </p:spPr>
              <p:txBody>
                <a:bodyPr>
                  <a:no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329" name="Freeform 78"/>
                <p:cNvSpPr/>
                <p:nvPr/>
              </p:nvSpPr>
              <p:spPr bwMode="auto">
                <a:xfrm>
                  <a:off x="3078" y="2642"/>
                  <a:ext cx="10" cy="26"/>
                </a:xfrm>
                <a:custGeom>
                  <a:cxnLst>
                    <a:cxn ang="0">
                      <a:pos x="11" y="53"/>
                    </a:cxn>
                    <a:cxn ang="0">
                      <a:pos x="15" y="51"/>
                    </a:cxn>
                    <a:cxn ang="0">
                      <a:pos x="18" y="45"/>
                    </a:cxn>
                    <a:cxn ang="0">
                      <a:pos x="20" y="37"/>
                    </a:cxn>
                    <a:cxn ang="0">
                      <a:pos x="21" y="27"/>
                    </a:cxn>
                    <a:cxn ang="0">
                      <a:pos x="20" y="16"/>
                    </a:cxn>
                    <a:cxn ang="0">
                      <a:pos x="18" y="8"/>
                    </a:cxn>
                    <a:cxn ang="0">
                      <a:pos x="15" y="3"/>
                    </a:cxn>
                    <a:cxn ang="0">
                      <a:pos x="11" y="0"/>
                    </a:cxn>
                    <a:cxn ang="0">
                      <a:pos x="6" y="3"/>
                    </a:cxn>
                    <a:cxn ang="0">
                      <a:pos x="4" y="8"/>
                    </a:cxn>
                    <a:cxn ang="0">
                      <a:pos x="1" y="16"/>
                    </a:cxn>
                    <a:cxn ang="0">
                      <a:pos x="0" y="27"/>
                    </a:cxn>
                    <a:cxn ang="0">
                      <a:pos x="1" y="37"/>
                    </a:cxn>
                    <a:cxn ang="0">
                      <a:pos x="4" y="45"/>
                    </a:cxn>
                    <a:cxn ang="0">
                      <a:pos x="6" y="51"/>
                    </a:cxn>
                    <a:cxn ang="0">
                      <a:pos x="11" y="53"/>
                    </a:cxn>
                  </a:cxnLst>
                  <a:rect l="0" t="0" r="r" b="b"/>
                  <a:pathLst>
                    <a:path w="21" h="52">
                      <a:moveTo>
                        <a:pt x="11" y="53"/>
                      </a:moveTo>
                      <a:lnTo>
                        <a:pt x="15" y="51"/>
                      </a:lnTo>
                      <a:lnTo>
                        <a:pt x="18" y="45"/>
                      </a:lnTo>
                      <a:lnTo>
                        <a:pt x="20" y="37"/>
                      </a:lnTo>
                      <a:lnTo>
                        <a:pt x="21" y="27"/>
                      </a:lnTo>
                      <a:lnTo>
                        <a:pt x="20" y="16"/>
                      </a:lnTo>
                      <a:lnTo>
                        <a:pt x="18" y="8"/>
                      </a:lnTo>
                      <a:lnTo>
                        <a:pt x="15" y="3"/>
                      </a:lnTo>
                      <a:lnTo>
                        <a:pt x="11" y="0"/>
                      </a:lnTo>
                      <a:lnTo>
                        <a:pt x="6" y="3"/>
                      </a:lnTo>
                      <a:lnTo>
                        <a:pt x="4" y="8"/>
                      </a:lnTo>
                      <a:lnTo>
                        <a:pt x="1" y="16"/>
                      </a:lnTo>
                      <a:lnTo>
                        <a:pt x="0" y="27"/>
                      </a:lnTo>
                      <a:lnTo>
                        <a:pt x="1" y="37"/>
                      </a:lnTo>
                      <a:lnTo>
                        <a:pt x="4" y="45"/>
                      </a:lnTo>
                      <a:lnTo>
                        <a:pt x="6" y="51"/>
                      </a:lnTo>
                      <a:lnTo>
                        <a:pt x="11" y="53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</a:ln>
              </p:spPr>
              <p:txBody>
                <a:bodyPr>
                  <a:no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330" name="Rectangle 79"/>
                <p:cNvSpPr>
                  <a:spLocks noChangeArrowheads="1"/>
                </p:cNvSpPr>
                <p:nvPr/>
              </p:nvSpPr>
              <p:spPr bwMode="auto">
                <a:xfrm>
                  <a:off x="3395" y="2644"/>
                  <a:ext cx="9" cy="27"/>
                </a:xfrm>
                <a:prstGeom prst="rect">
                  <a:avLst/>
                </a:prstGeom>
                <a:grpFill/>
                <a:ln w="9525">
                  <a:noFill/>
                  <a:miter lim="800000"/>
                </a:ln>
              </p:spPr>
              <p:txBody>
                <a:bodyPr>
                  <a:no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331" name="Rectangle 80"/>
                <p:cNvSpPr>
                  <a:spLocks noChangeArrowheads="1"/>
                </p:cNvSpPr>
                <p:nvPr/>
              </p:nvSpPr>
              <p:spPr bwMode="auto">
                <a:xfrm>
                  <a:off x="3425" y="2644"/>
                  <a:ext cx="9" cy="27"/>
                </a:xfrm>
                <a:prstGeom prst="rect">
                  <a:avLst/>
                </a:prstGeom>
                <a:grpFill/>
                <a:ln w="9525">
                  <a:noFill/>
                  <a:miter lim="800000"/>
                </a:ln>
              </p:spPr>
              <p:txBody>
                <a:bodyPr>
                  <a:no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332" name="Freeform 81"/>
                <p:cNvSpPr/>
                <p:nvPr/>
              </p:nvSpPr>
              <p:spPr bwMode="auto">
                <a:xfrm>
                  <a:off x="3667" y="2655"/>
                  <a:ext cx="25" cy="38"/>
                </a:xfrm>
                <a:custGeom>
                  <a:cxnLst>
                    <a:cxn ang="0">
                      <a:pos x="17" y="75"/>
                    </a:cxn>
                    <a:cxn ang="0">
                      <a:pos x="15" y="60"/>
                    </a:cxn>
                    <a:cxn ang="0">
                      <a:pos x="12" y="46"/>
                    </a:cxn>
                    <a:cxn ang="0">
                      <a:pos x="7" y="28"/>
                    </a:cxn>
                    <a:cxn ang="0">
                      <a:pos x="0" y="9"/>
                    </a:cxn>
                    <a:cxn ang="0">
                      <a:pos x="32" y="0"/>
                    </a:cxn>
                    <a:cxn ang="0">
                      <a:pos x="38" y="21"/>
                    </a:cxn>
                    <a:cxn ang="0">
                      <a:pos x="44" y="41"/>
                    </a:cxn>
                    <a:cxn ang="0">
                      <a:pos x="47" y="59"/>
                    </a:cxn>
                    <a:cxn ang="0">
                      <a:pos x="51" y="75"/>
                    </a:cxn>
                    <a:cxn ang="0">
                      <a:pos x="17" y="75"/>
                    </a:cxn>
                  </a:cxnLst>
                  <a:rect l="0" t="0" r="r" b="b"/>
                  <a:pathLst>
                    <a:path w="51" h="75">
                      <a:moveTo>
                        <a:pt x="17" y="75"/>
                      </a:moveTo>
                      <a:lnTo>
                        <a:pt x="15" y="60"/>
                      </a:lnTo>
                      <a:lnTo>
                        <a:pt x="12" y="46"/>
                      </a:lnTo>
                      <a:lnTo>
                        <a:pt x="7" y="28"/>
                      </a:lnTo>
                      <a:lnTo>
                        <a:pt x="0" y="9"/>
                      </a:lnTo>
                      <a:lnTo>
                        <a:pt x="32" y="0"/>
                      </a:lnTo>
                      <a:lnTo>
                        <a:pt x="38" y="21"/>
                      </a:lnTo>
                      <a:lnTo>
                        <a:pt x="44" y="41"/>
                      </a:lnTo>
                      <a:lnTo>
                        <a:pt x="47" y="59"/>
                      </a:lnTo>
                      <a:lnTo>
                        <a:pt x="51" y="75"/>
                      </a:lnTo>
                      <a:lnTo>
                        <a:pt x="17" y="75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</a:ln>
              </p:spPr>
              <p:txBody>
                <a:bodyPr>
                  <a:no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333" name="Rectangle 82"/>
                <p:cNvSpPr>
                  <a:spLocks noChangeArrowheads="1"/>
                </p:cNvSpPr>
                <p:nvPr/>
              </p:nvSpPr>
              <p:spPr bwMode="auto">
                <a:xfrm>
                  <a:off x="3676" y="2710"/>
                  <a:ext cx="36" cy="22"/>
                </a:xfrm>
                <a:prstGeom prst="rect">
                  <a:avLst/>
                </a:prstGeom>
                <a:grpFill/>
                <a:ln w="9525">
                  <a:noFill/>
                  <a:miter lim="800000"/>
                </a:ln>
              </p:spPr>
              <p:txBody>
                <a:bodyPr>
                  <a:no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334" name="Rectangle 83"/>
                <p:cNvSpPr>
                  <a:spLocks noChangeArrowheads="1"/>
                </p:cNvSpPr>
                <p:nvPr/>
              </p:nvSpPr>
              <p:spPr bwMode="auto">
                <a:xfrm>
                  <a:off x="3062" y="2710"/>
                  <a:ext cx="28" cy="24"/>
                </a:xfrm>
                <a:prstGeom prst="rect">
                  <a:avLst/>
                </a:prstGeom>
                <a:grpFill/>
                <a:ln w="9525">
                  <a:noFill/>
                  <a:miter lim="800000"/>
                </a:ln>
              </p:spPr>
              <p:txBody>
                <a:bodyPr>
                  <a:no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335" name="Freeform 84"/>
                <p:cNvSpPr/>
                <p:nvPr/>
              </p:nvSpPr>
              <p:spPr bwMode="auto">
                <a:xfrm>
                  <a:off x="3073" y="2597"/>
                  <a:ext cx="626" cy="110"/>
                </a:xfrm>
                <a:custGeom>
                  <a:cxnLst>
                    <a:cxn ang="0">
                      <a:pos x="1018" y="39"/>
                    </a:cxn>
                    <a:cxn ang="0">
                      <a:pos x="1055" y="28"/>
                    </a:cxn>
                    <a:cxn ang="0">
                      <a:pos x="1096" y="46"/>
                    </a:cxn>
                    <a:cxn ang="0">
                      <a:pos x="1157" y="75"/>
                    </a:cxn>
                    <a:cxn ang="0">
                      <a:pos x="1212" y="100"/>
                    </a:cxn>
                    <a:cxn ang="0">
                      <a:pos x="1239" y="144"/>
                    </a:cxn>
                    <a:cxn ang="0">
                      <a:pos x="1249" y="199"/>
                    </a:cxn>
                    <a:cxn ang="0">
                      <a:pos x="1194" y="219"/>
                    </a:cxn>
                    <a:cxn ang="0">
                      <a:pos x="1171" y="184"/>
                    </a:cxn>
                    <a:cxn ang="0">
                      <a:pos x="1139" y="157"/>
                    </a:cxn>
                    <a:cxn ang="0">
                      <a:pos x="1100" y="140"/>
                    </a:cxn>
                    <a:cxn ang="0">
                      <a:pos x="1055" y="134"/>
                    </a:cxn>
                    <a:cxn ang="0">
                      <a:pos x="1012" y="140"/>
                    </a:cxn>
                    <a:cxn ang="0">
                      <a:pos x="974" y="157"/>
                    </a:cxn>
                    <a:cxn ang="0">
                      <a:pos x="942" y="184"/>
                    </a:cxn>
                    <a:cxn ang="0">
                      <a:pos x="919" y="217"/>
                    </a:cxn>
                    <a:cxn ang="0">
                      <a:pos x="416" y="196"/>
                    </a:cxn>
                    <a:cxn ang="0">
                      <a:pos x="384" y="159"/>
                    </a:cxn>
                    <a:cxn ang="0">
                      <a:pos x="343" y="132"/>
                    </a:cxn>
                    <a:cxn ang="0">
                      <a:pos x="294" y="117"/>
                    </a:cxn>
                    <a:cxn ang="0">
                      <a:pos x="241" y="117"/>
                    </a:cxn>
                    <a:cxn ang="0">
                      <a:pos x="192" y="132"/>
                    </a:cxn>
                    <a:cxn ang="0">
                      <a:pos x="151" y="160"/>
                    </a:cxn>
                    <a:cxn ang="0">
                      <a:pos x="120" y="198"/>
                    </a:cxn>
                    <a:cxn ang="0">
                      <a:pos x="7" y="221"/>
                    </a:cxn>
                    <a:cxn ang="0">
                      <a:pos x="2" y="153"/>
                    </a:cxn>
                    <a:cxn ang="0">
                      <a:pos x="0" y="106"/>
                    </a:cxn>
                    <a:cxn ang="0">
                      <a:pos x="3" y="83"/>
                    </a:cxn>
                    <a:cxn ang="0">
                      <a:pos x="14" y="56"/>
                    </a:cxn>
                    <a:cxn ang="0">
                      <a:pos x="26" y="28"/>
                    </a:cxn>
                    <a:cxn ang="0">
                      <a:pos x="39" y="1"/>
                    </a:cxn>
                    <a:cxn ang="0">
                      <a:pos x="78" y="52"/>
                    </a:cxn>
                    <a:cxn ang="0">
                      <a:pos x="333" y="0"/>
                    </a:cxn>
                    <a:cxn ang="0">
                      <a:pos x="388" y="52"/>
                    </a:cxn>
                    <a:cxn ang="0">
                      <a:pos x="665" y="0"/>
                    </a:cxn>
                    <a:cxn ang="0">
                      <a:pos x="706" y="52"/>
                    </a:cxn>
                    <a:cxn ang="0">
                      <a:pos x="933" y="0"/>
                    </a:cxn>
                  </a:cxnLst>
                  <a:rect l="0" t="0" r="r" b="b"/>
                  <a:pathLst>
                    <a:path w="1252" h="221">
                      <a:moveTo>
                        <a:pt x="973" y="1"/>
                      </a:moveTo>
                      <a:lnTo>
                        <a:pt x="1018" y="39"/>
                      </a:lnTo>
                      <a:lnTo>
                        <a:pt x="1048" y="24"/>
                      </a:lnTo>
                      <a:lnTo>
                        <a:pt x="1055" y="28"/>
                      </a:lnTo>
                      <a:lnTo>
                        <a:pt x="1072" y="35"/>
                      </a:lnTo>
                      <a:lnTo>
                        <a:pt x="1096" y="46"/>
                      </a:lnTo>
                      <a:lnTo>
                        <a:pt x="1126" y="60"/>
                      </a:lnTo>
                      <a:lnTo>
                        <a:pt x="1157" y="75"/>
                      </a:lnTo>
                      <a:lnTo>
                        <a:pt x="1187" y="89"/>
                      </a:lnTo>
                      <a:lnTo>
                        <a:pt x="1212" y="100"/>
                      </a:lnTo>
                      <a:lnTo>
                        <a:pt x="1230" y="109"/>
                      </a:lnTo>
                      <a:lnTo>
                        <a:pt x="1239" y="144"/>
                      </a:lnTo>
                      <a:lnTo>
                        <a:pt x="1246" y="173"/>
                      </a:lnTo>
                      <a:lnTo>
                        <a:pt x="1249" y="199"/>
                      </a:lnTo>
                      <a:lnTo>
                        <a:pt x="1252" y="219"/>
                      </a:lnTo>
                      <a:lnTo>
                        <a:pt x="1194" y="219"/>
                      </a:lnTo>
                      <a:lnTo>
                        <a:pt x="1184" y="201"/>
                      </a:lnTo>
                      <a:lnTo>
                        <a:pt x="1171" y="184"/>
                      </a:lnTo>
                      <a:lnTo>
                        <a:pt x="1156" y="170"/>
                      </a:lnTo>
                      <a:lnTo>
                        <a:pt x="1139" y="157"/>
                      </a:lnTo>
                      <a:lnTo>
                        <a:pt x="1119" y="148"/>
                      </a:lnTo>
                      <a:lnTo>
                        <a:pt x="1100" y="140"/>
                      </a:lnTo>
                      <a:lnTo>
                        <a:pt x="1078" y="136"/>
                      </a:lnTo>
                      <a:lnTo>
                        <a:pt x="1055" y="134"/>
                      </a:lnTo>
                      <a:lnTo>
                        <a:pt x="1033" y="136"/>
                      </a:lnTo>
                      <a:lnTo>
                        <a:pt x="1012" y="140"/>
                      </a:lnTo>
                      <a:lnTo>
                        <a:pt x="992" y="148"/>
                      </a:lnTo>
                      <a:lnTo>
                        <a:pt x="974" y="157"/>
                      </a:lnTo>
                      <a:lnTo>
                        <a:pt x="957" y="170"/>
                      </a:lnTo>
                      <a:lnTo>
                        <a:pt x="942" y="184"/>
                      </a:lnTo>
                      <a:lnTo>
                        <a:pt x="929" y="200"/>
                      </a:lnTo>
                      <a:lnTo>
                        <a:pt x="919" y="217"/>
                      </a:lnTo>
                      <a:lnTo>
                        <a:pt x="427" y="218"/>
                      </a:lnTo>
                      <a:lnTo>
                        <a:pt x="416" y="196"/>
                      </a:lnTo>
                      <a:lnTo>
                        <a:pt x="401" y="177"/>
                      </a:lnTo>
                      <a:lnTo>
                        <a:pt x="384" y="159"/>
                      </a:lnTo>
                      <a:lnTo>
                        <a:pt x="365" y="144"/>
                      </a:lnTo>
                      <a:lnTo>
                        <a:pt x="343" y="132"/>
                      </a:lnTo>
                      <a:lnTo>
                        <a:pt x="319" y="123"/>
                      </a:lnTo>
                      <a:lnTo>
                        <a:pt x="294" y="117"/>
                      </a:lnTo>
                      <a:lnTo>
                        <a:pt x="267" y="115"/>
                      </a:lnTo>
                      <a:lnTo>
                        <a:pt x="241" y="117"/>
                      </a:lnTo>
                      <a:lnTo>
                        <a:pt x="215" y="123"/>
                      </a:lnTo>
                      <a:lnTo>
                        <a:pt x="192" y="132"/>
                      </a:lnTo>
                      <a:lnTo>
                        <a:pt x="170" y="145"/>
                      </a:lnTo>
                      <a:lnTo>
                        <a:pt x="151" y="160"/>
                      </a:lnTo>
                      <a:lnTo>
                        <a:pt x="133" y="177"/>
                      </a:lnTo>
                      <a:lnTo>
                        <a:pt x="120" y="198"/>
                      </a:lnTo>
                      <a:lnTo>
                        <a:pt x="108" y="219"/>
                      </a:lnTo>
                      <a:lnTo>
                        <a:pt x="7" y="221"/>
                      </a:lnTo>
                      <a:lnTo>
                        <a:pt x="3" y="186"/>
                      </a:lnTo>
                      <a:lnTo>
                        <a:pt x="2" y="153"/>
                      </a:lnTo>
                      <a:lnTo>
                        <a:pt x="0" y="124"/>
                      </a:lnTo>
                      <a:lnTo>
                        <a:pt x="0" y="106"/>
                      </a:lnTo>
                      <a:lnTo>
                        <a:pt x="1" y="94"/>
                      </a:lnTo>
                      <a:lnTo>
                        <a:pt x="3" y="83"/>
                      </a:lnTo>
                      <a:lnTo>
                        <a:pt x="8" y="70"/>
                      </a:lnTo>
                      <a:lnTo>
                        <a:pt x="14" y="56"/>
                      </a:lnTo>
                      <a:lnTo>
                        <a:pt x="19" y="43"/>
                      </a:lnTo>
                      <a:lnTo>
                        <a:pt x="26" y="28"/>
                      </a:lnTo>
                      <a:lnTo>
                        <a:pt x="33" y="15"/>
                      </a:lnTo>
                      <a:lnTo>
                        <a:pt x="39" y="1"/>
                      </a:lnTo>
                      <a:lnTo>
                        <a:pt x="94" y="0"/>
                      </a:lnTo>
                      <a:lnTo>
                        <a:pt x="78" y="52"/>
                      </a:lnTo>
                      <a:lnTo>
                        <a:pt x="333" y="52"/>
                      </a:lnTo>
                      <a:lnTo>
                        <a:pt x="333" y="0"/>
                      </a:lnTo>
                      <a:lnTo>
                        <a:pt x="388" y="0"/>
                      </a:lnTo>
                      <a:lnTo>
                        <a:pt x="388" y="52"/>
                      </a:lnTo>
                      <a:lnTo>
                        <a:pt x="665" y="52"/>
                      </a:lnTo>
                      <a:lnTo>
                        <a:pt x="665" y="0"/>
                      </a:lnTo>
                      <a:lnTo>
                        <a:pt x="706" y="0"/>
                      </a:lnTo>
                      <a:lnTo>
                        <a:pt x="706" y="52"/>
                      </a:lnTo>
                      <a:lnTo>
                        <a:pt x="986" y="52"/>
                      </a:lnTo>
                      <a:lnTo>
                        <a:pt x="933" y="0"/>
                      </a:lnTo>
                      <a:lnTo>
                        <a:pt x="973" y="1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</a:ln>
              </p:spPr>
              <p:txBody>
                <a:bodyPr>
                  <a:no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336" name="Freeform 85"/>
                <p:cNvSpPr/>
                <p:nvPr/>
              </p:nvSpPr>
              <p:spPr bwMode="auto">
                <a:xfrm>
                  <a:off x="3093" y="2536"/>
                  <a:ext cx="466" cy="59"/>
                </a:xfrm>
                <a:custGeom>
                  <a:cxnLst>
                    <a:cxn ang="0">
                      <a:pos x="934" y="118"/>
                    </a:cxn>
                    <a:cxn ang="0">
                      <a:pos x="830" y="30"/>
                    </a:cxn>
                    <a:cxn ang="0">
                      <a:pos x="864" y="23"/>
                    </a:cxn>
                    <a:cxn ang="0">
                      <a:pos x="858" y="17"/>
                    </a:cxn>
                    <a:cxn ang="0">
                      <a:pos x="852" y="11"/>
                    </a:cxn>
                    <a:cxn ang="0">
                      <a:pos x="846" y="8"/>
                    </a:cxn>
                    <a:cxn ang="0">
                      <a:pos x="841" y="5"/>
                    </a:cxn>
                    <a:cxn ang="0">
                      <a:pos x="834" y="2"/>
                    </a:cxn>
                    <a:cxn ang="0">
                      <a:pos x="827" y="1"/>
                    </a:cxn>
                    <a:cxn ang="0">
                      <a:pos x="820" y="0"/>
                    </a:cxn>
                    <a:cxn ang="0">
                      <a:pos x="812" y="0"/>
                    </a:cxn>
                    <a:cxn ang="0">
                      <a:pos x="800" y="0"/>
                    </a:cxn>
                    <a:cxn ang="0">
                      <a:pos x="775" y="0"/>
                    </a:cxn>
                    <a:cxn ang="0">
                      <a:pos x="738" y="0"/>
                    </a:cxn>
                    <a:cxn ang="0">
                      <a:pos x="692" y="0"/>
                    </a:cxn>
                    <a:cxn ang="0">
                      <a:pos x="638" y="0"/>
                    </a:cxn>
                    <a:cxn ang="0">
                      <a:pos x="578" y="0"/>
                    </a:cxn>
                    <a:cxn ang="0">
                      <a:pos x="514" y="0"/>
                    </a:cxn>
                    <a:cxn ang="0">
                      <a:pos x="448" y="0"/>
                    </a:cxn>
                    <a:cxn ang="0">
                      <a:pos x="382" y="0"/>
                    </a:cxn>
                    <a:cxn ang="0">
                      <a:pos x="318" y="0"/>
                    </a:cxn>
                    <a:cxn ang="0">
                      <a:pos x="258" y="0"/>
                    </a:cxn>
                    <a:cxn ang="0">
                      <a:pos x="204" y="0"/>
                    </a:cxn>
                    <a:cxn ang="0">
                      <a:pos x="157" y="0"/>
                    </a:cxn>
                    <a:cxn ang="0">
                      <a:pos x="119" y="0"/>
                    </a:cxn>
                    <a:cxn ang="0">
                      <a:pos x="92" y="0"/>
                    </a:cxn>
                    <a:cxn ang="0">
                      <a:pos x="79" y="0"/>
                    </a:cxn>
                    <a:cxn ang="0">
                      <a:pos x="68" y="2"/>
                    </a:cxn>
                    <a:cxn ang="0">
                      <a:pos x="58" y="10"/>
                    </a:cxn>
                    <a:cxn ang="0">
                      <a:pos x="48" y="21"/>
                    </a:cxn>
                    <a:cxn ang="0">
                      <a:pos x="39" y="34"/>
                    </a:cxn>
                    <a:cxn ang="0">
                      <a:pos x="30" y="49"/>
                    </a:cxn>
                    <a:cxn ang="0">
                      <a:pos x="22" y="65"/>
                    </a:cxn>
                    <a:cxn ang="0">
                      <a:pos x="15" y="82"/>
                    </a:cxn>
                    <a:cxn ang="0">
                      <a:pos x="9" y="96"/>
                    </a:cxn>
                    <a:cxn ang="0">
                      <a:pos x="7" y="102"/>
                    </a:cxn>
                    <a:cxn ang="0">
                      <a:pos x="5" y="107"/>
                    </a:cxn>
                    <a:cxn ang="0">
                      <a:pos x="2" y="113"/>
                    </a:cxn>
                    <a:cxn ang="0">
                      <a:pos x="0" y="118"/>
                    </a:cxn>
                    <a:cxn ang="0">
                      <a:pos x="55" y="117"/>
                    </a:cxn>
                    <a:cxn ang="0">
                      <a:pos x="82" y="38"/>
                    </a:cxn>
                    <a:cxn ang="0">
                      <a:pos x="294" y="38"/>
                    </a:cxn>
                    <a:cxn ang="0">
                      <a:pos x="294" y="117"/>
                    </a:cxn>
                    <a:cxn ang="0">
                      <a:pos x="349" y="117"/>
                    </a:cxn>
                    <a:cxn ang="0">
                      <a:pos x="349" y="38"/>
                    </a:cxn>
                    <a:cxn ang="0">
                      <a:pos x="626" y="38"/>
                    </a:cxn>
                    <a:cxn ang="0">
                      <a:pos x="626" y="117"/>
                    </a:cxn>
                    <a:cxn ang="0">
                      <a:pos x="667" y="117"/>
                    </a:cxn>
                    <a:cxn ang="0">
                      <a:pos x="667" y="38"/>
                    </a:cxn>
                    <a:cxn ang="0">
                      <a:pos x="812" y="38"/>
                    </a:cxn>
                    <a:cxn ang="0">
                      <a:pos x="894" y="117"/>
                    </a:cxn>
                    <a:cxn ang="0">
                      <a:pos x="934" y="118"/>
                    </a:cxn>
                  </a:cxnLst>
                  <a:rect l="0" t="0" r="r" b="b"/>
                  <a:pathLst>
                    <a:path w="934" h="118">
                      <a:moveTo>
                        <a:pt x="934" y="118"/>
                      </a:moveTo>
                      <a:lnTo>
                        <a:pt x="830" y="30"/>
                      </a:lnTo>
                      <a:lnTo>
                        <a:pt x="864" y="23"/>
                      </a:lnTo>
                      <a:lnTo>
                        <a:pt x="858" y="17"/>
                      </a:lnTo>
                      <a:lnTo>
                        <a:pt x="852" y="11"/>
                      </a:lnTo>
                      <a:lnTo>
                        <a:pt x="846" y="8"/>
                      </a:lnTo>
                      <a:lnTo>
                        <a:pt x="841" y="5"/>
                      </a:lnTo>
                      <a:lnTo>
                        <a:pt x="834" y="2"/>
                      </a:lnTo>
                      <a:lnTo>
                        <a:pt x="827" y="1"/>
                      </a:lnTo>
                      <a:lnTo>
                        <a:pt x="820" y="0"/>
                      </a:lnTo>
                      <a:lnTo>
                        <a:pt x="812" y="0"/>
                      </a:lnTo>
                      <a:lnTo>
                        <a:pt x="800" y="0"/>
                      </a:lnTo>
                      <a:lnTo>
                        <a:pt x="775" y="0"/>
                      </a:lnTo>
                      <a:lnTo>
                        <a:pt x="738" y="0"/>
                      </a:lnTo>
                      <a:lnTo>
                        <a:pt x="692" y="0"/>
                      </a:lnTo>
                      <a:lnTo>
                        <a:pt x="638" y="0"/>
                      </a:lnTo>
                      <a:lnTo>
                        <a:pt x="578" y="0"/>
                      </a:lnTo>
                      <a:lnTo>
                        <a:pt x="514" y="0"/>
                      </a:lnTo>
                      <a:lnTo>
                        <a:pt x="448" y="0"/>
                      </a:lnTo>
                      <a:lnTo>
                        <a:pt x="382" y="0"/>
                      </a:lnTo>
                      <a:lnTo>
                        <a:pt x="318" y="0"/>
                      </a:lnTo>
                      <a:lnTo>
                        <a:pt x="258" y="0"/>
                      </a:lnTo>
                      <a:lnTo>
                        <a:pt x="204" y="0"/>
                      </a:lnTo>
                      <a:lnTo>
                        <a:pt x="157" y="0"/>
                      </a:lnTo>
                      <a:lnTo>
                        <a:pt x="119" y="0"/>
                      </a:lnTo>
                      <a:lnTo>
                        <a:pt x="92" y="0"/>
                      </a:lnTo>
                      <a:lnTo>
                        <a:pt x="79" y="0"/>
                      </a:lnTo>
                      <a:lnTo>
                        <a:pt x="68" y="2"/>
                      </a:lnTo>
                      <a:lnTo>
                        <a:pt x="58" y="10"/>
                      </a:lnTo>
                      <a:lnTo>
                        <a:pt x="48" y="21"/>
                      </a:lnTo>
                      <a:lnTo>
                        <a:pt x="39" y="34"/>
                      </a:lnTo>
                      <a:lnTo>
                        <a:pt x="30" y="49"/>
                      </a:lnTo>
                      <a:lnTo>
                        <a:pt x="22" y="65"/>
                      </a:lnTo>
                      <a:lnTo>
                        <a:pt x="15" y="82"/>
                      </a:lnTo>
                      <a:lnTo>
                        <a:pt x="9" y="96"/>
                      </a:lnTo>
                      <a:lnTo>
                        <a:pt x="7" y="102"/>
                      </a:lnTo>
                      <a:lnTo>
                        <a:pt x="5" y="107"/>
                      </a:lnTo>
                      <a:lnTo>
                        <a:pt x="2" y="113"/>
                      </a:lnTo>
                      <a:lnTo>
                        <a:pt x="0" y="118"/>
                      </a:lnTo>
                      <a:lnTo>
                        <a:pt x="55" y="117"/>
                      </a:lnTo>
                      <a:lnTo>
                        <a:pt x="82" y="38"/>
                      </a:lnTo>
                      <a:lnTo>
                        <a:pt x="294" y="38"/>
                      </a:lnTo>
                      <a:lnTo>
                        <a:pt x="294" y="117"/>
                      </a:lnTo>
                      <a:lnTo>
                        <a:pt x="349" y="117"/>
                      </a:lnTo>
                      <a:lnTo>
                        <a:pt x="349" y="38"/>
                      </a:lnTo>
                      <a:lnTo>
                        <a:pt x="626" y="38"/>
                      </a:lnTo>
                      <a:lnTo>
                        <a:pt x="626" y="117"/>
                      </a:lnTo>
                      <a:lnTo>
                        <a:pt x="667" y="117"/>
                      </a:lnTo>
                      <a:lnTo>
                        <a:pt x="667" y="38"/>
                      </a:lnTo>
                      <a:lnTo>
                        <a:pt x="812" y="38"/>
                      </a:lnTo>
                      <a:lnTo>
                        <a:pt x="894" y="117"/>
                      </a:lnTo>
                      <a:lnTo>
                        <a:pt x="934" y="118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</a:ln>
              </p:spPr>
              <p:txBody>
                <a:bodyPr>
                  <a:no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337" name="Freeform 86"/>
                <p:cNvSpPr/>
                <p:nvPr/>
              </p:nvSpPr>
              <p:spPr bwMode="auto">
                <a:xfrm>
                  <a:off x="3083" y="2660"/>
                  <a:ext cx="616" cy="89"/>
                </a:xfrm>
                <a:custGeom>
                  <a:cxnLst>
                    <a:cxn ang="0">
                      <a:pos x="3" y="168"/>
                    </a:cxn>
                    <a:cxn ang="0">
                      <a:pos x="9" y="173"/>
                    </a:cxn>
                    <a:cxn ang="0">
                      <a:pos x="23" y="174"/>
                    </a:cxn>
                    <a:cxn ang="0">
                      <a:pos x="59" y="174"/>
                    </a:cxn>
                    <a:cxn ang="0">
                      <a:pos x="101" y="174"/>
                    </a:cxn>
                    <a:cxn ang="0">
                      <a:pos x="131" y="174"/>
                    </a:cxn>
                    <a:cxn ang="0">
                      <a:pos x="135" y="142"/>
                    </a:cxn>
                    <a:cxn ang="0">
                      <a:pos x="152" y="91"/>
                    </a:cxn>
                    <a:cxn ang="0">
                      <a:pos x="184" y="56"/>
                    </a:cxn>
                    <a:cxn ang="0">
                      <a:pos x="222" y="39"/>
                    </a:cxn>
                    <a:cxn ang="0">
                      <a:pos x="261" y="38"/>
                    </a:cxn>
                    <a:cxn ang="0">
                      <a:pos x="302" y="49"/>
                    </a:cxn>
                    <a:cxn ang="0">
                      <a:pos x="339" y="79"/>
                    </a:cxn>
                    <a:cxn ang="0">
                      <a:pos x="362" y="137"/>
                    </a:cxn>
                    <a:cxn ang="0">
                      <a:pos x="380" y="178"/>
                    </a:cxn>
                    <a:cxn ang="0">
                      <a:pos x="434" y="178"/>
                    </a:cxn>
                    <a:cxn ang="0">
                      <a:pos x="513" y="178"/>
                    </a:cxn>
                    <a:cxn ang="0">
                      <a:pos x="609" y="178"/>
                    </a:cxn>
                    <a:cxn ang="0">
                      <a:pos x="707" y="178"/>
                    </a:cxn>
                    <a:cxn ang="0">
                      <a:pos x="798" y="178"/>
                    </a:cxn>
                    <a:cxn ang="0">
                      <a:pos x="869" y="178"/>
                    </a:cxn>
                    <a:cxn ang="0">
                      <a:pos x="910" y="178"/>
                    </a:cxn>
                    <a:cxn ang="0">
                      <a:pos x="917" y="156"/>
                    </a:cxn>
                    <a:cxn ang="0">
                      <a:pos x="931" y="109"/>
                    </a:cxn>
                    <a:cxn ang="0">
                      <a:pos x="959" y="68"/>
                    </a:cxn>
                    <a:cxn ang="0">
                      <a:pos x="1004" y="44"/>
                    </a:cxn>
                    <a:cxn ang="0">
                      <a:pos x="1064" y="44"/>
                    </a:cxn>
                    <a:cxn ang="0">
                      <a:pos x="1107" y="65"/>
                    </a:cxn>
                    <a:cxn ang="0">
                      <a:pos x="1135" y="103"/>
                    </a:cxn>
                    <a:cxn ang="0">
                      <a:pos x="1149" y="150"/>
                    </a:cxn>
                    <a:cxn ang="0">
                      <a:pos x="1160" y="176"/>
                    </a:cxn>
                    <a:cxn ang="0">
                      <a:pos x="1186" y="178"/>
                    </a:cxn>
                    <a:cxn ang="0">
                      <a:pos x="1212" y="176"/>
                    </a:cxn>
                    <a:cxn ang="0">
                      <a:pos x="1229" y="164"/>
                    </a:cxn>
                    <a:cxn ang="0">
                      <a:pos x="1173" y="154"/>
                    </a:cxn>
                    <a:cxn ang="0">
                      <a:pos x="1156" y="90"/>
                    </a:cxn>
                    <a:cxn ang="0">
                      <a:pos x="1121" y="47"/>
                    </a:cxn>
                    <a:cxn ang="0">
                      <a:pos x="1079" y="25"/>
                    </a:cxn>
                    <a:cxn ang="0">
                      <a:pos x="1034" y="18"/>
                    </a:cxn>
                    <a:cxn ang="0">
                      <a:pos x="992" y="25"/>
                    </a:cxn>
                    <a:cxn ang="0">
                      <a:pos x="955" y="42"/>
                    </a:cxn>
                    <a:cxn ang="0">
                      <a:pos x="925" y="69"/>
                    </a:cxn>
                    <a:cxn ang="0">
                      <a:pos x="905" y="103"/>
                    </a:cxn>
                    <a:cxn ang="0">
                      <a:pos x="384" y="80"/>
                    </a:cxn>
                    <a:cxn ang="0">
                      <a:pos x="355" y="44"/>
                    </a:cxn>
                    <a:cxn ang="0">
                      <a:pos x="316" y="16"/>
                    </a:cxn>
                    <a:cxn ang="0">
                      <a:pos x="271" y="2"/>
                    </a:cxn>
                    <a:cxn ang="0">
                      <a:pos x="222" y="2"/>
                    </a:cxn>
                    <a:cxn ang="0">
                      <a:pos x="176" y="16"/>
                    </a:cxn>
                    <a:cxn ang="0">
                      <a:pos x="138" y="44"/>
                    </a:cxn>
                    <a:cxn ang="0">
                      <a:pos x="109" y="80"/>
                    </a:cxn>
                    <a:cxn ang="0">
                      <a:pos x="24" y="102"/>
                    </a:cxn>
                    <a:cxn ang="0">
                      <a:pos x="24" y="141"/>
                    </a:cxn>
                    <a:cxn ang="0">
                      <a:pos x="24" y="163"/>
                    </a:cxn>
                  </a:cxnLst>
                  <a:rect l="0" t="0" r="r" b="b"/>
                  <a:pathLst>
                    <a:path w="1232" h="178">
                      <a:moveTo>
                        <a:pt x="0" y="163"/>
                      </a:moveTo>
                      <a:lnTo>
                        <a:pt x="3" y="168"/>
                      </a:lnTo>
                      <a:lnTo>
                        <a:pt x="7" y="171"/>
                      </a:lnTo>
                      <a:lnTo>
                        <a:pt x="9" y="173"/>
                      </a:lnTo>
                      <a:lnTo>
                        <a:pt x="12" y="174"/>
                      </a:lnTo>
                      <a:lnTo>
                        <a:pt x="23" y="174"/>
                      </a:lnTo>
                      <a:lnTo>
                        <a:pt x="39" y="174"/>
                      </a:lnTo>
                      <a:lnTo>
                        <a:pt x="59" y="174"/>
                      </a:lnTo>
                      <a:lnTo>
                        <a:pt x="81" y="174"/>
                      </a:lnTo>
                      <a:lnTo>
                        <a:pt x="101" y="174"/>
                      </a:lnTo>
                      <a:lnTo>
                        <a:pt x="119" y="174"/>
                      </a:lnTo>
                      <a:lnTo>
                        <a:pt x="131" y="174"/>
                      </a:lnTo>
                      <a:lnTo>
                        <a:pt x="135" y="174"/>
                      </a:lnTo>
                      <a:lnTo>
                        <a:pt x="135" y="142"/>
                      </a:lnTo>
                      <a:lnTo>
                        <a:pt x="141" y="114"/>
                      </a:lnTo>
                      <a:lnTo>
                        <a:pt x="152" y="91"/>
                      </a:lnTo>
                      <a:lnTo>
                        <a:pt x="167" y="71"/>
                      </a:lnTo>
                      <a:lnTo>
                        <a:pt x="184" y="56"/>
                      </a:lnTo>
                      <a:lnTo>
                        <a:pt x="202" y="45"/>
                      </a:lnTo>
                      <a:lnTo>
                        <a:pt x="222" y="39"/>
                      </a:lnTo>
                      <a:lnTo>
                        <a:pt x="241" y="37"/>
                      </a:lnTo>
                      <a:lnTo>
                        <a:pt x="261" y="38"/>
                      </a:lnTo>
                      <a:lnTo>
                        <a:pt x="282" y="41"/>
                      </a:lnTo>
                      <a:lnTo>
                        <a:pt x="302" y="49"/>
                      </a:lnTo>
                      <a:lnTo>
                        <a:pt x="322" y="61"/>
                      </a:lnTo>
                      <a:lnTo>
                        <a:pt x="339" y="79"/>
                      </a:lnTo>
                      <a:lnTo>
                        <a:pt x="352" y="104"/>
                      </a:lnTo>
                      <a:lnTo>
                        <a:pt x="362" y="137"/>
                      </a:lnTo>
                      <a:lnTo>
                        <a:pt x="366" y="178"/>
                      </a:lnTo>
                      <a:lnTo>
                        <a:pt x="380" y="178"/>
                      </a:lnTo>
                      <a:lnTo>
                        <a:pt x="403" y="178"/>
                      </a:lnTo>
                      <a:lnTo>
                        <a:pt x="434" y="178"/>
                      </a:lnTo>
                      <a:lnTo>
                        <a:pt x="471" y="178"/>
                      </a:lnTo>
                      <a:lnTo>
                        <a:pt x="513" y="178"/>
                      </a:lnTo>
                      <a:lnTo>
                        <a:pt x="559" y="178"/>
                      </a:lnTo>
                      <a:lnTo>
                        <a:pt x="609" y="178"/>
                      </a:lnTo>
                      <a:lnTo>
                        <a:pt x="658" y="178"/>
                      </a:lnTo>
                      <a:lnTo>
                        <a:pt x="707" y="178"/>
                      </a:lnTo>
                      <a:lnTo>
                        <a:pt x="754" y="178"/>
                      </a:lnTo>
                      <a:lnTo>
                        <a:pt x="798" y="178"/>
                      </a:lnTo>
                      <a:lnTo>
                        <a:pt x="837" y="178"/>
                      </a:lnTo>
                      <a:lnTo>
                        <a:pt x="869" y="178"/>
                      </a:lnTo>
                      <a:lnTo>
                        <a:pt x="894" y="178"/>
                      </a:lnTo>
                      <a:lnTo>
                        <a:pt x="910" y="178"/>
                      </a:lnTo>
                      <a:lnTo>
                        <a:pt x="916" y="178"/>
                      </a:lnTo>
                      <a:lnTo>
                        <a:pt x="917" y="156"/>
                      </a:lnTo>
                      <a:lnTo>
                        <a:pt x="923" y="132"/>
                      </a:lnTo>
                      <a:lnTo>
                        <a:pt x="931" y="109"/>
                      </a:lnTo>
                      <a:lnTo>
                        <a:pt x="943" y="87"/>
                      </a:lnTo>
                      <a:lnTo>
                        <a:pt x="959" y="68"/>
                      </a:lnTo>
                      <a:lnTo>
                        <a:pt x="979" y="53"/>
                      </a:lnTo>
                      <a:lnTo>
                        <a:pt x="1004" y="44"/>
                      </a:lnTo>
                      <a:lnTo>
                        <a:pt x="1034" y="40"/>
                      </a:lnTo>
                      <a:lnTo>
                        <a:pt x="1064" y="44"/>
                      </a:lnTo>
                      <a:lnTo>
                        <a:pt x="1088" y="53"/>
                      </a:lnTo>
                      <a:lnTo>
                        <a:pt x="1107" y="65"/>
                      </a:lnTo>
                      <a:lnTo>
                        <a:pt x="1123" y="83"/>
                      </a:lnTo>
                      <a:lnTo>
                        <a:pt x="1135" y="103"/>
                      </a:lnTo>
                      <a:lnTo>
                        <a:pt x="1144" y="126"/>
                      </a:lnTo>
                      <a:lnTo>
                        <a:pt x="1149" y="150"/>
                      </a:lnTo>
                      <a:lnTo>
                        <a:pt x="1151" y="176"/>
                      </a:lnTo>
                      <a:lnTo>
                        <a:pt x="1160" y="176"/>
                      </a:lnTo>
                      <a:lnTo>
                        <a:pt x="1173" y="177"/>
                      </a:lnTo>
                      <a:lnTo>
                        <a:pt x="1186" y="178"/>
                      </a:lnTo>
                      <a:lnTo>
                        <a:pt x="1199" y="177"/>
                      </a:lnTo>
                      <a:lnTo>
                        <a:pt x="1212" y="176"/>
                      </a:lnTo>
                      <a:lnTo>
                        <a:pt x="1222" y="171"/>
                      </a:lnTo>
                      <a:lnTo>
                        <a:pt x="1229" y="164"/>
                      </a:lnTo>
                      <a:lnTo>
                        <a:pt x="1232" y="154"/>
                      </a:lnTo>
                      <a:lnTo>
                        <a:pt x="1173" y="154"/>
                      </a:lnTo>
                      <a:lnTo>
                        <a:pt x="1167" y="118"/>
                      </a:lnTo>
                      <a:lnTo>
                        <a:pt x="1156" y="90"/>
                      </a:lnTo>
                      <a:lnTo>
                        <a:pt x="1140" y="65"/>
                      </a:lnTo>
                      <a:lnTo>
                        <a:pt x="1121" y="47"/>
                      </a:lnTo>
                      <a:lnTo>
                        <a:pt x="1100" y="34"/>
                      </a:lnTo>
                      <a:lnTo>
                        <a:pt x="1079" y="25"/>
                      </a:lnTo>
                      <a:lnTo>
                        <a:pt x="1055" y="19"/>
                      </a:lnTo>
                      <a:lnTo>
                        <a:pt x="1034" y="18"/>
                      </a:lnTo>
                      <a:lnTo>
                        <a:pt x="1013" y="19"/>
                      </a:lnTo>
                      <a:lnTo>
                        <a:pt x="992" y="25"/>
                      </a:lnTo>
                      <a:lnTo>
                        <a:pt x="973" y="32"/>
                      </a:lnTo>
                      <a:lnTo>
                        <a:pt x="955" y="42"/>
                      </a:lnTo>
                      <a:lnTo>
                        <a:pt x="939" y="55"/>
                      </a:lnTo>
                      <a:lnTo>
                        <a:pt x="925" y="69"/>
                      </a:lnTo>
                      <a:lnTo>
                        <a:pt x="914" y="85"/>
                      </a:lnTo>
                      <a:lnTo>
                        <a:pt x="905" y="103"/>
                      </a:lnTo>
                      <a:lnTo>
                        <a:pt x="395" y="101"/>
                      </a:lnTo>
                      <a:lnTo>
                        <a:pt x="384" y="80"/>
                      </a:lnTo>
                      <a:lnTo>
                        <a:pt x="372" y="61"/>
                      </a:lnTo>
                      <a:lnTo>
                        <a:pt x="355" y="44"/>
                      </a:lnTo>
                      <a:lnTo>
                        <a:pt x="337" y="29"/>
                      </a:lnTo>
                      <a:lnTo>
                        <a:pt x="316" y="16"/>
                      </a:lnTo>
                      <a:lnTo>
                        <a:pt x="294" y="8"/>
                      </a:lnTo>
                      <a:lnTo>
                        <a:pt x="271" y="2"/>
                      </a:lnTo>
                      <a:lnTo>
                        <a:pt x="246" y="0"/>
                      </a:lnTo>
                      <a:lnTo>
                        <a:pt x="222" y="2"/>
                      </a:lnTo>
                      <a:lnTo>
                        <a:pt x="198" y="8"/>
                      </a:lnTo>
                      <a:lnTo>
                        <a:pt x="176" y="16"/>
                      </a:lnTo>
                      <a:lnTo>
                        <a:pt x="155" y="29"/>
                      </a:lnTo>
                      <a:lnTo>
                        <a:pt x="138" y="44"/>
                      </a:lnTo>
                      <a:lnTo>
                        <a:pt x="122" y="61"/>
                      </a:lnTo>
                      <a:lnTo>
                        <a:pt x="109" y="80"/>
                      </a:lnTo>
                      <a:lnTo>
                        <a:pt x="99" y="101"/>
                      </a:lnTo>
                      <a:lnTo>
                        <a:pt x="24" y="102"/>
                      </a:lnTo>
                      <a:lnTo>
                        <a:pt x="24" y="121"/>
                      </a:lnTo>
                      <a:lnTo>
                        <a:pt x="24" y="141"/>
                      </a:lnTo>
                      <a:lnTo>
                        <a:pt x="24" y="156"/>
                      </a:lnTo>
                      <a:lnTo>
                        <a:pt x="24" y="163"/>
                      </a:lnTo>
                      <a:lnTo>
                        <a:pt x="0" y="163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</a:ln>
              </p:spPr>
              <p:txBody>
                <a:bodyPr>
                  <a:no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338" name="Freeform 87"/>
                <p:cNvSpPr/>
                <p:nvPr/>
              </p:nvSpPr>
              <p:spPr bwMode="auto">
                <a:xfrm>
                  <a:off x="3519" y="2547"/>
                  <a:ext cx="78" cy="62"/>
                </a:xfrm>
                <a:custGeom>
                  <a:cxnLst>
                    <a:cxn ang="0">
                      <a:pos x="11" y="0"/>
                    </a:cxn>
                    <a:cxn ang="0">
                      <a:pos x="156" y="118"/>
                    </a:cxn>
                    <a:cxn ang="0">
                      <a:pos x="148" y="124"/>
                    </a:cxn>
                    <a:cxn ang="0">
                      <a:pos x="0" y="2"/>
                    </a:cxn>
                    <a:cxn ang="0">
                      <a:pos x="11" y="0"/>
                    </a:cxn>
                  </a:cxnLst>
                  <a:rect l="0" t="0" r="r" b="b"/>
                  <a:pathLst>
                    <a:path w="156" h="124">
                      <a:moveTo>
                        <a:pt x="11" y="0"/>
                      </a:moveTo>
                      <a:lnTo>
                        <a:pt x="156" y="118"/>
                      </a:lnTo>
                      <a:lnTo>
                        <a:pt x="148" y="124"/>
                      </a:lnTo>
                      <a:lnTo>
                        <a:pt x="0" y="2"/>
                      </a:lnTo>
                      <a:lnTo>
                        <a:pt x="11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</a:ln>
              </p:spPr>
              <p:txBody>
                <a:bodyPr>
                  <a:no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339" name="Freeform 88"/>
                <p:cNvSpPr/>
                <p:nvPr/>
              </p:nvSpPr>
              <p:spPr bwMode="auto">
                <a:xfrm>
                  <a:off x="3438" y="2558"/>
                  <a:ext cx="61" cy="63"/>
                </a:xfrm>
                <a:custGeom>
                  <a:cxnLst>
                    <a:cxn ang="0">
                      <a:pos x="94" y="85"/>
                    </a:cxn>
                    <a:cxn ang="0">
                      <a:pos x="93" y="76"/>
                    </a:cxn>
                    <a:cxn ang="0">
                      <a:pos x="99" y="70"/>
                    </a:cxn>
                    <a:cxn ang="0">
                      <a:pos x="108" y="69"/>
                    </a:cxn>
                    <a:cxn ang="0">
                      <a:pos x="110" y="62"/>
                    </a:cxn>
                    <a:cxn ang="0">
                      <a:pos x="109" y="56"/>
                    </a:cxn>
                    <a:cxn ang="0">
                      <a:pos x="113" y="53"/>
                    </a:cxn>
                    <a:cxn ang="0">
                      <a:pos x="115" y="49"/>
                    </a:cxn>
                    <a:cxn ang="0">
                      <a:pos x="110" y="47"/>
                    </a:cxn>
                    <a:cxn ang="0">
                      <a:pos x="109" y="43"/>
                    </a:cxn>
                    <a:cxn ang="0">
                      <a:pos x="112" y="38"/>
                    </a:cxn>
                    <a:cxn ang="0">
                      <a:pos x="110" y="30"/>
                    </a:cxn>
                    <a:cxn ang="0">
                      <a:pos x="113" y="22"/>
                    </a:cxn>
                    <a:cxn ang="0">
                      <a:pos x="110" y="10"/>
                    </a:cxn>
                    <a:cxn ang="0">
                      <a:pos x="104" y="7"/>
                    </a:cxn>
                    <a:cxn ang="0">
                      <a:pos x="102" y="11"/>
                    </a:cxn>
                    <a:cxn ang="0">
                      <a:pos x="98" y="7"/>
                    </a:cxn>
                    <a:cxn ang="0">
                      <a:pos x="84" y="0"/>
                    </a:cxn>
                    <a:cxn ang="0">
                      <a:pos x="76" y="3"/>
                    </a:cxn>
                    <a:cxn ang="0">
                      <a:pos x="72" y="8"/>
                    </a:cxn>
                    <a:cxn ang="0">
                      <a:pos x="63" y="7"/>
                    </a:cxn>
                    <a:cxn ang="0">
                      <a:pos x="55" y="8"/>
                    </a:cxn>
                    <a:cxn ang="0">
                      <a:pos x="54" y="11"/>
                    </a:cxn>
                    <a:cxn ang="0">
                      <a:pos x="52" y="17"/>
                    </a:cxn>
                    <a:cxn ang="0">
                      <a:pos x="47" y="19"/>
                    </a:cxn>
                    <a:cxn ang="0">
                      <a:pos x="45" y="27"/>
                    </a:cxn>
                    <a:cxn ang="0">
                      <a:pos x="38" y="35"/>
                    </a:cxn>
                    <a:cxn ang="0">
                      <a:pos x="38" y="55"/>
                    </a:cxn>
                    <a:cxn ang="0">
                      <a:pos x="41" y="64"/>
                    </a:cxn>
                    <a:cxn ang="0">
                      <a:pos x="38" y="65"/>
                    </a:cxn>
                    <a:cxn ang="0">
                      <a:pos x="39" y="69"/>
                    </a:cxn>
                    <a:cxn ang="0">
                      <a:pos x="51" y="76"/>
                    </a:cxn>
                    <a:cxn ang="0">
                      <a:pos x="55" y="78"/>
                    </a:cxn>
                    <a:cxn ang="0">
                      <a:pos x="52" y="80"/>
                    </a:cxn>
                    <a:cxn ang="0">
                      <a:pos x="55" y="81"/>
                    </a:cxn>
                    <a:cxn ang="0">
                      <a:pos x="64" y="80"/>
                    </a:cxn>
                    <a:cxn ang="0">
                      <a:pos x="70" y="78"/>
                    </a:cxn>
                    <a:cxn ang="0">
                      <a:pos x="74" y="74"/>
                    </a:cxn>
                    <a:cxn ang="0">
                      <a:pos x="74" y="76"/>
                    </a:cxn>
                    <a:cxn ang="0">
                      <a:pos x="74" y="79"/>
                    </a:cxn>
                    <a:cxn ang="0">
                      <a:pos x="66" y="84"/>
                    </a:cxn>
                    <a:cxn ang="0">
                      <a:pos x="55" y="94"/>
                    </a:cxn>
                    <a:cxn ang="0">
                      <a:pos x="46" y="88"/>
                    </a:cxn>
                    <a:cxn ang="0">
                      <a:pos x="31" y="63"/>
                    </a:cxn>
                    <a:cxn ang="0">
                      <a:pos x="19" y="49"/>
                    </a:cxn>
                    <a:cxn ang="0">
                      <a:pos x="1" y="54"/>
                    </a:cxn>
                    <a:cxn ang="0">
                      <a:pos x="6" y="85"/>
                    </a:cxn>
                    <a:cxn ang="0">
                      <a:pos x="16" y="119"/>
                    </a:cxn>
                    <a:cxn ang="0">
                      <a:pos x="122" y="125"/>
                    </a:cxn>
                    <a:cxn ang="0">
                      <a:pos x="117" y="112"/>
                    </a:cxn>
                    <a:cxn ang="0">
                      <a:pos x="95" y="88"/>
                    </a:cxn>
                  </a:cxnLst>
                  <a:rect l="0" t="0" r="r" b="b"/>
                  <a:pathLst>
                    <a:path w="122" h="125">
                      <a:moveTo>
                        <a:pt x="95" y="88"/>
                      </a:moveTo>
                      <a:lnTo>
                        <a:pt x="94" y="85"/>
                      </a:lnTo>
                      <a:lnTo>
                        <a:pt x="93" y="80"/>
                      </a:lnTo>
                      <a:lnTo>
                        <a:pt x="93" y="76"/>
                      </a:lnTo>
                      <a:lnTo>
                        <a:pt x="95" y="71"/>
                      </a:lnTo>
                      <a:lnTo>
                        <a:pt x="99" y="70"/>
                      </a:lnTo>
                      <a:lnTo>
                        <a:pt x="104" y="70"/>
                      </a:lnTo>
                      <a:lnTo>
                        <a:pt x="108" y="69"/>
                      </a:lnTo>
                      <a:lnTo>
                        <a:pt x="110" y="65"/>
                      </a:lnTo>
                      <a:lnTo>
                        <a:pt x="110" y="62"/>
                      </a:lnTo>
                      <a:lnTo>
                        <a:pt x="109" y="59"/>
                      </a:lnTo>
                      <a:lnTo>
                        <a:pt x="109" y="56"/>
                      </a:lnTo>
                      <a:lnTo>
                        <a:pt x="110" y="54"/>
                      </a:lnTo>
                      <a:lnTo>
                        <a:pt x="113" y="53"/>
                      </a:lnTo>
                      <a:lnTo>
                        <a:pt x="115" y="50"/>
                      </a:lnTo>
                      <a:lnTo>
                        <a:pt x="115" y="49"/>
                      </a:lnTo>
                      <a:lnTo>
                        <a:pt x="113" y="48"/>
                      </a:lnTo>
                      <a:lnTo>
                        <a:pt x="110" y="47"/>
                      </a:lnTo>
                      <a:lnTo>
                        <a:pt x="109" y="46"/>
                      </a:lnTo>
                      <a:lnTo>
                        <a:pt x="109" y="43"/>
                      </a:lnTo>
                      <a:lnTo>
                        <a:pt x="110" y="41"/>
                      </a:lnTo>
                      <a:lnTo>
                        <a:pt x="112" y="38"/>
                      </a:lnTo>
                      <a:lnTo>
                        <a:pt x="112" y="34"/>
                      </a:lnTo>
                      <a:lnTo>
                        <a:pt x="110" y="30"/>
                      </a:lnTo>
                      <a:lnTo>
                        <a:pt x="109" y="26"/>
                      </a:lnTo>
                      <a:lnTo>
                        <a:pt x="113" y="22"/>
                      </a:lnTo>
                      <a:lnTo>
                        <a:pt x="114" y="16"/>
                      </a:lnTo>
                      <a:lnTo>
                        <a:pt x="110" y="10"/>
                      </a:lnTo>
                      <a:lnTo>
                        <a:pt x="104" y="6"/>
                      </a:lnTo>
                      <a:lnTo>
                        <a:pt x="104" y="7"/>
                      </a:lnTo>
                      <a:lnTo>
                        <a:pt x="104" y="9"/>
                      </a:lnTo>
                      <a:lnTo>
                        <a:pt x="102" y="11"/>
                      </a:lnTo>
                      <a:lnTo>
                        <a:pt x="101" y="12"/>
                      </a:lnTo>
                      <a:lnTo>
                        <a:pt x="98" y="7"/>
                      </a:lnTo>
                      <a:lnTo>
                        <a:pt x="92" y="2"/>
                      </a:lnTo>
                      <a:lnTo>
                        <a:pt x="84" y="0"/>
                      </a:lnTo>
                      <a:lnTo>
                        <a:pt x="76" y="1"/>
                      </a:lnTo>
                      <a:lnTo>
                        <a:pt x="76" y="3"/>
                      </a:lnTo>
                      <a:lnTo>
                        <a:pt x="75" y="7"/>
                      </a:lnTo>
                      <a:lnTo>
                        <a:pt x="72" y="8"/>
                      </a:lnTo>
                      <a:lnTo>
                        <a:pt x="68" y="8"/>
                      </a:lnTo>
                      <a:lnTo>
                        <a:pt x="63" y="7"/>
                      </a:lnTo>
                      <a:lnTo>
                        <a:pt x="59" y="7"/>
                      </a:lnTo>
                      <a:lnTo>
                        <a:pt x="55" y="8"/>
                      </a:lnTo>
                      <a:lnTo>
                        <a:pt x="52" y="9"/>
                      </a:lnTo>
                      <a:lnTo>
                        <a:pt x="54" y="11"/>
                      </a:lnTo>
                      <a:lnTo>
                        <a:pt x="54" y="15"/>
                      </a:lnTo>
                      <a:lnTo>
                        <a:pt x="52" y="17"/>
                      </a:lnTo>
                      <a:lnTo>
                        <a:pt x="46" y="17"/>
                      </a:lnTo>
                      <a:lnTo>
                        <a:pt x="47" y="19"/>
                      </a:lnTo>
                      <a:lnTo>
                        <a:pt x="46" y="23"/>
                      </a:lnTo>
                      <a:lnTo>
                        <a:pt x="45" y="27"/>
                      </a:lnTo>
                      <a:lnTo>
                        <a:pt x="41" y="30"/>
                      </a:lnTo>
                      <a:lnTo>
                        <a:pt x="38" y="35"/>
                      </a:lnTo>
                      <a:lnTo>
                        <a:pt x="37" y="45"/>
                      </a:lnTo>
                      <a:lnTo>
                        <a:pt x="38" y="55"/>
                      </a:lnTo>
                      <a:lnTo>
                        <a:pt x="45" y="63"/>
                      </a:lnTo>
                      <a:lnTo>
                        <a:pt x="41" y="64"/>
                      </a:lnTo>
                      <a:lnTo>
                        <a:pt x="39" y="64"/>
                      </a:lnTo>
                      <a:lnTo>
                        <a:pt x="38" y="65"/>
                      </a:lnTo>
                      <a:lnTo>
                        <a:pt x="37" y="65"/>
                      </a:lnTo>
                      <a:lnTo>
                        <a:pt x="39" y="69"/>
                      </a:lnTo>
                      <a:lnTo>
                        <a:pt x="45" y="72"/>
                      </a:lnTo>
                      <a:lnTo>
                        <a:pt x="51" y="76"/>
                      </a:lnTo>
                      <a:lnTo>
                        <a:pt x="56" y="76"/>
                      </a:lnTo>
                      <a:lnTo>
                        <a:pt x="55" y="78"/>
                      </a:lnTo>
                      <a:lnTo>
                        <a:pt x="53" y="79"/>
                      </a:lnTo>
                      <a:lnTo>
                        <a:pt x="52" y="80"/>
                      </a:lnTo>
                      <a:lnTo>
                        <a:pt x="52" y="80"/>
                      </a:lnTo>
                      <a:lnTo>
                        <a:pt x="55" y="81"/>
                      </a:lnTo>
                      <a:lnTo>
                        <a:pt x="60" y="81"/>
                      </a:lnTo>
                      <a:lnTo>
                        <a:pt x="64" y="80"/>
                      </a:lnTo>
                      <a:lnTo>
                        <a:pt x="67" y="78"/>
                      </a:lnTo>
                      <a:lnTo>
                        <a:pt x="70" y="78"/>
                      </a:lnTo>
                      <a:lnTo>
                        <a:pt x="72" y="77"/>
                      </a:lnTo>
                      <a:lnTo>
                        <a:pt x="74" y="74"/>
                      </a:lnTo>
                      <a:lnTo>
                        <a:pt x="74" y="73"/>
                      </a:lnTo>
                      <a:lnTo>
                        <a:pt x="74" y="76"/>
                      </a:lnTo>
                      <a:lnTo>
                        <a:pt x="74" y="78"/>
                      </a:lnTo>
                      <a:lnTo>
                        <a:pt x="74" y="79"/>
                      </a:lnTo>
                      <a:lnTo>
                        <a:pt x="74" y="80"/>
                      </a:lnTo>
                      <a:lnTo>
                        <a:pt x="66" y="84"/>
                      </a:lnTo>
                      <a:lnTo>
                        <a:pt x="60" y="88"/>
                      </a:lnTo>
                      <a:lnTo>
                        <a:pt x="55" y="94"/>
                      </a:lnTo>
                      <a:lnTo>
                        <a:pt x="53" y="101"/>
                      </a:lnTo>
                      <a:lnTo>
                        <a:pt x="46" y="88"/>
                      </a:lnTo>
                      <a:lnTo>
                        <a:pt x="38" y="74"/>
                      </a:lnTo>
                      <a:lnTo>
                        <a:pt x="31" y="63"/>
                      </a:lnTo>
                      <a:lnTo>
                        <a:pt x="26" y="54"/>
                      </a:lnTo>
                      <a:lnTo>
                        <a:pt x="19" y="49"/>
                      </a:lnTo>
                      <a:lnTo>
                        <a:pt x="10" y="49"/>
                      </a:lnTo>
                      <a:lnTo>
                        <a:pt x="1" y="54"/>
                      </a:lnTo>
                      <a:lnTo>
                        <a:pt x="0" y="66"/>
                      </a:lnTo>
                      <a:lnTo>
                        <a:pt x="6" y="85"/>
                      </a:lnTo>
                      <a:lnTo>
                        <a:pt x="11" y="104"/>
                      </a:lnTo>
                      <a:lnTo>
                        <a:pt x="16" y="119"/>
                      </a:lnTo>
                      <a:lnTo>
                        <a:pt x="18" y="125"/>
                      </a:lnTo>
                      <a:lnTo>
                        <a:pt x="122" y="125"/>
                      </a:lnTo>
                      <a:lnTo>
                        <a:pt x="121" y="121"/>
                      </a:lnTo>
                      <a:lnTo>
                        <a:pt x="117" y="112"/>
                      </a:lnTo>
                      <a:lnTo>
                        <a:pt x="109" y="101"/>
                      </a:lnTo>
                      <a:lnTo>
                        <a:pt x="95" y="88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</a:ln>
              </p:spPr>
              <p:txBody>
                <a:bodyPr>
                  <a:no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340" name="Freeform 89"/>
                <p:cNvSpPr/>
                <p:nvPr/>
              </p:nvSpPr>
              <p:spPr bwMode="auto">
                <a:xfrm>
                  <a:off x="3519" y="2594"/>
                  <a:ext cx="12" cy="27"/>
                </a:xfrm>
                <a:custGeom>
                  <a:cxnLst>
                    <a:cxn ang="0">
                      <a:pos x="16" y="53"/>
                    </a:cxn>
                    <a:cxn ang="0">
                      <a:pos x="25" y="9"/>
                    </a:cxn>
                    <a:cxn ang="0">
                      <a:pos x="25" y="6"/>
                    </a:cxn>
                    <a:cxn ang="0">
                      <a:pos x="24" y="2"/>
                    </a:cxn>
                    <a:cxn ang="0">
                      <a:pos x="23" y="1"/>
                    </a:cxn>
                    <a:cxn ang="0">
                      <a:pos x="20" y="0"/>
                    </a:cxn>
                    <a:cxn ang="0">
                      <a:pos x="16" y="0"/>
                    </a:cxn>
                    <a:cxn ang="0">
                      <a:pos x="14" y="1"/>
                    </a:cxn>
                    <a:cxn ang="0">
                      <a:pos x="12" y="2"/>
                    </a:cxn>
                    <a:cxn ang="0">
                      <a:pos x="10" y="6"/>
                    </a:cxn>
                    <a:cxn ang="0">
                      <a:pos x="8" y="17"/>
                    </a:cxn>
                    <a:cxn ang="0">
                      <a:pos x="5" y="33"/>
                    </a:cxn>
                    <a:cxn ang="0">
                      <a:pos x="1" y="48"/>
                    </a:cxn>
                    <a:cxn ang="0">
                      <a:pos x="0" y="54"/>
                    </a:cxn>
                    <a:cxn ang="0">
                      <a:pos x="16" y="53"/>
                    </a:cxn>
                  </a:cxnLst>
                  <a:rect l="0" t="0" r="r" b="b"/>
                  <a:pathLst>
                    <a:path w="25" h="54">
                      <a:moveTo>
                        <a:pt x="16" y="53"/>
                      </a:moveTo>
                      <a:lnTo>
                        <a:pt x="25" y="9"/>
                      </a:lnTo>
                      <a:lnTo>
                        <a:pt x="25" y="6"/>
                      </a:lnTo>
                      <a:lnTo>
                        <a:pt x="24" y="2"/>
                      </a:lnTo>
                      <a:lnTo>
                        <a:pt x="23" y="1"/>
                      </a:lnTo>
                      <a:lnTo>
                        <a:pt x="20" y="0"/>
                      </a:lnTo>
                      <a:lnTo>
                        <a:pt x="16" y="0"/>
                      </a:lnTo>
                      <a:lnTo>
                        <a:pt x="14" y="1"/>
                      </a:lnTo>
                      <a:lnTo>
                        <a:pt x="12" y="2"/>
                      </a:lnTo>
                      <a:lnTo>
                        <a:pt x="10" y="6"/>
                      </a:lnTo>
                      <a:lnTo>
                        <a:pt x="8" y="17"/>
                      </a:lnTo>
                      <a:lnTo>
                        <a:pt x="5" y="33"/>
                      </a:lnTo>
                      <a:lnTo>
                        <a:pt x="1" y="48"/>
                      </a:lnTo>
                      <a:lnTo>
                        <a:pt x="0" y="54"/>
                      </a:lnTo>
                      <a:lnTo>
                        <a:pt x="16" y="53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</a:ln>
              </p:spPr>
              <p:txBody>
                <a:bodyPr>
                  <a:no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</p:grpSp>
          <p:sp>
            <p:nvSpPr>
              <p:cNvPr id="318" name="圆角矩形 317"/>
              <p:cNvSpPr/>
              <p:nvPr/>
            </p:nvSpPr>
            <p:spPr>
              <a:xfrm rot="21369386">
                <a:off x="1965270" y="3540455"/>
                <a:ext cx="1059354" cy="432048"/>
              </a:xfrm>
              <a:prstGeom prst="roundRect">
                <a:avLst/>
              </a:prstGeom>
              <a:solidFill>
                <a:srgbClr val="373C6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华文细黑" pitchFamily="2" charset="-122"/>
                  <a:ea typeface="华文细黑" pitchFamily="2" charset="-122"/>
                </a:endParaRPr>
              </a:p>
            </p:txBody>
          </p:sp>
          <p:pic>
            <p:nvPicPr>
              <p:cNvPr id="319" name="图片 318"/>
              <p:cNvPicPr>
                <a:picLocks noChangeAspect="1"/>
              </p:cNvPicPr>
              <p:nvPr/>
            </p:nvPicPr>
            <p:blipFill>
              <a:blip r:embed="rId10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b="27151"/>
              <a:stretch>
                <a:fillRect/>
              </a:stretch>
            </p:blipFill>
            <p:spPr>
              <a:xfrm rot="21377360">
                <a:off x="2134887" y="3636719"/>
                <a:ext cx="903277" cy="318855"/>
              </a:xfrm>
              <a:prstGeom prst="rect">
                <a:avLst/>
              </a:prstGeom>
            </p:spPr>
          </p:pic>
        </p:grpSp>
        <p:sp>
          <p:nvSpPr>
            <p:cNvPr id="316" name="TextBox 315"/>
            <p:cNvSpPr txBox="1"/>
            <p:nvPr/>
          </p:nvSpPr>
          <p:spPr bwMode="auto">
            <a:xfrm>
              <a:off x="7698212" y="2434491"/>
              <a:ext cx="402180" cy="19581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FAA26D3D-D897-4be2-8F04-BA451C77F1D7}">
                <ma14:placeholderFlag xmlns="" xmlns:ma14="http://schemas.microsoft.com/office/mac/drawingml/2011/main" val="1"/>
              </a:ext>
            </a:extLst>
          </p:spPr>
          <p:txBody>
            <a:bodyPr vert="horz" wrap="square" lIns="36000" tIns="36000" rIns="36000" bIns="36000" numCol="1" rtlCol="0" anchor="t" anchorCtr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800" kern="0">
                  <a:latin typeface="华文细黑" pitchFamily="2" charset="-122"/>
                  <a:ea typeface="华文细黑" pitchFamily="2" charset="-122"/>
                  <a:cs typeface="华文黑体" pitchFamily="2" charset="-122"/>
                </a:rPr>
                <a:t>司机</a:t>
              </a:r>
            </a:p>
          </p:txBody>
        </p:sp>
      </p:grpSp>
      <p:sp>
        <p:nvSpPr>
          <p:cNvPr id="302" name="矩形 301"/>
          <p:cNvSpPr/>
          <p:nvPr/>
        </p:nvSpPr>
        <p:spPr>
          <a:xfrm>
            <a:off x="1141992" y="2292510"/>
            <a:ext cx="540000" cy="180000"/>
          </a:xfrm>
          <a:prstGeom prst="rect">
            <a:avLst/>
          </a:prstGeom>
          <a:solidFill>
            <a:srgbClr val="373C64"/>
          </a:solidFill>
          <a:ln>
            <a:solidFill>
              <a:srgbClr val="373C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000" b="1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营销</a:t>
            </a:r>
            <a:endParaRPr lang="zh-CN" altLang="en-US" sz="1000" b="1">
              <a:solidFill>
                <a:schemeClr val="bg1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303" name="矩形 302"/>
          <p:cNvSpPr/>
          <p:nvPr/>
        </p:nvSpPr>
        <p:spPr>
          <a:xfrm>
            <a:off x="2231800" y="2292510"/>
            <a:ext cx="540000" cy="180000"/>
          </a:xfrm>
          <a:prstGeom prst="rect">
            <a:avLst/>
          </a:prstGeom>
          <a:solidFill>
            <a:srgbClr val="373C64"/>
          </a:solidFill>
          <a:ln>
            <a:solidFill>
              <a:srgbClr val="373C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000" b="1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操作</a:t>
            </a:r>
            <a:endParaRPr lang="zh-CN" altLang="en-US" sz="1000" b="1">
              <a:solidFill>
                <a:schemeClr val="bg1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304" name="矩形 303"/>
          <p:cNvSpPr/>
          <p:nvPr/>
        </p:nvSpPr>
        <p:spPr>
          <a:xfrm>
            <a:off x="3266288" y="2292510"/>
            <a:ext cx="540000" cy="180000"/>
          </a:xfrm>
          <a:prstGeom prst="rect">
            <a:avLst/>
          </a:prstGeom>
          <a:solidFill>
            <a:srgbClr val="373C64"/>
          </a:solidFill>
          <a:ln>
            <a:solidFill>
              <a:srgbClr val="373C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000" b="1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售后</a:t>
            </a:r>
            <a:endParaRPr lang="zh-CN" altLang="en-US" sz="1000" b="1">
              <a:solidFill>
                <a:schemeClr val="bg1"/>
              </a:solidFill>
              <a:latin typeface="华文细黑" pitchFamily="2" charset="-122"/>
              <a:ea typeface="华文细黑" pitchFamily="2" charset="-122"/>
            </a:endParaRPr>
          </a:p>
        </p:txBody>
      </p:sp>
      <p:cxnSp>
        <p:nvCxnSpPr>
          <p:cNvPr id="305" name="曲线连接符 304"/>
          <p:cNvCxnSpPr>
            <a:stCxn id="302" idx="2"/>
            <a:endCxn id="346" idx="0"/>
          </p:cNvCxnSpPr>
          <p:nvPr/>
        </p:nvCxnSpPr>
        <p:spPr>
          <a:xfrm rot="16200000" flipH="1">
            <a:off x="1526522" y="2357980"/>
            <a:ext cx="250060" cy="479120"/>
          </a:xfrm>
          <a:prstGeom prst="curvedConnector3">
            <a:avLst>
              <a:gd name="adj1" fmla="val 50000"/>
            </a:avLst>
          </a:prstGeom>
          <a:ln w="31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02" name="组合 501"/>
          <p:cNvGrpSpPr/>
          <p:nvPr/>
        </p:nvGrpSpPr>
        <p:grpSpPr>
          <a:xfrm>
            <a:off x="899592" y="2754290"/>
            <a:ext cx="596861" cy="449454"/>
            <a:chOff x="1005888" y="2582274"/>
            <a:chExt cx="596861" cy="449454"/>
          </a:xfrm>
        </p:grpSpPr>
        <p:sp>
          <p:nvSpPr>
            <p:cNvPr id="254" name="TextBox 253"/>
            <p:cNvSpPr txBox="1"/>
            <p:nvPr/>
          </p:nvSpPr>
          <p:spPr bwMode="auto">
            <a:xfrm>
              <a:off x="1005888" y="2791030"/>
              <a:ext cx="596861" cy="2406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FAA26D3D-D897-4be2-8F04-BA451C77F1D7}">
                <ma14:placeholderFlag xmlns="" xmlns:ma14="http://schemas.microsoft.com/office/mac/drawingml/2011/main" val="1"/>
              </a:ext>
            </a:extLst>
          </p:spPr>
          <p:txBody>
            <a:bodyPr vert="horz" wrap="square" lIns="36000" tIns="36000" rIns="36000" bIns="36000" numCol="1" rtlCol="0" anchor="ctr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>
                <a:lnSpc>
                  <a:spcPts val="1500"/>
                </a:lnSpc>
              </a:pPr>
              <a:r>
                <a:rPr lang="en-US" altLang="zh-CN" sz="800" kern="0" smtClean="0">
                  <a:latin typeface="华文细黑" pitchFamily="2" charset="-122"/>
                  <a:ea typeface="华文细黑" pitchFamily="2" charset="-122"/>
                  <a:cs typeface="华文黑体" pitchFamily="2" charset="-122"/>
                </a:rPr>
                <a:t>KA</a:t>
              </a:r>
              <a:endParaRPr lang="zh-CN" altLang="en-US" sz="800" kern="0">
                <a:latin typeface="华文细黑" pitchFamily="2" charset="-122"/>
                <a:ea typeface="华文细黑" pitchFamily="2" charset="-122"/>
                <a:cs typeface="华文黑体" pitchFamily="2" charset="-122"/>
              </a:endParaRPr>
            </a:p>
          </p:txBody>
        </p:sp>
        <p:pic>
          <p:nvPicPr>
            <p:cNvPr id="306" name="Picture 3" descr="F:\新建文件夹\business-professor.png"/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195606" y="2582274"/>
              <a:ext cx="248147" cy="27217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cxnSp>
        <p:nvCxnSpPr>
          <p:cNvPr id="307" name="曲线连接符 306"/>
          <p:cNvCxnSpPr>
            <a:stCxn id="302" idx="2"/>
            <a:endCxn id="306" idx="0"/>
          </p:cNvCxnSpPr>
          <p:nvPr/>
        </p:nvCxnSpPr>
        <p:spPr>
          <a:xfrm rot="5400000">
            <a:off x="1171798" y="2514096"/>
            <a:ext cx="281780" cy="198608"/>
          </a:xfrm>
          <a:prstGeom prst="curvedConnector3">
            <a:avLst/>
          </a:prstGeom>
          <a:ln w="31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8" name="曲线连接符 307"/>
          <p:cNvCxnSpPr>
            <a:stCxn id="303" idx="2"/>
            <a:endCxn id="346" idx="0"/>
          </p:cNvCxnSpPr>
          <p:nvPr/>
        </p:nvCxnSpPr>
        <p:spPr>
          <a:xfrm rot="5400000">
            <a:off x="2071426" y="2292196"/>
            <a:ext cx="250060" cy="610688"/>
          </a:xfrm>
          <a:prstGeom prst="curvedConnector3">
            <a:avLst>
              <a:gd name="adj1" fmla="val 50000"/>
            </a:avLst>
          </a:prstGeom>
          <a:ln w="31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9" name="曲线连接符 308"/>
          <p:cNvCxnSpPr>
            <a:stCxn id="303" idx="2"/>
            <a:endCxn id="343" idx="0"/>
          </p:cNvCxnSpPr>
          <p:nvPr/>
        </p:nvCxnSpPr>
        <p:spPr>
          <a:xfrm rot="5400000">
            <a:off x="2341106" y="2584744"/>
            <a:ext cx="272928" cy="48460"/>
          </a:xfrm>
          <a:prstGeom prst="curvedConnector3">
            <a:avLst>
              <a:gd name="adj1" fmla="val 50000"/>
            </a:avLst>
          </a:prstGeom>
          <a:ln w="31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1" name="曲线连接符 310"/>
          <p:cNvCxnSpPr>
            <a:stCxn id="303" idx="2"/>
            <a:endCxn id="319" idx="0"/>
          </p:cNvCxnSpPr>
          <p:nvPr/>
        </p:nvCxnSpPr>
        <p:spPr>
          <a:xfrm rot="16200000" flipH="1">
            <a:off x="2608334" y="2365976"/>
            <a:ext cx="336602" cy="549670"/>
          </a:xfrm>
          <a:prstGeom prst="curvedConnector3">
            <a:avLst>
              <a:gd name="adj1" fmla="val 50000"/>
            </a:avLst>
          </a:prstGeom>
          <a:ln w="31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2" name="曲线连接符 311"/>
          <p:cNvCxnSpPr>
            <a:stCxn id="304" idx="2"/>
            <a:endCxn id="341" idx="0"/>
          </p:cNvCxnSpPr>
          <p:nvPr/>
        </p:nvCxnSpPr>
        <p:spPr>
          <a:xfrm rot="16200000" flipH="1">
            <a:off x="3500016" y="2508781"/>
            <a:ext cx="256187" cy="183643"/>
          </a:xfrm>
          <a:prstGeom prst="curvedConnector3">
            <a:avLst>
              <a:gd name="adj1" fmla="val 50000"/>
            </a:avLst>
          </a:prstGeom>
          <a:ln w="31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3" name="曲线连接符 312"/>
          <p:cNvCxnSpPr>
            <a:stCxn id="304" idx="2"/>
            <a:endCxn id="346" idx="0"/>
          </p:cNvCxnSpPr>
          <p:nvPr/>
        </p:nvCxnSpPr>
        <p:spPr>
          <a:xfrm rot="5400000">
            <a:off x="2588670" y="1774952"/>
            <a:ext cx="250060" cy="1645176"/>
          </a:xfrm>
          <a:prstGeom prst="curvedConnector3">
            <a:avLst>
              <a:gd name="adj1" fmla="val 50000"/>
            </a:avLst>
          </a:prstGeom>
          <a:ln w="31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" name="曲线连接符 313"/>
          <p:cNvCxnSpPr>
            <a:stCxn id="304" idx="2"/>
            <a:endCxn id="306" idx="0"/>
          </p:cNvCxnSpPr>
          <p:nvPr/>
        </p:nvCxnSpPr>
        <p:spPr>
          <a:xfrm rot="5400000">
            <a:off x="2233946" y="1451948"/>
            <a:ext cx="281780" cy="2322904"/>
          </a:xfrm>
          <a:prstGeom prst="curvedConnector3">
            <a:avLst>
              <a:gd name="adj1" fmla="val 50000"/>
            </a:avLst>
          </a:prstGeom>
          <a:ln w="31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6" name="曲线连接符 505"/>
          <p:cNvCxnSpPr>
            <a:stCxn id="304" idx="2"/>
            <a:endCxn id="346" idx="0"/>
          </p:cNvCxnSpPr>
          <p:nvPr/>
        </p:nvCxnSpPr>
        <p:spPr>
          <a:xfrm rot="5400000">
            <a:off x="2588670" y="1774952"/>
            <a:ext cx="250060" cy="1645176"/>
          </a:xfrm>
          <a:prstGeom prst="curvedConnector3">
            <a:avLst>
              <a:gd name="adj1" fmla="val 50000"/>
            </a:avLst>
          </a:prstGeom>
          <a:ln w="31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03" name="组合 502"/>
          <p:cNvGrpSpPr/>
          <p:nvPr/>
        </p:nvGrpSpPr>
        <p:grpSpPr>
          <a:xfrm>
            <a:off x="1094819" y="1755368"/>
            <a:ext cx="2757101" cy="419502"/>
            <a:chOff x="1022811" y="1755368"/>
            <a:chExt cx="2757101" cy="419502"/>
          </a:xfrm>
        </p:grpSpPr>
        <p:pic>
          <p:nvPicPr>
            <p:cNvPr id="292" name="Picture 3"/>
            <p:cNvPicPr>
              <a:picLocks noChangeAspect="1" noChangeArrowheads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129977" y="1755368"/>
              <a:ext cx="413398" cy="2459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93" name="图片 2" descr="飞信截图20121103102211.png"/>
            <p:cNvPicPr>
              <a:picLocks noChangeAspect="1"/>
            </p:cNvPicPr>
            <p:nvPr/>
          </p:nvPicPr>
          <p:blipFill>
            <a:blip r:embed="rId13"/>
            <a:stretch>
              <a:fillRect/>
            </a:stretch>
          </p:blipFill>
          <p:spPr>
            <a:xfrm>
              <a:off x="2236757" y="1796562"/>
              <a:ext cx="310338" cy="227247"/>
            </a:xfrm>
            <a:prstGeom prst="rect">
              <a:avLst/>
            </a:prstGeom>
          </p:spPr>
        </p:pic>
        <p:grpSp>
          <p:nvGrpSpPr>
            <p:cNvPr id="294" name="组合 293"/>
            <p:cNvGrpSpPr/>
            <p:nvPr/>
          </p:nvGrpSpPr>
          <p:grpSpPr>
            <a:xfrm>
              <a:off x="3310908" y="1786834"/>
              <a:ext cx="396996" cy="243774"/>
              <a:chOff x="6111409" y="4463792"/>
              <a:chExt cx="604049" cy="454782"/>
            </a:xfrm>
          </p:grpSpPr>
          <p:sp>
            <p:nvSpPr>
              <p:cNvPr id="347" name="Freeform 2463"/>
              <p:cNvSpPr>
                <a:spLocks noChangeArrowheads="1"/>
              </p:cNvSpPr>
              <p:nvPr/>
            </p:nvSpPr>
            <p:spPr bwMode="auto">
              <a:xfrm>
                <a:off x="6608468" y="4621217"/>
                <a:ext cx="22290" cy="41543"/>
              </a:xfrm>
              <a:custGeom>
                <a:gdLst>
                  <a:gd name="T0" fmla="*/ 9 w 19"/>
                  <a:gd name="T1" fmla="*/ 6 h 32"/>
                  <a:gd name="T2" fmla="*/ 0 w 19"/>
                  <a:gd name="T3" fmla="*/ 0 h 32"/>
                  <a:gd name="T4" fmla="*/ 0 w 19"/>
                  <a:gd name="T5" fmla="*/ 12 h 32"/>
                  <a:gd name="T6" fmla="*/ 9 w 19"/>
                  <a:gd name="T7" fmla="*/ 18 h 32"/>
                  <a:gd name="T8" fmla="*/ 9 w 19"/>
                  <a:gd name="T9" fmla="*/ 6 h 3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9"/>
                  <a:gd name="T16" fmla="*/ 0 h 32"/>
                  <a:gd name="T17" fmla="*/ 19 w 19"/>
                  <a:gd name="T18" fmla="*/ 32 h 3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9" h="32">
                    <a:moveTo>
                      <a:pt x="18" y="10"/>
                    </a:moveTo>
                    <a:lnTo>
                      <a:pt x="0" y="0"/>
                    </a:lnTo>
                    <a:lnTo>
                      <a:pt x="0" y="21"/>
                    </a:lnTo>
                    <a:lnTo>
                      <a:pt x="18" y="31"/>
                    </a:lnTo>
                    <a:lnTo>
                      <a:pt x="18" y="10"/>
                    </a:lnTo>
                  </a:path>
                </a:pathLst>
              </a:custGeom>
              <a:solidFill>
                <a:srgbClr val="CCCCCC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48" name="Freeform 2476"/>
              <p:cNvSpPr>
                <a:spLocks noChangeArrowheads="1"/>
              </p:cNvSpPr>
              <p:nvPr/>
            </p:nvSpPr>
            <p:spPr bwMode="auto">
              <a:xfrm>
                <a:off x="6608468" y="4568742"/>
                <a:ext cx="106990" cy="67780"/>
              </a:xfrm>
              <a:custGeom>
                <a:gdLst>
                  <a:gd name="T0" fmla="*/ 47 w 89"/>
                  <a:gd name="T1" fmla="*/ 6 h 51"/>
                  <a:gd name="T2" fmla="*/ 38 w 89"/>
                  <a:gd name="T3" fmla="*/ 0 h 51"/>
                  <a:gd name="T4" fmla="*/ 0 w 89"/>
                  <a:gd name="T5" fmla="*/ 24 h 51"/>
                  <a:gd name="T6" fmla="*/ 10 w 89"/>
                  <a:gd name="T7" fmla="*/ 30 h 51"/>
                  <a:gd name="T8" fmla="*/ 47 w 89"/>
                  <a:gd name="T9" fmla="*/ 6 h 5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89"/>
                  <a:gd name="T16" fmla="*/ 0 h 51"/>
                  <a:gd name="T17" fmla="*/ 89 w 89"/>
                  <a:gd name="T18" fmla="*/ 51 h 51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89" h="51">
                    <a:moveTo>
                      <a:pt x="88" y="10"/>
                    </a:moveTo>
                    <a:lnTo>
                      <a:pt x="70" y="0"/>
                    </a:lnTo>
                    <a:lnTo>
                      <a:pt x="0" y="40"/>
                    </a:lnTo>
                    <a:lnTo>
                      <a:pt x="18" y="50"/>
                    </a:lnTo>
                    <a:lnTo>
                      <a:pt x="88" y="10"/>
                    </a:lnTo>
                  </a:path>
                </a:pathLst>
              </a:custGeom>
              <a:solidFill>
                <a:srgbClr val="E6E6E6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49" name="Line 2478"/>
              <p:cNvSpPr>
                <a:spLocks noChangeShapeType="1"/>
              </p:cNvSpPr>
              <p:nvPr/>
            </p:nvSpPr>
            <p:spPr bwMode="auto">
              <a:xfrm flipV="1">
                <a:off x="6566118" y="4601538"/>
                <a:ext cx="2229" cy="8746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bevel/>
              </a:ln>
            </p:spPr>
            <p:txBody>
              <a:bodyPr wrap="none" lIns="19220" tIns="9610" rIns="19220" bIns="9610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0" name="Freeform 2479"/>
              <p:cNvSpPr>
                <a:spLocks noChangeArrowheads="1"/>
              </p:cNvSpPr>
              <p:nvPr/>
            </p:nvSpPr>
            <p:spPr bwMode="auto">
              <a:xfrm>
                <a:off x="6566118" y="4610284"/>
                <a:ext cx="22290" cy="21865"/>
              </a:xfrm>
              <a:custGeom>
                <a:gdLst>
                  <a:gd name="T0" fmla="*/ 3 w 17"/>
                  <a:gd name="T1" fmla="*/ 9 h 17"/>
                  <a:gd name="T2" fmla="*/ 0 w 17"/>
                  <a:gd name="T3" fmla="*/ 9 h 17"/>
                  <a:gd name="T4" fmla="*/ 0 w 17"/>
                  <a:gd name="T5" fmla="*/ 6 h 17"/>
                  <a:gd name="T6" fmla="*/ 0 w 17"/>
                  <a:gd name="T7" fmla="*/ 3 h 17"/>
                  <a:gd name="T8" fmla="*/ 3 w 17"/>
                  <a:gd name="T9" fmla="*/ 0 h 17"/>
                  <a:gd name="T10" fmla="*/ 6 w 17"/>
                  <a:gd name="T11" fmla="*/ 0 h 17"/>
                  <a:gd name="T12" fmla="*/ 9 w 17"/>
                  <a:gd name="T13" fmla="*/ 0 h 17"/>
                  <a:gd name="T14" fmla="*/ 9 w 17"/>
                  <a:gd name="T15" fmla="*/ 3 h 17"/>
                  <a:gd name="T16" fmla="*/ 9 w 17"/>
                  <a:gd name="T17" fmla="*/ 6 h 17"/>
                  <a:gd name="T18" fmla="*/ 6 w 17"/>
                  <a:gd name="T19" fmla="*/ 9 h 17"/>
                  <a:gd name="T20" fmla="*/ 3 w 17"/>
                  <a:gd name="T21" fmla="*/ 9 h 17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7"/>
                  <a:gd name="T34" fmla="*/ 0 h 17"/>
                  <a:gd name="T35" fmla="*/ 17 w 17"/>
                  <a:gd name="T36" fmla="*/ 17 h 17"/>
                </a:gdLst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7" h="17">
                    <a:moveTo>
                      <a:pt x="5" y="16"/>
                    </a:moveTo>
                    <a:lnTo>
                      <a:pt x="0" y="16"/>
                    </a:lnTo>
                    <a:lnTo>
                      <a:pt x="0" y="10"/>
                    </a:lnTo>
                    <a:lnTo>
                      <a:pt x="0" y="5"/>
                    </a:lnTo>
                    <a:lnTo>
                      <a:pt x="5" y="0"/>
                    </a:lnTo>
                    <a:lnTo>
                      <a:pt x="10" y="0"/>
                    </a:lnTo>
                    <a:lnTo>
                      <a:pt x="16" y="0"/>
                    </a:lnTo>
                    <a:lnTo>
                      <a:pt x="16" y="5"/>
                    </a:lnTo>
                    <a:lnTo>
                      <a:pt x="16" y="10"/>
                    </a:lnTo>
                    <a:lnTo>
                      <a:pt x="10" y="16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999999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51" name="Freeform 2480"/>
              <p:cNvSpPr>
                <a:spLocks noChangeArrowheads="1"/>
              </p:cNvSpPr>
              <p:nvPr/>
            </p:nvSpPr>
            <p:spPr bwMode="auto">
              <a:xfrm>
                <a:off x="6566118" y="4610284"/>
                <a:ext cx="22290" cy="21865"/>
              </a:xfrm>
              <a:custGeom>
                <a:gdLst>
                  <a:gd name="T0" fmla="*/ 9 w 17"/>
                  <a:gd name="T1" fmla="*/ 6 h 17"/>
                  <a:gd name="T2" fmla="*/ 9 w 17"/>
                  <a:gd name="T3" fmla="*/ 3 h 17"/>
                  <a:gd name="T4" fmla="*/ 9 w 17"/>
                  <a:gd name="T5" fmla="*/ 0 h 17"/>
                  <a:gd name="T6" fmla="*/ 5 w 17"/>
                  <a:gd name="T7" fmla="*/ 0 h 17"/>
                  <a:gd name="T8" fmla="*/ 0 w 17"/>
                  <a:gd name="T9" fmla="*/ 3 h 17"/>
                  <a:gd name="T10" fmla="*/ 0 w 17"/>
                  <a:gd name="T11" fmla="*/ 6 h 17"/>
                  <a:gd name="T12" fmla="*/ 0 w 17"/>
                  <a:gd name="T13" fmla="*/ 9 h 17"/>
                  <a:gd name="T14" fmla="*/ 5 w 17"/>
                  <a:gd name="T15" fmla="*/ 9 h 17"/>
                  <a:gd name="T16" fmla="*/ 9 w 17"/>
                  <a:gd name="T17" fmla="*/ 6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0"/>
                    </a:moveTo>
                    <a:lnTo>
                      <a:pt x="16" y="5"/>
                    </a:lnTo>
                    <a:lnTo>
                      <a:pt x="16" y="0"/>
                    </a:lnTo>
                    <a:lnTo>
                      <a:pt x="8" y="0"/>
                    </a:lnTo>
                    <a:lnTo>
                      <a:pt x="0" y="5"/>
                    </a:lnTo>
                    <a:lnTo>
                      <a:pt x="0" y="10"/>
                    </a:lnTo>
                    <a:lnTo>
                      <a:pt x="0" y="16"/>
                    </a:lnTo>
                    <a:lnTo>
                      <a:pt x="8" y="16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666666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52" name="Freeform 2481"/>
              <p:cNvSpPr>
                <a:spLocks noChangeArrowheads="1"/>
              </p:cNvSpPr>
              <p:nvPr/>
            </p:nvSpPr>
            <p:spPr bwMode="auto">
              <a:xfrm>
                <a:off x="6532683" y="4570928"/>
                <a:ext cx="22290" cy="48102"/>
              </a:xfrm>
              <a:custGeom>
                <a:gdLst>
                  <a:gd name="T0" fmla="*/ 9 w 19"/>
                  <a:gd name="T1" fmla="*/ 7 h 32"/>
                  <a:gd name="T2" fmla="*/ 0 w 19"/>
                  <a:gd name="T3" fmla="*/ 0 h 32"/>
                  <a:gd name="T4" fmla="*/ 0 w 19"/>
                  <a:gd name="T5" fmla="*/ 14 h 32"/>
                  <a:gd name="T6" fmla="*/ 9 w 19"/>
                  <a:gd name="T7" fmla="*/ 21 h 32"/>
                  <a:gd name="T8" fmla="*/ 9 w 19"/>
                  <a:gd name="T9" fmla="*/ 7 h 3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9"/>
                  <a:gd name="T16" fmla="*/ 0 h 32"/>
                  <a:gd name="T17" fmla="*/ 19 w 19"/>
                  <a:gd name="T18" fmla="*/ 32 h 3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9" h="32">
                    <a:moveTo>
                      <a:pt x="18" y="10"/>
                    </a:moveTo>
                    <a:lnTo>
                      <a:pt x="0" y="0"/>
                    </a:lnTo>
                    <a:lnTo>
                      <a:pt x="0" y="21"/>
                    </a:lnTo>
                    <a:lnTo>
                      <a:pt x="18" y="31"/>
                    </a:lnTo>
                    <a:lnTo>
                      <a:pt x="18" y="10"/>
                    </a:lnTo>
                  </a:path>
                </a:pathLst>
              </a:custGeom>
              <a:solidFill>
                <a:srgbClr val="CCCCCC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53" name="Freeform 2482"/>
              <p:cNvSpPr>
                <a:spLocks noChangeArrowheads="1"/>
              </p:cNvSpPr>
              <p:nvPr/>
            </p:nvSpPr>
            <p:spPr bwMode="auto">
              <a:xfrm>
                <a:off x="6617384" y="4566555"/>
                <a:ext cx="20061" cy="21865"/>
              </a:xfrm>
              <a:custGeom>
                <a:gdLst>
                  <a:gd name="T0" fmla="*/ 2 w 17"/>
                  <a:gd name="T1" fmla="*/ 9 h 17"/>
                  <a:gd name="T2" fmla="*/ 0 w 17"/>
                  <a:gd name="T3" fmla="*/ 8 h 17"/>
                  <a:gd name="T4" fmla="*/ 0 w 17"/>
                  <a:gd name="T5" fmla="*/ 7 h 17"/>
                  <a:gd name="T6" fmla="*/ 0 w 17"/>
                  <a:gd name="T7" fmla="*/ 6 h 17"/>
                  <a:gd name="T8" fmla="*/ 0 w 17"/>
                  <a:gd name="T9" fmla="*/ 2 h 17"/>
                  <a:gd name="T10" fmla="*/ 1 w 17"/>
                  <a:gd name="T11" fmla="*/ 1 h 17"/>
                  <a:gd name="T12" fmla="*/ 3 w 17"/>
                  <a:gd name="T13" fmla="*/ 0 h 17"/>
                  <a:gd name="T14" fmla="*/ 5 w 17"/>
                  <a:gd name="T15" fmla="*/ 0 h 17"/>
                  <a:gd name="T16" fmla="*/ 6 w 17"/>
                  <a:gd name="T17" fmla="*/ 0 h 17"/>
                  <a:gd name="T18" fmla="*/ 8 w 17"/>
                  <a:gd name="T19" fmla="*/ 1 h 17"/>
                  <a:gd name="T20" fmla="*/ 8 w 17"/>
                  <a:gd name="T21" fmla="*/ 2 h 17"/>
                  <a:gd name="T22" fmla="*/ 8 w 17"/>
                  <a:gd name="T23" fmla="*/ 4 h 17"/>
                  <a:gd name="T24" fmla="*/ 8 w 17"/>
                  <a:gd name="T25" fmla="*/ 7 h 17"/>
                  <a:gd name="T26" fmla="*/ 7 w 17"/>
                  <a:gd name="T27" fmla="*/ 8 h 17"/>
                  <a:gd name="T28" fmla="*/ 5 w 17"/>
                  <a:gd name="T29" fmla="*/ 9 h 17"/>
                  <a:gd name="T30" fmla="*/ 3 w 17"/>
                  <a:gd name="T31" fmla="*/ 9 h 17"/>
                  <a:gd name="T32" fmla="*/ 2 w 17"/>
                  <a:gd name="T33" fmla="*/ 9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6"/>
                    </a:moveTo>
                    <a:lnTo>
                      <a:pt x="0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4"/>
                    </a:lnTo>
                    <a:lnTo>
                      <a:pt x="2" y="2"/>
                    </a:lnTo>
                    <a:lnTo>
                      <a:pt x="6" y="0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6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6" y="12"/>
                    </a:lnTo>
                    <a:lnTo>
                      <a:pt x="13" y="14"/>
                    </a:lnTo>
                    <a:lnTo>
                      <a:pt x="9" y="16"/>
                    </a:lnTo>
                    <a:lnTo>
                      <a:pt x="6" y="16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54" name="Freeform 2483"/>
              <p:cNvSpPr>
                <a:spLocks noChangeArrowheads="1"/>
              </p:cNvSpPr>
              <p:nvPr/>
            </p:nvSpPr>
            <p:spPr bwMode="auto">
              <a:xfrm>
                <a:off x="6617384" y="4568742"/>
                <a:ext cx="20061" cy="19678"/>
              </a:xfrm>
              <a:custGeom>
                <a:gdLst>
                  <a:gd name="T0" fmla="*/ 8 w 17"/>
                  <a:gd name="T1" fmla="*/ 6 h 17"/>
                  <a:gd name="T2" fmla="*/ 8 w 17"/>
                  <a:gd name="T3" fmla="*/ 2 h 17"/>
                  <a:gd name="T4" fmla="*/ 8 w 17"/>
                  <a:gd name="T5" fmla="*/ 1 h 17"/>
                  <a:gd name="T6" fmla="*/ 8 w 17"/>
                  <a:gd name="T7" fmla="*/ 0 h 17"/>
                  <a:gd name="T8" fmla="*/ 7 w 17"/>
                  <a:gd name="T9" fmla="*/ 0 h 17"/>
                  <a:gd name="T10" fmla="*/ 4 w 17"/>
                  <a:gd name="T11" fmla="*/ 0 h 17"/>
                  <a:gd name="T12" fmla="*/ 3 w 17"/>
                  <a:gd name="T13" fmla="*/ 1 h 17"/>
                  <a:gd name="T14" fmla="*/ 1 w 17"/>
                  <a:gd name="T15" fmla="*/ 2 h 17"/>
                  <a:gd name="T16" fmla="*/ 0 w 17"/>
                  <a:gd name="T17" fmla="*/ 6 h 17"/>
                  <a:gd name="T18" fmla="*/ 1 w 17"/>
                  <a:gd name="T19" fmla="*/ 8 h 17"/>
                  <a:gd name="T20" fmla="*/ 3 w 17"/>
                  <a:gd name="T21" fmla="*/ 8 h 17"/>
                  <a:gd name="T22" fmla="*/ 4 w 17"/>
                  <a:gd name="T23" fmla="*/ 8 h 17"/>
                  <a:gd name="T24" fmla="*/ 7 w 17"/>
                  <a:gd name="T25" fmla="*/ 7 h 17"/>
                  <a:gd name="T26" fmla="*/ 8 w 17"/>
                  <a:gd name="T27" fmla="*/ 6 h 17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17"/>
                  <a:gd name="T43" fmla="*/ 0 h 17"/>
                  <a:gd name="T44" fmla="*/ 17 w 17"/>
                  <a:gd name="T45" fmla="*/ 17 h 17"/>
                </a:gdLst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17" h="17">
                    <a:moveTo>
                      <a:pt x="16" y="11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6" y="0"/>
                    </a:lnTo>
                    <a:lnTo>
                      <a:pt x="13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3" y="13"/>
                    </a:lnTo>
                    <a:lnTo>
                      <a:pt x="16" y="11"/>
                    </a:lnTo>
                  </a:path>
                </a:pathLst>
              </a:custGeom>
              <a:solidFill>
                <a:srgbClr val="666666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55" name="Freeform 2484"/>
              <p:cNvSpPr>
                <a:spLocks noChangeArrowheads="1"/>
              </p:cNvSpPr>
              <p:nvPr/>
            </p:nvSpPr>
            <p:spPr bwMode="auto">
              <a:xfrm>
                <a:off x="6621842" y="4568742"/>
                <a:ext cx="22290" cy="21865"/>
              </a:xfrm>
              <a:custGeom>
                <a:gdLst>
                  <a:gd name="T0" fmla="*/ 9 w 17"/>
                  <a:gd name="T1" fmla="*/ 5 h 17"/>
                  <a:gd name="T2" fmla="*/ 9 w 17"/>
                  <a:gd name="T3" fmla="*/ 2 h 17"/>
                  <a:gd name="T4" fmla="*/ 9 w 17"/>
                  <a:gd name="T5" fmla="*/ 0 h 17"/>
                  <a:gd name="T6" fmla="*/ 3 w 17"/>
                  <a:gd name="T7" fmla="*/ 0 h 17"/>
                  <a:gd name="T8" fmla="*/ 0 w 17"/>
                  <a:gd name="T9" fmla="*/ 2 h 17"/>
                  <a:gd name="T10" fmla="*/ 0 w 17"/>
                  <a:gd name="T11" fmla="*/ 7 h 17"/>
                  <a:gd name="T12" fmla="*/ 0 w 17"/>
                  <a:gd name="T13" fmla="*/ 9 h 17"/>
                  <a:gd name="T14" fmla="*/ 3 w 17"/>
                  <a:gd name="T15" fmla="*/ 7 h 17"/>
                  <a:gd name="T16" fmla="*/ 9 w 17"/>
                  <a:gd name="T17" fmla="*/ 5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2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56" name="Freeform 2485"/>
              <p:cNvSpPr>
                <a:spLocks noChangeArrowheads="1"/>
              </p:cNvSpPr>
              <p:nvPr/>
            </p:nvSpPr>
            <p:spPr bwMode="auto">
              <a:xfrm>
                <a:off x="6608468" y="4568742"/>
                <a:ext cx="22290" cy="24051"/>
              </a:xfrm>
              <a:custGeom>
                <a:gdLst>
                  <a:gd name="T0" fmla="*/ 2 w 17"/>
                  <a:gd name="T1" fmla="*/ 9 h 17"/>
                  <a:gd name="T2" fmla="*/ 0 w 17"/>
                  <a:gd name="T3" fmla="*/ 8 h 17"/>
                  <a:gd name="T4" fmla="*/ 0 w 17"/>
                  <a:gd name="T5" fmla="*/ 6 h 17"/>
                  <a:gd name="T6" fmla="*/ 0 w 17"/>
                  <a:gd name="T7" fmla="*/ 5 h 17"/>
                  <a:gd name="T8" fmla="*/ 0 w 17"/>
                  <a:gd name="T9" fmla="*/ 2 h 17"/>
                  <a:gd name="T10" fmla="*/ 1 w 17"/>
                  <a:gd name="T11" fmla="*/ 1 h 17"/>
                  <a:gd name="T12" fmla="*/ 4 w 17"/>
                  <a:gd name="T13" fmla="*/ 0 h 17"/>
                  <a:gd name="T14" fmla="*/ 5 w 17"/>
                  <a:gd name="T15" fmla="*/ 0 h 17"/>
                  <a:gd name="T16" fmla="*/ 6 w 17"/>
                  <a:gd name="T17" fmla="*/ 0 h 17"/>
                  <a:gd name="T18" fmla="*/ 9 w 17"/>
                  <a:gd name="T19" fmla="*/ 1 h 17"/>
                  <a:gd name="T20" fmla="*/ 9 w 17"/>
                  <a:gd name="T21" fmla="*/ 2 h 17"/>
                  <a:gd name="T22" fmla="*/ 9 w 17"/>
                  <a:gd name="T23" fmla="*/ 3 h 17"/>
                  <a:gd name="T24" fmla="*/ 9 w 17"/>
                  <a:gd name="T25" fmla="*/ 6 h 17"/>
                  <a:gd name="T26" fmla="*/ 8 w 17"/>
                  <a:gd name="T27" fmla="*/ 8 h 17"/>
                  <a:gd name="T28" fmla="*/ 5 w 17"/>
                  <a:gd name="T29" fmla="*/ 9 h 17"/>
                  <a:gd name="T30" fmla="*/ 4 w 17"/>
                  <a:gd name="T31" fmla="*/ 10 h 17"/>
                  <a:gd name="T32" fmla="*/ 2 w 17"/>
                  <a:gd name="T33" fmla="*/ 9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4"/>
                    </a:moveTo>
                    <a:lnTo>
                      <a:pt x="0" y="12"/>
                    </a:lnTo>
                    <a:lnTo>
                      <a:pt x="0" y="10"/>
                    </a:lnTo>
                    <a:lnTo>
                      <a:pt x="0" y="8"/>
                    </a:lnTo>
                    <a:lnTo>
                      <a:pt x="0" y="3"/>
                    </a:lnTo>
                    <a:lnTo>
                      <a:pt x="2" y="1"/>
                    </a:lnTo>
                    <a:lnTo>
                      <a:pt x="6" y="0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6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6" y="10"/>
                    </a:lnTo>
                    <a:lnTo>
                      <a:pt x="13" y="12"/>
                    </a:lnTo>
                    <a:lnTo>
                      <a:pt x="9" y="14"/>
                    </a:lnTo>
                    <a:lnTo>
                      <a:pt x="6" y="16"/>
                    </a:lnTo>
                    <a:lnTo>
                      <a:pt x="4" y="14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57" name="Freeform 2486"/>
              <p:cNvSpPr>
                <a:spLocks noChangeArrowheads="1"/>
              </p:cNvSpPr>
              <p:nvPr/>
            </p:nvSpPr>
            <p:spPr bwMode="auto">
              <a:xfrm>
                <a:off x="6610697" y="4570928"/>
                <a:ext cx="20061" cy="24051"/>
              </a:xfrm>
              <a:custGeom>
                <a:gdLst>
                  <a:gd name="T0" fmla="*/ 8 w 17"/>
                  <a:gd name="T1" fmla="*/ 6 h 17"/>
                  <a:gd name="T2" fmla="*/ 8 w 17"/>
                  <a:gd name="T3" fmla="*/ 3 h 17"/>
                  <a:gd name="T4" fmla="*/ 8 w 17"/>
                  <a:gd name="T5" fmla="*/ 1 h 17"/>
                  <a:gd name="T6" fmla="*/ 8 w 17"/>
                  <a:gd name="T7" fmla="*/ 0 h 17"/>
                  <a:gd name="T8" fmla="*/ 7 w 17"/>
                  <a:gd name="T9" fmla="*/ 0 h 17"/>
                  <a:gd name="T10" fmla="*/ 4 w 17"/>
                  <a:gd name="T11" fmla="*/ 0 h 17"/>
                  <a:gd name="T12" fmla="*/ 3 w 17"/>
                  <a:gd name="T13" fmla="*/ 1 h 17"/>
                  <a:gd name="T14" fmla="*/ 1 w 17"/>
                  <a:gd name="T15" fmla="*/ 4 h 17"/>
                  <a:gd name="T16" fmla="*/ 0 w 17"/>
                  <a:gd name="T17" fmla="*/ 6 h 17"/>
                  <a:gd name="T18" fmla="*/ 1 w 17"/>
                  <a:gd name="T19" fmla="*/ 9 h 17"/>
                  <a:gd name="T20" fmla="*/ 3 w 17"/>
                  <a:gd name="T21" fmla="*/ 10 h 17"/>
                  <a:gd name="T22" fmla="*/ 4 w 17"/>
                  <a:gd name="T23" fmla="*/ 9 h 17"/>
                  <a:gd name="T24" fmla="*/ 7 w 17"/>
                  <a:gd name="T25" fmla="*/ 8 h 17"/>
                  <a:gd name="T26" fmla="*/ 8 w 17"/>
                  <a:gd name="T27" fmla="*/ 6 h 17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17"/>
                  <a:gd name="T43" fmla="*/ 0 h 17"/>
                  <a:gd name="T44" fmla="*/ 17 w 17"/>
                  <a:gd name="T45" fmla="*/ 17 h 17"/>
                </a:gdLst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17" h="17">
                    <a:moveTo>
                      <a:pt x="16" y="10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6" y="0"/>
                    </a:lnTo>
                    <a:lnTo>
                      <a:pt x="13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6"/>
                    </a:lnTo>
                    <a:lnTo>
                      <a:pt x="0" y="10"/>
                    </a:lnTo>
                    <a:lnTo>
                      <a:pt x="2" y="14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3" y="12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666666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58" name="Freeform 2487"/>
              <p:cNvSpPr>
                <a:spLocks noChangeArrowheads="1"/>
              </p:cNvSpPr>
              <p:nvPr/>
            </p:nvSpPr>
            <p:spPr bwMode="auto">
              <a:xfrm>
                <a:off x="6612926" y="4573115"/>
                <a:ext cx="20061" cy="26237"/>
              </a:xfrm>
              <a:custGeom>
                <a:gdLst>
                  <a:gd name="T0" fmla="*/ 8 w 17"/>
                  <a:gd name="T1" fmla="*/ 6 h 17"/>
                  <a:gd name="T2" fmla="*/ 8 w 17"/>
                  <a:gd name="T3" fmla="*/ 3 h 17"/>
                  <a:gd name="T4" fmla="*/ 8 w 17"/>
                  <a:gd name="T5" fmla="*/ 0 h 17"/>
                  <a:gd name="T6" fmla="*/ 3 w 17"/>
                  <a:gd name="T7" fmla="*/ 0 h 17"/>
                  <a:gd name="T8" fmla="*/ 0 w 17"/>
                  <a:gd name="T9" fmla="*/ 3 h 17"/>
                  <a:gd name="T10" fmla="*/ 0 w 17"/>
                  <a:gd name="T11" fmla="*/ 8 h 17"/>
                  <a:gd name="T12" fmla="*/ 0 w 17"/>
                  <a:gd name="T13" fmla="*/ 11 h 17"/>
                  <a:gd name="T14" fmla="*/ 3 w 17"/>
                  <a:gd name="T15" fmla="*/ 11 h 17"/>
                  <a:gd name="T16" fmla="*/ 8 w 17"/>
                  <a:gd name="T17" fmla="*/ 6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59" name="Freeform 2488"/>
              <p:cNvSpPr>
                <a:spLocks noChangeArrowheads="1"/>
              </p:cNvSpPr>
              <p:nvPr/>
            </p:nvSpPr>
            <p:spPr bwMode="auto">
              <a:xfrm>
                <a:off x="6621842" y="4568742"/>
                <a:ext cx="22290" cy="21865"/>
              </a:xfrm>
              <a:custGeom>
                <a:gdLst>
                  <a:gd name="T0" fmla="*/ 2 w 17"/>
                  <a:gd name="T1" fmla="*/ 9 h 17"/>
                  <a:gd name="T2" fmla="*/ 1 w 17"/>
                  <a:gd name="T3" fmla="*/ 8 h 17"/>
                  <a:gd name="T4" fmla="*/ 0 w 17"/>
                  <a:gd name="T5" fmla="*/ 7 h 17"/>
                  <a:gd name="T6" fmla="*/ 0 w 17"/>
                  <a:gd name="T7" fmla="*/ 6 h 17"/>
                  <a:gd name="T8" fmla="*/ 1 w 17"/>
                  <a:gd name="T9" fmla="*/ 2 h 17"/>
                  <a:gd name="T10" fmla="*/ 2 w 17"/>
                  <a:gd name="T11" fmla="*/ 1 h 17"/>
                  <a:gd name="T12" fmla="*/ 4 w 17"/>
                  <a:gd name="T13" fmla="*/ 0 h 17"/>
                  <a:gd name="T14" fmla="*/ 5 w 17"/>
                  <a:gd name="T15" fmla="*/ 0 h 17"/>
                  <a:gd name="T16" fmla="*/ 6 w 17"/>
                  <a:gd name="T17" fmla="*/ 0 h 17"/>
                  <a:gd name="T18" fmla="*/ 8 w 17"/>
                  <a:gd name="T19" fmla="*/ 1 h 17"/>
                  <a:gd name="T20" fmla="*/ 8 w 17"/>
                  <a:gd name="T21" fmla="*/ 2 h 17"/>
                  <a:gd name="T22" fmla="*/ 9 w 17"/>
                  <a:gd name="T23" fmla="*/ 4 h 17"/>
                  <a:gd name="T24" fmla="*/ 8 w 17"/>
                  <a:gd name="T25" fmla="*/ 7 h 17"/>
                  <a:gd name="T26" fmla="*/ 7 w 17"/>
                  <a:gd name="T27" fmla="*/ 8 h 17"/>
                  <a:gd name="T28" fmla="*/ 6 w 17"/>
                  <a:gd name="T29" fmla="*/ 9 h 17"/>
                  <a:gd name="T30" fmla="*/ 4 w 17"/>
                  <a:gd name="T31" fmla="*/ 9 h 17"/>
                  <a:gd name="T32" fmla="*/ 2 w 17"/>
                  <a:gd name="T33" fmla="*/ 9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2" y="4"/>
                    </a:lnTo>
                    <a:lnTo>
                      <a:pt x="4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2"/>
                    </a:lnTo>
                    <a:lnTo>
                      <a:pt x="14" y="4"/>
                    </a:lnTo>
                    <a:lnTo>
                      <a:pt x="16" y="6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6" y="16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60" name="Freeform 2489"/>
              <p:cNvSpPr>
                <a:spLocks noChangeArrowheads="1"/>
              </p:cNvSpPr>
              <p:nvPr/>
            </p:nvSpPr>
            <p:spPr bwMode="auto">
              <a:xfrm>
                <a:off x="6624071" y="4568742"/>
                <a:ext cx="22290" cy="21865"/>
              </a:xfrm>
              <a:custGeom>
                <a:gdLst>
                  <a:gd name="T0" fmla="*/ 8 w 17"/>
                  <a:gd name="T1" fmla="*/ 6 h 17"/>
                  <a:gd name="T2" fmla="*/ 9 w 17"/>
                  <a:gd name="T3" fmla="*/ 2 h 17"/>
                  <a:gd name="T4" fmla="*/ 8 w 17"/>
                  <a:gd name="T5" fmla="*/ 1 h 17"/>
                  <a:gd name="T6" fmla="*/ 8 w 17"/>
                  <a:gd name="T7" fmla="*/ 0 h 17"/>
                  <a:gd name="T8" fmla="*/ 6 w 17"/>
                  <a:gd name="T9" fmla="*/ 0 h 17"/>
                  <a:gd name="T10" fmla="*/ 5 w 17"/>
                  <a:gd name="T11" fmla="*/ 0 h 17"/>
                  <a:gd name="T12" fmla="*/ 1 w 17"/>
                  <a:gd name="T13" fmla="*/ 1 h 17"/>
                  <a:gd name="T14" fmla="*/ 1 w 17"/>
                  <a:gd name="T15" fmla="*/ 2 h 17"/>
                  <a:gd name="T16" fmla="*/ 0 w 17"/>
                  <a:gd name="T17" fmla="*/ 6 h 17"/>
                  <a:gd name="T18" fmla="*/ 0 w 17"/>
                  <a:gd name="T19" fmla="*/ 8 h 17"/>
                  <a:gd name="T20" fmla="*/ 1 w 17"/>
                  <a:gd name="T21" fmla="*/ 9 h 17"/>
                  <a:gd name="T22" fmla="*/ 5 w 17"/>
                  <a:gd name="T23" fmla="*/ 9 h 17"/>
                  <a:gd name="T24" fmla="*/ 6 w 17"/>
                  <a:gd name="T25" fmla="*/ 8 h 17"/>
                  <a:gd name="T26" fmla="*/ 8 w 17"/>
                  <a:gd name="T27" fmla="*/ 6 h 17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17"/>
                  <a:gd name="T43" fmla="*/ 0 h 17"/>
                  <a:gd name="T44" fmla="*/ 17 w 17"/>
                  <a:gd name="T45" fmla="*/ 17 h 17"/>
                </a:gdLst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17" h="17">
                    <a:moveTo>
                      <a:pt x="13" y="11"/>
                    </a:move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2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0" y="13"/>
                    </a:lnTo>
                    <a:lnTo>
                      <a:pt x="2" y="16"/>
                    </a:lnTo>
                    <a:lnTo>
                      <a:pt x="8" y="16"/>
                    </a:lnTo>
                    <a:lnTo>
                      <a:pt x="10" y="13"/>
                    </a:lnTo>
                    <a:lnTo>
                      <a:pt x="13" y="11"/>
                    </a:lnTo>
                  </a:path>
                </a:pathLst>
              </a:custGeom>
              <a:solidFill>
                <a:srgbClr val="666666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61" name="Freeform 2490"/>
              <p:cNvSpPr>
                <a:spLocks noChangeArrowheads="1"/>
              </p:cNvSpPr>
              <p:nvPr/>
            </p:nvSpPr>
            <p:spPr bwMode="auto">
              <a:xfrm>
                <a:off x="6626300" y="4570928"/>
                <a:ext cx="20061" cy="24051"/>
              </a:xfrm>
              <a:custGeom>
                <a:gdLst>
                  <a:gd name="T0" fmla="*/ 8 w 17"/>
                  <a:gd name="T1" fmla="*/ 6 h 17"/>
                  <a:gd name="T2" fmla="*/ 8 w 17"/>
                  <a:gd name="T3" fmla="*/ 3 h 17"/>
                  <a:gd name="T4" fmla="*/ 8 w 17"/>
                  <a:gd name="T5" fmla="*/ 0 h 17"/>
                  <a:gd name="T6" fmla="*/ 5 w 17"/>
                  <a:gd name="T7" fmla="*/ 0 h 17"/>
                  <a:gd name="T8" fmla="*/ 3 w 17"/>
                  <a:gd name="T9" fmla="*/ 3 h 17"/>
                  <a:gd name="T10" fmla="*/ 0 w 17"/>
                  <a:gd name="T11" fmla="*/ 6 h 17"/>
                  <a:gd name="T12" fmla="*/ 3 w 17"/>
                  <a:gd name="T13" fmla="*/ 10 h 17"/>
                  <a:gd name="T14" fmla="*/ 5 w 17"/>
                  <a:gd name="T15" fmla="*/ 10 h 17"/>
                  <a:gd name="T16" fmla="*/ 8 w 17"/>
                  <a:gd name="T17" fmla="*/ 6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0"/>
                    </a:moveTo>
                    <a:lnTo>
                      <a:pt x="16" y="5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5"/>
                    </a:lnTo>
                    <a:lnTo>
                      <a:pt x="0" y="10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B3B3B3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62" name="Freeform 2491"/>
              <p:cNvSpPr>
                <a:spLocks noChangeArrowheads="1"/>
              </p:cNvSpPr>
              <p:nvPr/>
            </p:nvSpPr>
            <p:spPr bwMode="auto">
              <a:xfrm>
                <a:off x="6612926" y="4573115"/>
                <a:ext cx="20061" cy="21865"/>
              </a:xfrm>
              <a:custGeom>
                <a:gdLst>
                  <a:gd name="T0" fmla="*/ 3 w 17"/>
                  <a:gd name="T1" fmla="*/ 9 h 17"/>
                  <a:gd name="T2" fmla="*/ 1 w 17"/>
                  <a:gd name="T3" fmla="*/ 8 h 17"/>
                  <a:gd name="T4" fmla="*/ 0 w 17"/>
                  <a:gd name="T5" fmla="*/ 7 h 17"/>
                  <a:gd name="T6" fmla="*/ 0 w 17"/>
                  <a:gd name="T7" fmla="*/ 6 h 17"/>
                  <a:gd name="T8" fmla="*/ 1 w 17"/>
                  <a:gd name="T9" fmla="*/ 2 h 17"/>
                  <a:gd name="T10" fmla="*/ 2 w 17"/>
                  <a:gd name="T11" fmla="*/ 1 h 17"/>
                  <a:gd name="T12" fmla="*/ 3 w 17"/>
                  <a:gd name="T13" fmla="*/ 0 h 17"/>
                  <a:gd name="T14" fmla="*/ 4 w 17"/>
                  <a:gd name="T15" fmla="*/ 0 h 17"/>
                  <a:gd name="T16" fmla="*/ 5 w 17"/>
                  <a:gd name="T17" fmla="*/ 0 h 17"/>
                  <a:gd name="T18" fmla="*/ 7 w 17"/>
                  <a:gd name="T19" fmla="*/ 1 h 17"/>
                  <a:gd name="T20" fmla="*/ 7 w 17"/>
                  <a:gd name="T21" fmla="*/ 2 h 17"/>
                  <a:gd name="T22" fmla="*/ 8 w 17"/>
                  <a:gd name="T23" fmla="*/ 4 h 17"/>
                  <a:gd name="T24" fmla="*/ 7 w 17"/>
                  <a:gd name="T25" fmla="*/ 7 h 17"/>
                  <a:gd name="T26" fmla="*/ 6 w 17"/>
                  <a:gd name="T27" fmla="*/ 8 h 17"/>
                  <a:gd name="T28" fmla="*/ 5 w 17"/>
                  <a:gd name="T29" fmla="*/ 9 h 17"/>
                  <a:gd name="T30" fmla="*/ 3 w 17"/>
                  <a:gd name="T31" fmla="*/ 9 h 17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7"/>
                  <a:gd name="T49" fmla="*/ 0 h 17"/>
                  <a:gd name="T50" fmla="*/ 17 w 17"/>
                  <a:gd name="T51" fmla="*/ 17 h 17"/>
                </a:gdLst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2" y="4"/>
                    </a:lnTo>
                    <a:lnTo>
                      <a:pt x="4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2"/>
                    </a:lnTo>
                    <a:lnTo>
                      <a:pt x="14" y="4"/>
                    </a:lnTo>
                    <a:lnTo>
                      <a:pt x="16" y="6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63" name="Freeform 2492"/>
              <p:cNvSpPr>
                <a:spLocks noChangeArrowheads="1"/>
              </p:cNvSpPr>
              <p:nvPr/>
            </p:nvSpPr>
            <p:spPr bwMode="auto">
              <a:xfrm>
                <a:off x="6615155" y="4573115"/>
                <a:ext cx="20061" cy="26237"/>
              </a:xfrm>
              <a:custGeom>
                <a:gdLst>
                  <a:gd name="T0" fmla="*/ 7 w 17"/>
                  <a:gd name="T1" fmla="*/ 8 h 17"/>
                  <a:gd name="T2" fmla="*/ 8 w 17"/>
                  <a:gd name="T3" fmla="*/ 3 h 17"/>
                  <a:gd name="T4" fmla="*/ 7 w 17"/>
                  <a:gd name="T5" fmla="*/ 1 h 17"/>
                  <a:gd name="T6" fmla="*/ 7 w 17"/>
                  <a:gd name="T7" fmla="*/ 0 h 17"/>
                  <a:gd name="T8" fmla="*/ 5 w 17"/>
                  <a:gd name="T9" fmla="*/ 0 h 17"/>
                  <a:gd name="T10" fmla="*/ 4 w 17"/>
                  <a:gd name="T11" fmla="*/ 0 h 17"/>
                  <a:gd name="T12" fmla="*/ 3 w 17"/>
                  <a:gd name="T13" fmla="*/ 1 h 17"/>
                  <a:gd name="T14" fmla="*/ 1 w 17"/>
                  <a:gd name="T15" fmla="*/ 3 h 17"/>
                  <a:gd name="T16" fmla="*/ 0 w 17"/>
                  <a:gd name="T17" fmla="*/ 8 h 17"/>
                  <a:gd name="T18" fmla="*/ 0 w 17"/>
                  <a:gd name="T19" fmla="*/ 9 h 17"/>
                  <a:gd name="T20" fmla="*/ 1 w 17"/>
                  <a:gd name="T21" fmla="*/ 11 h 17"/>
                  <a:gd name="T22" fmla="*/ 4 w 17"/>
                  <a:gd name="T23" fmla="*/ 11 h 17"/>
                  <a:gd name="T24" fmla="*/ 5 w 17"/>
                  <a:gd name="T25" fmla="*/ 9 h 17"/>
                  <a:gd name="T26" fmla="*/ 7 w 17"/>
                  <a:gd name="T27" fmla="*/ 8 h 17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17"/>
                  <a:gd name="T43" fmla="*/ 0 h 17"/>
                  <a:gd name="T44" fmla="*/ 17 w 17"/>
                  <a:gd name="T45" fmla="*/ 17 h 17"/>
                </a:gdLst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17" h="17">
                    <a:moveTo>
                      <a:pt x="13" y="11"/>
                    </a:move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0" y="13"/>
                    </a:lnTo>
                    <a:lnTo>
                      <a:pt x="2" y="16"/>
                    </a:lnTo>
                    <a:lnTo>
                      <a:pt x="8" y="16"/>
                    </a:lnTo>
                    <a:lnTo>
                      <a:pt x="10" y="13"/>
                    </a:lnTo>
                    <a:lnTo>
                      <a:pt x="13" y="11"/>
                    </a:lnTo>
                  </a:path>
                </a:pathLst>
              </a:custGeom>
              <a:solidFill>
                <a:srgbClr val="666666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64" name="Freeform 2493"/>
              <p:cNvSpPr>
                <a:spLocks noChangeArrowheads="1"/>
              </p:cNvSpPr>
              <p:nvPr/>
            </p:nvSpPr>
            <p:spPr bwMode="auto">
              <a:xfrm>
                <a:off x="6617384" y="4579674"/>
                <a:ext cx="17832" cy="21865"/>
              </a:xfrm>
              <a:custGeom>
                <a:gdLst>
                  <a:gd name="T0" fmla="*/ 8 w 17"/>
                  <a:gd name="T1" fmla="*/ 6 h 17"/>
                  <a:gd name="T2" fmla="*/ 8 w 17"/>
                  <a:gd name="T3" fmla="*/ 3 h 17"/>
                  <a:gd name="T4" fmla="*/ 8 w 17"/>
                  <a:gd name="T5" fmla="*/ 0 h 17"/>
                  <a:gd name="T6" fmla="*/ 5 w 17"/>
                  <a:gd name="T7" fmla="*/ 0 h 17"/>
                  <a:gd name="T8" fmla="*/ 2 w 17"/>
                  <a:gd name="T9" fmla="*/ 3 h 17"/>
                  <a:gd name="T10" fmla="*/ 0 w 17"/>
                  <a:gd name="T11" fmla="*/ 6 h 17"/>
                  <a:gd name="T12" fmla="*/ 2 w 17"/>
                  <a:gd name="T13" fmla="*/ 9 h 17"/>
                  <a:gd name="T14" fmla="*/ 5 w 17"/>
                  <a:gd name="T15" fmla="*/ 9 h 17"/>
                  <a:gd name="T16" fmla="*/ 8 w 17"/>
                  <a:gd name="T17" fmla="*/ 6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0"/>
                    </a:moveTo>
                    <a:lnTo>
                      <a:pt x="16" y="5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5"/>
                    </a:lnTo>
                    <a:lnTo>
                      <a:pt x="0" y="10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B3B3B3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65" name="Freeform 2494"/>
              <p:cNvSpPr>
                <a:spLocks noChangeArrowheads="1"/>
              </p:cNvSpPr>
              <p:nvPr/>
            </p:nvSpPr>
            <p:spPr bwMode="auto">
              <a:xfrm>
                <a:off x="6532683" y="4520640"/>
                <a:ext cx="109219" cy="65594"/>
              </a:xfrm>
              <a:custGeom>
                <a:gdLst>
                  <a:gd name="T0" fmla="*/ 48 w 89"/>
                  <a:gd name="T1" fmla="*/ 6 h 51"/>
                  <a:gd name="T2" fmla="*/ 39 w 89"/>
                  <a:gd name="T3" fmla="*/ 0 h 51"/>
                  <a:gd name="T4" fmla="*/ 0 w 89"/>
                  <a:gd name="T5" fmla="*/ 24 h 51"/>
                  <a:gd name="T6" fmla="*/ 10 w 89"/>
                  <a:gd name="T7" fmla="*/ 29 h 51"/>
                  <a:gd name="T8" fmla="*/ 48 w 89"/>
                  <a:gd name="T9" fmla="*/ 6 h 5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89"/>
                  <a:gd name="T16" fmla="*/ 0 h 51"/>
                  <a:gd name="T17" fmla="*/ 89 w 89"/>
                  <a:gd name="T18" fmla="*/ 51 h 51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89" h="51">
                    <a:moveTo>
                      <a:pt x="88" y="10"/>
                    </a:moveTo>
                    <a:lnTo>
                      <a:pt x="70" y="0"/>
                    </a:lnTo>
                    <a:lnTo>
                      <a:pt x="0" y="40"/>
                    </a:lnTo>
                    <a:lnTo>
                      <a:pt x="18" y="50"/>
                    </a:lnTo>
                    <a:lnTo>
                      <a:pt x="88" y="10"/>
                    </a:lnTo>
                  </a:path>
                </a:pathLst>
              </a:custGeom>
              <a:solidFill>
                <a:srgbClr val="E6E6E6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66" name="Freeform 2495"/>
              <p:cNvSpPr>
                <a:spLocks noChangeArrowheads="1"/>
              </p:cNvSpPr>
              <p:nvPr/>
            </p:nvSpPr>
            <p:spPr bwMode="auto">
              <a:xfrm>
                <a:off x="6552744" y="4531572"/>
                <a:ext cx="89159" cy="87458"/>
              </a:xfrm>
              <a:custGeom>
                <a:gdLst>
                  <a:gd name="T0" fmla="*/ 39 w 71"/>
                  <a:gd name="T1" fmla="*/ 0 h 62"/>
                  <a:gd name="T2" fmla="*/ 0 w 71"/>
                  <a:gd name="T3" fmla="*/ 26 h 62"/>
                  <a:gd name="T4" fmla="*/ 0 w 71"/>
                  <a:gd name="T5" fmla="*/ 39 h 62"/>
                  <a:gd name="T6" fmla="*/ 39 w 71"/>
                  <a:gd name="T7" fmla="*/ 14 h 62"/>
                  <a:gd name="T8" fmla="*/ 39 w 71"/>
                  <a:gd name="T9" fmla="*/ 0 h 6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71"/>
                  <a:gd name="T16" fmla="*/ 0 h 62"/>
                  <a:gd name="T17" fmla="*/ 71 w 71"/>
                  <a:gd name="T18" fmla="*/ 62 h 6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71" h="62">
                    <a:moveTo>
                      <a:pt x="70" y="0"/>
                    </a:moveTo>
                    <a:lnTo>
                      <a:pt x="0" y="40"/>
                    </a:lnTo>
                    <a:lnTo>
                      <a:pt x="0" y="61"/>
                    </a:lnTo>
                    <a:lnTo>
                      <a:pt x="70" y="21"/>
                    </a:lnTo>
                    <a:lnTo>
                      <a:pt x="70" y="0"/>
                    </a:lnTo>
                  </a:path>
                </a:pathLst>
              </a:custGeom>
              <a:solidFill>
                <a:srgbClr val="7F7F7F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67" name="Freeform 2496"/>
              <p:cNvSpPr>
                <a:spLocks noChangeArrowheads="1"/>
              </p:cNvSpPr>
              <p:nvPr/>
            </p:nvSpPr>
            <p:spPr bwMode="auto">
              <a:xfrm>
                <a:off x="6171591" y="4590606"/>
                <a:ext cx="256331" cy="247069"/>
              </a:xfrm>
              <a:custGeom>
                <a:gdLst>
                  <a:gd name="T0" fmla="*/ 0 w 212"/>
                  <a:gd name="T1" fmla="*/ 37 h 184"/>
                  <a:gd name="T2" fmla="*/ 0 w 212"/>
                  <a:gd name="T3" fmla="*/ 0 h 184"/>
                  <a:gd name="T4" fmla="*/ 114 w 212"/>
                  <a:gd name="T5" fmla="*/ 74 h 184"/>
                  <a:gd name="T6" fmla="*/ 114 w 212"/>
                  <a:gd name="T7" fmla="*/ 112 h 184"/>
                  <a:gd name="T8" fmla="*/ 0 w 212"/>
                  <a:gd name="T9" fmla="*/ 37 h 184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12"/>
                  <a:gd name="T16" fmla="*/ 0 h 184"/>
                  <a:gd name="T17" fmla="*/ 212 w 212"/>
                  <a:gd name="T18" fmla="*/ 184 h 184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11" h="184">
                    <a:moveTo>
                      <a:pt x="0" y="61"/>
                    </a:moveTo>
                    <a:lnTo>
                      <a:pt x="0" y="0"/>
                    </a:lnTo>
                    <a:lnTo>
                      <a:pt x="211" y="121"/>
                    </a:lnTo>
                    <a:lnTo>
                      <a:pt x="211" y="183"/>
                    </a:lnTo>
                    <a:lnTo>
                      <a:pt x="0" y="61"/>
                    </a:lnTo>
                  </a:path>
                </a:pathLst>
              </a:custGeom>
              <a:solidFill>
                <a:srgbClr val="373C64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68" name="Freeform 2497"/>
              <p:cNvSpPr>
                <a:spLocks noChangeArrowheads="1"/>
              </p:cNvSpPr>
              <p:nvPr/>
            </p:nvSpPr>
            <p:spPr bwMode="auto">
              <a:xfrm>
                <a:off x="6276352" y="4463792"/>
                <a:ext cx="356634" cy="196781"/>
              </a:xfrm>
              <a:custGeom>
                <a:gdLst>
                  <a:gd name="T0" fmla="*/ 46 w 297"/>
                  <a:gd name="T1" fmla="*/ 0 h 147"/>
                  <a:gd name="T2" fmla="*/ 159 w 297"/>
                  <a:gd name="T3" fmla="*/ 74 h 147"/>
                  <a:gd name="T4" fmla="*/ 114 w 297"/>
                  <a:gd name="T5" fmla="*/ 89 h 147"/>
                  <a:gd name="T6" fmla="*/ 0 w 297"/>
                  <a:gd name="T7" fmla="*/ 15 h 147"/>
                  <a:gd name="T8" fmla="*/ 46 w 297"/>
                  <a:gd name="T9" fmla="*/ 0 h 14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97"/>
                  <a:gd name="T16" fmla="*/ 0 h 147"/>
                  <a:gd name="T17" fmla="*/ 297 w 297"/>
                  <a:gd name="T18" fmla="*/ 147 h 14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97" h="147">
                    <a:moveTo>
                      <a:pt x="85" y="0"/>
                    </a:moveTo>
                    <a:lnTo>
                      <a:pt x="296" y="121"/>
                    </a:lnTo>
                    <a:lnTo>
                      <a:pt x="211" y="146"/>
                    </a:lnTo>
                    <a:lnTo>
                      <a:pt x="0" y="24"/>
                    </a:lnTo>
                    <a:lnTo>
                      <a:pt x="85" y="0"/>
                    </a:lnTo>
                  </a:path>
                </a:pathLst>
              </a:custGeom>
              <a:solidFill>
                <a:srgbClr val="373C64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69" name="Freeform 2498"/>
              <p:cNvSpPr>
                <a:spLocks noChangeArrowheads="1"/>
              </p:cNvSpPr>
              <p:nvPr/>
            </p:nvSpPr>
            <p:spPr bwMode="auto">
              <a:xfrm>
                <a:off x="6171591" y="4496589"/>
                <a:ext cx="358863" cy="258001"/>
              </a:xfrm>
              <a:custGeom>
                <a:gdLst>
                  <a:gd name="T0" fmla="*/ 46 w 296"/>
                  <a:gd name="T1" fmla="*/ 0 h 195"/>
                  <a:gd name="T2" fmla="*/ 0 w 296"/>
                  <a:gd name="T3" fmla="*/ 44 h 195"/>
                  <a:gd name="T4" fmla="*/ 115 w 296"/>
                  <a:gd name="T5" fmla="*/ 117 h 195"/>
                  <a:gd name="T6" fmla="*/ 160 w 296"/>
                  <a:gd name="T7" fmla="*/ 74 h 195"/>
                  <a:gd name="T8" fmla="*/ 46 w 296"/>
                  <a:gd name="T9" fmla="*/ 0 h 19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96"/>
                  <a:gd name="T16" fmla="*/ 0 h 195"/>
                  <a:gd name="T17" fmla="*/ 296 w 296"/>
                  <a:gd name="T18" fmla="*/ 195 h 195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96" h="195">
                    <a:moveTo>
                      <a:pt x="84" y="0"/>
                    </a:moveTo>
                    <a:lnTo>
                      <a:pt x="0" y="73"/>
                    </a:lnTo>
                    <a:lnTo>
                      <a:pt x="211" y="194"/>
                    </a:lnTo>
                    <a:lnTo>
                      <a:pt x="295" y="122"/>
                    </a:lnTo>
                    <a:lnTo>
                      <a:pt x="84" y="0"/>
                    </a:lnTo>
                  </a:path>
                </a:pathLst>
              </a:custGeom>
              <a:solidFill>
                <a:srgbClr val="373C64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70" name="Freeform 2499"/>
              <p:cNvSpPr>
                <a:spLocks noChangeArrowheads="1"/>
              </p:cNvSpPr>
              <p:nvPr/>
            </p:nvSpPr>
            <p:spPr bwMode="auto">
              <a:xfrm>
                <a:off x="6182736" y="4625589"/>
                <a:ext cx="17832" cy="45915"/>
              </a:xfrm>
              <a:custGeom>
                <a:gdLst>
                  <a:gd name="T0" fmla="*/ 0 w 17"/>
                  <a:gd name="T1" fmla="*/ 0 h 37"/>
                  <a:gd name="T2" fmla="*/ 8 w 17"/>
                  <a:gd name="T3" fmla="*/ 2 h 37"/>
                  <a:gd name="T4" fmla="*/ 8 w 17"/>
                  <a:gd name="T5" fmla="*/ 19 h 37"/>
                  <a:gd name="T6" fmla="*/ 0 w 17"/>
                  <a:gd name="T7" fmla="*/ 20 h 37"/>
                  <a:gd name="T8" fmla="*/ 0 w 17"/>
                  <a:gd name="T9" fmla="*/ 0 h 3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37"/>
                  <a:gd name="T17" fmla="*/ 17 w 17"/>
                  <a:gd name="T18" fmla="*/ 37 h 3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37">
                    <a:moveTo>
                      <a:pt x="0" y="0"/>
                    </a:moveTo>
                    <a:lnTo>
                      <a:pt x="16" y="3"/>
                    </a:lnTo>
                    <a:lnTo>
                      <a:pt x="16" y="33"/>
                    </a:lnTo>
                    <a:lnTo>
                      <a:pt x="0" y="36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FF6633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71" name="Freeform 2500"/>
              <p:cNvSpPr>
                <a:spLocks noChangeArrowheads="1"/>
              </p:cNvSpPr>
              <p:nvPr/>
            </p:nvSpPr>
            <p:spPr bwMode="auto">
              <a:xfrm>
                <a:off x="6182736" y="4669318"/>
                <a:ext cx="35663" cy="26237"/>
              </a:xfrm>
              <a:custGeom>
                <a:gdLst>
                  <a:gd name="T0" fmla="*/ 3 w 28"/>
                  <a:gd name="T1" fmla="*/ 0 h 19"/>
                  <a:gd name="T2" fmla="*/ 15 w 28"/>
                  <a:gd name="T3" fmla="*/ 8 h 19"/>
                  <a:gd name="T4" fmla="*/ 15 w 28"/>
                  <a:gd name="T5" fmla="*/ 11 h 19"/>
                  <a:gd name="T6" fmla="*/ 0 w 28"/>
                  <a:gd name="T7" fmla="*/ 2 h 19"/>
                  <a:gd name="T8" fmla="*/ 3 w 28"/>
                  <a:gd name="T9" fmla="*/ 0 h 1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8"/>
                  <a:gd name="T16" fmla="*/ 0 h 19"/>
                  <a:gd name="T17" fmla="*/ 28 w 28"/>
                  <a:gd name="T18" fmla="*/ 19 h 19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8" h="19">
                    <a:moveTo>
                      <a:pt x="5" y="0"/>
                    </a:moveTo>
                    <a:lnTo>
                      <a:pt x="27" y="12"/>
                    </a:lnTo>
                    <a:lnTo>
                      <a:pt x="27" y="18"/>
                    </a:lnTo>
                    <a:lnTo>
                      <a:pt x="0" y="3"/>
                    </a:lnTo>
                    <a:lnTo>
                      <a:pt x="5" y="0"/>
                    </a:lnTo>
                  </a:path>
                </a:pathLst>
              </a:custGeom>
              <a:solidFill>
                <a:srgbClr val="FFCC99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72" name="Freeform 2501"/>
              <p:cNvSpPr>
                <a:spLocks noChangeArrowheads="1"/>
              </p:cNvSpPr>
              <p:nvPr/>
            </p:nvSpPr>
            <p:spPr bwMode="auto">
              <a:xfrm>
                <a:off x="6189423" y="4629962"/>
                <a:ext cx="28977" cy="54661"/>
              </a:xfrm>
              <a:custGeom>
                <a:gdLst>
                  <a:gd name="T0" fmla="*/ 0 w 23"/>
                  <a:gd name="T1" fmla="*/ 17 h 43"/>
                  <a:gd name="T2" fmla="*/ 0 w 23"/>
                  <a:gd name="T3" fmla="*/ 0 h 43"/>
                  <a:gd name="T4" fmla="*/ 12 w 23"/>
                  <a:gd name="T5" fmla="*/ 7 h 43"/>
                  <a:gd name="T6" fmla="*/ 12 w 23"/>
                  <a:gd name="T7" fmla="*/ 24 h 43"/>
                  <a:gd name="T8" fmla="*/ 0 w 23"/>
                  <a:gd name="T9" fmla="*/ 17 h 4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3"/>
                  <a:gd name="T16" fmla="*/ 0 h 43"/>
                  <a:gd name="T17" fmla="*/ 23 w 23"/>
                  <a:gd name="T18" fmla="*/ 43 h 43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3" h="43">
                    <a:moveTo>
                      <a:pt x="0" y="30"/>
                    </a:moveTo>
                    <a:lnTo>
                      <a:pt x="0" y="0"/>
                    </a:lnTo>
                    <a:lnTo>
                      <a:pt x="22" y="12"/>
                    </a:lnTo>
                    <a:lnTo>
                      <a:pt x="22" y="42"/>
                    </a:lnTo>
                    <a:lnTo>
                      <a:pt x="0" y="30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73" name="Freeform 2502"/>
              <p:cNvSpPr>
                <a:spLocks noChangeArrowheads="1"/>
              </p:cNvSpPr>
              <p:nvPr/>
            </p:nvSpPr>
            <p:spPr bwMode="auto">
              <a:xfrm>
                <a:off x="6425693" y="4625589"/>
                <a:ext cx="207294" cy="212086"/>
              </a:xfrm>
              <a:custGeom>
                <a:gdLst>
                  <a:gd name="T0" fmla="*/ 0 w 170"/>
                  <a:gd name="T1" fmla="*/ 96 h 160"/>
                  <a:gd name="T2" fmla="*/ 92 w 170"/>
                  <a:gd name="T3" fmla="*/ 37 h 160"/>
                  <a:gd name="T4" fmla="*/ 92 w 170"/>
                  <a:gd name="T5" fmla="*/ 0 h 160"/>
                  <a:gd name="T6" fmla="*/ 46 w 170"/>
                  <a:gd name="T7" fmla="*/ 15 h 160"/>
                  <a:gd name="T8" fmla="*/ 0 w 170"/>
                  <a:gd name="T9" fmla="*/ 59 h 160"/>
                  <a:gd name="T10" fmla="*/ 0 w 170"/>
                  <a:gd name="T11" fmla="*/ 96 h 16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170"/>
                  <a:gd name="T19" fmla="*/ 0 h 160"/>
                  <a:gd name="T20" fmla="*/ 170 w 170"/>
                  <a:gd name="T21" fmla="*/ 160 h 160"/>
                </a:gdLst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170" h="160">
                    <a:moveTo>
                      <a:pt x="0" y="159"/>
                    </a:moveTo>
                    <a:lnTo>
                      <a:pt x="169" y="61"/>
                    </a:lnTo>
                    <a:lnTo>
                      <a:pt x="169" y="0"/>
                    </a:lnTo>
                    <a:lnTo>
                      <a:pt x="84" y="25"/>
                    </a:lnTo>
                    <a:lnTo>
                      <a:pt x="0" y="97"/>
                    </a:lnTo>
                    <a:lnTo>
                      <a:pt x="0" y="159"/>
                    </a:lnTo>
                  </a:path>
                </a:pathLst>
              </a:custGeom>
              <a:solidFill>
                <a:srgbClr val="373C64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74" name="Freeform 2503"/>
              <p:cNvSpPr>
                <a:spLocks noChangeArrowheads="1"/>
              </p:cNvSpPr>
              <p:nvPr/>
            </p:nvSpPr>
            <p:spPr bwMode="auto">
              <a:xfrm>
                <a:off x="6245147" y="4662759"/>
                <a:ext cx="15603" cy="48102"/>
              </a:xfrm>
              <a:custGeom>
                <a:gdLst>
                  <a:gd name="T0" fmla="*/ 0 w 17"/>
                  <a:gd name="T1" fmla="*/ 0 h 37"/>
                  <a:gd name="T2" fmla="*/ 7 w 17"/>
                  <a:gd name="T3" fmla="*/ 2 h 37"/>
                  <a:gd name="T4" fmla="*/ 7 w 17"/>
                  <a:gd name="T5" fmla="*/ 20 h 37"/>
                  <a:gd name="T6" fmla="*/ 0 w 17"/>
                  <a:gd name="T7" fmla="*/ 21 h 37"/>
                  <a:gd name="T8" fmla="*/ 0 w 17"/>
                  <a:gd name="T9" fmla="*/ 0 h 3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37"/>
                  <a:gd name="T17" fmla="*/ 17 w 17"/>
                  <a:gd name="T18" fmla="*/ 37 h 3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37">
                    <a:moveTo>
                      <a:pt x="0" y="0"/>
                    </a:moveTo>
                    <a:lnTo>
                      <a:pt x="16" y="3"/>
                    </a:lnTo>
                    <a:lnTo>
                      <a:pt x="16" y="33"/>
                    </a:lnTo>
                    <a:lnTo>
                      <a:pt x="0" y="36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FF6633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75" name="Freeform 2504"/>
              <p:cNvSpPr>
                <a:spLocks noChangeArrowheads="1"/>
              </p:cNvSpPr>
              <p:nvPr/>
            </p:nvSpPr>
            <p:spPr bwMode="auto">
              <a:xfrm>
                <a:off x="6245147" y="4704302"/>
                <a:ext cx="31205" cy="30610"/>
              </a:xfrm>
              <a:custGeom>
                <a:gdLst>
                  <a:gd name="T0" fmla="*/ 3 w 28"/>
                  <a:gd name="T1" fmla="*/ 0 h 19"/>
                  <a:gd name="T2" fmla="*/ 14 w 28"/>
                  <a:gd name="T3" fmla="*/ 9 h 19"/>
                  <a:gd name="T4" fmla="*/ 14 w 28"/>
                  <a:gd name="T5" fmla="*/ 13 h 19"/>
                  <a:gd name="T6" fmla="*/ 0 w 28"/>
                  <a:gd name="T7" fmla="*/ 2 h 19"/>
                  <a:gd name="T8" fmla="*/ 3 w 28"/>
                  <a:gd name="T9" fmla="*/ 0 h 1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8"/>
                  <a:gd name="T16" fmla="*/ 0 h 19"/>
                  <a:gd name="T17" fmla="*/ 28 w 28"/>
                  <a:gd name="T18" fmla="*/ 19 h 19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8" h="19">
                    <a:moveTo>
                      <a:pt x="5" y="0"/>
                    </a:moveTo>
                    <a:lnTo>
                      <a:pt x="27" y="12"/>
                    </a:lnTo>
                    <a:lnTo>
                      <a:pt x="27" y="18"/>
                    </a:lnTo>
                    <a:lnTo>
                      <a:pt x="0" y="3"/>
                    </a:lnTo>
                    <a:lnTo>
                      <a:pt x="5" y="0"/>
                    </a:lnTo>
                  </a:path>
                </a:pathLst>
              </a:custGeom>
              <a:solidFill>
                <a:srgbClr val="FFCC99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76" name="Freeform 2505"/>
              <p:cNvSpPr>
                <a:spLocks noChangeArrowheads="1"/>
              </p:cNvSpPr>
              <p:nvPr/>
            </p:nvSpPr>
            <p:spPr bwMode="auto">
              <a:xfrm>
                <a:off x="6249605" y="4667132"/>
                <a:ext cx="26748" cy="54661"/>
              </a:xfrm>
              <a:custGeom>
                <a:gdLst>
                  <a:gd name="T0" fmla="*/ 0 w 23"/>
                  <a:gd name="T1" fmla="*/ 17 h 43"/>
                  <a:gd name="T2" fmla="*/ 0 w 23"/>
                  <a:gd name="T3" fmla="*/ 0 h 43"/>
                  <a:gd name="T4" fmla="*/ 11 w 23"/>
                  <a:gd name="T5" fmla="*/ 7 h 43"/>
                  <a:gd name="T6" fmla="*/ 11 w 23"/>
                  <a:gd name="T7" fmla="*/ 24 h 43"/>
                  <a:gd name="T8" fmla="*/ 0 w 23"/>
                  <a:gd name="T9" fmla="*/ 17 h 4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3"/>
                  <a:gd name="T16" fmla="*/ 0 h 43"/>
                  <a:gd name="T17" fmla="*/ 23 w 23"/>
                  <a:gd name="T18" fmla="*/ 43 h 43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3" h="43">
                    <a:moveTo>
                      <a:pt x="0" y="30"/>
                    </a:moveTo>
                    <a:lnTo>
                      <a:pt x="0" y="0"/>
                    </a:lnTo>
                    <a:lnTo>
                      <a:pt x="22" y="12"/>
                    </a:lnTo>
                    <a:lnTo>
                      <a:pt x="22" y="42"/>
                    </a:lnTo>
                    <a:lnTo>
                      <a:pt x="0" y="30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77" name="Freeform 2506"/>
              <p:cNvSpPr>
                <a:spLocks noChangeArrowheads="1"/>
              </p:cNvSpPr>
              <p:nvPr/>
            </p:nvSpPr>
            <p:spPr bwMode="auto">
              <a:xfrm>
                <a:off x="6298642" y="4699929"/>
                <a:ext cx="20061" cy="48102"/>
              </a:xfrm>
              <a:custGeom>
                <a:gdLst>
                  <a:gd name="T0" fmla="*/ 0 w 17"/>
                  <a:gd name="T1" fmla="*/ 0 h 37"/>
                  <a:gd name="T2" fmla="*/ 8 w 17"/>
                  <a:gd name="T3" fmla="*/ 2 h 37"/>
                  <a:gd name="T4" fmla="*/ 8 w 17"/>
                  <a:gd name="T5" fmla="*/ 20 h 37"/>
                  <a:gd name="T6" fmla="*/ 0 w 17"/>
                  <a:gd name="T7" fmla="*/ 21 h 37"/>
                  <a:gd name="T8" fmla="*/ 0 w 17"/>
                  <a:gd name="T9" fmla="*/ 0 h 3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37"/>
                  <a:gd name="T17" fmla="*/ 17 w 17"/>
                  <a:gd name="T18" fmla="*/ 37 h 3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37">
                    <a:moveTo>
                      <a:pt x="0" y="0"/>
                    </a:moveTo>
                    <a:lnTo>
                      <a:pt x="16" y="3"/>
                    </a:lnTo>
                    <a:lnTo>
                      <a:pt x="16" y="33"/>
                    </a:lnTo>
                    <a:lnTo>
                      <a:pt x="0" y="36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FF6633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78" name="Freeform 2507"/>
              <p:cNvSpPr>
                <a:spLocks noChangeArrowheads="1"/>
              </p:cNvSpPr>
              <p:nvPr/>
            </p:nvSpPr>
            <p:spPr bwMode="auto">
              <a:xfrm>
                <a:off x="6298642" y="4745844"/>
                <a:ext cx="35663" cy="21865"/>
              </a:xfrm>
              <a:custGeom>
                <a:gdLst>
                  <a:gd name="T0" fmla="*/ 3 w 29"/>
                  <a:gd name="T1" fmla="*/ 0 h 19"/>
                  <a:gd name="T2" fmla="*/ 15 w 29"/>
                  <a:gd name="T3" fmla="*/ 6 h 19"/>
                  <a:gd name="T4" fmla="*/ 15 w 29"/>
                  <a:gd name="T5" fmla="*/ 9 h 19"/>
                  <a:gd name="T6" fmla="*/ 0 w 29"/>
                  <a:gd name="T7" fmla="*/ 2 h 19"/>
                  <a:gd name="T8" fmla="*/ 3 w 29"/>
                  <a:gd name="T9" fmla="*/ 0 h 1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9"/>
                  <a:gd name="T16" fmla="*/ 0 h 19"/>
                  <a:gd name="T17" fmla="*/ 29 w 29"/>
                  <a:gd name="T18" fmla="*/ 19 h 19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8" h="19">
                    <a:moveTo>
                      <a:pt x="6" y="0"/>
                    </a:moveTo>
                    <a:lnTo>
                      <a:pt x="28" y="12"/>
                    </a:lnTo>
                    <a:lnTo>
                      <a:pt x="28" y="18"/>
                    </a:lnTo>
                    <a:lnTo>
                      <a:pt x="0" y="3"/>
                    </a:lnTo>
                    <a:lnTo>
                      <a:pt x="6" y="0"/>
                    </a:lnTo>
                  </a:path>
                </a:pathLst>
              </a:custGeom>
              <a:solidFill>
                <a:srgbClr val="FFCC99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79" name="Freeform 2508"/>
              <p:cNvSpPr>
                <a:spLocks noChangeArrowheads="1"/>
              </p:cNvSpPr>
              <p:nvPr/>
            </p:nvSpPr>
            <p:spPr bwMode="auto">
              <a:xfrm>
                <a:off x="6305329" y="4702115"/>
                <a:ext cx="28977" cy="59034"/>
              </a:xfrm>
              <a:custGeom>
                <a:gdLst>
                  <a:gd name="T0" fmla="*/ 0 w 23"/>
                  <a:gd name="T1" fmla="*/ 19 h 43"/>
                  <a:gd name="T2" fmla="*/ 0 w 23"/>
                  <a:gd name="T3" fmla="*/ 0 h 43"/>
                  <a:gd name="T4" fmla="*/ 12 w 23"/>
                  <a:gd name="T5" fmla="*/ 8 h 43"/>
                  <a:gd name="T6" fmla="*/ 12 w 23"/>
                  <a:gd name="T7" fmla="*/ 26 h 43"/>
                  <a:gd name="T8" fmla="*/ 0 w 23"/>
                  <a:gd name="T9" fmla="*/ 19 h 4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3"/>
                  <a:gd name="T16" fmla="*/ 0 h 43"/>
                  <a:gd name="T17" fmla="*/ 23 w 23"/>
                  <a:gd name="T18" fmla="*/ 43 h 43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3" h="43">
                    <a:moveTo>
                      <a:pt x="0" y="30"/>
                    </a:moveTo>
                    <a:lnTo>
                      <a:pt x="0" y="0"/>
                    </a:lnTo>
                    <a:lnTo>
                      <a:pt x="22" y="12"/>
                    </a:lnTo>
                    <a:lnTo>
                      <a:pt x="22" y="42"/>
                    </a:lnTo>
                    <a:lnTo>
                      <a:pt x="0" y="30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80" name="Freeform 2509"/>
              <p:cNvSpPr>
                <a:spLocks noChangeArrowheads="1"/>
              </p:cNvSpPr>
              <p:nvPr/>
            </p:nvSpPr>
            <p:spPr bwMode="auto">
              <a:xfrm>
                <a:off x="6376656" y="4748031"/>
                <a:ext cx="20061" cy="50288"/>
              </a:xfrm>
              <a:custGeom>
                <a:gdLst>
                  <a:gd name="T0" fmla="*/ 0 w 17"/>
                  <a:gd name="T1" fmla="*/ 0 h 37"/>
                  <a:gd name="T2" fmla="*/ 8 w 17"/>
                  <a:gd name="T3" fmla="*/ 2 h 37"/>
                  <a:gd name="T4" fmla="*/ 8 w 17"/>
                  <a:gd name="T5" fmla="*/ 21 h 37"/>
                  <a:gd name="T6" fmla="*/ 0 w 17"/>
                  <a:gd name="T7" fmla="*/ 22 h 37"/>
                  <a:gd name="T8" fmla="*/ 0 w 17"/>
                  <a:gd name="T9" fmla="*/ 0 h 3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37"/>
                  <a:gd name="T17" fmla="*/ 17 w 17"/>
                  <a:gd name="T18" fmla="*/ 37 h 3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37">
                    <a:moveTo>
                      <a:pt x="0" y="0"/>
                    </a:moveTo>
                    <a:lnTo>
                      <a:pt x="16" y="3"/>
                    </a:lnTo>
                    <a:lnTo>
                      <a:pt x="16" y="33"/>
                    </a:lnTo>
                    <a:lnTo>
                      <a:pt x="0" y="36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FF6633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81" name="Freeform 2510"/>
              <p:cNvSpPr>
                <a:spLocks noChangeArrowheads="1"/>
              </p:cNvSpPr>
              <p:nvPr/>
            </p:nvSpPr>
            <p:spPr bwMode="auto">
              <a:xfrm>
                <a:off x="6376656" y="4791760"/>
                <a:ext cx="33434" cy="26237"/>
              </a:xfrm>
              <a:custGeom>
                <a:gdLst>
                  <a:gd name="T0" fmla="*/ 3 w 28"/>
                  <a:gd name="T1" fmla="*/ 0 h 19"/>
                  <a:gd name="T2" fmla="*/ 14 w 28"/>
                  <a:gd name="T3" fmla="*/ 8 h 19"/>
                  <a:gd name="T4" fmla="*/ 14 w 28"/>
                  <a:gd name="T5" fmla="*/ 11 h 19"/>
                  <a:gd name="T6" fmla="*/ 0 w 28"/>
                  <a:gd name="T7" fmla="*/ 2 h 19"/>
                  <a:gd name="T8" fmla="*/ 3 w 28"/>
                  <a:gd name="T9" fmla="*/ 0 h 1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8"/>
                  <a:gd name="T16" fmla="*/ 0 h 19"/>
                  <a:gd name="T17" fmla="*/ 28 w 28"/>
                  <a:gd name="T18" fmla="*/ 19 h 19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8" h="19">
                    <a:moveTo>
                      <a:pt x="5" y="0"/>
                    </a:moveTo>
                    <a:lnTo>
                      <a:pt x="27" y="12"/>
                    </a:lnTo>
                    <a:lnTo>
                      <a:pt x="27" y="18"/>
                    </a:lnTo>
                    <a:lnTo>
                      <a:pt x="0" y="3"/>
                    </a:lnTo>
                    <a:lnTo>
                      <a:pt x="5" y="0"/>
                    </a:lnTo>
                  </a:path>
                </a:pathLst>
              </a:custGeom>
              <a:solidFill>
                <a:srgbClr val="FFCC99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82" name="Freeform 2511"/>
              <p:cNvSpPr>
                <a:spLocks noChangeArrowheads="1"/>
              </p:cNvSpPr>
              <p:nvPr/>
            </p:nvSpPr>
            <p:spPr bwMode="auto">
              <a:xfrm>
                <a:off x="6383343" y="4750217"/>
                <a:ext cx="26748" cy="56848"/>
              </a:xfrm>
              <a:custGeom>
                <a:gdLst>
                  <a:gd name="T0" fmla="*/ 0 w 23"/>
                  <a:gd name="T1" fmla="*/ 18 h 43"/>
                  <a:gd name="T2" fmla="*/ 0 w 23"/>
                  <a:gd name="T3" fmla="*/ 0 h 43"/>
                  <a:gd name="T4" fmla="*/ 11 w 23"/>
                  <a:gd name="T5" fmla="*/ 7 h 43"/>
                  <a:gd name="T6" fmla="*/ 11 w 23"/>
                  <a:gd name="T7" fmla="*/ 25 h 43"/>
                  <a:gd name="T8" fmla="*/ 0 w 23"/>
                  <a:gd name="T9" fmla="*/ 18 h 4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3"/>
                  <a:gd name="T16" fmla="*/ 0 h 43"/>
                  <a:gd name="T17" fmla="*/ 23 w 23"/>
                  <a:gd name="T18" fmla="*/ 43 h 43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3" h="43">
                    <a:moveTo>
                      <a:pt x="0" y="30"/>
                    </a:moveTo>
                    <a:lnTo>
                      <a:pt x="0" y="0"/>
                    </a:lnTo>
                    <a:lnTo>
                      <a:pt x="22" y="12"/>
                    </a:lnTo>
                    <a:lnTo>
                      <a:pt x="22" y="42"/>
                    </a:lnTo>
                    <a:lnTo>
                      <a:pt x="0" y="30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83" name="Freeform 2512"/>
              <p:cNvSpPr>
                <a:spLocks noChangeArrowheads="1"/>
              </p:cNvSpPr>
              <p:nvPr/>
            </p:nvSpPr>
            <p:spPr bwMode="auto">
              <a:xfrm>
                <a:off x="6231773" y="4540318"/>
                <a:ext cx="62411" cy="54661"/>
              </a:xfrm>
              <a:custGeom>
                <a:gdLst>
                  <a:gd name="T0" fmla="*/ 17 w 55"/>
                  <a:gd name="T1" fmla="*/ 0 h 41"/>
                  <a:gd name="T2" fmla="*/ 27 w 55"/>
                  <a:gd name="T3" fmla="*/ 7 h 41"/>
                  <a:gd name="T4" fmla="*/ 11 w 55"/>
                  <a:gd name="T5" fmla="*/ 24 h 41"/>
                  <a:gd name="T6" fmla="*/ 0 w 55"/>
                  <a:gd name="T7" fmla="*/ 17 h 41"/>
                  <a:gd name="T8" fmla="*/ 17 w 55"/>
                  <a:gd name="T9" fmla="*/ 0 h 4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55"/>
                  <a:gd name="T16" fmla="*/ 0 h 41"/>
                  <a:gd name="T17" fmla="*/ 55 w 55"/>
                  <a:gd name="T18" fmla="*/ 41 h 41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55" h="41">
                    <a:moveTo>
                      <a:pt x="33" y="0"/>
                    </a:moveTo>
                    <a:lnTo>
                      <a:pt x="54" y="11"/>
                    </a:lnTo>
                    <a:lnTo>
                      <a:pt x="21" y="40"/>
                    </a:lnTo>
                    <a:lnTo>
                      <a:pt x="0" y="28"/>
                    </a:lnTo>
                    <a:lnTo>
                      <a:pt x="33" y="0"/>
                    </a:lnTo>
                  </a:path>
                </a:pathLst>
              </a:custGeom>
              <a:solidFill>
                <a:srgbClr val="CEE1EF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84" name="Freeform 2513"/>
              <p:cNvSpPr>
                <a:spLocks noChangeArrowheads="1"/>
              </p:cNvSpPr>
              <p:nvPr/>
            </p:nvSpPr>
            <p:spPr bwMode="auto">
              <a:xfrm>
                <a:off x="6305329" y="4588420"/>
                <a:ext cx="66869" cy="56848"/>
              </a:xfrm>
              <a:custGeom>
                <a:gdLst>
                  <a:gd name="T0" fmla="*/ 18 w 54"/>
                  <a:gd name="T1" fmla="*/ 0 h 42"/>
                  <a:gd name="T2" fmla="*/ 29 w 54"/>
                  <a:gd name="T3" fmla="*/ 7 h 42"/>
                  <a:gd name="T4" fmla="*/ 11 w 54"/>
                  <a:gd name="T5" fmla="*/ 25 h 42"/>
                  <a:gd name="T6" fmla="*/ 0 w 54"/>
                  <a:gd name="T7" fmla="*/ 18 h 42"/>
                  <a:gd name="T8" fmla="*/ 18 w 54"/>
                  <a:gd name="T9" fmla="*/ 0 h 4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54"/>
                  <a:gd name="T16" fmla="*/ 0 h 42"/>
                  <a:gd name="T17" fmla="*/ 54 w 54"/>
                  <a:gd name="T18" fmla="*/ 42 h 4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54" h="42">
                    <a:moveTo>
                      <a:pt x="33" y="0"/>
                    </a:moveTo>
                    <a:lnTo>
                      <a:pt x="53" y="12"/>
                    </a:lnTo>
                    <a:lnTo>
                      <a:pt x="20" y="41"/>
                    </a:lnTo>
                    <a:lnTo>
                      <a:pt x="0" y="29"/>
                    </a:lnTo>
                    <a:lnTo>
                      <a:pt x="33" y="0"/>
                    </a:lnTo>
                  </a:path>
                </a:pathLst>
              </a:custGeom>
              <a:solidFill>
                <a:srgbClr val="CEE1EF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85" name="Freeform 2514"/>
              <p:cNvSpPr>
                <a:spLocks noChangeArrowheads="1"/>
              </p:cNvSpPr>
              <p:nvPr/>
            </p:nvSpPr>
            <p:spPr bwMode="auto">
              <a:xfrm>
                <a:off x="6396716" y="4647454"/>
                <a:ext cx="69098" cy="54661"/>
              </a:xfrm>
              <a:custGeom>
                <a:gdLst>
                  <a:gd name="T0" fmla="*/ 19 w 55"/>
                  <a:gd name="T1" fmla="*/ 0 h 41"/>
                  <a:gd name="T2" fmla="*/ 30 w 55"/>
                  <a:gd name="T3" fmla="*/ 7 h 41"/>
                  <a:gd name="T4" fmla="*/ 11 w 55"/>
                  <a:gd name="T5" fmla="*/ 24 h 41"/>
                  <a:gd name="T6" fmla="*/ 0 w 55"/>
                  <a:gd name="T7" fmla="*/ 17 h 41"/>
                  <a:gd name="T8" fmla="*/ 19 w 55"/>
                  <a:gd name="T9" fmla="*/ 0 h 4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55"/>
                  <a:gd name="T16" fmla="*/ 0 h 41"/>
                  <a:gd name="T17" fmla="*/ 55 w 55"/>
                  <a:gd name="T18" fmla="*/ 41 h 41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55" h="41">
                    <a:moveTo>
                      <a:pt x="33" y="0"/>
                    </a:moveTo>
                    <a:lnTo>
                      <a:pt x="54" y="12"/>
                    </a:lnTo>
                    <a:lnTo>
                      <a:pt x="20" y="40"/>
                    </a:lnTo>
                    <a:lnTo>
                      <a:pt x="0" y="28"/>
                    </a:lnTo>
                    <a:lnTo>
                      <a:pt x="33" y="0"/>
                    </a:lnTo>
                  </a:path>
                </a:pathLst>
              </a:custGeom>
              <a:solidFill>
                <a:srgbClr val="CEE1EF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86" name="Freeform 2515"/>
              <p:cNvSpPr>
                <a:spLocks noChangeArrowheads="1"/>
              </p:cNvSpPr>
              <p:nvPr/>
            </p:nvSpPr>
            <p:spPr bwMode="auto">
              <a:xfrm>
                <a:off x="6410090" y="4535945"/>
                <a:ext cx="73556" cy="32797"/>
              </a:xfrm>
              <a:custGeom>
                <a:gdLst>
                  <a:gd name="T0" fmla="*/ 21 w 61"/>
                  <a:gd name="T1" fmla="*/ 0 h 25"/>
                  <a:gd name="T2" fmla="*/ 32 w 61"/>
                  <a:gd name="T3" fmla="*/ 7 h 25"/>
                  <a:gd name="T4" fmla="*/ 11 w 61"/>
                  <a:gd name="T5" fmla="*/ 14 h 25"/>
                  <a:gd name="T6" fmla="*/ 0 w 61"/>
                  <a:gd name="T7" fmla="*/ 7 h 25"/>
                  <a:gd name="T8" fmla="*/ 21 w 61"/>
                  <a:gd name="T9" fmla="*/ 0 h 2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61"/>
                  <a:gd name="T16" fmla="*/ 0 h 25"/>
                  <a:gd name="T17" fmla="*/ 61 w 61"/>
                  <a:gd name="T18" fmla="*/ 25 h 25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61" h="25">
                    <a:moveTo>
                      <a:pt x="39" y="0"/>
                    </a:moveTo>
                    <a:lnTo>
                      <a:pt x="60" y="12"/>
                    </a:lnTo>
                    <a:lnTo>
                      <a:pt x="21" y="24"/>
                    </a:lnTo>
                    <a:lnTo>
                      <a:pt x="0" y="12"/>
                    </a:lnTo>
                    <a:lnTo>
                      <a:pt x="39" y="0"/>
                    </a:lnTo>
                  </a:path>
                </a:pathLst>
              </a:custGeom>
              <a:solidFill>
                <a:srgbClr val="9DB9DA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87" name="Freeform 2516"/>
              <p:cNvSpPr>
                <a:spLocks noChangeArrowheads="1"/>
              </p:cNvSpPr>
              <p:nvPr/>
            </p:nvSpPr>
            <p:spPr bwMode="auto">
              <a:xfrm>
                <a:off x="6329847" y="4490029"/>
                <a:ext cx="75785" cy="30610"/>
              </a:xfrm>
              <a:custGeom>
                <a:gdLst>
                  <a:gd name="T0" fmla="*/ 22 w 61"/>
                  <a:gd name="T1" fmla="*/ 0 h 24"/>
                  <a:gd name="T2" fmla="*/ 33 w 61"/>
                  <a:gd name="T3" fmla="*/ 7 h 24"/>
                  <a:gd name="T4" fmla="*/ 12 w 61"/>
                  <a:gd name="T5" fmla="*/ 13 h 24"/>
                  <a:gd name="T6" fmla="*/ 0 w 61"/>
                  <a:gd name="T7" fmla="*/ 6 h 24"/>
                  <a:gd name="T8" fmla="*/ 22 w 61"/>
                  <a:gd name="T9" fmla="*/ 0 h 24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61"/>
                  <a:gd name="T16" fmla="*/ 0 h 24"/>
                  <a:gd name="T17" fmla="*/ 61 w 61"/>
                  <a:gd name="T18" fmla="*/ 24 h 24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61" h="24">
                    <a:moveTo>
                      <a:pt x="39" y="0"/>
                    </a:moveTo>
                    <a:lnTo>
                      <a:pt x="60" y="12"/>
                    </a:lnTo>
                    <a:lnTo>
                      <a:pt x="21" y="23"/>
                    </a:lnTo>
                    <a:lnTo>
                      <a:pt x="0" y="11"/>
                    </a:lnTo>
                    <a:lnTo>
                      <a:pt x="39" y="0"/>
                    </a:lnTo>
                  </a:path>
                </a:pathLst>
              </a:custGeom>
              <a:solidFill>
                <a:srgbClr val="9DB9DA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88" name="Freeform 2517"/>
              <p:cNvSpPr>
                <a:spLocks noChangeArrowheads="1"/>
              </p:cNvSpPr>
              <p:nvPr/>
            </p:nvSpPr>
            <p:spPr bwMode="auto">
              <a:xfrm>
                <a:off x="6497020" y="4592793"/>
                <a:ext cx="71327" cy="34983"/>
              </a:xfrm>
              <a:custGeom>
                <a:gdLst>
                  <a:gd name="T0" fmla="*/ 20 w 60"/>
                  <a:gd name="T1" fmla="*/ 0 h 24"/>
                  <a:gd name="T2" fmla="*/ 31 w 60"/>
                  <a:gd name="T3" fmla="*/ 8 h 24"/>
                  <a:gd name="T4" fmla="*/ 11 w 60"/>
                  <a:gd name="T5" fmla="*/ 15 h 24"/>
                  <a:gd name="T6" fmla="*/ 0 w 60"/>
                  <a:gd name="T7" fmla="*/ 8 h 24"/>
                  <a:gd name="T8" fmla="*/ 20 w 60"/>
                  <a:gd name="T9" fmla="*/ 0 h 24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60"/>
                  <a:gd name="T16" fmla="*/ 0 h 24"/>
                  <a:gd name="T17" fmla="*/ 60 w 60"/>
                  <a:gd name="T18" fmla="*/ 24 h 24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60" h="24">
                    <a:moveTo>
                      <a:pt x="38" y="0"/>
                    </a:moveTo>
                    <a:lnTo>
                      <a:pt x="59" y="12"/>
                    </a:lnTo>
                    <a:lnTo>
                      <a:pt x="20" y="23"/>
                    </a:lnTo>
                    <a:lnTo>
                      <a:pt x="0" y="12"/>
                    </a:lnTo>
                    <a:lnTo>
                      <a:pt x="38" y="0"/>
                    </a:lnTo>
                  </a:path>
                </a:pathLst>
              </a:custGeom>
              <a:solidFill>
                <a:srgbClr val="9DB9DA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89" name="Line 2518"/>
              <p:cNvSpPr>
                <a:spLocks noChangeShapeType="1"/>
              </p:cNvSpPr>
              <p:nvPr/>
            </p:nvSpPr>
            <p:spPr bwMode="auto">
              <a:xfrm flipV="1">
                <a:off x="6260750" y="4798319"/>
                <a:ext cx="2229" cy="4373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bevel/>
              </a:ln>
            </p:spPr>
            <p:txBody>
              <a:bodyPr wrap="none" lIns="19220" tIns="9610" rIns="19220" bIns="9610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0" name="Freeform 2519"/>
              <p:cNvSpPr>
                <a:spLocks noChangeArrowheads="1"/>
              </p:cNvSpPr>
              <p:nvPr/>
            </p:nvSpPr>
            <p:spPr bwMode="auto">
              <a:xfrm>
                <a:off x="6260750" y="4802692"/>
                <a:ext cx="17832" cy="24051"/>
              </a:xfrm>
              <a:custGeom>
                <a:gdLst>
                  <a:gd name="T0" fmla="*/ 4 w 17"/>
                  <a:gd name="T1" fmla="*/ 10 h 17"/>
                  <a:gd name="T2" fmla="*/ 2 w 17"/>
                  <a:gd name="T3" fmla="*/ 10 h 17"/>
                  <a:gd name="T4" fmla="*/ 0 w 17"/>
                  <a:gd name="T5" fmla="*/ 6 h 17"/>
                  <a:gd name="T6" fmla="*/ 2 w 17"/>
                  <a:gd name="T7" fmla="*/ 3 h 17"/>
                  <a:gd name="T8" fmla="*/ 4 w 17"/>
                  <a:gd name="T9" fmla="*/ 0 h 17"/>
                  <a:gd name="T10" fmla="*/ 6 w 17"/>
                  <a:gd name="T11" fmla="*/ 0 h 17"/>
                  <a:gd name="T12" fmla="*/ 8 w 17"/>
                  <a:gd name="T13" fmla="*/ 3 h 17"/>
                  <a:gd name="T14" fmla="*/ 6 w 17"/>
                  <a:gd name="T15" fmla="*/ 6 h 17"/>
                  <a:gd name="T16" fmla="*/ 4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8" y="16"/>
                    </a:moveTo>
                    <a:lnTo>
                      <a:pt x="4" y="16"/>
                    </a:lnTo>
                    <a:lnTo>
                      <a:pt x="0" y="10"/>
                    </a:lnTo>
                    <a:lnTo>
                      <a:pt x="4" y="5"/>
                    </a:lnTo>
                    <a:lnTo>
                      <a:pt x="8" y="0"/>
                    </a:lnTo>
                    <a:lnTo>
                      <a:pt x="12" y="0"/>
                    </a:lnTo>
                    <a:lnTo>
                      <a:pt x="16" y="5"/>
                    </a:lnTo>
                    <a:lnTo>
                      <a:pt x="12" y="10"/>
                    </a:lnTo>
                    <a:lnTo>
                      <a:pt x="8" y="16"/>
                    </a:lnTo>
                  </a:path>
                </a:pathLst>
              </a:custGeom>
              <a:solidFill>
                <a:srgbClr val="999999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91" name="Freeform 2520"/>
              <p:cNvSpPr>
                <a:spLocks noChangeArrowheads="1"/>
              </p:cNvSpPr>
              <p:nvPr/>
            </p:nvSpPr>
            <p:spPr bwMode="auto">
              <a:xfrm>
                <a:off x="6260750" y="4802692"/>
                <a:ext cx="20061" cy="24051"/>
              </a:xfrm>
              <a:custGeom>
                <a:gdLst>
                  <a:gd name="T0" fmla="*/ 5 w 17"/>
                  <a:gd name="T1" fmla="*/ 6 h 17"/>
                  <a:gd name="T2" fmla="*/ 8 w 17"/>
                  <a:gd name="T3" fmla="*/ 3 h 17"/>
                  <a:gd name="T4" fmla="*/ 5 w 17"/>
                  <a:gd name="T5" fmla="*/ 0 h 17"/>
                  <a:gd name="T6" fmla="*/ 3 w 17"/>
                  <a:gd name="T7" fmla="*/ 0 h 17"/>
                  <a:gd name="T8" fmla="*/ 3 w 17"/>
                  <a:gd name="T9" fmla="*/ 3 h 17"/>
                  <a:gd name="T10" fmla="*/ 0 w 17"/>
                  <a:gd name="T11" fmla="*/ 6 h 17"/>
                  <a:gd name="T12" fmla="*/ 3 w 17"/>
                  <a:gd name="T13" fmla="*/ 10 h 17"/>
                  <a:gd name="T14" fmla="*/ 5 w 17"/>
                  <a:gd name="T15" fmla="*/ 6 h 17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17"/>
                  <a:gd name="T25" fmla="*/ 0 h 17"/>
                  <a:gd name="T26" fmla="*/ 17 w 17"/>
                  <a:gd name="T27" fmla="*/ 17 h 17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17" h="17">
                    <a:moveTo>
                      <a:pt x="10" y="10"/>
                    </a:moveTo>
                    <a:lnTo>
                      <a:pt x="16" y="5"/>
                    </a:lnTo>
                    <a:lnTo>
                      <a:pt x="10" y="0"/>
                    </a:lnTo>
                    <a:lnTo>
                      <a:pt x="5" y="0"/>
                    </a:lnTo>
                    <a:lnTo>
                      <a:pt x="5" y="5"/>
                    </a:lnTo>
                    <a:lnTo>
                      <a:pt x="0" y="10"/>
                    </a:lnTo>
                    <a:lnTo>
                      <a:pt x="5" y="16"/>
                    </a:lnTo>
                    <a:lnTo>
                      <a:pt x="10" y="10"/>
                    </a:lnTo>
                  </a:path>
                </a:pathLst>
              </a:custGeom>
              <a:solidFill>
                <a:srgbClr val="666666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92" name="Freeform 2521"/>
              <p:cNvSpPr>
                <a:spLocks noChangeArrowheads="1"/>
              </p:cNvSpPr>
              <p:nvPr/>
            </p:nvSpPr>
            <p:spPr bwMode="auto">
              <a:xfrm>
                <a:off x="6227315" y="4767709"/>
                <a:ext cx="22290" cy="45915"/>
              </a:xfrm>
              <a:custGeom>
                <a:gdLst>
                  <a:gd name="T0" fmla="*/ 9 w 19"/>
                  <a:gd name="T1" fmla="*/ 7 h 32"/>
                  <a:gd name="T2" fmla="*/ 0 w 19"/>
                  <a:gd name="T3" fmla="*/ 0 h 32"/>
                  <a:gd name="T4" fmla="*/ 0 w 19"/>
                  <a:gd name="T5" fmla="*/ 14 h 32"/>
                  <a:gd name="T6" fmla="*/ 9 w 19"/>
                  <a:gd name="T7" fmla="*/ 20 h 32"/>
                  <a:gd name="T8" fmla="*/ 9 w 19"/>
                  <a:gd name="T9" fmla="*/ 7 h 3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9"/>
                  <a:gd name="T16" fmla="*/ 0 h 32"/>
                  <a:gd name="T17" fmla="*/ 19 w 19"/>
                  <a:gd name="T18" fmla="*/ 32 h 3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9" h="32">
                    <a:moveTo>
                      <a:pt x="18" y="10"/>
                    </a:moveTo>
                    <a:lnTo>
                      <a:pt x="0" y="0"/>
                    </a:lnTo>
                    <a:lnTo>
                      <a:pt x="0" y="21"/>
                    </a:lnTo>
                    <a:lnTo>
                      <a:pt x="18" y="31"/>
                    </a:lnTo>
                    <a:lnTo>
                      <a:pt x="18" y="10"/>
                    </a:lnTo>
                  </a:path>
                </a:pathLst>
              </a:custGeom>
              <a:solidFill>
                <a:srgbClr val="B3B3B3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93" name="Freeform 2522"/>
              <p:cNvSpPr>
                <a:spLocks noChangeArrowheads="1"/>
              </p:cNvSpPr>
              <p:nvPr/>
            </p:nvSpPr>
            <p:spPr bwMode="auto">
              <a:xfrm>
                <a:off x="6307558" y="4763336"/>
                <a:ext cx="22290" cy="21865"/>
              </a:xfrm>
              <a:custGeom>
                <a:gdLst>
                  <a:gd name="T0" fmla="*/ 4 w 17"/>
                  <a:gd name="T1" fmla="*/ 8 h 17"/>
                  <a:gd name="T2" fmla="*/ 1 w 17"/>
                  <a:gd name="T3" fmla="*/ 7 h 17"/>
                  <a:gd name="T4" fmla="*/ 0 w 17"/>
                  <a:gd name="T5" fmla="*/ 6 h 17"/>
                  <a:gd name="T6" fmla="*/ 0 w 17"/>
                  <a:gd name="T7" fmla="*/ 5 h 17"/>
                  <a:gd name="T8" fmla="*/ 1 w 17"/>
                  <a:gd name="T9" fmla="*/ 2 h 17"/>
                  <a:gd name="T10" fmla="*/ 2 w 17"/>
                  <a:gd name="T11" fmla="*/ 1 h 17"/>
                  <a:gd name="T12" fmla="*/ 4 w 17"/>
                  <a:gd name="T13" fmla="*/ 0 h 17"/>
                  <a:gd name="T14" fmla="*/ 5 w 17"/>
                  <a:gd name="T15" fmla="*/ 0 h 17"/>
                  <a:gd name="T16" fmla="*/ 6 w 17"/>
                  <a:gd name="T17" fmla="*/ 0 h 17"/>
                  <a:gd name="T18" fmla="*/ 8 w 17"/>
                  <a:gd name="T19" fmla="*/ 1 h 17"/>
                  <a:gd name="T20" fmla="*/ 9 w 17"/>
                  <a:gd name="T21" fmla="*/ 2 h 17"/>
                  <a:gd name="T22" fmla="*/ 9 w 17"/>
                  <a:gd name="T23" fmla="*/ 3 h 17"/>
                  <a:gd name="T24" fmla="*/ 8 w 17"/>
                  <a:gd name="T25" fmla="*/ 6 h 17"/>
                  <a:gd name="T26" fmla="*/ 7 w 17"/>
                  <a:gd name="T27" fmla="*/ 7 h 17"/>
                  <a:gd name="T28" fmla="*/ 6 w 17"/>
                  <a:gd name="T29" fmla="*/ 8 h 17"/>
                  <a:gd name="T30" fmla="*/ 5 w 17"/>
                  <a:gd name="T31" fmla="*/ 9 h 17"/>
                  <a:gd name="T32" fmla="*/ 4 w 17"/>
                  <a:gd name="T33" fmla="*/ 8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4"/>
                    </a:moveTo>
                    <a:lnTo>
                      <a:pt x="2" y="12"/>
                    </a:lnTo>
                    <a:lnTo>
                      <a:pt x="0" y="10"/>
                    </a:lnTo>
                    <a:lnTo>
                      <a:pt x="0" y="8"/>
                    </a:lnTo>
                    <a:lnTo>
                      <a:pt x="2" y="3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4" y="10"/>
                    </a:lnTo>
                    <a:lnTo>
                      <a:pt x="12" y="12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4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94" name="Freeform 2523"/>
              <p:cNvSpPr>
                <a:spLocks noChangeArrowheads="1"/>
              </p:cNvSpPr>
              <p:nvPr/>
            </p:nvSpPr>
            <p:spPr bwMode="auto">
              <a:xfrm>
                <a:off x="6309787" y="4763336"/>
                <a:ext cx="22290" cy="21865"/>
              </a:xfrm>
              <a:custGeom>
                <a:gdLst>
                  <a:gd name="T0" fmla="*/ 8 w 17"/>
                  <a:gd name="T1" fmla="*/ 6 h 17"/>
                  <a:gd name="T2" fmla="*/ 9 w 17"/>
                  <a:gd name="T3" fmla="*/ 2 h 17"/>
                  <a:gd name="T4" fmla="*/ 9 w 17"/>
                  <a:gd name="T5" fmla="*/ 1 h 17"/>
                  <a:gd name="T6" fmla="*/ 8 w 17"/>
                  <a:gd name="T7" fmla="*/ 0 h 17"/>
                  <a:gd name="T8" fmla="*/ 6 w 17"/>
                  <a:gd name="T9" fmla="*/ 0 h 17"/>
                  <a:gd name="T10" fmla="*/ 5 w 17"/>
                  <a:gd name="T11" fmla="*/ 0 h 17"/>
                  <a:gd name="T12" fmla="*/ 3 w 17"/>
                  <a:gd name="T13" fmla="*/ 1 h 17"/>
                  <a:gd name="T14" fmla="*/ 1 w 17"/>
                  <a:gd name="T15" fmla="*/ 2 h 17"/>
                  <a:gd name="T16" fmla="*/ 0 w 17"/>
                  <a:gd name="T17" fmla="*/ 6 h 17"/>
                  <a:gd name="T18" fmla="*/ 0 w 17"/>
                  <a:gd name="T19" fmla="*/ 8 h 17"/>
                  <a:gd name="T20" fmla="*/ 1 w 17"/>
                  <a:gd name="T21" fmla="*/ 8 h 17"/>
                  <a:gd name="T22" fmla="*/ 3 w 17"/>
                  <a:gd name="T23" fmla="*/ 9 h 17"/>
                  <a:gd name="T24" fmla="*/ 5 w 17"/>
                  <a:gd name="T25" fmla="*/ 8 h 17"/>
                  <a:gd name="T26" fmla="*/ 6 w 17"/>
                  <a:gd name="T27" fmla="*/ 7 h 17"/>
                  <a:gd name="T28" fmla="*/ 8 w 17"/>
                  <a:gd name="T29" fmla="*/ 6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0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0"/>
                    </a:lnTo>
                    <a:lnTo>
                      <a:pt x="0" y="14"/>
                    </a:lnTo>
                    <a:lnTo>
                      <a:pt x="2" y="14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95" name="Freeform 2524"/>
              <p:cNvSpPr>
                <a:spLocks noChangeArrowheads="1"/>
              </p:cNvSpPr>
              <p:nvPr/>
            </p:nvSpPr>
            <p:spPr bwMode="auto">
              <a:xfrm>
                <a:off x="6312016" y="4765522"/>
                <a:ext cx="20061" cy="21865"/>
              </a:xfrm>
              <a:custGeom>
                <a:gdLst>
                  <a:gd name="T0" fmla="*/ 8 w 17"/>
                  <a:gd name="T1" fmla="*/ 5 h 17"/>
                  <a:gd name="T2" fmla="*/ 8 w 17"/>
                  <a:gd name="T3" fmla="*/ 2 h 17"/>
                  <a:gd name="T4" fmla="*/ 8 w 17"/>
                  <a:gd name="T5" fmla="*/ 0 h 17"/>
                  <a:gd name="T6" fmla="*/ 5 w 17"/>
                  <a:gd name="T7" fmla="*/ 0 h 17"/>
                  <a:gd name="T8" fmla="*/ 3 w 17"/>
                  <a:gd name="T9" fmla="*/ 2 h 17"/>
                  <a:gd name="T10" fmla="*/ 0 w 17"/>
                  <a:gd name="T11" fmla="*/ 7 h 17"/>
                  <a:gd name="T12" fmla="*/ 3 w 17"/>
                  <a:gd name="T13" fmla="*/ 9 h 17"/>
                  <a:gd name="T14" fmla="*/ 5 w 17"/>
                  <a:gd name="T15" fmla="*/ 9 h 17"/>
                  <a:gd name="T16" fmla="*/ 8 w 17"/>
                  <a:gd name="T17" fmla="*/ 5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4"/>
                    </a:lnTo>
                    <a:lnTo>
                      <a:pt x="0" y="12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96" name="Freeform 2525"/>
              <p:cNvSpPr>
                <a:spLocks noChangeArrowheads="1"/>
              </p:cNvSpPr>
              <p:nvPr/>
            </p:nvSpPr>
            <p:spPr bwMode="auto">
              <a:xfrm>
                <a:off x="6298642" y="4767709"/>
                <a:ext cx="20061" cy="24051"/>
              </a:xfrm>
              <a:custGeom>
                <a:gdLst>
                  <a:gd name="T0" fmla="*/ 3 w 17"/>
                  <a:gd name="T1" fmla="*/ 9 h 17"/>
                  <a:gd name="T2" fmla="*/ 1 w 17"/>
                  <a:gd name="T3" fmla="*/ 8 h 17"/>
                  <a:gd name="T4" fmla="*/ 0 w 17"/>
                  <a:gd name="T5" fmla="*/ 8 h 17"/>
                  <a:gd name="T6" fmla="*/ 0 w 17"/>
                  <a:gd name="T7" fmla="*/ 5 h 17"/>
                  <a:gd name="T8" fmla="*/ 1 w 17"/>
                  <a:gd name="T9" fmla="*/ 2 h 17"/>
                  <a:gd name="T10" fmla="*/ 2 w 17"/>
                  <a:gd name="T11" fmla="*/ 1 h 17"/>
                  <a:gd name="T12" fmla="*/ 3 w 17"/>
                  <a:gd name="T13" fmla="*/ 0 h 17"/>
                  <a:gd name="T14" fmla="*/ 4 w 17"/>
                  <a:gd name="T15" fmla="*/ 0 h 17"/>
                  <a:gd name="T16" fmla="*/ 5 w 17"/>
                  <a:gd name="T17" fmla="*/ 0 h 17"/>
                  <a:gd name="T18" fmla="*/ 7 w 17"/>
                  <a:gd name="T19" fmla="*/ 1 h 17"/>
                  <a:gd name="T20" fmla="*/ 8 w 17"/>
                  <a:gd name="T21" fmla="*/ 2 h 17"/>
                  <a:gd name="T22" fmla="*/ 8 w 17"/>
                  <a:gd name="T23" fmla="*/ 3 h 17"/>
                  <a:gd name="T24" fmla="*/ 7 w 17"/>
                  <a:gd name="T25" fmla="*/ 6 h 17"/>
                  <a:gd name="T26" fmla="*/ 6 w 17"/>
                  <a:gd name="T27" fmla="*/ 8 h 17"/>
                  <a:gd name="T28" fmla="*/ 5 w 17"/>
                  <a:gd name="T29" fmla="*/ 9 h 17"/>
                  <a:gd name="T30" fmla="*/ 4 w 17"/>
                  <a:gd name="T31" fmla="*/ 10 h 17"/>
                  <a:gd name="T32" fmla="*/ 3 w 17"/>
                  <a:gd name="T33" fmla="*/ 9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4"/>
                    </a:moveTo>
                    <a:lnTo>
                      <a:pt x="2" y="12"/>
                    </a:lnTo>
                    <a:lnTo>
                      <a:pt x="0" y="12"/>
                    </a:lnTo>
                    <a:lnTo>
                      <a:pt x="0" y="8"/>
                    </a:lnTo>
                    <a:lnTo>
                      <a:pt x="2" y="3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4" y="10"/>
                    </a:lnTo>
                    <a:lnTo>
                      <a:pt x="12" y="12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4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97" name="Freeform 2526"/>
              <p:cNvSpPr>
                <a:spLocks noChangeArrowheads="1"/>
              </p:cNvSpPr>
              <p:nvPr/>
            </p:nvSpPr>
            <p:spPr bwMode="auto">
              <a:xfrm>
                <a:off x="6300871" y="4767709"/>
                <a:ext cx="20061" cy="24051"/>
              </a:xfrm>
              <a:custGeom>
                <a:gdLst>
                  <a:gd name="T0" fmla="*/ 7 w 17"/>
                  <a:gd name="T1" fmla="*/ 6 h 17"/>
                  <a:gd name="T2" fmla="*/ 8 w 17"/>
                  <a:gd name="T3" fmla="*/ 3 h 17"/>
                  <a:gd name="T4" fmla="*/ 8 w 17"/>
                  <a:gd name="T5" fmla="*/ 1 h 17"/>
                  <a:gd name="T6" fmla="*/ 7 w 17"/>
                  <a:gd name="T7" fmla="*/ 0 h 17"/>
                  <a:gd name="T8" fmla="*/ 5 w 17"/>
                  <a:gd name="T9" fmla="*/ 0 h 17"/>
                  <a:gd name="T10" fmla="*/ 4 w 17"/>
                  <a:gd name="T11" fmla="*/ 0 h 17"/>
                  <a:gd name="T12" fmla="*/ 3 w 17"/>
                  <a:gd name="T13" fmla="*/ 1 h 17"/>
                  <a:gd name="T14" fmla="*/ 1 w 17"/>
                  <a:gd name="T15" fmla="*/ 4 h 17"/>
                  <a:gd name="T16" fmla="*/ 0 w 17"/>
                  <a:gd name="T17" fmla="*/ 6 h 17"/>
                  <a:gd name="T18" fmla="*/ 0 w 17"/>
                  <a:gd name="T19" fmla="*/ 9 h 17"/>
                  <a:gd name="T20" fmla="*/ 1 w 17"/>
                  <a:gd name="T21" fmla="*/ 9 h 17"/>
                  <a:gd name="T22" fmla="*/ 3 w 17"/>
                  <a:gd name="T23" fmla="*/ 10 h 17"/>
                  <a:gd name="T24" fmla="*/ 4 w 17"/>
                  <a:gd name="T25" fmla="*/ 9 h 17"/>
                  <a:gd name="T26" fmla="*/ 5 w 17"/>
                  <a:gd name="T27" fmla="*/ 8 h 17"/>
                  <a:gd name="T28" fmla="*/ 7 w 17"/>
                  <a:gd name="T29" fmla="*/ 6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0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6"/>
                    </a:lnTo>
                    <a:lnTo>
                      <a:pt x="0" y="10"/>
                    </a:lnTo>
                    <a:lnTo>
                      <a:pt x="0" y="14"/>
                    </a:lnTo>
                    <a:lnTo>
                      <a:pt x="2" y="14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98" name="Freeform 2527"/>
              <p:cNvSpPr>
                <a:spLocks noChangeArrowheads="1"/>
              </p:cNvSpPr>
              <p:nvPr/>
            </p:nvSpPr>
            <p:spPr bwMode="auto">
              <a:xfrm>
                <a:off x="6305329" y="4769895"/>
                <a:ext cx="15603" cy="24051"/>
              </a:xfrm>
              <a:custGeom>
                <a:gdLst>
                  <a:gd name="T0" fmla="*/ 7 w 17"/>
                  <a:gd name="T1" fmla="*/ 5 h 17"/>
                  <a:gd name="T2" fmla="*/ 7 w 17"/>
                  <a:gd name="T3" fmla="*/ 3 h 17"/>
                  <a:gd name="T4" fmla="*/ 7 w 17"/>
                  <a:gd name="T5" fmla="*/ 0 h 17"/>
                  <a:gd name="T6" fmla="*/ 4 w 17"/>
                  <a:gd name="T7" fmla="*/ 0 h 17"/>
                  <a:gd name="T8" fmla="*/ 2 w 17"/>
                  <a:gd name="T9" fmla="*/ 3 h 17"/>
                  <a:gd name="T10" fmla="*/ 0 w 17"/>
                  <a:gd name="T11" fmla="*/ 8 h 17"/>
                  <a:gd name="T12" fmla="*/ 2 w 17"/>
                  <a:gd name="T13" fmla="*/ 10 h 17"/>
                  <a:gd name="T14" fmla="*/ 4 w 17"/>
                  <a:gd name="T15" fmla="*/ 10 h 17"/>
                  <a:gd name="T16" fmla="*/ 7 w 17"/>
                  <a:gd name="T17" fmla="*/ 5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4"/>
                    </a:lnTo>
                    <a:lnTo>
                      <a:pt x="0" y="12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399" name="Freeform 2528"/>
              <p:cNvSpPr>
                <a:spLocks noChangeArrowheads="1"/>
              </p:cNvSpPr>
              <p:nvPr/>
            </p:nvSpPr>
            <p:spPr bwMode="auto">
              <a:xfrm>
                <a:off x="6312016" y="4765522"/>
                <a:ext cx="20061" cy="19678"/>
              </a:xfrm>
              <a:custGeom>
                <a:gdLst>
                  <a:gd name="T0" fmla="*/ 3 w 17"/>
                  <a:gd name="T1" fmla="*/ 8 h 17"/>
                  <a:gd name="T2" fmla="*/ 1 w 17"/>
                  <a:gd name="T3" fmla="*/ 7 h 17"/>
                  <a:gd name="T4" fmla="*/ 0 w 17"/>
                  <a:gd name="T5" fmla="*/ 6 h 17"/>
                  <a:gd name="T6" fmla="*/ 0 w 17"/>
                  <a:gd name="T7" fmla="*/ 5 h 17"/>
                  <a:gd name="T8" fmla="*/ 1 w 17"/>
                  <a:gd name="T9" fmla="*/ 2 h 17"/>
                  <a:gd name="T10" fmla="*/ 2 w 17"/>
                  <a:gd name="T11" fmla="*/ 1 h 17"/>
                  <a:gd name="T12" fmla="*/ 3 w 17"/>
                  <a:gd name="T13" fmla="*/ 0 h 17"/>
                  <a:gd name="T14" fmla="*/ 4 w 17"/>
                  <a:gd name="T15" fmla="*/ 0 h 17"/>
                  <a:gd name="T16" fmla="*/ 5 w 17"/>
                  <a:gd name="T17" fmla="*/ 0 h 17"/>
                  <a:gd name="T18" fmla="*/ 7 w 17"/>
                  <a:gd name="T19" fmla="*/ 1 h 17"/>
                  <a:gd name="T20" fmla="*/ 8 w 17"/>
                  <a:gd name="T21" fmla="*/ 2 h 17"/>
                  <a:gd name="T22" fmla="*/ 8 w 17"/>
                  <a:gd name="T23" fmla="*/ 3 h 17"/>
                  <a:gd name="T24" fmla="*/ 7 w 17"/>
                  <a:gd name="T25" fmla="*/ 6 h 17"/>
                  <a:gd name="T26" fmla="*/ 6 w 17"/>
                  <a:gd name="T27" fmla="*/ 7 h 17"/>
                  <a:gd name="T28" fmla="*/ 5 w 17"/>
                  <a:gd name="T29" fmla="*/ 8 h 17"/>
                  <a:gd name="T30" fmla="*/ 4 w 17"/>
                  <a:gd name="T31" fmla="*/ 8 h 17"/>
                  <a:gd name="T32" fmla="*/ 3 w 17"/>
                  <a:gd name="T33" fmla="*/ 8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2" y="4"/>
                    </a:lnTo>
                    <a:lnTo>
                      <a:pt x="4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00" name="Freeform 2529"/>
              <p:cNvSpPr>
                <a:spLocks noChangeArrowheads="1"/>
              </p:cNvSpPr>
              <p:nvPr/>
            </p:nvSpPr>
            <p:spPr bwMode="auto">
              <a:xfrm>
                <a:off x="6314245" y="4765522"/>
                <a:ext cx="20061" cy="21865"/>
              </a:xfrm>
              <a:custGeom>
                <a:gdLst>
                  <a:gd name="T0" fmla="*/ 7 w 17"/>
                  <a:gd name="T1" fmla="*/ 6 h 17"/>
                  <a:gd name="T2" fmla="*/ 8 w 17"/>
                  <a:gd name="T3" fmla="*/ 2 h 17"/>
                  <a:gd name="T4" fmla="*/ 8 w 17"/>
                  <a:gd name="T5" fmla="*/ 1 h 17"/>
                  <a:gd name="T6" fmla="*/ 7 w 17"/>
                  <a:gd name="T7" fmla="*/ 0 h 17"/>
                  <a:gd name="T8" fmla="*/ 5 w 17"/>
                  <a:gd name="T9" fmla="*/ 0 h 17"/>
                  <a:gd name="T10" fmla="*/ 4 w 17"/>
                  <a:gd name="T11" fmla="*/ 0 h 17"/>
                  <a:gd name="T12" fmla="*/ 3 w 17"/>
                  <a:gd name="T13" fmla="*/ 1 h 17"/>
                  <a:gd name="T14" fmla="*/ 1 w 17"/>
                  <a:gd name="T15" fmla="*/ 2 h 17"/>
                  <a:gd name="T16" fmla="*/ 0 w 17"/>
                  <a:gd name="T17" fmla="*/ 6 h 17"/>
                  <a:gd name="T18" fmla="*/ 0 w 17"/>
                  <a:gd name="T19" fmla="*/ 8 h 17"/>
                  <a:gd name="T20" fmla="*/ 1 w 17"/>
                  <a:gd name="T21" fmla="*/ 9 h 17"/>
                  <a:gd name="T22" fmla="*/ 3 w 17"/>
                  <a:gd name="T23" fmla="*/ 9 h 17"/>
                  <a:gd name="T24" fmla="*/ 4 w 17"/>
                  <a:gd name="T25" fmla="*/ 9 h 17"/>
                  <a:gd name="T26" fmla="*/ 5 w 17"/>
                  <a:gd name="T27" fmla="*/ 8 h 17"/>
                  <a:gd name="T28" fmla="*/ 7 w 17"/>
                  <a:gd name="T29" fmla="*/ 6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1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0" y="13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0" y="13"/>
                    </a:lnTo>
                    <a:lnTo>
                      <a:pt x="13" y="11"/>
                    </a:lnTo>
                  </a:path>
                </a:pathLst>
              </a:custGeom>
              <a:solidFill>
                <a:srgbClr val="666666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01" name="Freeform 2530"/>
              <p:cNvSpPr>
                <a:spLocks noChangeArrowheads="1"/>
              </p:cNvSpPr>
              <p:nvPr/>
            </p:nvSpPr>
            <p:spPr bwMode="auto">
              <a:xfrm>
                <a:off x="6316474" y="4767709"/>
                <a:ext cx="17832" cy="24051"/>
              </a:xfrm>
              <a:custGeom>
                <a:gdLst>
                  <a:gd name="T0" fmla="*/ 6 w 17"/>
                  <a:gd name="T1" fmla="*/ 6 h 17"/>
                  <a:gd name="T2" fmla="*/ 8 w 17"/>
                  <a:gd name="T3" fmla="*/ 3 h 17"/>
                  <a:gd name="T4" fmla="*/ 6 w 17"/>
                  <a:gd name="T5" fmla="*/ 0 h 17"/>
                  <a:gd name="T6" fmla="*/ 4 w 17"/>
                  <a:gd name="T7" fmla="*/ 0 h 17"/>
                  <a:gd name="T8" fmla="*/ 2 w 17"/>
                  <a:gd name="T9" fmla="*/ 3 h 17"/>
                  <a:gd name="T10" fmla="*/ 0 w 17"/>
                  <a:gd name="T11" fmla="*/ 6 h 17"/>
                  <a:gd name="T12" fmla="*/ 2 w 17"/>
                  <a:gd name="T13" fmla="*/ 10 h 17"/>
                  <a:gd name="T14" fmla="*/ 4 w 17"/>
                  <a:gd name="T15" fmla="*/ 10 h 17"/>
                  <a:gd name="T16" fmla="*/ 6 w 17"/>
                  <a:gd name="T17" fmla="*/ 6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2" y="10"/>
                    </a:moveTo>
                    <a:lnTo>
                      <a:pt x="16" y="5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4" y="5"/>
                    </a:lnTo>
                    <a:lnTo>
                      <a:pt x="0" y="10"/>
                    </a:lnTo>
                    <a:lnTo>
                      <a:pt x="4" y="16"/>
                    </a:lnTo>
                    <a:lnTo>
                      <a:pt x="8" y="16"/>
                    </a:lnTo>
                    <a:lnTo>
                      <a:pt x="12" y="10"/>
                    </a:lnTo>
                  </a:path>
                </a:pathLst>
              </a:custGeom>
              <a:solidFill>
                <a:srgbClr val="B3B3B3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02" name="Freeform 2531"/>
              <p:cNvSpPr>
                <a:spLocks noChangeArrowheads="1"/>
              </p:cNvSpPr>
              <p:nvPr/>
            </p:nvSpPr>
            <p:spPr bwMode="auto">
              <a:xfrm>
                <a:off x="6305329" y="4767709"/>
                <a:ext cx="15603" cy="26237"/>
              </a:xfrm>
              <a:custGeom>
                <a:gdLst>
                  <a:gd name="T0" fmla="*/ 2 w 17"/>
                  <a:gd name="T1" fmla="*/ 11 h 17"/>
                  <a:gd name="T2" fmla="*/ 1 w 17"/>
                  <a:gd name="T3" fmla="*/ 10 h 17"/>
                  <a:gd name="T4" fmla="*/ 0 w 17"/>
                  <a:gd name="T5" fmla="*/ 8 h 17"/>
                  <a:gd name="T6" fmla="*/ 0 w 17"/>
                  <a:gd name="T7" fmla="*/ 7 h 17"/>
                  <a:gd name="T8" fmla="*/ 1 w 17"/>
                  <a:gd name="T9" fmla="*/ 3 h 17"/>
                  <a:gd name="T10" fmla="*/ 2 w 17"/>
                  <a:gd name="T11" fmla="*/ 1 h 17"/>
                  <a:gd name="T12" fmla="*/ 2 w 17"/>
                  <a:gd name="T13" fmla="*/ 0 h 17"/>
                  <a:gd name="T14" fmla="*/ 3 w 17"/>
                  <a:gd name="T15" fmla="*/ 0 h 17"/>
                  <a:gd name="T16" fmla="*/ 4 w 17"/>
                  <a:gd name="T17" fmla="*/ 0 h 17"/>
                  <a:gd name="T18" fmla="*/ 6 w 17"/>
                  <a:gd name="T19" fmla="*/ 1 h 17"/>
                  <a:gd name="T20" fmla="*/ 7 w 17"/>
                  <a:gd name="T21" fmla="*/ 3 h 17"/>
                  <a:gd name="T22" fmla="*/ 7 w 17"/>
                  <a:gd name="T23" fmla="*/ 4 h 17"/>
                  <a:gd name="T24" fmla="*/ 6 w 17"/>
                  <a:gd name="T25" fmla="*/ 8 h 17"/>
                  <a:gd name="T26" fmla="*/ 5 w 17"/>
                  <a:gd name="T27" fmla="*/ 10 h 17"/>
                  <a:gd name="T28" fmla="*/ 4 w 17"/>
                  <a:gd name="T29" fmla="*/ 11 h 17"/>
                  <a:gd name="T30" fmla="*/ 3 w 17"/>
                  <a:gd name="T31" fmla="*/ 11 h 17"/>
                  <a:gd name="T32" fmla="*/ 2 w 17"/>
                  <a:gd name="T33" fmla="*/ 11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2" y="4"/>
                    </a:lnTo>
                    <a:lnTo>
                      <a:pt x="4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03" name="Freeform 2532"/>
              <p:cNvSpPr>
                <a:spLocks noChangeArrowheads="1"/>
              </p:cNvSpPr>
              <p:nvPr/>
            </p:nvSpPr>
            <p:spPr bwMode="auto">
              <a:xfrm>
                <a:off x="6305329" y="4769895"/>
                <a:ext cx="22290" cy="24051"/>
              </a:xfrm>
              <a:custGeom>
                <a:gdLst>
                  <a:gd name="T0" fmla="*/ 8 w 17"/>
                  <a:gd name="T1" fmla="*/ 7 h 17"/>
                  <a:gd name="T2" fmla="*/ 9 w 17"/>
                  <a:gd name="T3" fmla="*/ 3 h 17"/>
                  <a:gd name="T4" fmla="*/ 9 w 17"/>
                  <a:gd name="T5" fmla="*/ 1 h 17"/>
                  <a:gd name="T6" fmla="*/ 8 w 17"/>
                  <a:gd name="T7" fmla="*/ 0 h 17"/>
                  <a:gd name="T8" fmla="*/ 6 w 17"/>
                  <a:gd name="T9" fmla="*/ 0 h 17"/>
                  <a:gd name="T10" fmla="*/ 5 w 17"/>
                  <a:gd name="T11" fmla="*/ 0 h 17"/>
                  <a:gd name="T12" fmla="*/ 3 w 17"/>
                  <a:gd name="T13" fmla="*/ 1 h 17"/>
                  <a:gd name="T14" fmla="*/ 1 w 17"/>
                  <a:gd name="T15" fmla="*/ 3 h 17"/>
                  <a:gd name="T16" fmla="*/ 0 w 17"/>
                  <a:gd name="T17" fmla="*/ 7 h 17"/>
                  <a:gd name="T18" fmla="*/ 0 w 17"/>
                  <a:gd name="T19" fmla="*/ 8 h 17"/>
                  <a:gd name="T20" fmla="*/ 1 w 17"/>
                  <a:gd name="T21" fmla="*/ 10 h 17"/>
                  <a:gd name="T22" fmla="*/ 3 w 17"/>
                  <a:gd name="T23" fmla="*/ 10 h 17"/>
                  <a:gd name="T24" fmla="*/ 5 w 17"/>
                  <a:gd name="T25" fmla="*/ 10 h 17"/>
                  <a:gd name="T26" fmla="*/ 6 w 17"/>
                  <a:gd name="T27" fmla="*/ 8 h 17"/>
                  <a:gd name="T28" fmla="*/ 8 w 17"/>
                  <a:gd name="T29" fmla="*/ 7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1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0" y="13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0" y="13"/>
                    </a:lnTo>
                    <a:lnTo>
                      <a:pt x="13" y="11"/>
                    </a:lnTo>
                  </a:path>
                </a:pathLst>
              </a:custGeom>
              <a:solidFill>
                <a:srgbClr val="666666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04" name="Freeform 2533"/>
              <p:cNvSpPr>
                <a:spLocks noChangeArrowheads="1"/>
              </p:cNvSpPr>
              <p:nvPr/>
            </p:nvSpPr>
            <p:spPr bwMode="auto">
              <a:xfrm>
                <a:off x="6307558" y="4774268"/>
                <a:ext cx="20061" cy="24051"/>
              </a:xfrm>
              <a:custGeom>
                <a:gdLst>
                  <a:gd name="T0" fmla="*/ 6 w 17"/>
                  <a:gd name="T1" fmla="*/ 6 h 17"/>
                  <a:gd name="T2" fmla="*/ 8 w 17"/>
                  <a:gd name="T3" fmla="*/ 3 h 17"/>
                  <a:gd name="T4" fmla="*/ 6 w 17"/>
                  <a:gd name="T5" fmla="*/ 0 h 17"/>
                  <a:gd name="T6" fmla="*/ 4 w 17"/>
                  <a:gd name="T7" fmla="*/ 0 h 17"/>
                  <a:gd name="T8" fmla="*/ 2 w 17"/>
                  <a:gd name="T9" fmla="*/ 3 h 17"/>
                  <a:gd name="T10" fmla="*/ 0 w 17"/>
                  <a:gd name="T11" fmla="*/ 10 h 17"/>
                  <a:gd name="T12" fmla="*/ 2 w 17"/>
                  <a:gd name="T13" fmla="*/ 10 h 17"/>
                  <a:gd name="T14" fmla="*/ 4 w 17"/>
                  <a:gd name="T15" fmla="*/ 10 h 17"/>
                  <a:gd name="T16" fmla="*/ 6 w 17"/>
                  <a:gd name="T17" fmla="*/ 6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2" y="10"/>
                    </a:moveTo>
                    <a:lnTo>
                      <a:pt x="16" y="5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4" y="5"/>
                    </a:lnTo>
                    <a:lnTo>
                      <a:pt x="0" y="16"/>
                    </a:lnTo>
                    <a:lnTo>
                      <a:pt x="4" y="16"/>
                    </a:lnTo>
                    <a:lnTo>
                      <a:pt x="8" y="16"/>
                    </a:lnTo>
                    <a:lnTo>
                      <a:pt x="12" y="10"/>
                    </a:lnTo>
                  </a:path>
                </a:pathLst>
              </a:custGeom>
              <a:solidFill>
                <a:srgbClr val="B3B3B3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05" name="Freeform 2534"/>
              <p:cNvSpPr>
                <a:spLocks noChangeArrowheads="1"/>
              </p:cNvSpPr>
              <p:nvPr/>
            </p:nvSpPr>
            <p:spPr bwMode="auto">
              <a:xfrm>
                <a:off x="6227315" y="4717420"/>
                <a:ext cx="104761" cy="65594"/>
              </a:xfrm>
              <a:custGeom>
                <a:gdLst>
                  <a:gd name="T0" fmla="*/ 46 w 89"/>
                  <a:gd name="T1" fmla="*/ 6 h 51"/>
                  <a:gd name="T2" fmla="*/ 37 w 89"/>
                  <a:gd name="T3" fmla="*/ 0 h 51"/>
                  <a:gd name="T4" fmla="*/ 0 w 89"/>
                  <a:gd name="T5" fmla="*/ 24 h 51"/>
                  <a:gd name="T6" fmla="*/ 10 w 89"/>
                  <a:gd name="T7" fmla="*/ 29 h 51"/>
                  <a:gd name="T8" fmla="*/ 46 w 89"/>
                  <a:gd name="T9" fmla="*/ 6 h 5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89"/>
                  <a:gd name="T16" fmla="*/ 0 h 51"/>
                  <a:gd name="T17" fmla="*/ 89 w 89"/>
                  <a:gd name="T18" fmla="*/ 51 h 51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89" h="51">
                    <a:moveTo>
                      <a:pt x="88" y="10"/>
                    </a:moveTo>
                    <a:lnTo>
                      <a:pt x="70" y="0"/>
                    </a:lnTo>
                    <a:lnTo>
                      <a:pt x="0" y="40"/>
                    </a:lnTo>
                    <a:lnTo>
                      <a:pt x="18" y="50"/>
                    </a:lnTo>
                    <a:lnTo>
                      <a:pt x="88" y="10"/>
                    </a:lnTo>
                  </a:path>
                </a:pathLst>
              </a:custGeom>
              <a:solidFill>
                <a:srgbClr val="E6E6E6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06" name="Freeform 2535"/>
              <p:cNvSpPr>
                <a:spLocks noChangeArrowheads="1"/>
              </p:cNvSpPr>
              <p:nvPr/>
            </p:nvSpPr>
            <p:spPr bwMode="auto">
              <a:xfrm>
                <a:off x="6247376" y="4730539"/>
                <a:ext cx="84701" cy="83085"/>
              </a:xfrm>
              <a:custGeom>
                <a:gdLst>
                  <a:gd name="T0" fmla="*/ 37 w 71"/>
                  <a:gd name="T1" fmla="*/ 0 h 62"/>
                  <a:gd name="T2" fmla="*/ 0 w 71"/>
                  <a:gd name="T3" fmla="*/ 25 h 62"/>
                  <a:gd name="T4" fmla="*/ 0 w 71"/>
                  <a:gd name="T5" fmla="*/ 37 h 62"/>
                  <a:gd name="T6" fmla="*/ 37 w 71"/>
                  <a:gd name="T7" fmla="*/ 13 h 62"/>
                  <a:gd name="T8" fmla="*/ 37 w 71"/>
                  <a:gd name="T9" fmla="*/ 0 h 6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71"/>
                  <a:gd name="T16" fmla="*/ 0 h 62"/>
                  <a:gd name="T17" fmla="*/ 71 w 71"/>
                  <a:gd name="T18" fmla="*/ 62 h 6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71" h="62">
                    <a:moveTo>
                      <a:pt x="70" y="0"/>
                    </a:moveTo>
                    <a:lnTo>
                      <a:pt x="0" y="40"/>
                    </a:lnTo>
                    <a:lnTo>
                      <a:pt x="0" y="61"/>
                    </a:lnTo>
                    <a:lnTo>
                      <a:pt x="70" y="21"/>
                    </a:lnTo>
                    <a:lnTo>
                      <a:pt x="70" y="0"/>
                    </a:lnTo>
                  </a:path>
                </a:pathLst>
              </a:custGeom>
              <a:solidFill>
                <a:srgbClr val="7F7F7F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07" name="Line 2536"/>
              <p:cNvSpPr>
                <a:spLocks noChangeShapeType="1"/>
              </p:cNvSpPr>
              <p:nvPr/>
            </p:nvSpPr>
            <p:spPr bwMode="auto">
              <a:xfrm flipV="1">
                <a:off x="6142614" y="4721793"/>
                <a:ext cx="2229" cy="13119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bevel/>
              </a:ln>
            </p:spPr>
            <p:txBody>
              <a:bodyPr wrap="none" lIns="19220" tIns="9610" rIns="19220" bIns="9610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8" name="Freeform 2537"/>
              <p:cNvSpPr>
                <a:spLocks noChangeArrowheads="1"/>
              </p:cNvSpPr>
              <p:nvPr/>
            </p:nvSpPr>
            <p:spPr bwMode="auto">
              <a:xfrm>
                <a:off x="6142614" y="4734912"/>
                <a:ext cx="20061" cy="15305"/>
              </a:xfrm>
              <a:custGeom>
                <a:gdLst>
                  <a:gd name="T0" fmla="*/ 3 w 17"/>
                  <a:gd name="T1" fmla="*/ 7 h 17"/>
                  <a:gd name="T2" fmla="*/ 0 w 17"/>
                  <a:gd name="T3" fmla="*/ 5 h 17"/>
                  <a:gd name="T4" fmla="*/ 0 w 17"/>
                  <a:gd name="T5" fmla="*/ 3 h 17"/>
                  <a:gd name="T6" fmla="*/ 0 w 17"/>
                  <a:gd name="T7" fmla="*/ 2 h 17"/>
                  <a:gd name="T8" fmla="*/ 3 w 17"/>
                  <a:gd name="T9" fmla="*/ 0 h 17"/>
                  <a:gd name="T10" fmla="*/ 5 w 17"/>
                  <a:gd name="T11" fmla="*/ 0 h 17"/>
                  <a:gd name="T12" fmla="*/ 8 w 17"/>
                  <a:gd name="T13" fmla="*/ 0 h 17"/>
                  <a:gd name="T14" fmla="*/ 8 w 17"/>
                  <a:gd name="T15" fmla="*/ 2 h 17"/>
                  <a:gd name="T16" fmla="*/ 8 w 17"/>
                  <a:gd name="T17" fmla="*/ 5 h 17"/>
                  <a:gd name="T18" fmla="*/ 5 w 17"/>
                  <a:gd name="T19" fmla="*/ 5 h 17"/>
                  <a:gd name="T20" fmla="*/ 3 w 17"/>
                  <a:gd name="T21" fmla="*/ 7 h 17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7"/>
                  <a:gd name="T34" fmla="*/ 0 h 17"/>
                  <a:gd name="T35" fmla="*/ 17 w 17"/>
                  <a:gd name="T36" fmla="*/ 17 h 17"/>
                </a:gdLst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7" h="17">
                    <a:moveTo>
                      <a:pt x="5" y="16"/>
                    </a:moveTo>
                    <a:lnTo>
                      <a:pt x="0" y="12"/>
                    </a:lnTo>
                    <a:lnTo>
                      <a:pt x="0" y="8"/>
                    </a:lnTo>
                    <a:lnTo>
                      <a:pt x="0" y="4"/>
                    </a:lnTo>
                    <a:lnTo>
                      <a:pt x="5" y="0"/>
                    </a:lnTo>
                    <a:lnTo>
                      <a:pt x="10" y="0"/>
                    </a:lnTo>
                    <a:lnTo>
                      <a:pt x="16" y="0"/>
                    </a:lnTo>
                    <a:lnTo>
                      <a:pt x="16" y="4"/>
                    </a:lnTo>
                    <a:lnTo>
                      <a:pt x="16" y="12"/>
                    </a:lnTo>
                    <a:lnTo>
                      <a:pt x="10" y="12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999999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09" name="Freeform 2538"/>
              <p:cNvSpPr>
                <a:spLocks noChangeArrowheads="1"/>
              </p:cNvSpPr>
              <p:nvPr/>
            </p:nvSpPr>
            <p:spPr bwMode="auto">
              <a:xfrm>
                <a:off x="6142614" y="4734912"/>
                <a:ext cx="24519" cy="15305"/>
              </a:xfrm>
              <a:custGeom>
                <a:gdLst>
                  <a:gd name="T0" fmla="*/ 10 w 17"/>
                  <a:gd name="T1" fmla="*/ 5 h 17"/>
                  <a:gd name="T2" fmla="*/ 10 w 17"/>
                  <a:gd name="T3" fmla="*/ 2 h 17"/>
                  <a:gd name="T4" fmla="*/ 10 w 17"/>
                  <a:gd name="T5" fmla="*/ 0 h 17"/>
                  <a:gd name="T6" fmla="*/ 5 w 17"/>
                  <a:gd name="T7" fmla="*/ 2 h 17"/>
                  <a:gd name="T8" fmla="*/ 0 w 17"/>
                  <a:gd name="T9" fmla="*/ 3 h 17"/>
                  <a:gd name="T10" fmla="*/ 0 w 17"/>
                  <a:gd name="T11" fmla="*/ 5 h 17"/>
                  <a:gd name="T12" fmla="*/ 0 w 17"/>
                  <a:gd name="T13" fmla="*/ 7 h 17"/>
                  <a:gd name="T14" fmla="*/ 5 w 17"/>
                  <a:gd name="T15" fmla="*/ 5 h 17"/>
                  <a:gd name="T16" fmla="*/ 10 w 17"/>
                  <a:gd name="T17" fmla="*/ 5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8" y="4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8" y="12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666666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10" name="Freeform 2539"/>
              <p:cNvSpPr>
                <a:spLocks noChangeArrowheads="1"/>
              </p:cNvSpPr>
              <p:nvPr/>
            </p:nvSpPr>
            <p:spPr bwMode="auto">
              <a:xfrm>
                <a:off x="6111409" y="4695556"/>
                <a:ext cx="22290" cy="43729"/>
              </a:xfrm>
              <a:custGeom>
                <a:gdLst>
                  <a:gd name="T0" fmla="*/ 9 w 19"/>
                  <a:gd name="T1" fmla="*/ 7 h 32"/>
                  <a:gd name="T2" fmla="*/ 0 w 19"/>
                  <a:gd name="T3" fmla="*/ 0 h 32"/>
                  <a:gd name="T4" fmla="*/ 0 w 19"/>
                  <a:gd name="T5" fmla="*/ 13 h 32"/>
                  <a:gd name="T6" fmla="*/ 9 w 19"/>
                  <a:gd name="T7" fmla="*/ 19 h 32"/>
                  <a:gd name="T8" fmla="*/ 9 w 19"/>
                  <a:gd name="T9" fmla="*/ 7 h 3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9"/>
                  <a:gd name="T16" fmla="*/ 0 h 32"/>
                  <a:gd name="T17" fmla="*/ 19 w 19"/>
                  <a:gd name="T18" fmla="*/ 32 h 3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9" h="32">
                    <a:moveTo>
                      <a:pt x="18" y="11"/>
                    </a:moveTo>
                    <a:lnTo>
                      <a:pt x="0" y="0"/>
                    </a:lnTo>
                    <a:lnTo>
                      <a:pt x="0" y="21"/>
                    </a:lnTo>
                    <a:lnTo>
                      <a:pt x="18" y="31"/>
                    </a:lnTo>
                    <a:lnTo>
                      <a:pt x="18" y="11"/>
                    </a:lnTo>
                  </a:path>
                </a:pathLst>
              </a:custGeom>
              <a:solidFill>
                <a:srgbClr val="B3B3B3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11" name="Freeform 2540"/>
              <p:cNvSpPr>
                <a:spLocks noChangeArrowheads="1"/>
              </p:cNvSpPr>
              <p:nvPr/>
            </p:nvSpPr>
            <p:spPr bwMode="auto">
              <a:xfrm>
                <a:off x="6191652" y="4686810"/>
                <a:ext cx="24519" cy="21865"/>
              </a:xfrm>
              <a:custGeom>
                <a:gdLst>
                  <a:gd name="T0" fmla="*/ 3 w 17"/>
                  <a:gd name="T1" fmla="*/ 9 h 17"/>
                  <a:gd name="T2" fmla="*/ 0 w 17"/>
                  <a:gd name="T3" fmla="*/ 8 h 17"/>
                  <a:gd name="T4" fmla="*/ 0 w 17"/>
                  <a:gd name="T5" fmla="*/ 7 h 17"/>
                  <a:gd name="T6" fmla="*/ 0 w 17"/>
                  <a:gd name="T7" fmla="*/ 6 h 17"/>
                  <a:gd name="T8" fmla="*/ 0 w 17"/>
                  <a:gd name="T9" fmla="*/ 3 h 17"/>
                  <a:gd name="T10" fmla="*/ 1 w 17"/>
                  <a:gd name="T11" fmla="*/ 1 h 17"/>
                  <a:gd name="T12" fmla="*/ 4 w 17"/>
                  <a:gd name="T13" fmla="*/ 1 h 17"/>
                  <a:gd name="T14" fmla="*/ 6 w 17"/>
                  <a:gd name="T15" fmla="*/ 0 h 17"/>
                  <a:gd name="T16" fmla="*/ 7 w 17"/>
                  <a:gd name="T17" fmla="*/ 0 h 17"/>
                  <a:gd name="T18" fmla="*/ 10 w 17"/>
                  <a:gd name="T19" fmla="*/ 1 h 17"/>
                  <a:gd name="T20" fmla="*/ 10 w 17"/>
                  <a:gd name="T21" fmla="*/ 2 h 17"/>
                  <a:gd name="T22" fmla="*/ 10 w 17"/>
                  <a:gd name="T23" fmla="*/ 3 h 17"/>
                  <a:gd name="T24" fmla="*/ 10 w 17"/>
                  <a:gd name="T25" fmla="*/ 6 h 17"/>
                  <a:gd name="T26" fmla="*/ 8 w 17"/>
                  <a:gd name="T27" fmla="*/ 8 h 17"/>
                  <a:gd name="T28" fmla="*/ 6 w 17"/>
                  <a:gd name="T29" fmla="*/ 8 h 17"/>
                  <a:gd name="T30" fmla="*/ 4 w 17"/>
                  <a:gd name="T31" fmla="*/ 9 h 17"/>
                  <a:gd name="T32" fmla="*/ 3 w 17"/>
                  <a:gd name="T33" fmla="*/ 9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6"/>
                    </a:moveTo>
                    <a:lnTo>
                      <a:pt x="0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5"/>
                    </a:lnTo>
                    <a:lnTo>
                      <a:pt x="2" y="1"/>
                    </a:lnTo>
                    <a:lnTo>
                      <a:pt x="6" y="1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6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6" y="10"/>
                    </a:lnTo>
                    <a:lnTo>
                      <a:pt x="13" y="14"/>
                    </a:lnTo>
                    <a:lnTo>
                      <a:pt x="9" y="14"/>
                    </a:lnTo>
                    <a:lnTo>
                      <a:pt x="6" y="16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12" name="Freeform 2541"/>
              <p:cNvSpPr>
                <a:spLocks noChangeArrowheads="1"/>
              </p:cNvSpPr>
              <p:nvPr/>
            </p:nvSpPr>
            <p:spPr bwMode="auto">
              <a:xfrm>
                <a:off x="6193881" y="4686810"/>
                <a:ext cx="22290" cy="24051"/>
              </a:xfrm>
              <a:custGeom>
                <a:gdLst>
                  <a:gd name="T0" fmla="*/ 9 w 17"/>
                  <a:gd name="T1" fmla="*/ 6 h 17"/>
                  <a:gd name="T2" fmla="*/ 9 w 17"/>
                  <a:gd name="T3" fmla="*/ 3 h 17"/>
                  <a:gd name="T4" fmla="*/ 9 w 17"/>
                  <a:gd name="T5" fmla="*/ 1 h 17"/>
                  <a:gd name="T6" fmla="*/ 9 w 17"/>
                  <a:gd name="T7" fmla="*/ 0 h 17"/>
                  <a:gd name="T8" fmla="*/ 8 w 17"/>
                  <a:gd name="T9" fmla="*/ 0 h 17"/>
                  <a:gd name="T10" fmla="*/ 5 w 17"/>
                  <a:gd name="T11" fmla="*/ 1 h 17"/>
                  <a:gd name="T12" fmla="*/ 3 w 17"/>
                  <a:gd name="T13" fmla="*/ 3 h 17"/>
                  <a:gd name="T14" fmla="*/ 1 w 17"/>
                  <a:gd name="T15" fmla="*/ 4 h 17"/>
                  <a:gd name="T16" fmla="*/ 0 w 17"/>
                  <a:gd name="T17" fmla="*/ 8 h 17"/>
                  <a:gd name="T18" fmla="*/ 1 w 17"/>
                  <a:gd name="T19" fmla="*/ 9 h 17"/>
                  <a:gd name="T20" fmla="*/ 1 w 17"/>
                  <a:gd name="T21" fmla="*/ 10 h 17"/>
                  <a:gd name="T22" fmla="*/ 3 w 17"/>
                  <a:gd name="T23" fmla="*/ 10 h 17"/>
                  <a:gd name="T24" fmla="*/ 5 w 17"/>
                  <a:gd name="T25" fmla="*/ 9 h 17"/>
                  <a:gd name="T26" fmla="*/ 8 w 17"/>
                  <a:gd name="T27" fmla="*/ 9 h 17"/>
                  <a:gd name="T28" fmla="*/ 9 w 17"/>
                  <a:gd name="T29" fmla="*/ 6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6" y="10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6" y="0"/>
                    </a:lnTo>
                    <a:lnTo>
                      <a:pt x="13" y="0"/>
                    </a:lnTo>
                    <a:lnTo>
                      <a:pt x="8" y="2"/>
                    </a:lnTo>
                    <a:lnTo>
                      <a:pt x="5" y="4"/>
                    </a:lnTo>
                    <a:lnTo>
                      <a:pt x="2" y="6"/>
                    </a:lnTo>
                    <a:lnTo>
                      <a:pt x="0" y="12"/>
                    </a:lnTo>
                    <a:lnTo>
                      <a:pt x="2" y="14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3" y="14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666666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13" name="Freeform 2542"/>
              <p:cNvSpPr>
                <a:spLocks noChangeArrowheads="1"/>
              </p:cNvSpPr>
              <p:nvPr/>
            </p:nvSpPr>
            <p:spPr bwMode="auto">
              <a:xfrm>
                <a:off x="6196110" y="4691183"/>
                <a:ext cx="22290" cy="24051"/>
              </a:xfrm>
              <a:custGeom>
                <a:gdLst>
                  <a:gd name="T0" fmla="*/ 9 w 17"/>
                  <a:gd name="T1" fmla="*/ 8 h 17"/>
                  <a:gd name="T2" fmla="*/ 9 w 17"/>
                  <a:gd name="T3" fmla="*/ 3 h 17"/>
                  <a:gd name="T4" fmla="*/ 9 w 17"/>
                  <a:gd name="T5" fmla="*/ 0 h 17"/>
                  <a:gd name="T6" fmla="*/ 3 w 17"/>
                  <a:gd name="T7" fmla="*/ 0 h 17"/>
                  <a:gd name="T8" fmla="*/ 0 w 17"/>
                  <a:gd name="T9" fmla="*/ 5 h 17"/>
                  <a:gd name="T10" fmla="*/ 0 w 17"/>
                  <a:gd name="T11" fmla="*/ 8 h 17"/>
                  <a:gd name="T12" fmla="*/ 0 w 17"/>
                  <a:gd name="T13" fmla="*/ 10 h 17"/>
                  <a:gd name="T14" fmla="*/ 3 w 17"/>
                  <a:gd name="T15" fmla="*/ 10 h 17"/>
                  <a:gd name="T16" fmla="*/ 9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14" name="Freeform 2543"/>
              <p:cNvSpPr>
                <a:spLocks noChangeArrowheads="1"/>
              </p:cNvSpPr>
              <p:nvPr/>
            </p:nvSpPr>
            <p:spPr bwMode="auto">
              <a:xfrm>
                <a:off x="6182736" y="4691183"/>
                <a:ext cx="22290" cy="26237"/>
              </a:xfrm>
              <a:custGeom>
                <a:gdLst>
                  <a:gd name="T0" fmla="*/ 2 w 17"/>
                  <a:gd name="T1" fmla="*/ 11 h 17"/>
                  <a:gd name="T2" fmla="*/ 0 w 17"/>
                  <a:gd name="T3" fmla="*/ 10 h 17"/>
                  <a:gd name="T4" fmla="*/ 0 w 17"/>
                  <a:gd name="T5" fmla="*/ 8 h 17"/>
                  <a:gd name="T6" fmla="*/ 0 w 17"/>
                  <a:gd name="T7" fmla="*/ 7 h 17"/>
                  <a:gd name="T8" fmla="*/ 0 w 17"/>
                  <a:gd name="T9" fmla="*/ 4 h 17"/>
                  <a:gd name="T10" fmla="*/ 1 w 17"/>
                  <a:gd name="T11" fmla="*/ 1 h 17"/>
                  <a:gd name="T12" fmla="*/ 4 w 17"/>
                  <a:gd name="T13" fmla="*/ 1 h 17"/>
                  <a:gd name="T14" fmla="*/ 5 w 17"/>
                  <a:gd name="T15" fmla="*/ 0 h 17"/>
                  <a:gd name="T16" fmla="*/ 6 w 17"/>
                  <a:gd name="T17" fmla="*/ 0 h 17"/>
                  <a:gd name="T18" fmla="*/ 9 w 17"/>
                  <a:gd name="T19" fmla="*/ 1 h 17"/>
                  <a:gd name="T20" fmla="*/ 9 w 17"/>
                  <a:gd name="T21" fmla="*/ 2 h 17"/>
                  <a:gd name="T22" fmla="*/ 9 w 17"/>
                  <a:gd name="T23" fmla="*/ 4 h 17"/>
                  <a:gd name="T24" fmla="*/ 9 w 17"/>
                  <a:gd name="T25" fmla="*/ 7 h 17"/>
                  <a:gd name="T26" fmla="*/ 8 w 17"/>
                  <a:gd name="T27" fmla="*/ 10 h 17"/>
                  <a:gd name="T28" fmla="*/ 5 w 17"/>
                  <a:gd name="T29" fmla="*/ 11 h 17"/>
                  <a:gd name="T30" fmla="*/ 4 w 17"/>
                  <a:gd name="T31" fmla="*/ 11 h 17"/>
                  <a:gd name="T32" fmla="*/ 2 w 17"/>
                  <a:gd name="T33" fmla="*/ 11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6"/>
                    </a:moveTo>
                    <a:lnTo>
                      <a:pt x="0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5"/>
                    </a:lnTo>
                    <a:lnTo>
                      <a:pt x="2" y="1"/>
                    </a:lnTo>
                    <a:lnTo>
                      <a:pt x="6" y="1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6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6" y="10"/>
                    </a:lnTo>
                    <a:lnTo>
                      <a:pt x="13" y="14"/>
                    </a:lnTo>
                    <a:lnTo>
                      <a:pt x="9" y="16"/>
                    </a:lnTo>
                    <a:lnTo>
                      <a:pt x="6" y="16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15" name="Freeform 2544"/>
              <p:cNvSpPr>
                <a:spLocks noChangeArrowheads="1"/>
              </p:cNvSpPr>
              <p:nvPr/>
            </p:nvSpPr>
            <p:spPr bwMode="auto">
              <a:xfrm>
                <a:off x="6182736" y="4695556"/>
                <a:ext cx="24519" cy="21865"/>
              </a:xfrm>
              <a:custGeom>
                <a:gdLst>
                  <a:gd name="T0" fmla="*/ 10 w 17"/>
                  <a:gd name="T1" fmla="*/ 6 h 17"/>
                  <a:gd name="T2" fmla="*/ 10 w 17"/>
                  <a:gd name="T3" fmla="*/ 2 h 17"/>
                  <a:gd name="T4" fmla="*/ 10 w 17"/>
                  <a:gd name="T5" fmla="*/ 1 h 17"/>
                  <a:gd name="T6" fmla="*/ 10 w 17"/>
                  <a:gd name="T7" fmla="*/ 0 h 17"/>
                  <a:gd name="T8" fmla="*/ 8 w 17"/>
                  <a:gd name="T9" fmla="*/ 0 h 17"/>
                  <a:gd name="T10" fmla="*/ 4 w 17"/>
                  <a:gd name="T11" fmla="*/ 1 h 17"/>
                  <a:gd name="T12" fmla="*/ 2 w 17"/>
                  <a:gd name="T13" fmla="*/ 2 h 17"/>
                  <a:gd name="T14" fmla="*/ 0 w 17"/>
                  <a:gd name="T15" fmla="*/ 4 h 17"/>
                  <a:gd name="T16" fmla="*/ 0 w 17"/>
                  <a:gd name="T17" fmla="*/ 7 h 17"/>
                  <a:gd name="T18" fmla="*/ 0 w 17"/>
                  <a:gd name="T19" fmla="*/ 8 h 17"/>
                  <a:gd name="T20" fmla="*/ 0 w 17"/>
                  <a:gd name="T21" fmla="*/ 9 h 17"/>
                  <a:gd name="T22" fmla="*/ 2 w 17"/>
                  <a:gd name="T23" fmla="*/ 9 h 17"/>
                  <a:gd name="T24" fmla="*/ 4 w 17"/>
                  <a:gd name="T25" fmla="*/ 9 h 17"/>
                  <a:gd name="T26" fmla="*/ 8 w 17"/>
                  <a:gd name="T27" fmla="*/ 8 h 17"/>
                  <a:gd name="T28" fmla="*/ 10 w 17"/>
                  <a:gd name="T29" fmla="*/ 6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6" y="10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6" y="0"/>
                    </a:lnTo>
                    <a:lnTo>
                      <a:pt x="12" y="0"/>
                    </a:lnTo>
                    <a:lnTo>
                      <a:pt x="6" y="2"/>
                    </a:lnTo>
                    <a:lnTo>
                      <a:pt x="3" y="4"/>
                    </a:lnTo>
                    <a:lnTo>
                      <a:pt x="0" y="6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0" y="16"/>
                    </a:lnTo>
                    <a:lnTo>
                      <a:pt x="3" y="16"/>
                    </a:lnTo>
                    <a:lnTo>
                      <a:pt x="6" y="16"/>
                    </a:lnTo>
                    <a:lnTo>
                      <a:pt x="12" y="14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666666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16" name="Freeform 2545"/>
              <p:cNvSpPr>
                <a:spLocks noChangeArrowheads="1"/>
              </p:cNvSpPr>
              <p:nvPr/>
            </p:nvSpPr>
            <p:spPr bwMode="auto">
              <a:xfrm>
                <a:off x="6187194" y="4697742"/>
                <a:ext cx="22290" cy="21865"/>
              </a:xfrm>
              <a:custGeom>
                <a:gdLst>
                  <a:gd name="T0" fmla="*/ 9 w 17"/>
                  <a:gd name="T1" fmla="*/ 7 h 17"/>
                  <a:gd name="T2" fmla="*/ 9 w 17"/>
                  <a:gd name="T3" fmla="*/ 2 h 17"/>
                  <a:gd name="T4" fmla="*/ 9 w 17"/>
                  <a:gd name="T5" fmla="*/ 0 h 17"/>
                  <a:gd name="T6" fmla="*/ 3 w 17"/>
                  <a:gd name="T7" fmla="*/ 0 h 17"/>
                  <a:gd name="T8" fmla="*/ 0 w 17"/>
                  <a:gd name="T9" fmla="*/ 5 h 17"/>
                  <a:gd name="T10" fmla="*/ 0 w 17"/>
                  <a:gd name="T11" fmla="*/ 7 h 17"/>
                  <a:gd name="T12" fmla="*/ 0 w 17"/>
                  <a:gd name="T13" fmla="*/ 9 h 17"/>
                  <a:gd name="T14" fmla="*/ 3 w 17"/>
                  <a:gd name="T15" fmla="*/ 9 h 17"/>
                  <a:gd name="T16" fmla="*/ 9 w 17"/>
                  <a:gd name="T17" fmla="*/ 7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17" name="Freeform 2546"/>
              <p:cNvSpPr>
                <a:spLocks noChangeArrowheads="1"/>
              </p:cNvSpPr>
              <p:nvPr/>
            </p:nvSpPr>
            <p:spPr bwMode="auto">
              <a:xfrm>
                <a:off x="6196110" y="4688997"/>
                <a:ext cx="22290" cy="21865"/>
              </a:xfrm>
              <a:custGeom>
                <a:gdLst>
                  <a:gd name="T0" fmla="*/ 4 w 17"/>
                  <a:gd name="T1" fmla="*/ 9 h 17"/>
                  <a:gd name="T2" fmla="*/ 1 w 17"/>
                  <a:gd name="T3" fmla="*/ 7 h 17"/>
                  <a:gd name="T4" fmla="*/ 0 w 17"/>
                  <a:gd name="T5" fmla="*/ 7 h 17"/>
                  <a:gd name="T6" fmla="*/ 0 w 17"/>
                  <a:gd name="T7" fmla="*/ 6 h 17"/>
                  <a:gd name="T8" fmla="*/ 1 w 17"/>
                  <a:gd name="T9" fmla="*/ 3 h 17"/>
                  <a:gd name="T10" fmla="*/ 2 w 17"/>
                  <a:gd name="T11" fmla="*/ 1 h 17"/>
                  <a:gd name="T12" fmla="*/ 4 w 17"/>
                  <a:gd name="T13" fmla="*/ 0 h 17"/>
                  <a:gd name="T14" fmla="*/ 5 w 17"/>
                  <a:gd name="T15" fmla="*/ 0 h 17"/>
                  <a:gd name="T16" fmla="*/ 6 w 17"/>
                  <a:gd name="T17" fmla="*/ 0 h 17"/>
                  <a:gd name="T18" fmla="*/ 8 w 17"/>
                  <a:gd name="T19" fmla="*/ 1 h 17"/>
                  <a:gd name="T20" fmla="*/ 8 w 17"/>
                  <a:gd name="T21" fmla="*/ 2 h 17"/>
                  <a:gd name="T22" fmla="*/ 9 w 17"/>
                  <a:gd name="T23" fmla="*/ 3 h 17"/>
                  <a:gd name="T24" fmla="*/ 8 w 17"/>
                  <a:gd name="T25" fmla="*/ 6 h 17"/>
                  <a:gd name="T26" fmla="*/ 7 w 17"/>
                  <a:gd name="T27" fmla="*/ 7 h 17"/>
                  <a:gd name="T28" fmla="*/ 6 w 17"/>
                  <a:gd name="T29" fmla="*/ 8 h 17"/>
                  <a:gd name="T30" fmla="*/ 5 w 17"/>
                  <a:gd name="T31" fmla="*/ 9 h 17"/>
                  <a:gd name="T32" fmla="*/ 4 w 17"/>
                  <a:gd name="T33" fmla="*/ 9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6"/>
                    </a:moveTo>
                    <a:lnTo>
                      <a:pt x="2" y="12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2" y="5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4" y="3"/>
                    </a:lnTo>
                    <a:lnTo>
                      <a:pt x="16" y="5"/>
                    </a:lnTo>
                    <a:lnTo>
                      <a:pt x="14" y="10"/>
                    </a:lnTo>
                    <a:lnTo>
                      <a:pt x="12" y="12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18" name="Freeform 2547"/>
              <p:cNvSpPr>
                <a:spLocks noChangeArrowheads="1"/>
              </p:cNvSpPr>
              <p:nvPr/>
            </p:nvSpPr>
            <p:spPr bwMode="auto">
              <a:xfrm>
                <a:off x="6198339" y="4691183"/>
                <a:ext cx="22290" cy="24051"/>
              </a:xfrm>
              <a:custGeom>
                <a:gdLst>
                  <a:gd name="T0" fmla="*/ 8 w 17"/>
                  <a:gd name="T1" fmla="*/ 6 h 17"/>
                  <a:gd name="T2" fmla="*/ 9 w 17"/>
                  <a:gd name="T3" fmla="*/ 3 h 17"/>
                  <a:gd name="T4" fmla="*/ 8 w 17"/>
                  <a:gd name="T5" fmla="*/ 1 h 17"/>
                  <a:gd name="T6" fmla="*/ 8 w 17"/>
                  <a:gd name="T7" fmla="*/ 0 h 17"/>
                  <a:gd name="T8" fmla="*/ 6 w 17"/>
                  <a:gd name="T9" fmla="*/ 0 h 17"/>
                  <a:gd name="T10" fmla="*/ 5 w 17"/>
                  <a:gd name="T11" fmla="*/ 0 h 17"/>
                  <a:gd name="T12" fmla="*/ 3 w 17"/>
                  <a:gd name="T13" fmla="*/ 1 h 17"/>
                  <a:gd name="T14" fmla="*/ 1 w 17"/>
                  <a:gd name="T15" fmla="*/ 4 h 17"/>
                  <a:gd name="T16" fmla="*/ 0 w 17"/>
                  <a:gd name="T17" fmla="*/ 8 h 17"/>
                  <a:gd name="T18" fmla="*/ 0 w 17"/>
                  <a:gd name="T19" fmla="*/ 9 h 17"/>
                  <a:gd name="T20" fmla="*/ 1 w 17"/>
                  <a:gd name="T21" fmla="*/ 10 h 17"/>
                  <a:gd name="T22" fmla="*/ 3 w 17"/>
                  <a:gd name="T23" fmla="*/ 10 h 17"/>
                  <a:gd name="T24" fmla="*/ 5 w 17"/>
                  <a:gd name="T25" fmla="*/ 9 h 17"/>
                  <a:gd name="T26" fmla="*/ 6 w 17"/>
                  <a:gd name="T27" fmla="*/ 8 h 17"/>
                  <a:gd name="T28" fmla="*/ 8 w 17"/>
                  <a:gd name="T29" fmla="*/ 6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0"/>
                    </a:move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6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19" name="Freeform 2548"/>
              <p:cNvSpPr>
                <a:spLocks noChangeArrowheads="1"/>
              </p:cNvSpPr>
              <p:nvPr/>
            </p:nvSpPr>
            <p:spPr bwMode="auto">
              <a:xfrm>
                <a:off x="6198339" y="4695556"/>
                <a:ext cx="22290" cy="21865"/>
              </a:xfrm>
              <a:custGeom>
                <a:gdLst>
                  <a:gd name="T0" fmla="*/ 9 w 17"/>
                  <a:gd name="T1" fmla="*/ 7 h 17"/>
                  <a:gd name="T2" fmla="*/ 9 w 17"/>
                  <a:gd name="T3" fmla="*/ 2 h 17"/>
                  <a:gd name="T4" fmla="*/ 9 w 17"/>
                  <a:gd name="T5" fmla="*/ 0 h 17"/>
                  <a:gd name="T6" fmla="*/ 6 w 17"/>
                  <a:gd name="T7" fmla="*/ 0 h 17"/>
                  <a:gd name="T8" fmla="*/ 3 w 17"/>
                  <a:gd name="T9" fmla="*/ 2 h 17"/>
                  <a:gd name="T10" fmla="*/ 0 w 17"/>
                  <a:gd name="T11" fmla="*/ 7 h 17"/>
                  <a:gd name="T12" fmla="*/ 3 w 17"/>
                  <a:gd name="T13" fmla="*/ 9 h 17"/>
                  <a:gd name="T14" fmla="*/ 6 w 17"/>
                  <a:gd name="T15" fmla="*/ 9 h 17"/>
                  <a:gd name="T16" fmla="*/ 9 w 17"/>
                  <a:gd name="T17" fmla="*/ 7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4"/>
                    </a:lnTo>
                    <a:lnTo>
                      <a:pt x="0" y="12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B3B3B3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20" name="Freeform 2549"/>
              <p:cNvSpPr>
                <a:spLocks noChangeArrowheads="1"/>
              </p:cNvSpPr>
              <p:nvPr/>
            </p:nvSpPr>
            <p:spPr bwMode="auto">
              <a:xfrm>
                <a:off x="6187194" y="4695556"/>
                <a:ext cx="22290" cy="24051"/>
              </a:xfrm>
              <a:custGeom>
                <a:gdLst>
                  <a:gd name="T0" fmla="*/ 4 w 17"/>
                  <a:gd name="T1" fmla="*/ 10 h 17"/>
                  <a:gd name="T2" fmla="*/ 1 w 17"/>
                  <a:gd name="T3" fmla="*/ 8 h 17"/>
                  <a:gd name="T4" fmla="*/ 0 w 17"/>
                  <a:gd name="T5" fmla="*/ 8 h 17"/>
                  <a:gd name="T6" fmla="*/ 0 w 17"/>
                  <a:gd name="T7" fmla="*/ 6 h 17"/>
                  <a:gd name="T8" fmla="*/ 1 w 17"/>
                  <a:gd name="T9" fmla="*/ 3 h 17"/>
                  <a:gd name="T10" fmla="*/ 2 w 17"/>
                  <a:gd name="T11" fmla="*/ 1 h 17"/>
                  <a:gd name="T12" fmla="*/ 4 w 17"/>
                  <a:gd name="T13" fmla="*/ 0 h 17"/>
                  <a:gd name="T14" fmla="*/ 5 w 17"/>
                  <a:gd name="T15" fmla="*/ 0 h 17"/>
                  <a:gd name="T16" fmla="*/ 6 w 17"/>
                  <a:gd name="T17" fmla="*/ 0 h 17"/>
                  <a:gd name="T18" fmla="*/ 8 w 17"/>
                  <a:gd name="T19" fmla="*/ 1 h 17"/>
                  <a:gd name="T20" fmla="*/ 8 w 17"/>
                  <a:gd name="T21" fmla="*/ 2 h 17"/>
                  <a:gd name="T22" fmla="*/ 9 w 17"/>
                  <a:gd name="T23" fmla="*/ 3 h 17"/>
                  <a:gd name="T24" fmla="*/ 8 w 17"/>
                  <a:gd name="T25" fmla="*/ 6 h 17"/>
                  <a:gd name="T26" fmla="*/ 7 w 17"/>
                  <a:gd name="T27" fmla="*/ 8 h 17"/>
                  <a:gd name="T28" fmla="*/ 6 w 17"/>
                  <a:gd name="T29" fmla="*/ 9 h 17"/>
                  <a:gd name="T30" fmla="*/ 5 w 17"/>
                  <a:gd name="T31" fmla="*/ 10 h 17"/>
                  <a:gd name="T32" fmla="*/ 4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6"/>
                    </a:moveTo>
                    <a:lnTo>
                      <a:pt x="2" y="12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2" y="5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4" y="3"/>
                    </a:lnTo>
                    <a:lnTo>
                      <a:pt x="16" y="5"/>
                    </a:lnTo>
                    <a:lnTo>
                      <a:pt x="14" y="10"/>
                    </a:lnTo>
                    <a:lnTo>
                      <a:pt x="12" y="12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21" name="Freeform 2550"/>
              <p:cNvSpPr>
                <a:spLocks noChangeArrowheads="1"/>
              </p:cNvSpPr>
              <p:nvPr/>
            </p:nvSpPr>
            <p:spPr bwMode="auto">
              <a:xfrm>
                <a:off x="6189423" y="4697742"/>
                <a:ext cx="22290" cy="21865"/>
              </a:xfrm>
              <a:custGeom>
                <a:gdLst>
                  <a:gd name="T0" fmla="*/ 8 w 17"/>
                  <a:gd name="T1" fmla="*/ 6 h 17"/>
                  <a:gd name="T2" fmla="*/ 9 w 17"/>
                  <a:gd name="T3" fmla="*/ 2 h 17"/>
                  <a:gd name="T4" fmla="*/ 8 w 17"/>
                  <a:gd name="T5" fmla="*/ 1 h 17"/>
                  <a:gd name="T6" fmla="*/ 8 w 17"/>
                  <a:gd name="T7" fmla="*/ 0 h 17"/>
                  <a:gd name="T8" fmla="*/ 6 w 17"/>
                  <a:gd name="T9" fmla="*/ 0 h 17"/>
                  <a:gd name="T10" fmla="*/ 5 w 17"/>
                  <a:gd name="T11" fmla="*/ 1 h 17"/>
                  <a:gd name="T12" fmla="*/ 3 w 17"/>
                  <a:gd name="T13" fmla="*/ 1 h 17"/>
                  <a:gd name="T14" fmla="*/ 1 w 17"/>
                  <a:gd name="T15" fmla="*/ 4 h 17"/>
                  <a:gd name="T16" fmla="*/ 0 w 17"/>
                  <a:gd name="T17" fmla="*/ 7 h 17"/>
                  <a:gd name="T18" fmla="*/ 0 w 17"/>
                  <a:gd name="T19" fmla="*/ 8 h 17"/>
                  <a:gd name="T20" fmla="*/ 1 w 17"/>
                  <a:gd name="T21" fmla="*/ 9 h 17"/>
                  <a:gd name="T22" fmla="*/ 3 w 17"/>
                  <a:gd name="T23" fmla="*/ 9 h 17"/>
                  <a:gd name="T24" fmla="*/ 5 w 17"/>
                  <a:gd name="T25" fmla="*/ 8 h 17"/>
                  <a:gd name="T26" fmla="*/ 6 w 17"/>
                  <a:gd name="T27" fmla="*/ 7 h 17"/>
                  <a:gd name="T28" fmla="*/ 8 w 17"/>
                  <a:gd name="T29" fmla="*/ 6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0"/>
                    </a:move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2"/>
                    </a:lnTo>
                    <a:lnTo>
                      <a:pt x="5" y="2"/>
                    </a:lnTo>
                    <a:lnTo>
                      <a:pt x="2" y="6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22" name="Freeform 2551"/>
              <p:cNvSpPr>
                <a:spLocks noChangeArrowheads="1"/>
              </p:cNvSpPr>
              <p:nvPr/>
            </p:nvSpPr>
            <p:spPr bwMode="auto">
              <a:xfrm>
                <a:off x="6191652" y="4699929"/>
                <a:ext cx="20061" cy="21865"/>
              </a:xfrm>
              <a:custGeom>
                <a:gdLst>
                  <a:gd name="T0" fmla="*/ 8 w 17"/>
                  <a:gd name="T1" fmla="*/ 7 h 17"/>
                  <a:gd name="T2" fmla="*/ 8 w 17"/>
                  <a:gd name="T3" fmla="*/ 2 h 17"/>
                  <a:gd name="T4" fmla="*/ 8 w 17"/>
                  <a:gd name="T5" fmla="*/ 0 h 17"/>
                  <a:gd name="T6" fmla="*/ 5 w 17"/>
                  <a:gd name="T7" fmla="*/ 0 h 17"/>
                  <a:gd name="T8" fmla="*/ 3 w 17"/>
                  <a:gd name="T9" fmla="*/ 2 h 17"/>
                  <a:gd name="T10" fmla="*/ 0 w 17"/>
                  <a:gd name="T11" fmla="*/ 7 h 17"/>
                  <a:gd name="T12" fmla="*/ 3 w 17"/>
                  <a:gd name="T13" fmla="*/ 9 h 17"/>
                  <a:gd name="T14" fmla="*/ 5 w 17"/>
                  <a:gd name="T15" fmla="*/ 9 h 17"/>
                  <a:gd name="T16" fmla="*/ 8 w 17"/>
                  <a:gd name="T17" fmla="*/ 7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4"/>
                    </a:lnTo>
                    <a:lnTo>
                      <a:pt x="0" y="12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B3B3B3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23" name="Freeform 2552"/>
              <p:cNvSpPr>
                <a:spLocks noChangeArrowheads="1"/>
              </p:cNvSpPr>
              <p:nvPr/>
            </p:nvSpPr>
            <p:spPr bwMode="auto">
              <a:xfrm>
                <a:off x="6111409" y="4640895"/>
                <a:ext cx="104761" cy="67780"/>
              </a:xfrm>
              <a:custGeom>
                <a:gdLst>
                  <a:gd name="T0" fmla="*/ 46 w 89"/>
                  <a:gd name="T1" fmla="*/ 6 h 52"/>
                  <a:gd name="T2" fmla="*/ 37 w 89"/>
                  <a:gd name="T3" fmla="*/ 0 h 52"/>
                  <a:gd name="T4" fmla="*/ 0 w 89"/>
                  <a:gd name="T5" fmla="*/ 24 h 52"/>
                  <a:gd name="T6" fmla="*/ 10 w 89"/>
                  <a:gd name="T7" fmla="*/ 30 h 52"/>
                  <a:gd name="T8" fmla="*/ 46 w 89"/>
                  <a:gd name="T9" fmla="*/ 6 h 5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89"/>
                  <a:gd name="T16" fmla="*/ 0 h 52"/>
                  <a:gd name="T17" fmla="*/ 89 w 89"/>
                  <a:gd name="T18" fmla="*/ 52 h 5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89" h="52">
                    <a:moveTo>
                      <a:pt x="88" y="10"/>
                    </a:moveTo>
                    <a:lnTo>
                      <a:pt x="70" y="0"/>
                    </a:lnTo>
                    <a:lnTo>
                      <a:pt x="0" y="40"/>
                    </a:lnTo>
                    <a:lnTo>
                      <a:pt x="18" y="51"/>
                    </a:lnTo>
                    <a:lnTo>
                      <a:pt x="88" y="10"/>
                    </a:lnTo>
                  </a:path>
                </a:pathLst>
              </a:custGeom>
              <a:solidFill>
                <a:srgbClr val="E6E6E6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24" name="Freeform 2553"/>
              <p:cNvSpPr>
                <a:spLocks noChangeArrowheads="1"/>
              </p:cNvSpPr>
              <p:nvPr/>
            </p:nvSpPr>
            <p:spPr bwMode="auto">
              <a:xfrm>
                <a:off x="6131470" y="4651827"/>
                <a:ext cx="84701" cy="87458"/>
              </a:xfrm>
              <a:custGeom>
                <a:gdLst>
                  <a:gd name="T0" fmla="*/ 37 w 71"/>
                  <a:gd name="T1" fmla="*/ 0 h 62"/>
                  <a:gd name="T2" fmla="*/ 0 w 71"/>
                  <a:gd name="T3" fmla="*/ 26 h 62"/>
                  <a:gd name="T4" fmla="*/ 0 w 71"/>
                  <a:gd name="T5" fmla="*/ 39 h 62"/>
                  <a:gd name="T6" fmla="*/ 37 w 71"/>
                  <a:gd name="T7" fmla="*/ 14 h 62"/>
                  <a:gd name="T8" fmla="*/ 37 w 71"/>
                  <a:gd name="T9" fmla="*/ 0 h 6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71"/>
                  <a:gd name="T16" fmla="*/ 0 h 62"/>
                  <a:gd name="T17" fmla="*/ 71 w 71"/>
                  <a:gd name="T18" fmla="*/ 62 h 6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71" h="62">
                    <a:moveTo>
                      <a:pt x="70" y="0"/>
                    </a:moveTo>
                    <a:lnTo>
                      <a:pt x="0" y="41"/>
                    </a:lnTo>
                    <a:lnTo>
                      <a:pt x="0" y="61"/>
                    </a:lnTo>
                    <a:lnTo>
                      <a:pt x="70" y="21"/>
                    </a:lnTo>
                    <a:lnTo>
                      <a:pt x="70" y="0"/>
                    </a:lnTo>
                  </a:path>
                </a:pathLst>
              </a:custGeom>
              <a:solidFill>
                <a:srgbClr val="7F7F7F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25" name="Line 2554"/>
              <p:cNvSpPr>
                <a:spLocks noChangeShapeType="1"/>
              </p:cNvSpPr>
              <p:nvPr/>
            </p:nvSpPr>
            <p:spPr bwMode="auto">
              <a:xfrm flipV="1">
                <a:off x="6329847" y="4855167"/>
                <a:ext cx="2229" cy="6559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bevel/>
              </a:ln>
            </p:spPr>
            <p:txBody>
              <a:bodyPr wrap="none" lIns="19220" tIns="9610" rIns="19220" bIns="9610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6" name="Freeform 2555"/>
              <p:cNvSpPr>
                <a:spLocks noChangeArrowheads="1"/>
              </p:cNvSpPr>
              <p:nvPr/>
            </p:nvSpPr>
            <p:spPr bwMode="auto">
              <a:xfrm>
                <a:off x="6327618" y="4859540"/>
                <a:ext cx="24519" cy="21865"/>
              </a:xfrm>
              <a:custGeom>
                <a:gdLst>
                  <a:gd name="T0" fmla="*/ 3 w 17"/>
                  <a:gd name="T1" fmla="*/ 9 h 17"/>
                  <a:gd name="T2" fmla="*/ 0 w 17"/>
                  <a:gd name="T3" fmla="*/ 7 h 17"/>
                  <a:gd name="T4" fmla="*/ 0 w 17"/>
                  <a:gd name="T5" fmla="*/ 5 h 17"/>
                  <a:gd name="T6" fmla="*/ 0 w 17"/>
                  <a:gd name="T7" fmla="*/ 2 h 17"/>
                  <a:gd name="T8" fmla="*/ 3 w 17"/>
                  <a:gd name="T9" fmla="*/ 0 h 17"/>
                  <a:gd name="T10" fmla="*/ 5 w 17"/>
                  <a:gd name="T11" fmla="*/ 0 h 17"/>
                  <a:gd name="T12" fmla="*/ 8 w 17"/>
                  <a:gd name="T13" fmla="*/ 0 h 17"/>
                  <a:gd name="T14" fmla="*/ 10 w 17"/>
                  <a:gd name="T15" fmla="*/ 2 h 17"/>
                  <a:gd name="T16" fmla="*/ 8 w 17"/>
                  <a:gd name="T17" fmla="*/ 5 h 17"/>
                  <a:gd name="T18" fmla="*/ 5 w 17"/>
                  <a:gd name="T19" fmla="*/ 7 h 17"/>
                  <a:gd name="T20" fmla="*/ 3 w 17"/>
                  <a:gd name="T21" fmla="*/ 9 h 17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7"/>
                  <a:gd name="T34" fmla="*/ 0 h 17"/>
                  <a:gd name="T35" fmla="*/ 17 w 17"/>
                  <a:gd name="T36" fmla="*/ 17 h 17"/>
                </a:gdLst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7" h="17">
                    <a:moveTo>
                      <a:pt x="4" y="16"/>
                    </a:moveTo>
                    <a:lnTo>
                      <a:pt x="0" y="12"/>
                    </a:lnTo>
                    <a:lnTo>
                      <a:pt x="0" y="8"/>
                    </a:lnTo>
                    <a:lnTo>
                      <a:pt x="0" y="4"/>
                    </a:lnTo>
                    <a:lnTo>
                      <a:pt x="4" y="0"/>
                    </a:lnTo>
                    <a:lnTo>
                      <a:pt x="8" y="0"/>
                    </a:lnTo>
                    <a:lnTo>
                      <a:pt x="12" y="0"/>
                    </a:lnTo>
                    <a:lnTo>
                      <a:pt x="16" y="4"/>
                    </a:lnTo>
                    <a:lnTo>
                      <a:pt x="12" y="8"/>
                    </a:lnTo>
                    <a:lnTo>
                      <a:pt x="8" y="12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999999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27" name="Freeform 2556"/>
              <p:cNvSpPr>
                <a:spLocks noChangeArrowheads="1"/>
              </p:cNvSpPr>
              <p:nvPr/>
            </p:nvSpPr>
            <p:spPr bwMode="auto">
              <a:xfrm>
                <a:off x="6329847" y="4859540"/>
                <a:ext cx="22290" cy="21865"/>
              </a:xfrm>
              <a:custGeom>
                <a:gdLst>
                  <a:gd name="T0" fmla="*/ 6 w 17"/>
                  <a:gd name="T1" fmla="*/ 5 h 17"/>
                  <a:gd name="T2" fmla="*/ 9 w 17"/>
                  <a:gd name="T3" fmla="*/ 2 h 17"/>
                  <a:gd name="T4" fmla="*/ 6 w 17"/>
                  <a:gd name="T5" fmla="*/ 0 h 17"/>
                  <a:gd name="T6" fmla="*/ 3 w 17"/>
                  <a:gd name="T7" fmla="*/ 0 h 17"/>
                  <a:gd name="T8" fmla="*/ 0 w 17"/>
                  <a:gd name="T9" fmla="*/ 2 h 17"/>
                  <a:gd name="T10" fmla="*/ 0 w 17"/>
                  <a:gd name="T11" fmla="*/ 7 h 17"/>
                  <a:gd name="T12" fmla="*/ 0 w 17"/>
                  <a:gd name="T13" fmla="*/ 9 h 17"/>
                  <a:gd name="T14" fmla="*/ 3 w 17"/>
                  <a:gd name="T15" fmla="*/ 7 h 17"/>
                  <a:gd name="T16" fmla="*/ 6 w 17"/>
                  <a:gd name="T17" fmla="*/ 5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0" y="8"/>
                    </a:moveTo>
                    <a:lnTo>
                      <a:pt x="16" y="4"/>
                    </a:lnTo>
                    <a:lnTo>
                      <a:pt x="10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2"/>
                    </a:lnTo>
                    <a:lnTo>
                      <a:pt x="10" y="8"/>
                    </a:lnTo>
                  </a:path>
                </a:pathLst>
              </a:custGeom>
              <a:solidFill>
                <a:srgbClr val="666666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28" name="Freeform 2557"/>
              <p:cNvSpPr>
                <a:spLocks noChangeArrowheads="1"/>
              </p:cNvSpPr>
              <p:nvPr/>
            </p:nvSpPr>
            <p:spPr bwMode="auto">
              <a:xfrm>
                <a:off x="6309787" y="4859540"/>
                <a:ext cx="22290" cy="19678"/>
              </a:xfrm>
              <a:custGeom>
                <a:gdLst>
                  <a:gd name="T0" fmla="*/ 3 w 17"/>
                  <a:gd name="T1" fmla="*/ 7 h 17"/>
                  <a:gd name="T2" fmla="*/ 1 w 17"/>
                  <a:gd name="T3" fmla="*/ 6 h 17"/>
                  <a:gd name="T4" fmla="*/ 1 w 17"/>
                  <a:gd name="T5" fmla="*/ 6 h 17"/>
                  <a:gd name="T6" fmla="*/ 0 w 17"/>
                  <a:gd name="T7" fmla="*/ 5 h 17"/>
                  <a:gd name="T8" fmla="*/ 1 w 17"/>
                  <a:gd name="T9" fmla="*/ 4 h 17"/>
                  <a:gd name="T10" fmla="*/ 1 w 17"/>
                  <a:gd name="T11" fmla="*/ 2 h 17"/>
                  <a:gd name="T12" fmla="*/ 2 w 17"/>
                  <a:gd name="T13" fmla="*/ 2 h 17"/>
                  <a:gd name="T14" fmla="*/ 3 w 17"/>
                  <a:gd name="T15" fmla="*/ 1 h 17"/>
                  <a:gd name="T16" fmla="*/ 5 w 17"/>
                  <a:gd name="T17" fmla="*/ 0 h 17"/>
                  <a:gd name="T18" fmla="*/ 6 w 17"/>
                  <a:gd name="T19" fmla="*/ 0 h 17"/>
                  <a:gd name="T20" fmla="*/ 8 w 17"/>
                  <a:gd name="T21" fmla="*/ 2 h 17"/>
                  <a:gd name="T22" fmla="*/ 9 w 17"/>
                  <a:gd name="T23" fmla="*/ 3 h 17"/>
                  <a:gd name="T24" fmla="*/ 8 w 17"/>
                  <a:gd name="T25" fmla="*/ 4 h 17"/>
                  <a:gd name="T26" fmla="*/ 8 w 17"/>
                  <a:gd name="T27" fmla="*/ 6 h 17"/>
                  <a:gd name="T28" fmla="*/ 7 w 17"/>
                  <a:gd name="T29" fmla="*/ 6 h 17"/>
                  <a:gd name="T30" fmla="*/ 5 w 17"/>
                  <a:gd name="T31" fmla="*/ 7 h 17"/>
                  <a:gd name="T32" fmla="*/ 4 w 17"/>
                  <a:gd name="T33" fmla="*/ 8 h 17"/>
                  <a:gd name="T34" fmla="*/ 3 w 17"/>
                  <a:gd name="T35" fmla="*/ 7 h 17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w 17"/>
                  <a:gd name="T55" fmla="*/ 0 h 17"/>
                  <a:gd name="T56" fmla="*/ 17 w 17"/>
                  <a:gd name="T57" fmla="*/ 17 h 17"/>
                </a:gdLst>
                <a:cxnLst>
                  <a:cxn ang="T36">
                    <a:pos x="T0" y="T1"/>
                  </a:cxn>
                  <a:cxn ang="T37">
                    <a:pos x="T2" y="T3"/>
                  </a:cxn>
                  <a:cxn ang="T38">
                    <a:pos x="T4" y="T5"/>
                  </a:cxn>
                  <a:cxn ang="T39">
                    <a:pos x="T6" y="T7"/>
                  </a:cxn>
                  <a:cxn ang="T40">
                    <a:pos x="T8" y="T9"/>
                  </a:cxn>
                  <a:cxn ang="T41">
                    <a:pos x="T10" y="T11"/>
                  </a:cxn>
                  <a:cxn ang="T42">
                    <a:pos x="T12" y="T13"/>
                  </a:cxn>
                  <a:cxn ang="T43">
                    <a:pos x="T14" y="T15"/>
                  </a:cxn>
                  <a:cxn ang="T44">
                    <a:pos x="T16" y="T17"/>
                  </a:cxn>
                  <a:cxn ang="T45">
                    <a:pos x="T18" y="T19"/>
                  </a:cxn>
                  <a:cxn ang="T46">
                    <a:pos x="T20" y="T21"/>
                  </a:cxn>
                  <a:cxn ang="T47">
                    <a:pos x="T22" y="T23"/>
                  </a:cxn>
                  <a:cxn ang="T48">
                    <a:pos x="T24" y="T25"/>
                  </a:cxn>
                  <a:cxn ang="T49">
                    <a:pos x="T26" y="T27"/>
                  </a:cxn>
                  <a:cxn ang="T50">
                    <a:pos x="T28" y="T29"/>
                  </a:cxn>
                  <a:cxn ang="T51">
                    <a:pos x="T30" y="T31"/>
                  </a:cxn>
                  <a:cxn ang="T52">
                    <a:pos x="T32" y="T33"/>
                  </a:cxn>
                  <a:cxn ang="T53">
                    <a:pos x="T34" y="T35"/>
                  </a:cxn>
                </a:cxnLst>
                <a:rect l="T54" t="T55" r="T56" b="T57"/>
                <a:pathLst>
                  <a:path w="17" h="17">
                    <a:moveTo>
                      <a:pt x="5" y="14"/>
                    </a:moveTo>
                    <a:lnTo>
                      <a:pt x="1" y="12"/>
                    </a:lnTo>
                    <a:lnTo>
                      <a:pt x="1" y="11"/>
                    </a:lnTo>
                    <a:lnTo>
                      <a:pt x="0" y="9"/>
                    </a:lnTo>
                    <a:lnTo>
                      <a:pt x="1" y="8"/>
                    </a:lnTo>
                    <a:lnTo>
                      <a:pt x="1" y="4"/>
                    </a:lnTo>
                    <a:lnTo>
                      <a:pt x="3" y="3"/>
                    </a:lnTo>
                    <a:lnTo>
                      <a:pt x="5" y="1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3"/>
                    </a:lnTo>
                    <a:lnTo>
                      <a:pt x="16" y="6"/>
                    </a:lnTo>
                    <a:lnTo>
                      <a:pt x="14" y="8"/>
                    </a:lnTo>
                    <a:lnTo>
                      <a:pt x="14" y="11"/>
                    </a:lnTo>
                    <a:lnTo>
                      <a:pt x="12" y="12"/>
                    </a:lnTo>
                    <a:lnTo>
                      <a:pt x="8" y="14"/>
                    </a:lnTo>
                    <a:lnTo>
                      <a:pt x="7" y="16"/>
                    </a:lnTo>
                    <a:lnTo>
                      <a:pt x="5" y="14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29" name="Freeform 2558"/>
              <p:cNvSpPr>
                <a:spLocks noChangeArrowheads="1"/>
              </p:cNvSpPr>
              <p:nvPr/>
            </p:nvSpPr>
            <p:spPr bwMode="auto">
              <a:xfrm>
                <a:off x="6312016" y="4859540"/>
                <a:ext cx="22290" cy="21865"/>
              </a:xfrm>
              <a:custGeom>
                <a:gdLst>
                  <a:gd name="T0" fmla="*/ 8 w 17"/>
                  <a:gd name="T1" fmla="*/ 6 h 17"/>
                  <a:gd name="T2" fmla="*/ 8 w 17"/>
                  <a:gd name="T3" fmla="*/ 4 h 17"/>
                  <a:gd name="T4" fmla="*/ 9 w 17"/>
                  <a:gd name="T5" fmla="*/ 3 h 17"/>
                  <a:gd name="T6" fmla="*/ 8 w 17"/>
                  <a:gd name="T7" fmla="*/ 1 h 17"/>
                  <a:gd name="T8" fmla="*/ 6 w 17"/>
                  <a:gd name="T9" fmla="*/ 0 h 17"/>
                  <a:gd name="T10" fmla="*/ 5 w 17"/>
                  <a:gd name="T11" fmla="*/ 1 h 17"/>
                  <a:gd name="T12" fmla="*/ 2 w 17"/>
                  <a:gd name="T13" fmla="*/ 2 h 17"/>
                  <a:gd name="T14" fmla="*/ 1 w 17"/>
                  <a:gd name="T15" fmla="*/ 3 h 17"/>
                  <a:gd name="T16" fmla="*/ 1 w 17"/>
                  <a:gd name="T17" fmla="*/ 5 h 17"/>
                  <a:gd name="T18" fmla="*/ 0 w 17"/>
                  <a:gd name="T19" fmla="*/ 6 h 17"/>
                  <a:gd name="T20" fmla="*/ 1 w 17"/>
                  <a:gd name="T21" fmla="*/ 8 h 17"/>
                  <a:gd name="T22" fmla="*/ 2 w 17"/>
                  <a:gd name="T23" fmla="*/ 9 h 17"/>
                  <a:gd name="T24" fmla="*/ 4 w 17"/>
                  <a:gd name="T25" fmla="*/ 8 h 17"/>
                  <a:gd name="T26" fmla="*/ 6 w 17"/>
                  <a:gd name="T27" fmla="*/ 7 h 17"/>
                  <a:gd name="T28" fmla="*/ 8 w 17"/>
                  <a:gd name="T29" fmla="*/ 6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0"/>
                    </a:moveTo>
                    <a:lnTo>
                      <a:pt x="13" y="7"/>
                    </a:lnTo>
                    <a:lnTo>
                      <a:pt x="16" y="5"/>
                    </a:lnTo>
                    <a:lnTo>
                      <a:pt x="13" y="1"/>
                    </a:lnTo>
                    <a:lnTo>
                      <a:pt x="11" y="0"/>
                    </a:lnTo>
                    <a:lnTo>
                      <a:pt x="9" y="1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2" y="8"/>
                    </a:lnTo>
                    <a:lnTo>
                      <a:pt x="0" y="10"/>
                    </a:lnTo>
                    <a:lnTo>
                      <a:pt x="2" y="14"/>
                    </a:lnTo>
                    <a:lnTo>
                      <a:pt x="4" y="16"/>
                    </a:lnTo>
                    <a:lnTo>
                      <a:pt x="6" y="14"/>
                    </a:lnTo>
                    <a:lnTo>
                      <a:pt x="11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30" name="Freeform 2559"/>
              <p:cNvSpPr>
                <a:spLocks noChangeArrowheads="1"/>
              </p:cNvSpPr>
              <p:nvPr/>
            </p:nvSpPr>
            <p:spPr bwMode="auto">
              <a:xfrm>
                <a:off x="6316474" y="4861726"/>
                <a:ext cx="17832" cy="21865"/>
              </a:xfrm>
              <a:custGeom>
                <a:gdLst>
                  <a:gd name="T0" fmla="*/ 8 w 17"/>
                  <a:gd name="T1" fmla="*/ 5 h 17"/>
                  <a:gd name="T2" fmla="*/ 8 w 17"/>
                  <a:gd name="T3" fmla="*/ 2 h 17"/>
                  <a:gd name="T4" fmla="*/ 8 w 17"/>
                  <a:gd name="T5" fmla="*/ 0 h 17"/>
                  <a:gd name="T6" fmla="*/ 5 w 17"/>
                  <a:gd name="T7" fmla="*/ 0 h 17"/>
                  <a:gd name="T8" fmla="*/ 0 w 17"/>
                  <a:gd name="T9" fmla="*/ 2 h 17"/>
                  <a:gd name="T10" fmla="*/ 0 w 17"/>
                  <a:gd name="T11" fmla="*/ 7 h 17"/>
                  <a:gd name="T12" fmla="*/ 0 w 17"/>
                  <a:gd name="T13" fmla="*/ 9 h 17"/>
                  <a:gd name="T14" fmla="*/ 5 w 17"/>
                  <a:gd name="T15" fmla="*/ 9 h 17"/>
                  <a:gd name="T16" fmla="*/ 8 w 17"/>
                  <a:gd name="T17" fmla="*/ 5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10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31" name="Freeform 2560"/>
              <p:cNvSpPr>
                <a:spLocks noChangeArrowheads="1"/>
              </p:cNvSpPr>
              <p:nvPr/>
            </p:nvSpPr>
            <p:spPr bwMode="auto">
              <a:xfrm>
                <a:off x="6300871" y="4863913"/>
                <a:ext cx="20061" cy="19678"/>
              </a:xfrm>
              <a:custGeom>
                <a:gdLst>
                  <a:gd name="T0" fmla="*/ 3 w 17"/>
                  <a:gd name="T1" fmla="*/ 8 h 17"/>
                  <a:gd name="T2" fmla="*/ 1 w 17"/>
                  <a:gd name="T3" fmla="*/ 7 h 17"/>
                  <a:gd name="T4" fmla="*/ 0 w 17"/>
                  <a:gd name="T5" fmla="*/ 6 h 17"/>
                  <a:gd name="T6" fmla="*/ 0 w 17"/>
                  <a:gd name="T7" fmla="*/ 5 h 17"/>
                  <a:gd name="T8" fmla="*/ 0 w 17"/>
                  <a:gd name="T9" fmla="*/ 4 h 17"/>
                  <a:gd name="T10" fmla="*/ 1 w 17"/>
                  <a:gd name="T11" fmla="*/ 2 h 17"/>
                  <a:gd name="T12" fmla="*/ 2 w 17"/>
                  <a:gd name="T13" fmla="*/ 1 h 17"/>
                  <a:gd name="T14" fmla="*/ 3 w 17"/>
                  <a:gd name="T15" fmla="*/ 0 h 17"/>
                  <a:gd name="T16" fmla="*/ 4 w 17"/>
                  <a:gd name="T17" fmla="*/ 0 h 17"/>
                  <a:gd name="T18" fmla="*/ 5 w 17"/>
                  <a:gd name="T19" fmla="*/ 0 h 17"/>
                  <a:gd name="T20" fmla="*/ 7 w 17"/>
                  <a:gd name="T21" fmla="*/ 1 h 17"/>
                  <a:gd name="T22" fmla="*/ 8 w 17"/>
                  <a:gd name="T23" fmla="*/ 2 h 17"/>
                  <a:gd name="T24" fmla="*/ 8 w 17"/>
                  <a:gd name="T25" fmla="*/ 3 h 17"/>
                  <a:gd name="T26" fmla="*/ 8 w 17"/>
                  <a:gd name="T27" fmla="*/ 4 h 17"/>
                  <a:gd name="T28" fmla="*/ 7 w 17"/>
                  <a:gd name="T29" fmla="*/ 5 h 17"/>
                  <a:gd name="T30" fmla="*/ 6 w 17"/>
                  <a:gd name="T31" fmla="*/ 7 h 17"/>
                  <a:gd name="T32" fmla="*/ 5 w 17"/>
                  <a:gd name="T33" fmla="*/ 8 h 17"/>
                  <a:gd name="T34" fmla="*/ 4 w 17"/>
                  <a:gd name="T35" fmla="*/ 8 h 17"/>
                  <a:gd name="T36" fmla="*/ 3 w 17"/>
                  <a:gd name="T37" fmla="*/ 8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7"/>
                    </a:lnTo>
                    <a:lnTo>
                      <a:pt x="2" y="3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6" y="8"/>
                    </a:lnTo>
                    <a:lnTo>
                      <a:pt x="14" y="10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32" name="Freeform 2561"/>
              <p:cNvSpPr>
                <a:spLocks noChangeArrowheads="1"/>
              </p:cNvSpPr>
              <p:nvPr/>
            </p:nvSpPr>
            <p:spPr bwMode="auto">
              <a:xfrm>
                <a:off x="6305329" y="4863913"/>
                <a:ext cx="20061" cy="21865"/>
              </a:xfrm>
              <a:custGeom>
                <a:gdLst>
                  <a:gd name="T0" fmla="*/ 7 w 17"/>
                  <a:gd name="T1" fmla="*/ 6 h 17"/>
                  <a:gd name="T2" fmla="*/ 8 w 17"/>
                  <a:gd name="T3" fmla="*/ 5 h 17"/>
                  <a:gd name="T4" fmla="*/ 8 w 17"/>
                  <a:gd name="T5" fmla="*/ 2 h 17"/>
                  <a:gd name="T6" fmla="*/ 8 w 17"/>
                  <a:gd name="T7" fmla="*/ 1 h 17"/>
                  <a:gd name="T8" fmla="*/ 7 w 17"/>
                  <a:gd name="T9" fmla="*/ 0 h 17"/>
                  <a:gd name="T10" fmla="*/ 5 w 17"/>
                  <a:gd name="T11" fmla="*/ 0 h 17"/>
                  <a:gd name="T12" fmla="*/ 4 w 17"/>
                  <a:gd name="T13" fmla="*/ 0 h 17"/>
                  <a:gd name="T14" fmla="*/ 3 w 17"/>
                  <a:gd name="T15" fmla="*/ 1 h 17"/>
                  <a:gd name="T16" fmla="*/ 1 w 17"/>
                  <a:gd name="T17" fmla="*/ 4 h 17"/>
                  <a:gd name="T18" fmla="*/ 0 w 17"/>
                  <a:gd name="T19" fmla="*/ 5 h 17"/>
                  <a:gd name="T20" fmla="*/ 0 w 17"/>
                  <a:gd name="T21" fmla="*/ 7 h 17"/>
                  <a:gd name="T22" fmla="*/ 0 w 17"/>
                  <a:gd name="T23" fmla="*/ 8 h 17"/>
                  <a:gd name="T24" fmla="*/ 1 w 17"/>
                  <a:gd name="T25" fmla="*/ 9 h 17"/>
                  <a:gd name="T26" fmla="*/ 3 w 17"/>
                  <a:gd name="T27" fmla="*/ 9 h 17"/>
                  <a:gd name="T28" fmla="*/ 4 w 17"/>
                  <a:gd name="T29" fmla="*/ 9 h 17"/>
                  <a:gd name="T30" fmla="*/ 5 w 17"/>
                  <a:gd name="T31" fmla="*/ 8 h 17"/>
                  <a:gd name="T32" fmla="*/ 7 w 17"/>
                  <a:gd name="T33" fmla="*/ 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6" y="8"/>
                    </a:ln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6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0" y="14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33" name="Freeform 2562"/>
              <p:cNvSpPr>
                <a:spLocks noChangeArrowheads="1"/>
              </p:cNvSpPr>
              <p:nvPr/>
            </p:nvSpPr>
            <p:spPr bwMode="auto">
              <a:xfrm>
                <a:off x="6305329" y="4870472"/>
                <a:ext cx="22290" cy="19678"/>
              </a:xfrm>
              <a:custGeom>
                <a:gdLst>
                  <a:gd name="T0" fmla="*/ 7 w 17"/>
                  <a:gd name="T1" fmla="*/ 6 h 17"/>
                  <a:gd name="T2" fmla="*/ 9 w 17"/>
                  <a:gd name="T3" fmla="*/ 2 h 17"/>
                  <a:gd name="T4" fmla="*/ 7 w 17"/>
                  <a:gd name="T5" fmla="*/ 0 h 17"/>
                  <a:gd name="T6" fmla="*/ 5 w 17"/>
                  <a:gd name="T7" fmla="*/ 0 h 17"/>
                  <a:gd name="T8" fmla="*/ 2 w 17"/>
                  <a:gd name="T9" fmla="*/ 2 h 17"/>
                  <a:gd name="T10" fmla="*/ 0 w 17"/>
                  <a:gd name="T11" fmla="*/ 6 h 17"/>
                  <a:gd name="T12" fmla="*/ 2 w 17"/>
                  <a:gd name="T13" fmla="*/ 8 h 17"/>
                  <a:gd name="T14" fmla="*/ 5 w 17"/>
                  <a:gd name="T15" fmla="*/ 8 h 17"/>
                  <a:gd name="T16" fmla="*/ 7 w 17"/>
                  <a:gd name="T17" fmla="*/ 6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2" y="12"/>
                    </a:moveTo>
                    <a:lnTo>
                      <a:pt x="16" y="4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4" y="4"/>
                    </a:lnTo>
                    <a:lnTo>
                      <a:pt x="0" y="12"/>
                    </a:lnTo>
                    <a:lnTo>
                      <a:pt x="4" y="16"/>
                    </a:lnTo>
                    <a:lnTo>
                      <a:pt x="8" y="16"/>
                    </a:lnTo>
                    <a:lnTo>
                      <a:pt x="12" y="12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34" name="Freeform 2563"/>
              <p:cNvSpPr>
                <a:spLocks noChangeArrowheads="1"/>
              </p:cNvSpPr>
              <p:nvPr/>
            </p:nvSpPr>
            <p:spPr bwMode="auto">
              <a:xfrm>
                <a:off x="6316474" y="4861726"/>
                <a:ext cx="17832" cy="21865"/>
              </a:xfrm>
              <a:custGeom>
                <a:gdLst>
                  <a:gd name="T0" fmla="*/ 3 w 17"/>
                  <a:gd name="T1" fmla="*/ 8 h 17"/>
                  <a:gd name="T2" fmla="*/ 1 w 17"/>
                  <a:gd name="T3" fmla="*/ 7 h 17"/>
                  <a:gd name="T4" fmla="*/ 0 w 17"/>
                  <a:gd name="T5" fmla="*/ 6 h 17"/>
                  <a:gd name="T6" fmla="*/ 0 w 17"/>
                  <a:gd name="T7" fmla="*/ 5 h 17"/>
                  <a:gd name="T8" fmla="*/ 0 w 17"/>
                  <a:gd name="T9" fmla="*/ 5 h 17"/>
                  <a:gd name="T10" fmla="*/ 1 w 17"/>
                  <a:gd name="T11" fmla="*/ 2 h 17"/>
                  <a:gd name="T12" fmla="*/ 2 w 17"/>
                  <a:gd name="T13" fmla="*/ 2 h 17"/>
                  <a:gd name="T14" fmla="*/ 3 w 17"/>
                  <a:gd name="T15" fmla="*/ 1 h 17"/>
                  <a:gd name="T16" fmla="*/ 4 w 17"/>
                  <a:gd name="T17" fmla="*/ 0 h 17"/>
                  <a:gd name="T18" fmla="*/ 5 w 17"/>
                  <a:gd name="T19" fmla="*/ 0 h 17"/>
                  <a:gd name="T20" fmla="*/ 7 w 17"/>
                  <a:gd name="T21" fmla="*/ 2 h 17"/>
                  <a:gd name="T22" fmla="*/ 8 w 17"/>
                  <a:gd name="T23" fmla="*/ 2 h 17"/>
                  <a:gd name="T24" fmla="*/ 8 w 17"/>
                  <a:gd name="T25" fmla="*/ 4 h 17"/>
                  <a:gd name="T26" fmla="*/ 8 w 17"/>
                  <a:gd name="T27" fmla="*/ 5 h 17"/>
                  <a:gd name="T28" fmla="*/ 7 w 17"/>
                  <a:gd name="T29" fmla="*/ 6 h 17"/>
                  <a:gd name="T30" fmla="*/ 6 w 17"/>
                  <a:gd name="T31" fmla="*/ 7 h 17"/>
                  <a:gd name="T32" fmla="*/ 5 w 17"/>
                  <a:gd name="T33" fmla="*/ 8 h 17"/>
                  <a:gd name="T34" fmla="*/ 4 w 17"/>
                  <a:gd name="T35" fmla="*/ 9 h 17"/>
                  <a:gd name="T36" fmla="*/ 3 w 17"/>
                  <a:gd name="T37" fmla="*/ 8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6" y="14"/>
                    </a:moveTo>
                    <a:lnTo>
                      <a:pt x="2" y="12"/>
                    </a:lnTo>
                    <a:lnTo>
                      <a:pt x="0" y="11"/>
                    </a:lnTo>
                    <a:lnTo>
                      <a:pt x="0" y="9"/>
                    </a:lnTo>
                    <a:lnTo>
                      <a:pt x="0" y="8"/>
                    </a:lnTo>
                    <a:lnTo>
                      <a:pt x="2" y="4"/>
                    </a:lnTo>
                    <a:lnTo>
                      <a:pt x="4" y="3"/>
                    </a:lnTo>
                    <a:lnTo>
                      <a:pt x="6" y="1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3"/>
                    </a:lnTo>
                    <a:lnTo>
                      <a:pt x="16" y="3"/>
                    </a:lnTo>
                    <a:lnTo>
                      <a:pt x="16" y="6"/>
                    </a:lnTo>
                    <a:lnTo>
                      <a:pt x="16" y="8"/>
                    </a:lnTo>
                    <a:lnTo>
                      <a:pt x="14" y="11"/>
                    </a:lnTo>
                    <a:lnTo>
                      <a:pt x="12" y="12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4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35" name="Freeform 2564"/>
              <p:cNvSpPr>
                <a:spLocks noChangeArrowheads="1"/>
              </p:cNvSpPr>
              <p:nvPr/>
            </p:nvSpPr>
            <p:spPr bwMode="auto">
              <a:xfrm>
                <a:off x="6318703" y="4861726"/>
                <a:ext cx="20061" cy="21865"/>
              </a:xfrm>
              <a:custGeom>
                <a:gdLst>
                  <a:gd name="T0" fmla="*/ 7 w 17"/>
                  <a:gd name="T1" fmla="*/ 6 h 17"/>
                  <a:gd name="T2" fmla="*/ 8 w 17"/>
                  <a:gd name="T3" fmla="*/ 4 h 17"/>
                  <a:gd name="T4" fmla="*/ 8 w 17"/>
                  <a:gd name="T5" fmla="*/ 3 h 17"/>
                  <a:gd name="T6" fmla="*/ 8 w 17"/>
                  <a:gd name="T7" fmla="*/ 1 h 17"/>
                  <a:gd name="T8" fmla="*/ 7 w 17"/>
                  <a:gd name="T9" fmla="*/ 1 h 17"/>
                  <a:gd name="T10" fmla="*/ 5 w 17"/>
                  <a:gd name="T11" fmla="*/ 0 h 17"/>
                  <a:gd name="T12" fmla="*/ 4 w 17"/>
                  <a:gd name="T13" fmla="*/ 1 h 17"/>
                  <a:gd name="T14" fmla="*/ 3 w 17"/>
                  <a:gd name="T15" fmla="*/ 2 h 17"/>
                  <a:gd name="T16" fmla="*/ 1 w 17"/>
                  <a:gd name="T17" fmla="*/ 3 h 17"/>
                  <a:gd name="T18" fmla="*/ 0 w 17"/>
                  <a:gd name="T19" fmla="*/ 5 h 17"/>
                  <a:gd name="T20" fmla="*/ 0 w 17"/>
                  <a:gd name="T21" fmla="*/ 6 h 17"/>
                  <a:gd name="T22" fmla="*/ 0 w 17"/>
                  <a:gd name="T23" fmla="*/ 8 h 17"/>
                  <a:gd name="T24" fmla="*/ 1 w 17"/>
                  <a:gd name="T25" fmla="*/ 8 h 17"/>
                  <a:gd name="T26" fmla="*/ 3 w 17"/>
                  <a:gd name="T27" fmla="*/ 9 h 17"/>
                  <a:gd name="T28" fmla="*/ 4 w 17"/>
                  <a:gd name="T29" fmla="*/ 8 h 17"/>
                  <a:gd name="T30" fmla="*/ 5 w 17"/>
                  <a:gd name="T31" fmla="*/ 7 h 17"/>
                  <a:gd name="T32" fmla="*/ 7 w 17"/>
                  <a:gd name="T33" fmla="*/ 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6" y="7"/>
                    </a:lnTo>
                    <a:lnTo>
                      <a:pt x="16" y="5"/>
                    </a:lnTo>
                    <a:lnTo>
                      <a:pt x="16" y="1"/>
                    </a:lnTo>
                    <a:lnTo>
                      <a:pt x="13" y="1"/>
                    </a:lnTo>
                    <a:lnTo>
                      <a:pt x="10" y="0"/>
                    </a:lnTo>
                    <a:lnTo>
                      <a:pt x="8" y="1"/>
                    </a:lnTo>
                    <a:lnTo>
                      <a:pt x="5" y="3"/>
                    </a:lnTo>
                    <a:lnTo>
                      <a:pt x="2" y="5"/>
                    </a:lnTo>
                    <a:lnTo>
                      <a:pt x="0" y="8"/>
                    </a:lnTo>
                    <a:lnTo>
                      <a:pt x="0" y="10"/>
                    </a:lnTo>
                    <a:lnTo>
                      <a:pt x="0" y="14"/>
                    </a:lnTo>
                    <a:lnTo>
                      <a:pt x="2" y="14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36" name="Freeform 2565"/>
              <p:cNvSpPr>
                <a:spLocks noChangeArrowheads="1"/>
              </p:cNvSpPr>
              <p:nvPr/>
            </p:nvSpPr>
            <p:spPr bwMode="auto">
              <a:xfrm>
                <a:off x="6318703" y="4863913"/>
                <a:ext cx="22290" cy="21865"/>
              </a:xfrm>
              <a:custGeom>
                <a:gdLst>
                  <a:gd name="T0" fmla="*/ 7 w 17"/>
                  <a:gd name="T1" fmla="*/ 5 h 17"/>
                  <a:gd name="T2" fmla="*/ 9 w 17"/>
                  <a:gd name="T3" fmla="*/ 2 h 17"/>
                  <a:gd name="T4" fmla="*/ 7 w 17"/>
                  <a:gd name="T5" fmla="*/ 0 h 17"/>
                  <a:gd name="T6" fmla="*/ 5 w 17"/>
                  <a:gd name="T7" fmla="*/ 0 h 17"/>
                  <a:gd name="T8" fmla="*/ 2 w 17"/>
                  <a:gd name="T9" fmla="*/ 2 h 17"/>
                  <a:gd name="T10" fmla="*/ 0 w 17"/>
                  <a:gd name="T11" fmla="*/ 7 h 17"/>
                  <a:gd name="T12" fmla="*/ 2 w 17"/>
                  <a:gd name="T13" fmla="*/ 9 h 17"/>
                  <a:gd name="T14" fmla="*/ 5 w 17"/>
                  <a:gd name="T15" fmla="*/ 7 h 17"/>
                  <a:gd name="T16" fmla="*/ 7 w 17"/>
                  <a:gd name="T17" fmla="*/ 5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2" y="8"/>
                    </a:moveTo>
                    <a:lnTo>
                      <a:pt x="16" y="4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4" y="4"/>
                    </a:lnTo>
                    <a:lnTo>
                      <a:pt x="0" y="12"/>
                    </a:lnTo>
                    <a:lnTo>
                      <a:pt x="4" y="16"/>
                    </a:lnTo>
                    <a:lnTo>
                      <a:pt x="8" y="12"/>
                    </a:lnTo>
                    <a:lnTo>
                      <a:pt x="12" y="8"/>
                    </a:lnTo>
                  </a:path>
                </a:pathLst>
              </a:custGeom>
              <a:solidFill>
                <a:srgbClr val="338454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37" name="Freeform 2566"/>
              <p:cNvSpPr>
                <a:spLocks noChangeArrowheads="1"/>
              </p:cNvSpPr>
              <p:nvPr/>
            </p:nvSpPr>
            <p:spPr bwMode="auto">
              <a:xfrm>
                <a:off x="6305329" y="4866099"/>
                <a:ext cx="22290" cy="24051"/>
              </a:xfrm>
              <a:custGeom>
                <a:gdLst>
                  <a:gd name="T0" fmla="*/ 3 w 17"/>
                  <a:gd name="T1" fmla="*/ 10 h 17"/>
                  <a:gd name="T2" fmla="*/ 1 w 17"/>
                  <a:gd name="T3" fmla="*/ 9 h 17"/>
                  <a:gd name="T4" fmla="*/ 0 w 17"/>
                  <a:gd name="T5" fmla="*/ 8 h 17"/>
                  <a:gd name="T6" fmla="*/ 0 w 17"/>
                  <a:gd name="T7" fmla="*/ 6 h 17"/>
                  <a:gd name="T8" fmla="*/ 0 w 17"/>
                  <a:gd name="T9" fmla="*/ 5 h 17"/>
                  <a:gd name="T10" fmla="*/ 1 w 17"/>
                  <a:gd name="T11" fmla="*/ 2 h 17"/>
                  <a:gd name="T12" fmla="*/ 2 w 17"/>
                  <a:gd name="T13" fmla="*/ 1 h 17"/>
                  <a:gd name="T14" fmla="*/ 3 w 17"/>
                  <a:gd name="T15" fmla="*/ 0 h 17"/>
                  <a:gd name="T16" fmla="*/ 5 w 17"/>
                  <a:gd name="T17" fmla="*/ 0 h 17"/>
                  <a:gd name="T18" fmla="*/ 6 w 17"/>
                  <a:gd name="T19" fmla="*/ 0 h 17"/>
                  <a:gd name="T20" fmla="*/ 8 w 17"/>
                  <a:gd name="T21" fmla="*/ 1 h 17"/>
                  <a:gd name="T22" fmla="*/ 8 w 17"/>
                  <a:gd name="T23" fmla="*/ 2 h 17"/>
                  <a:gd name="T24" fmla="*/ 9 w 17"/>
                  <a:gd name="T25" fmla="*/ 3 h 17"/>
                  <a:gd name="T26" fmla="*/ 8 w 17"/>
                  <a:gd name="T27" fmla="*/ 5 h 17"/>
                  <a:gd name="T28" fmla="*/ 8 w 17"/>
                  <a:gd name="T29" fmla="*/ 6 h 17"/>
                  <a:gd name="T30" fmla="*/ 7 w 17"/>
                  <a:gd name="T31" fmla="*/ 9 h 17"/>
                  <a:gd name="T32" fmla="*/ 5 w 17"/>
                  <a:gd name="T33" fmla="*/ 10 h 17"/>
                  <a:gd name="T34" fmla="*/ 4 w 17"/>
                  <a:gd name="T35" fmla="*/ 10 h 17"/>
                  <a:gd name="T36" fmla="*/ 3 w 17"/>
                  <a:gd name="T37" fmla="*/ 10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5" y="16"/>
                    </a:moveTo>
                    <a:lnTo>
                      <a:pt x="1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7"/>
                    </a:lnTo>
                    <a:lnTo>
                      <a:pt x="1" y="3"/>
                    </a:lnTo>
                    <a:lnTo>
                      <a:pt x="3" y="1"/>
                    </a:lnTo>
                    <a:lnTo>
                      <a:pt x="5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4" y="3"/>
                    </a:lnTo>
                    <a:lnTo>
                      <a:pt x="16" y="5"/>
                    </a:lnTo>
                    <a:lnTo>
                      <a:pt x="14" y="8"/>
                    </a:lnTo>
                    <a:lnTo>
                      <a:pt x="14" y="10"/>
                    </a:lnTo>
                    <a:lnTo>
                      <a:pt x="12" y="14"/>
                    </a:lnTo>
                    <a:lnTo>
                      <a:pt x="8" y="16"/>
                    </a:lnTo>
                    <a:lnTo>
                      <a:pt x="7" y="16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38" name="Freeform 2567"/>
              <p:cNvSpPr>
                <a:spLocks noChangeArrowheads="1"/>
              </p:cNvSpPr>
              <p:nvPr/>
            </p:nvSpPr>
            <p:spPr bwMode="auto">
              <a:xfrm>
                <a:off x="6307558" y="4870472"/>
                <a:ext cx="22290" cy="19678"/>
              </a:xfrm>
              <a:custGeom>
                <a:gdLst>
                  <a:gd name="T0" fmla="*/ 8 w 17"/>
                  <a:gd name="T1" fmla="*/ 5 h 17"/>
                  <a:gd name="T2" fmla="*/ 8 w 17"/>
                  <a:gd name="T3" fmla="*/ 4 h 17"/>
                  <a:gd name="T4" fmla="*/ 9 w 17"/>
                  <a:gd name="T5" fmla="*/ 2 h 17"/>
                  <a:gd name="T6" fmla="*/ 8 w 17"/>
                  <a:gd name="T7" fmla="*/ 1 h 17"/>
                  <a:gd name="T8" fmla="*/ 8 w 17"/>
                  <a:gd name="T9" fmla="*/ 0 h 17"/>
                  <a:gd name="T10" fmla="*/ 6 w 17"/>
                  <a:gd name="T11" fmla="*/ 0 h 17"/>
                  <a:gd name="T12" fmla="*/ 4 w 17"/>
                  <a:gd name="T13" fmla="*/ 0 h 17"/>
                  <a:gd name="T14" fmla="*/ 2 w 17"/>
                  <a:gd name="T15" fmla="*/ 1 h 17"/>
                  <a:gd name="T16" fmla="*/ 1 w 17"/>
                  <a:gd name="T17" fmla="*/ 3 h 17"/>
                  <a:gd name="T18" fmla="*/ 0 w 17"/>
                  <a:gd name="T19" fmla="*/ 4 h 17"/>
                  <a:gd name="T20" fmla="*/ 0 w 17"/>
                  <a:gd name="T21" fmla="*/ 6 h 17"/>
                  <a:gd name="T22" fmla="*/ 0 w 17"/>
                  <a:gd name="T23" fmla="*/ 7 h 17"/>
                  <a:gd name="T24" fmla="*/ 1 w 17"/>
                  <a:gd name="T25" fmla="*/ 8 h 17"/>
                  <a:gd name="T26" fmla="*/ 2 w 17"/>
                  <a:gd name="T27" fmla="*/ 8 h 17"/>
                  <a:gd name="T28" fmla="*/ 4 w 17"/>
                  <a:gd name="T29" fmla="*/ 8 h 17"/>
                  <a:gd name="T30" fmla="*/ 6 w 17"/>
                  <a:gd name="T31" fmla="*/ 7 h 17"/>
                  <a:gd name="T32" fmla="*/ 8 w 17"/>
                  <a:gd name="T33" fmla="*/ 5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3" y="8"/>
                    </a:ln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4" y="2"/>
                    </a:lnTo>
                    <a:lnTo>
                      <a:pt x="2" y="6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4" y="16"/>
                    </a:lnTo>
                    <a:lnTo>
                      <a:pt x="6" y="16"/>
                    </a:lnTo>
                    <a:lnTo>
                      <a:pt x="11" y="14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39" name="Freeform 2568"/>
              <p:cNvSpPr>
                <a:spLocks noChangeArrowheads="1"/>
              </p:cNvSpPr>
              <p:nvPr/>
            </p:nvSpPr>
            <p:spPr bwMode="auto">
              <a:xfrm>
                <a:off x="6309787" y="4870472"/>
                <a:ext cx="22290" cy="24051"/>
              </a:xfrm>
              <a:custGeom>
                <a:gdLst>
                  <a:gd name="T0" fmla="*/ 9 w 17"/>
                  <a:gd name="T1" fmla="*/ 8 h 17"/>
                  <a:gd name="T2" fmla="*/ 9 w 17"/>
                  <a:gd name="T3" fmla="*/ 3 h 17"/>
                  <a:gd name="T4" fmla="*/ 9 w 17"/>
                  <a:gd name="T5" fmla="*/ 0 h 17"/>
                  <a:gd name="T6" fmla="*/ 3 w 17"/>
                  <a:gd name="T7" fmla="*/ 0 h 17"/>
                  <a:gd name="T8" fmla="*/ 0 w 17"/>
                  <a:gd name="T9" fmla="*/ 3 h 17"/>
                  <a:gd name="T10" fmla="*/ 0 w 17"/>
                  <a:gd name="T11" fmla="*/ 8 h 17"/>
                  <a:gd name="T12" fmla="*/ 0 w 17"/>
                  <a:gd name="T13" fmla="*/ 10 h 17"/>
                  <a:gd name="T14" fmla="*/ 3 w 17"/>
                  <a:gd name="T15" fmla="*/ 10 h 17"/>
                  <a:gd name="T16" fmla="*/ 9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338454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40" name="Freeform 2569"/>
              <p:cNvSpPr>
                <a:spLocks noChangeArrowheads="1"/>
              </p:cNvSpPr>
              <p:nvPr/>
            </p:nvSpPr>
            <p:spPr bwMode="auto">
              <a:xfrm>
                <a:off x="6274123" y="4885777"/>
                <a:ext cx="17832" cy="26237"/>
              </a:xfrm>
              <a:custGeom>
                <a:gdLst>
                  <a:gd name="T0" fmla="*/ 2 w 17"/>
                  <a:gd name="T1" fmla="*/ 11 h 17"/>
                  <a:gd name="T2" fmla="*/ 0 w 17"/>
                  <a:gd name="T3" fmla="*/ 8 h 17"/>
                  <a:gd name="T4" fmla="*/ 0 w 17"/>
                  <a:gd name="T5" fmla="*/ 8 h 17"/>
                  <a:gd name="T6" fmla="*/ 0 w 17"/>
                  <a:gd name="T7" fmla="*/ 6 h 17"/>
                  <a:gd name="T8" fmla="*/ 0 w 17"/>
                  <a:gd name="T9" fmla="*/ 6 h 17"/>
                  <a:gd name="T10" fmla="*/ 0 w 17"/>
                  <a:gd name="T11" fmla="*/ 3 h 17"/>
                  <a:gd name="T12" fmla="*/ 1 w 17"/>
                  <a:gd name="T13" fmla="*/ 2 h 17"/>
                  <a:gd name="T14" fmla="*/ 2 w 17"/>
                  <a:gd name="T15" fmla="*/ 1 h 17"/>
                  <a:gd name="T16" fmla="*/ 4 w 17"/>
                  <a:gd name="T17" fmla="*/ 0 h 17"/>
                  <a:gd name="T18" fmla="*/ 5 w 17"/>
                  <a:gd name="T19" fmla="*/ 1 h 17"/>
                  <a:gd name="T20" fmla="*/ 7 w 17"/>
                  <a:gd name="T21" fmla="*/ 2 h 17"/>
                  <a:gd name="T22" fmla="*/ 7 w 17"/>
                  <a:gd name="T23" fmla="*/ 3 h 17"/>
                  <a:gd name="T24" fmla="*/ 8 w 17"/>
                  <a:gd name="T25" fmla="*/ 4 h 17"/>
                  <a:gd name="T26" fmla="*/ 7 w 17"/>
                  <a:gd name="T27" fmla="*/ 6 h 17"/>
                  <a:gd name="T28" fmla="*/ 7 w 17"/>
                  <a:gd name="T29" fmla="*/ 8 h 17"/>
                  <a:gd name="T30" fmla="*/ 6 w 17"/>
                  <a:gd name="T31" fmla="*/ 8 h 17"/>
                  <a:gd name="T32" fmla="*/ 4 w 17"/>
                  <a:gd name="T33" fmla="*/ 10 h 17"/>
                  <a:gd name="T34" fmla="*/ 3 w 17"/>
                  <a:gd name="T35" fmla="*/ 11 h 17"/>
                  <a:gd name="T36" fmla="*/ 2 w 17"/>
                  <a:gd name="T37" fmla="*/ 11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5" y="16"/>
                    </a:moveTo>
                    <a:lnTo>
                      <a:pt x="1" y="12"/>
                    </a:lnTo>
                    <a:lnTo>
                      <a:pt x="0" y="12"/>
                    </a:lnTo>
                    <a:lnTo>
                      <a:pt x="0" y="9"/>
                    </a:lnTo>
                    <a:lnTo>
                      <a:pt x="0" y="8"/>
                    </a:lnTo>
                    <a:lnTo>
                      <a:pt x="1" y="4"/>
                    </a:lnTo>
                    <a:lnTo>
                      <a:pt x="3" y="3"/>
                    </a:lnTo>
                    <a:lnTo>
                      <a:pt x="5" y="1"/>
                    </a:lnTo>
                    <a:lnTo>
                      <a:pt x="8" y="0"/>
                    </a:lnTo>
                    <a:lnTo>
                      <a:pt x="10" y="1"/>
                    </a:lnTo>
                    <a:lnTo>
                      <a:pt x="14" y="3"/>
                    </a:lnTo>
                    <a:lnTo>
                      <a:pt x="14" y="4"/>
                    </a:lnTo>
                    <a:lnTo>
                      <a:pt x="16" y="6"/>
                    </a:lnTo>
                    <a:lnTo>
                      <a:pt x="14" y="8"/>
                    </a:lnTo>
                    <a:lnTo>
                      <a:pt x="14" y="11"/>
                    </a:lnTo>
                    <a:lnTo>
                      <a:pt x="12" y="12"/>
                    </a:lnTo>
                    <a:lnTo>
                      <a:pt x="8" y="14"/>
                    </a:lnTo>
                    <a:lnTo>
                      <a:pt x="7" y="16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41" name="Freeform 2570"/>
              <p:cNvSpPr>
                <a:spLocks noChangeArrowheads="1"/>
              </p:cNvSpPr>
              <p:nvPr/>
            </p:nvSpPr>
            <p:spPr bwMode="auto">
              <a:xfrm>
                <a:off x="6276352" y="4890150"/>
                <a:ext cx="17832" cy="24051"/>
              </a:xfrm>
              <a:custGeom>
                <a:gdLst>
                  <a:gd name="T0" fmla="*/ 6 w 17"/>
                  <a:gd name="T1" fmla="*/ 6 h 17"/>
                  <a:gd name="T2" fmla="*/ 6 w 17"/>
                  <a:gd name="T3" fmla="*/ 4 h 17"/>
                  <a:gd name="T4" fmla="*/ 8 w 17"/>
                  <a:gd name="T5" fmla="*/ 3 h 17"/>
                  <a:gd name="T6" fmla="*/ 6 w 17"/>
                  <a:gd name="T7" fmla="*/ 1 h 17"/>
                  <a:gd name="T8" fmla="*/ 6 w 17"/>
                  <a:gd name="T9" fmla="*/ 0 h 17"/>
                  <a:gd name="T10" fmla="*/ 5 w 17"/>
                  <a:gd name="T11" fmla="*/ 0 h 17"/>
                  <a:gd name="T12" fmla="*/ 3 w 17"/>
                  <a:gd name="T13" fmla="*/ 0 h 17"/>
                  <a:gd name="T14" fmla="*/ 2 w 17"/>
                  <a:gd name="T15" fmla="*/ 1 h 17"/>
                  <a:gd name="T16" fmla="*/ 1 w 17"/>
                  <a:gd name="T17" fmla="*/ 3 h 17"/>
                  <a:gd name="T18" fmla="*/ 0 w 17"/>
                  <a:gd name="T19" fmla="*/ 5 h 17"/>
                  <a:gd name="T20" fmla="*/ 0 w 17"/>
                  <a:gd name="T21" fmla="*/ 6 h 17"/>
                  <a:gd name="T22" fmla="*/ 0 w 17"/>
                  <a:gd name="T23" fmla="*/ 9 h 17"/>
                  <a:gd name="T24" fmla="*/ 1 w 17"/>
                  <a:gd name="T25" fmla="*/ 10 h 17"/>
                  <a:gd name="T26" fmla="*/ 2 w 17"/>
                  <a:gd name="T27" fmla="*/ 10 h 17"/>
                  <a:gd name="T28" fmla="*/ 3 w 17"/>
                  <a:gd name="T29" fmla="*/ 9 h 17"/>
                  <a:gd name="T30" fmla="*/ 5 w 17"/>
                  <a:gd name="T31" fmla="*/ 8 h 17"/>
                  <a:gd name="T32" fmla="*/ 6 w 17"/>
                  <a:gd name="T33" fmla="*/ 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3" y="6"/>
                    </a:ln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4" y="2"/>
                    </a:lnTo>
                    <a:lnTo>
                      <a:pt x="2" y="4"/>
                    </a:lnTo>
                    <a:lnTo>
                      <a:pt x="0" y="8"/>
                    </a:lnTo>
                    <a:lnTo>
                      <a:pt x="0" y="10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4" y="16"/>
                    </a:lnTo>
                    <a:lnTo>
                      <a:pt x="6" y="14"/>
                    </a:lnTo>
                    <a:lnTo>
                      <a:pt x="11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42" name="Freeform 2571"/>
              <p:cNvSpPr>
                <a:spLocks noChangeArrowheads="1"/>
              </p:cNvSpPr>
              <p:nvPr/>
            </p:nvSpPr>
            <p:spPr bwMode="auto">
              <a:xfrm>
                <a:off x="6276352" y="4894523"/>
                <a:ext cx="20061" cy="21865"/>
              </a:xfrm>
              <a:custGeom>
                <a:gdLst>
                  <a:gd name="T0" fmla="*/ 8 w 17"/>
                  <a:gd name="T1" fmla="*/ 5 h 17"/>
                  <a:gd name="T2" fmla="*/ 8 w 17"/>
                  <a:gd name="T3" fmla="*/ 2 h 17"/>
                  <a:gd name="T4" fmla="*/ 8 w 17"/>
                  <a:gd name="T5" fmla="*/ 0 h 17"/>
                  <a:gd name="T6" fmla="*/ 3 w 17"/>
                  <a:gd name="T7" fmla="*/ 0 h 17"/>
                  <a:gd name="T8" fmla="*/ 0 w 17"/>
                  <a:gd name="T9" fmla="*/ 2 h 17"/>
                  <a:gd name="T10" fmla="*/ 0 w 17"/>
                  <a:gd name="T11" fmla="*/ 7 h 17"/>
                  <a:gd name="T12" fmla="*/ 0 w 17"/>
                  <a:gd name="T13" fmla="*/ 9 h 17"/>
                  <a:gd name="T14" fmla="*/ 3 w 17"/>
                  <a:gd name="T15" fmla="*/ 9 h 17"/>
                  <a:gd name="T16" fmla="*/ 8 w 17"/>
                  <a:gd name="T17" fmla="*/ 5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338454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43" name="Freeform 2572"/>
              <p:cNvSpPr>
                <a:spLocks noChangeArrowheads="1"/>
              </p:cNvSpPr>
              <p:nvPr/>
            </p:nvSpPr>
            <p:spPr bwMode="auto">
              <a:xfrm>
                <a:off x="6291955" y="4817997"/>
                <a:ext cx="24519" cy="48102"/>
              </a:xfrm>
              <a:custGeom>
                <a:gdLst>
                  <a:gd name="T0" fmla="*/ 10 w 20"/>
                  <a:gd name="T1" fmla="*/ 7 h 35"/>
                  <a:gd name="T2" fmla="*/ 0 w 20"/>
                  <a:gd name="T3" fmla="*/ 0 h 35"/>
                  <a:gd name="T4" fmla="*/ 0 w 20"/>
                  <a:gd name="T5" fmla="*/ 14 h 35"/>
                  <a:gd name="T6" fmla="*/ 10 w 20"/>
                  <a:gd name="T7" fmla="*/ 21 h 35"/>
                  <a:gd name="T8" fmla="*/ 10 w 20"/>
                  <a:gd name="T9" fmla="*/ 7 h 3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0"/>
                  <a:gd name="T16" fmla="*/ 0 h 35"/>
                  <a:gd name="T17" fmla="*/ 20 w 20"/>
                  <a:gd name="T18" fmla="*/ 35 h 35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0" h="35">
                    <a:moveTo>
                      <a:pt x="19" y="11"/>
                    </a:moveTo>
                    <a:lnTo>
                      <a:pt x="0" y="0"/>
                    </a:lnTo>
                    <a:lnTo>
                      <a:pt x="0" y="22"/>
                    </a:lnTo>
                    <a:lnTo>
                      <a:pt x="19" y="34"/>
                    </a:lnTo>
                    <a:lnTo>
                      <a:pt x="19" y="11"/>
                    </a:lnTo>
                  </a:path>
                </a:pathLst>
              </a:custGeom>
              <a:solidFill>
                <a:srgbClr val="B3B3B3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44" name="Freeform 2573"/>
              <p:cNvSpPr>
                <a:spLocks noChangeArrowheads="1"/>
              </p:cNvSpPr>
              <p:nvPr/>
            </p:nvSpPr>
            <p:spPr bwMode="auto">
              <a:xfrm>
                <a:off x="6383343" y="4813624"/>
                <a:ext cx="22290" cy="21865"/>
              </a:xfrm>
              <a:custGeom>
                <a:gdLst>
                  <a:gd name="T0" fmla="*/ 4 w 17"/>
                  <a:gd name="T1" fmla="*/ 9 h 17"/>
                  <a:gd name="T2" fmla="*/ 1 w 17"/>
                  <a:gd name="T3" fmla="*/ 8 h 17"/>
                  <a:gd name="T4" fmla="*/ 0 w 17"/>
                  <a:gd name="T5" fmla="*/ 7 h 17"/>
                  <a:gd name="T6" fmla="*/ 0 w 17"/>
                  <a:gd name="T7" fmla="*/ 5 h 17"/>
                  <a:gd name="T8" fmla="*/ 0 w 17"/>
                  <a:gd name="T9" fmla="*/ 4 h 17"/>
                  <a:gd name="T10" fmla="*/ 1 w 17"/>
                  <a:gd name="T11" fmla="*/ 2 h 17"/>
                  <a:gd name="T12" fmla="*/ 2 w 17"/>
                  <a:gd name="T13" fmla="*/ 1 h 17"/>
                  <a:gd name="T14" fmla="*/ 4 w 17"/>
                  <a:gd name="T15" fmla="*/ 0 h 17"/>
                  <a:gd name="T16" fmla="*/ 5 w 17"/>
                  <a:gd name="T17" fmla="*/ 0 h 17"/>
                  <a:gd name="T18" fmla="*/ 6 w 17"/>
                  <a:gd name="T19" fmla="*/ 0 h 17"/>
                  <a:gd name="T20" fmla="*/ 8 w 17"/>
                  <a:gd name="T21" fmla="*/ 1 h 17"/>
                  <a:gd name="T22" fmla="*/ 9 w 17"/>
                  <a:gd name="T23" fmla="*/ 2 h 17"/>
                  <a:gd name="T24" fmla="*/ 9 w 17"/>
                  <a:gd name="T25" fmla="*/ 3 h 17"/>
                  <a:gd name="T26" fmla="*/ 9 w 17"/>
                  <a:gd name="T27" fmla="*/ 4 h 17"/>
                  <a:gd name="T28" fmla="*/ 8 w 17"/>
                  <a:gd name="T29" fmla="*/ 6 h 17"/>
                  <a:gd name="T30" fmla="*/ 7 w 17"/>
                  <a:gd name="T31" fmla="*/ 8 h 17"/>
                  <a:gd name="T32" fmla="*/ 6 w 17"/>
                  <a:gd name="T33" fmla="*/ 8 h 17"/>
                  <a:gd name="T34" fmla="*/ 5 w 17"/>
                  <a:gd name="T35" fmla="*/ 9 h 17"/>
                  <a:gd name="T36" fmla="*/ 4 w 17"/>
                  <a:gd name="T37" fmla="*/ 9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8"/>
                    </a:lnTo>
                    <a:lnTo>
                      <a:pt x="0" y="7"/>
                    </a:lnTo>
                    <a:lnTo>
                      <a:pt x="2" y="3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6" y="7"/>
                    </a:lnTo>
                    <a:lnTo>
                      <a:pt x="14" y="10"/>
                    </a:lnTo>
                    <a:lnTo>
                      <a:pt x="12" y="14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45" name="Freeform 2574"/>
              <p:cNvSpPr>
                <a:spLocks noChangeArrowheads="1"/>
              </p:cNvSpPr>
              <p:nvPr/>
            </p:nvSpPr>
            <p:spPr bwMode="auto">
              <a:xfrm>
                <a:off x="6387800" y="4815811"/>
                <a:ext cx="20061" cy="19678"/>
              </a:xfrm>
              <a:custGeom>
                <a:gdLst>
                  <a:gd name="T0" fmla="*/ 7 w 17"/>
                  <a:gd name="T1" fmla="*/ 5 h 17"/>
                  <a:gd name="T2" fmla="*/ 8 w 17"/>
                  <a:gd name="T3" fmla="*/ 3 h 17"/>
                  <a:gd name="T4" fmla="*/ 8 w 17"/>
                  <a:gd name="T5" fmla="*/ 2 h 17"/>
                  <a:gd name="T6" fmla="*/ 8 w 17"/>
                  <a:gd name="T7" fmla="*/ 1 h 17"/>
                  <a:gd name="T8" fmla="*/ 7 w 17"/>
                  <a:gd name="T9" fmla="*/ 0 h 17"/>
                  <a:gd name="T10" fmla="*/ 5 w 17"/>
                  <a:gd name="T11" fmla="*/ 0 h 17"/>
                  <a:gd name="T12" fmla="*/ 4 w 17"/>
                  <a:gd name="T13" fmla="*/ 0 h 17"/>
                  <a:gd name="T14" fmla="*/ 3 w 17"/>
                  <a:gd name="T15" fmla="*/ 1 h 17"/>
                  <a:gd name="T16" fmla="*/ 1 w 17"/>
                  <a:gd name="T17" fmla="*/ 2 h 17"/>
                  <a:gd name="T18" fmla="*/ 0 w 17"/>
                  <a:gd name="T19" fmla="*/ 4 h 17"/>
                  <a:gd name="T20" fmla="*/ 0 w 17"/>
                  <a:gd name="T21" fmla="*/ 6 h 17"/>
                  <a:gd name="T22" fmla="*/ 0 w 17"/>
                  <a:gd name="T23" fmla="*/ 7 h 17"/>
                  <a:gd name="T24" fmla="*/ 1 w 17"/>
                  <a:gd name="T25" fmla="*/ 8 h 17"/>
                  <a:gd name="T26" fmla="*/ 3 w 17"/>
                  <a:gd name="T27" fmla="*/ 8 h 17"/>
                  <a:gd name="T28" fmla="*/ 4 w 17"/>
                  <a:gd name="T29" fmla="*/ 7 h 17"/>
                  <a:gd name="T30" fmla="*/ 5 w 17"/>
                  <a:gd name="T31" fmla="*/ 7 h 17"/>
                  <a:gd name="T32" fmla="*/ 7 w 17"/>
                  <a:gd name="T33" fmla="*/ 5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6" y="6"/>
                    </a:ln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4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46" name="Freeform 2575"/>
              <p:cNvSpPr>
                <a:spLocks noChangeArrowheads="1"/>
              </p:cNvSpPr>
              <p:nvPr/>
            </p:nvSpPr>
            <p:spPr bwMode="auto">
              <a:xfrm>
                <a:off x="6387800" y="4817997"/>
                <a:ext cx="22290" cy="21865"/>
              </a:xfrm>
              <a:custGeom>
                <a:gdLst>
                  <a:gd name="T0" fmla="*/ 7 w 17"/>
                  <a:gd name="T1" fmla="*/ 7 h 17"/>
                  <a:gd name="T2" fmla="*/ 9 w 17"/>
                  <a:gd name="T3" fmla="*/ 2 h 17"/>
                  <a:gd name="T4" fmla="*/ 7 w 17"/>
                  <a:gd name="T5" fmla="*/ 0 h 17"/>
                  <a:gd name="T6" fmla="*/ 5 w 17"/>
                  <a:gd name="T7" fmla="*/ 0 h 17"/>
                  <a:gd name="T8" fmla="*/ 2 w 17"/>
                  <a:gd name="T9" fmla="*/ 2 h 17"/>
                  <a:gd name="T10" fmla="*/ 0 w 17"/>
                  <a:gd name="T11" fmla="*/ 7 h 17"/>
                  <a:gd name="T12" fmla="*/ 2 w 17"/>
                  <a:gd name="T13" fmla="*/ 9 h 17"/>
                  <a:gd name="T14" fmla="*/ 5 w 17"/>
                  <a:gd name="T15" fmla="*/ 9 h 17"/>
                  <a:gd name="T16" fmla="*/ 7 w 17"/>
                  <a:gd name="T17" fmla="*/ 7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2" y="12"/>
                    </a:moveTo>
                    <a:lnTo>
                      <a:pt x="16" y="4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4" y="4"/>
                    </a:lnTo>
                    <a:lnTo>
                      <a:pt x="0" y="12"/>
                    </a:lnTo>
                    <a:lnTo>
                      <a:pt x="4" y="16"/>
                    </a:lnTo>
                    <a:lnTo>
                      <a:pt x="8" y="16"/>
                    </a:lnTo>
                    <a:lnTo>
                      <a:pt x="12" y="12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47" name="Freeform 2576"/>
              <p:cNvSpPr>
                <a:spLocks noChangeArrowheads="1"/>
              </p:cNvSpPr>
              <p:nvPr/>
            </p:nvSpPr>
            <p:spPr bwMode="auto">
              <a:xfrm>
                <a:off x="6374427" y="4817997"/>
                <a:ext cx="20061" cy="21865"/>
              </a:xfrm>
              <a:custGeom>
                <a:gdLst>
                  <a:gd name="T0" fmla="*/ 3 w 17"/>
                  <a:gd name="T1" fmla="*/ 9 h 17"/>
                  <a:gd name="T2" fmla="*/ 1 w 17"/>
                  <a:gd name="T3" fmla="*/ 8 h 17"/>
                  <a:gd name="T4" fmla="*/ 0 w 17"/>
                  <a:gd name="T5" fmla="*/ 7 h 17"/>
                  <a:gd name="T6" fmla="*/ 0 w 17"/>
                  <a:gd name="T7" fmla="*/ 6 h 17"/>
                  <a:gd name="T8" fmla="*/ 0 w 17"/>
                  <a:gd name="T9" fmla="*/ 4 h 17"/>
                  <a:gd name="T10" fmla="*/ 1 w 17"/>
                  <a:gd name="T11" fmla="*/ 3 h 17"/>
                  <a:gd name="T12" fmla="*/ 2 w 17"/>
                  <a:gd name="T13" fmla="*/ 1 h 17"/>
                  <a:gd name="T14" fmla="*/ 3 w 17"/>
                  <a:gd name="T15" fmla="*/ 0 h 17"/>
                  <a:gd name="T16" fmla="*/ 4 w 17"/>
                  <a:gd name="T17" fmla="*/ 0 h 17"/>
                  <a:gd name="T18" fmla="*/ 5 w 17"/>
                  <a:gd name="T19" fmla="*/ 0 h 17"/>
                  <a:gd name="T20" fmla="*/ 7 w 17"/>
                  <a:gd name="T21" fmla="*/ 1 h 17"/>
                  <a:gd name="T22" fmla="*/ 7 w 17"/>
                  <a:gd name="T23" fmla="*/ 2 h 17"/>
                  <a:gd name="T24" fmla="*/ 8 w 17"/>
                  <a:gd name="T25" fmla="*/ 3 h 17"/>
                  <a:gd name="T26" fmla="*/ 7 w 17"/>
                  <a:gd name="T27" fmla="*/ 5 h 17"/>
                  <a:gd name="T28" fmla="*/ 7 w 17"/>
                  <a:gd name="T29" fmla="*/ 6 h 17"/>
                  <a:gd name="T30" fmla="*/ 6 w 17"/>
                  <a:gd name="T31" fmla="*/ 8 h 17"/>
                  <a:gd name="T32" fmla="*/ 4 w 17"/>
                  <a:gd name="T33" fmla="*/ 9 h 17"/>
                  <a:gd name="T34" fmla="*/ 4 w 17"/>
                  <a:gd name="T35" fmla="*/ 9 h 17"/>
                  <a:gd name="T36" fmla="*/ 3 w 17"/>
                  <a:gd name="T37" fmla="*/ 9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5" y="16"/>
                    </a:moveTo>
                    <a:lnTo>
                      <a:pt x="1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7"/>
                    </a:lnTo>
                    <a:lnTo>
                      <a:pt x="1" y="5"/>
                    </a:lnTo>
                    <a:lnTo>
                      <a:pt x="3" y="1"/>
                    </a:lnTo>
                    <a:lnTo>
                      <a:pt x="5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4" y="3"/>
                    </a:lnTo>
                    <a:lnTo>
                      <a:pt x="16" y="5"/>
                    </a:lnTo>
                    <a:lnTo>
                      <a:pt x="14" y="8"/>
                    </a:lnTo>
                    <a:lnTo>
                      <a:pt x="14" y="10"/>
                    </a:lnTo>
                    <a:lnTo>
                      <a:pt x="12" y="14"/>
                    </a:lnTo>
                    <a:lnTo>
                      <a:pt x="8" y="16"/>
                    </a:lnTo>
                    <a:lnTo>
                      <a:pt x="7" y="16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48" name="Freeform 2577"/>
              <p:cNvSpPr>
                <a:spLocks noChangeArrowheads="1"/>
              </p:cNvSpPr>
              <p:nvPr/>
            </p:nvSpPr>
            <p:spPr bwMode="auto">
              <a:xfrm>
                <a:off x="6376656" y="4817997"/>
                <a:ext cx="20061" cy="24051"/>
              </a:xfrm>
              <a:custGeom>
                <a:gdLst>
                  <a:gd name="T0" fmla="*/ 7 w 17"/>
                  <a:gd name="T1" fmla="*/ 6 h 17"/>
                  <a:gd name="T2" fmla="*/ 7 w 17"/>
                  <a:gd name="T3" fmla="*/ 5 h 17"/>
                  <a:gd name="T4" fmla="*/ 8 w 17"/>
                  <a:gd name="T5" fmla="*/ 3 h 17"/>
                  <a:gd name="T6" fmla="*/ 7 w 17"/>
                  <a:gd name="T7" fmla="*/ 1 h 17"/>
                  <a:gd name="T8" fmla="*/ 7 w 17"/>
                  <a:gd name="T9" fmla="*/ 0 h 17"/>
                  <a:gd name="T10" fmla="*/ 6 w 17"/>
                  <a:gd name="T11" fmla="*/ 0 h 17"/>
                  <a:gd name="T12" fmla="*/ 3 w 17"/>
                  <a:gd name="T13" fmla="*/ 0 h 17"/>
                  <a:gd name="T14" fmla="*/ 2 w 17"/>
                  <a:gd name="T15" fmla="*/ 1 h 17"/>
                  <a:gd name="T16" fmla="*/ 1 w 17"/>
                  <a:gd name="T17" fmla="*/ 4 h 17"/>
                  <a:gd name="T18" fmla="*/ 0 w 17"/>
                  <a:gd name="T19" fmla="*/ 5 h 17"/>
                  <a:gd name="T20" fmla="*/ 0 w 17"/>
                  <a:gd name="T21" fmla="*/ 8 h 17"/>
                  <a:gd name="T22" fmla="*/ 0 w 17"/>
                  <a:gd name="T23" fmla="*/ 9 h 17"/>
                  <a:gd name="T24" fmla="*/ 1 w 17"/>
                  <a:gd name="T25" fmla="*/ 10 h 17"/>
                  <a:gd name="T26" fmla="*/ 2 w 17"/>
                  <a:gd name="T27" fmla="*/ 10 h 17"/>
                  <a:gd name="T28" fmla="*/ 3 w 17"/>
                  <a:gd name="T29" fmla="*/ 10 h 17"/>
                  <a:gd name="T30" fmla="*/ 6 w 17"/>
                  <a:gd name="T31" fmla="*/ 9 h 17"/>
                  <a:gd name="T32" fmla="*/ 7 w 17"/>
                  <a:gd name="T33" fmla="*/ 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3" y="8"/>
                    </a:ln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4" y="2"/>
                    </a:lnTo>
                    <a:lnTo>
                      <a:pt x="2" y="6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4" y="16"/>
                    </a:lnTo>
                    <a:lnTo>
                      <a:pt x="6" y="16"/>
                    </a:lnTo>
                    <a:lnTo>
                      <a:pt x="11" y="14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49" name="Freeform 2578"/>
              <p:cNvSpPr>
                <a:spLocks noChangeArrowheads="1"/>
              </p:cNvSpPr>
              <p:nvPr/>
            </p:nvSpPr>
            <p:spPr bwMode="auto">
              <a:xfrm>
                <a:off x="6378885" y="4822370"/>
                <a:ext cx="20061" cy="24051"/>
              </a:xfrm>
              <a:custGeom>
                <a:gdLst>
                  <a:gd name="T0" fmla="*/ 8 w 17"/>
                  <a:gd name="T1" fmla="*/ 8 h 17"/>
                  <a:gd name="T2" fmla="*/ 8 w 17"/>
                  <a:gd name="T3" fmla="*/ 3 h 17"/>
                  <a:gd name="T4" fmla="*/ 8 w 17"/>
                  <a:gd name="T5" fmla="*/ 0 h 17"/>
                  <a:gd name="T6" fmla="*/ 3 w 17"/>
                  <a:gd name="T7" fmla="*/ 0 h 17"/>
                  <a:gd name="T8" fmla="*/ 0 w 17"/>
                  <a:gd name="T9" fmla="*/ 5 h 17"/>
                  <a:gd name="T10" fmla="*/ 0 w 17"/>
                  <a:gd name="T11" fmla="*/ 8 h 17"/>
                  <a:gd name="T12" fmla="*/ 0 w 17"/>
                  <a:gd name="T13" fmla="*/ 10 h 17"/>
                  <a:gd name="T14" fmla="*/ 3 w 17"/>
                  <a:gd name="T15" fmla="*/ 10 h 17"/>
                  <a:gd name="T16" fmla="*/ 8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50" name="Freeform 2579"/>
              <p:cNvSpPr>
                <a:spLocks noChangeArrowheads="1"/>
              </p:cNvSpPr>
              <p:nvPr/>
            </p:nvSpPr>
            <p:spPr bwMode="auto">
              <a:xfrm>
                <a:off x="6387800" y="4815811"/>
                <a:ext cx="22290" cy="19678"/>
              </a:xfrm>
              <a:custGeom>
                <a:gdLst>
                  <a:gd name="T0" fmla="*/ 3 w 17"/>
                  <a:gd name="T1" fmla="*/ 8 h 17"/>
                  <a:gd name="T2" fmla="*/ 1 w 17"/>
                  <a:gd name="T3" fmla="*/ 6 h 17"/>
                  <a:gd name="T4" fmla="*/ 0 w 17"/>
                  <a:gd name="T5" fmla="*/ 6 h 17"/>
                  <a:gd name="T6" fmla="*/ 0 w 17"/>
                  <a:gd name="T7" fmla="*/ 5 h 17"/>
                  <a:gd name="T8" fmla="*/ 0 w 17"/>
                  <a:gd name="T9" fmla="*/ 4 h 17"/>
                  <a:gd name="T10" fmla="*/ 1 w 17"/>
                  <a:gd name="T11" fmla="*/ 2 h 17"/>
                  <a:gd name="T12" fmla="*/ 2 w 17"/>
                  <a:gd name="T13" fmla="*/ 2 h 17"/>
                  <a:gd name="T14" fmla="*/ 3 w 17"/>
                  <a:gd name="T15" fmla="*/ 1 h 17"/>
                  <a:gd name="T16" fmla="*/ 5 w 17"/>
                  <a:gd name="T17" fmla="*/ 0 h 17"/>
                  <a:gd name="T18" fmla="*/ 6 w 17"/>
                  <a:gd name="T19" fmla="*/ 1 h 17"/>
                  <a:gd name="T20" fmla="*/ 8 w 17"/>
                  <a:gd name="T21" fmla="*/ 2 h 17"/>
                  <a:gd name="T22" fmla="*/ 8 w 17"/>
                  <a:gd name="T23" fmla="*/ 2 h 17"/>
                  <a:gd name="T24" fmla="*/ 9 w 17"/>
                  <a:gd name="T25" fmla="*/ 3 h 17"/>
                  <a:gd name="T26" fmla="*/ 8 w 17"/>
                  <a:gd name="T27" fmla="*/ 4 h 17"/>
                  <a:gd name="T28" fmla="*/ 8 w 17"/>
                  <a:gd name="T29" fmla="*/ 6 h 17"/>
                  <a:gd name="T30" fmla="*/ 7 w 17"/>
                  <a:gd name="T31" fmla="*/ 6 h 17"/>
                  <a:gd name="T32" fmla="*/ 5 w 17"/>
                  <a:gd name="T33" fmla="*/ 7 h 17"/>
                  <a:gd name="T34" fmla="*/ 4 w 17"/>
                  <a:gd name="T35" fmla="*/ 8 h 17"/>
                  <a:gd name="T36" fmla="*/ 3 w 17"/>
                  <a:gd name="T37" fmla="*/ 8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5" y="16"/>
                    </a:moveTo>
                    <a:lnTo>
                      <a:pt x="1" y="12"/>
                    </a:lnTo>
                    <a:lnTo>
                      <a:pt x="0" y="12"/>
                    </a:lnTo>
                    <a:lnTo>
                      <a:pt x="0" y="9"/>
                    </a:lnTo>
                    <a:lnTo>
                      <a:pt x="0" y="8"/>
                    </a:lnTo>
                    <a:lnTo>
                      <a:pt x="1" y="4"/>
                    </a:lnTo>
                    <a:lnTo>
                      <a:pt x="3" y="3"/>
                    </a:lnTo>
                    <a:lnTo>
                      <a:pt x="5" y="1"/>
                    </a:lnTo>
                    <a:lnTo>
                      <a:pt x="8" y="0"/>
                    </a:lnTo>
                    <a:lnTo>
                      <a:pt x="10" y="1"/>
                    </a:lnTo>
                    <a:lnTo>
                      <a:pt x="14" y="3"/>
                    </a:lnTo>
                    <a:lnTo>
                      <a:pt x="14" y="4"/>
                    </a:lnTo>
                    <a:lnTo>
                      <a:pt x="16" y="6"/>
                    </a:lnTo>
                    <a:lnTo>
                      <a:pt x="14" y="8"/>
                    </a:lnTo>
                    <a:lnTo>
                      <a:pt x="14" y="11"/>
                    </a:lnTo>
                    <a:lnTo>
                      <a:pt x="12" y="12"/>
                    </a:lnTo>
                    <a:lnTo>
                      <a:pt x="8" y="14"/>
                    </a:lnTo>
                    <a:lnTo>
                      <a:pt x="7" y="16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51" name="Freeform 2580"/>
              <p:cNvSpPr>
                <a:spLocks noChangeArrowheads="1"/>
              </p:cNvSpPr>
              <p:nvPr/>
            </p:nvSpPr>
            <p:spPr bwMode="auto">
              <a:xfrm>
                <a:off x="6390029" y="4817997"/>
                <a:ext cx="20061" cy="21865"/>
              </a:xfrm>
              <a:custGeom>
                <a:gdLst>
                  <a:gd name="T0" fmla="*/ 7 w 17"/>
                  <a:gd name="T1" fmla="*/ 6 h 17"/>
                  <a:gd name="T2" fmla="*/ 7 w 17"/>
                  <a:gd name="T3" fmla="*/ 4 h 17"/>
                  <a:gd name="T4" fmla="*/ 8 w 17"/>
                  <a:gd name="T5" fmla="*/ 2 h 17"/>
                  <a:gd name="T6" fmla="*/ 7 w 17"/>
                  <a:gd name="T7" fmla="*/ 1 h 17"/>
                  <a:gd name="T8" fmla="*/ 7 w 17"/>
                  <a:gd name="T9" fmla="*/ 0 h 17"/>
                  <a:gd name="T10" fmla="*/ 6 w 17"/>
                  <a:gd name="T11" fmla="*/ 0 h 17"/>
                  <a:gd name="T12" fmla="*/ 3 w 17"/>
                  <a:gd name="T13" fmla="*/ 0 h 17"/>
                  <a:gd name="T14" fmla="*/ 2 w 17"/>
                  <a:gd name="T15" fmla="*/ 1 h 17"/>
                  <a:gd name="T16" fmla="*/ 1 w 17"/>
                  <a:gd name="T17" fmla="*/ 2 h 17"/>
                  <a:gd name="T18" fmla="*/ 0 w 17"/>
                  <a:gd name="T19" fmla="*/ 5 h 17"/>
                  <a:gd name="T20" fmla="*/ 0 w 17"/>
                  <a:gd name="T21" fmla="*/ 7 h 17"/>
                  <a:gd name="T22" fmla="*/ 0 w 17"/>
                  <a:gd name="T23" fmla="*/ 8 h 17"/>
                  <a:gd name="T24" fmla="*/ 1 w 17"/>
                  <a:gd name="T25" fmla="*/ 9 h 17"/>
                  <a:gd name="T26" fmla="*/ 2 w 17"/>
                  <a:gd name="T27" fmla="*/ 9 h 17"/>
                  <a:gd name="T28" fmla="*/ 3 w 17"/>
                  <a:gd name="T29" fmla="*/ 8 h 17"/>
                  <a:gd name="T30" fmla="*/ 6 w 17"/>
                  <a:gd name="T31" fmla="*/ 7 h 17"/>
                  <a:gd name="T32" fmla="*/ 7 w 17"/>
                  <a:gd name="T33" fmla="*/ 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3" y="6"/>
                    </a:ln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4" y="2"/>
                    </a:lnTo>
                    <a:lnTo>
                      <a:pt x="2" y="4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4" y="16"/>
                    </a:lnTo>
                    <a:lnTo>
                      <a:pt x="6" y="14"/>
                    </a:lnTo>
                    <a:lnTo>
                      <a:pt x="11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52" name="Freeform 2581"/>
              <p:cNvSpPr>
                <a:spLocks noChangeArrowheads="1"/>
              </p:cNvSpPr>
              <p:nvPr/>
            </p:nvSpPr>
            <p:spPr bwMode="auto">
              <a:xfrm>
                <a:off x="6392258" y="4817997"/>
                <a:ext cx="20061" cy="24051"/>
              </a:xfrm>
              <a:custGeom>
                <a:gdLst>
                  <a:gd name="T0" fmla="*/ 8 w 17"/>
                  <a:gd name="T1" fmla="*/ 5 h 17"/>
                  <a:gd name="T2" fmla="*/ 8 w 17"/>
                  <a:gd name="T3" fmla="*/ 3 h 17"/>
                  <a:gd name="T4" fmla="*/ 8 w 17"/>
                  <a:gd name="T5" fmla="*/ 0 h 17"/>
                  <a:gd name="T6" fmla="*/ 3 w 17"/>
                  <a:gd name="T7" fmla="*/ 0 h 17"/>
                  <a:gd name="T8" fmla="*/ 0 w 17"/>
                  <a:gd name="T9" fmla="*/ 3 h 17"/>
                  <a:gd name="T10" fmla="*/ 0 w 17"/>
                  <a:gd name="T11" fmla="*/ 8 h 17"/>
                  <a:gd name="T12" fmla="*/ 0 w 17"/>
                  <a:gd name="T13" fmla="*/ 10 h 17"/>
                  <a:gd name="T14" fmla="*/ 3 w 17"/>
                  <a:gd name="T15" fmla="*/ 10 h 17"/>
                  <a:gd name="T16" fmla="*/ 8 w 17"/>
                  <a:gd name="T17" fmla="*/ 5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B3B3B3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53" name="Freeform 2582"/>
              <p:cNvSpPr>
                <a:spLocks noChangeArrowheads="1"/>
              </p:cNvSpPr>
              <p:nvPr/>
            </p:nvSpPr>
            <p:spPr bwMode="auto">
              <a:xfrm>
                <a:off x="6378885" y="4820184"/>
                <a:ext cx="20061" cy="26237"/>
              </a:xfrm>
              <a:custGeom>
                <a:gdLst>
                  <a:gd name="T0" fmla="*/ 3 w 17"/>
                  <a:gd name="T1" fmla="*/ 11 h 17"/>
                  <a:gd name="T2" fmla="*/ 1 w 17"/>
                  <a:gd name="T3" fmla="*/ 10 h 17"/>
                  <a:gd name="T4" fmla="*/ 0 w 17"/>
                  <a:gd name="T5" fmla="*/ 8 h 17"/>
                  <a:gd name="T6" fmla="*/ 0 w 17"/>
                  <a:gd name="T7" fmla="*/ 7 h 17"/>
                  <a:gd name="T8" fmla="*/ 0 w 17"/>
                  <a:gd name="T9" fmla="*/ 5 h 17"/>
                  <a:gd name="T10" fmla="*/ 1 w 17"/>
                  <a:gd name="T11" fmla="*/ 4 h 17"/>
                  <a:gd name="T12" fmla="*/ 2 w 17"/>
                  <a:gd name="T13" fmla="*/ 1 h 17"/>
                  <a:gd name="T14" fmla="*/ 3 w 17"/>
                  <a:gd name="T15" fmla="*/ 0 h 17"/>
                  <a:gd name="T16" fmla="*/ 4 w 17"/>
                  <a:gd name="T17" fmla="*/ 0 h 17"/>
                  <a:gd name="T18" fmla="*/ 5 w 17"/>
                  <a:gd name="T19" fmla="*/ 0 h 17"/>
                  <a:gd name="T20" fmla="*/ 7 w 17"/>
                  <a:gd name="T21" fmla="*/ 1 h 17"/>
                  <a:gd name="T22" fmla="*/ 8 w 17"/>
                  <a:gd name="T23" fmla="*/ 2 h 17"/>
                  <a:gd name="T24" fmla="*/ 8 w 17"/>
                  <a:gd name="T25" fmla="*/ 4 h 17"/>
                  <a:gd name="T26" fmla="*/ 8 w 17"/>
                  <a:gd name="T27" fmla="*/ 6 h 17"/>
                  <a:gd name="T28" fmla="*/ 7 w 17"/>
                  <a:gd name="T29" fmla="*/ 7 h 17"/>
                  <a:gd name="T30" fmla="*/ 6 w 17"/>
                  <a:gd name="T31" fmla="*/ 10 h 17"/>
                  <a:gd name="T32" fmla="*/ 5 w 17"/>
                  <a:gd name="T33" fmla="*/ 11 h 17"/>
                  <a:gd name="T34" fmla="*/ 4 w 17"/>
                  <a:gd name="T35" fmla="*/ 11 h 17"/>
                  <a:gd name="T36" fmla="*/ 3 w 17"/>
                  <a:gd name="T37" fmla="*/ 11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7"/>
                    </a:lnTo>
                    <a:lnTo>
                      <a:pt x="2" y="5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6" y="8"/>
                    </a:lnTo>
                    <a:lnTo>
                      <a:pt x="14" y="10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54" name="Freeform 2583"/>
              <p:cNvSpPr>
                <a:spLocks noChangeArrowheads="1"/>
              </p:cNvSpPr>
              <p:nvPr/>
            </p:nvSpPr>
            <p:spPr bwMode="auto">
              <a:xfrm>
                <a:off x="6378885" y="4822370"/>
                <a:ext cx="24519" cy="24051"/>
              </a:xfrm>
              <a:custGeom>
                <a:gdLst>
                  <a:gd name="T0" fmla="*/ 8 w 17"/>
                  <a:gd name="T1" fmla="*/ 6 h 17"/>
                  <a:gd name="T2" fmla="*/ 10 w 17"/>
                  <a:gd name="T3" fmla="*/ 5 h 17"/>
                  <a:gd name="T4" fmla="*/ 10 w 17"/>
                  <a:gd name="T5" fmla="*/ 3 h 17"/>
                  <a:gd name="T6" fmla="*/ 10 w 17"/>
                  <a:gd name="T7" fmla="*/ 1 h 17"/>
                  <a:gd name="T8" fmla="*/ 8 w 17"/>
                  <a:gd name="T9" fmla="*/ 0 h 17"/>
                  <a:gd name="T10" fmla="*/ 6 w 17"/>
                  <a:gd name="T11" fmla="*/ 0 h 17"/>
                  <a:gd name="T12" fmla="*/ 5 w 17"/>
                  <a:gd name="T13" fmla="*/ 0 h 17"/>
                  <a:gd name="T14" fmla="*/ 3 w 17"/>
                  <a:gd name="T15" fmla="*/ 1 h 17"/>
                  <a:gd name="T16" fmla="*/ 1 w 17"/>
                  <a:gd name="T17" fmla="*/ 4 h 17"/>
                  <a:gd name="T18" fmla="*/ 0 w 17"/>
                  <a:gd name="T19" fmla="*/ 5 h 17"/>
                  <a:gd name="T20" fmla="*/ 0 w 17"/>
                  <a:gd name="T21" fmla="*/ 8 h 17"/>
                  <a:gd name="T22" fmla="*/ 0 w 17"/>
                  <a:gd name="T23" fmla="*/ 9 h 17"/>
                  <a:gd name="T24" fmla="*/ 1 w 17"/>
                  <a:gd name="T25" fmla="*/ 10 h 17"/>
                  <a:gd name="T26" fmla="*/ 3 w 17"/>
                  <a:gd name="T27" fmla="*/ 10 h 17"/>
                  <a:gd name="T28" fmla="*/ 5 w 17"/>
                  <a:gd name="T29" fmla="*/ 10 h 17"/>
                  <a:gd name="T30" fmla="*/ 6 w 17"/>
                  <a:gd name="T31" fmla="*/ 9 h 17"/>
                  <a:gd name="T32" fmla="*/ 8 w 17"/>
                  <a:gd name="T33" fmla="*/ 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6" y="8"/>
                    </a:ln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6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0" y="14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55" name="Freeform 2584"/>
              <p:cNvSpPr>
                <a:spLocks noChangeArrowheads="1"/>
              </p:cNvSpPr>
              <p:nvPr/>
            </p:nvSpPr>
            <p:spPr bwMode="auto">
              <a:xfrm>
                <a:off x="6383343" y="4824557"/>
                <a:ext cx="20061" cy="26237"/>
              </a:xfrm>
              <a:custGeom>
                <a:gdLst>
                  <a:gd name="T0" fmla="*/ 8 w 17"/>
                  <a:gd name="T1" fmla="*/ 8 h 17"/>
                  <a:gd name="T2" fmla="*/ 8 w 17"/>
                  <a:gd name="T3" fmla="*/ 3 h 17"/>
                  <a:gd name="T4" fmla="*/ 8 w 17"/>
                  <a:gd name="T5" fmla="*/ 0 h 17"/>
                  <a:gd name="T6" fmla="*/ 5 w 17"/>
                  <a:gd name="T7" fmla="*/ 0 h 17"/>
                  <a:gd name="T8" fmla="*/ 3 w 17"/>
                  <a:gd name="T9" fmla="*/ 6 h 17"/>
                  <a:gd name="T10" fmla="*/ 0 w 17"/>
                  <a:gd name="T11" fmla="*/ 8 h 17"/>
                  <a:gd name="T12" fmla="*/ 3 w 17"/>
                  <a:gd name="T13" fmla="*/ 11 h 17"/>
                  <a:gd name="T14" fmla="*/ 5 w 17"/>
                  <a:gd name="T15" fmla="*/ 11 h 17"/>
                  <a:gd name="T16" fmla="*/ 8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8"/>
                    </a:lnTo>
                    <a:lnTo>
                      <a:pt x="0" y="12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B3B3B3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56" name="Freeform 2585"/>
              <p:cNvSpPr>
                <a:spLocks noChangeArrowheads="1"/>
              </p:cNvSpPr>
              <p:nvPr/>
            </p:nvSpPr>
            <p:spPr bwMode="auto">
              <a:xfrm>
                <a:off x="6291955" y="4763336"/>
                <a:ext cx="118135" cy="72153"/>
              </a:xfrm>
              <a:custGeom>
                <a:gdLst>
                  <a:gd name="T0" fmla="*/ 52 w 95"/>
                  <a:gd name="T1" fmla="*/ 7 h 55"/>
                  <a:gd name="T2" fmla="*/ 42 w 95"/>
                  <a:gd name="T3" fmla="*/ 0 h 55"/>
                  <a:gd name="T4" fmla="*/ 0 w 95"/>
                  <a:gd name="T5" fmla="*/ 26 h 55"/>
                  <a:gd name="T6" fmla="*/ 11 w 95"/>
                  <a:gd name="T7" fmla="*/ 32 h 55"/>
                  <a:gd name="T8" fmla="*/ 52 w 95"/>
                  <a:gd name="T9" fmla="*/ 7 h 5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95"/>
                  <a:gd name="T16" fmla="*/ 0 h 55"/>
                  <a:gd name="T17" fmla="*/ 95 w 95"/>
                  <a:gd name="T18" fmla="*/ 55 h 55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95" h="55">
                    <a:moveTo>
                      <a:pt x="94" y="11"/>
                    </a:moveTo>
                    <a:lnTo>
                      <a:pt x="75" y="0"/>
                    </a:lnTo>
                    <a:lnTo>
                      <a:pt x="0" y="43"/>
                    </a:lnTo>
                    <a:lnTo>
                      <a:pt x="19" y="54"/>
                    </a:lnTo>
                    <a:lnTo>
                      <a:pt x="94" y="11"/>
                    </a:lnTo>
                  </a:path>
                </a:pathLst>
              </a:custGeom>
              <a:solidFill>
                <a:srgbClr val="E6E6E6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57" name="Freeform 2586"/>
              <p:cNvSpPr>
                <a:spLocks noChangeArrowheads="1"/>
              </p:cNvSpPr>
              <p:nvPr/>
            </p:nvSpPr>
            <p:spPr bwMode="auto">
              <a:xfrm>
                <a:off x="6314245" y="4776455"/>
                <a:ext cx="95845" cy="89645"/>
              </a:xfrm>
              <a:custGeom>
                <a:gdLst>
                  <a:gd name="T0" fmla="*/ 42 w 76"/>
                  <a:gd name="T1" fmla="*/ 0 h 67"/>
                  <a:gd name="T2" fmla="*/ 0 w 76"/>
                  <a:gd name="T3" fmla="*/ 26 h 67"/>
                  <a:gd name="T4" fmla="*/ 0 w 76"/>
                  <a:gd name="T5" fmla="*/ 40 h 67"/>
                  <a:gd name="T6" fmla="*/ 42 w 76"/>
                  <a:gd name="T7" fmla="*/ 13 h 67"/>
                  <a:gd name="T8" fmla="*/ 42 w 76"/>
                  <a:gd name="T9" fmla="*/ 0 h 6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76"/>
                  <a:gd name="T16" fmla="*/ 0 h 67"/>
                  <a:gd name="T17" fmla="*/ 76 w 76"/>
                  <a:gd name="T18" fmla="*/ 67 h 6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76" h="67">
                    <a:moveTo>
                      <a:pt x="75" y="0"/>
                    </a:moveTo>
                    <a:lnTo>
                      <a:pt x="0" y="43"/>
                    </a:lnTo>
                    <a:lnTo>
                      <a:pt x="0" y="66"/>
                    </a:lnTo>
                    <a:lnTo>
                      <a:pt x="75" y="22"/>
                    </a:lnTo>
                    <a:lnTo>
                      <a:pt x="75" y="0"/>
                    </a:lnTo>
                  </a:path>
                </a:pathLst>
              </a:custGeom>
              <a:solidFill>
                <a:srgbClr val="7F7F7F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58" name="Freeform 2587"/>
              <p:cNvSpPr>
                <a:spLocks noChangeArrowheads="1"/>
              </p:cNvSpPr>
              <p:nvPr/>
            </p:nvSpPr>
            <p:spPr bwMode="auto">
              <a:xfrm>
                <a:off x="6256292" y="4870472"/>
                <a:ext cx="20061" cy="24051"/>
              </a:xfrm>
              <a:custGeom>
                <a:gdLst>
                  <a:gd name="T0" fmla="*/ 6 w 17"/>
                  <a:gd name="T1" fmla="*/ 0 h 17"/>
                  <a:gd name="T2" fmla="*/ 0 w 17"/>
                  <a:gd name="T3" fmla="*/ 6 h 17"/>
                  <a:gd name="T4" fmla="*/ 1 w 17"/>
                  <a:gd name="T5" fmla="*/ 10 h 17"/>
                  <a:gd name="T6" fmla="*/ 8 w 17"/>
                  <a:gd name="T7" fmla="*/ 3 h 17"/>
                  <a:gd name="T8" fmla="*/ 6 w 17"/>
                  <a:gd name="T9" fmla="*/ 0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1" y="0"/>
                    </a:moveTo>
                    <a:lnTo>
                      <a:pt x="0" y="9"/>
                    </a:lnTo>
                    <a:lnTo>
                      <a:pt x="2" y="16"/>
                    </a:lnTo>
                    <a:lnTo>
                      <a:pt x="16" y="4"/>
                    </a:lnTo>
                    <a:lnTo>
                      <a:pt x="11" y="0"/>
                    </a:lnTo>
                  </a:path>
                </a:pathLst>
              </a:custGeom>
              <a:solidFill>
                <a:srgbClr val="01917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59" name="Freeform 2588"/>
              <p:cNvSpPr>
                <a:spLocks noChangeArrowheads="1"/>
              </p:cNvSpPr>
              <p:nvPr/>
            </p:nvSpPr>
            <p:spPr bwMode="auto">
              <a:xfrm>
                <a:off x="6254063" y="4874845"/>
                <a:ext cx="22290" cy="24051"/>
              </a:xfrm>
              <a:custGeom>
                <a:gdLst>
                  <a:gd name="T0" fmla="*/ 0 w 17"/>
                  <a:gd name="T1" fmla="*/ 7 h 17"/>
                  <a:gd name="T2" fmla="*/ 6 w 17"/>
                  <a:gd name="T3" fmla="*/ 10 h 17"/>
                  <a:gd name="T4" fmla="*/ 9 w 17"/>
                  <a:gd name="T5" fmla="*/ 3 h 17"/>
                  <a:gd name="T6" fmla="*/ 3 w 17"/>
                  <a:gd name="T7" fmla="*/ 0 h 17"/>
                  <a:gd name="T8" fmla="*/ 0 w 17"/>
                  <a:gd name="T9" fmla="*/ 7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0" y="11"/>
                    </a:moveTo>
                    <a:lnTo>
                      <a:pt x="10" y="16"/>
                    </a:lnTo>
                    <a:lnTo>
                      <a:pt x="16" y="4"/>
                    </a:lnTo>
                    <a:lnTo>
                      <a:pt x="5" y="0"/>
                    </a:lnTo>
                    <a:lnTo>
                      <a:pt x="0" y="11"/>
                    </a:lnTo>
                  </a:path>
                </a:pathLst>
              </a:custGeom>
              <a:solidFill>
                <a:srgbClr val="006C2C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60" name="Freeform 2589"/>
              <p:cNvSpPr>
                <a:spLocks noChangeArrowheads="1"/>
              </p:cNvSpPr>
              <p:nvPr/>
            </p:nvSpPr>
            <p:spPr bwMode="auto">
              <a:xfrm>
                <a:off x="6251834" y="4883591"/>
                <a:ext cx="20061" cy="26237"/>
              </a:xfrm>
              <a:custGeom>
                <a:gdLst>
                  <a:gd name="T0" fmla="*/ 0 w 17"/>
                  <a:gd name="T1" fmla="*/ 2 h 17"/>
                  <a:gd name="T2" fmla="*/ 3 w 17"/>
                  <a:gd name="T3" fmla="*/ 8 h 17"/>
                  <a:gd name="T4" fmla="*/ 8 w 17"/>
                  <a:gd name="T5" fmla="*/ 11 h 17"/>
                  <a:gd name="T6" fmla="*/ 8 w 17"/>
                  <a:gd name="T7" fmla="*/ 10 h 17"/>
                  <a:gd name="T8" fmla="*/ 4 w 17"/>
                  <a:gd name="T9" fmla="*/ 6 h 17"/>
                  <a:gd name="T10" fmla="*/ 0 w 17"/>
                  <a:gd name="T11" fmla="*/ 0 h 17"/>
                  <a:gd name="T12" fmla="*/ 0 w 17"/>
                  <a:gd name="T13" fmla="*/ 2 h 17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w 17"/>
                  <a:gd name="T22" fmla="*/ 0 h 17"/>
                  <a:gd name="T23" fmla="*/ 17 w 17"/>
                  <a:gd name="T24" fmla="*/ 17 h 17"/>
                </a:gdLst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T21" t="T22" r="T23" b="T24"/>
                <a:pathLst>
                  <a:path w="17" h="17">
                    <a:moveTo>
                      <a:pt x="0" y="3"/>
                    </a:moveTo>
                    <a:lnTo>
                      <a:pt x="6" y="11"/>
                    </a:lnTo>
                    <a:lnTo>
                      <a:pt x="16" y="16"/>
                    </a:lnTo>
                    <a:lnTo>
                      <a:pt x="16" y="14"/>
                    </a:lnTo>
                    <a:lnTo>
                      <a:pt x="7" y="8"/>
                    </a:lnTo>
                    <a:lnTo>
                      <a:pt x="0" y="0"/>
                    </a:lnTo>
                    <a:lnTo>
                      <a:pt x="0" y="3"/>
                    </a:lnTo>
                  </a:path>
                </a:pathLst>
              </a:custGeom>
              <a:solidFill>
                <a:srgbClr val="999999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61" name="Freeform 2590"/>
              <p:cNvSpPr>
                <a:spLocks noChangeArrowheads="1"/>
              </p:cNvSpPr>
              <p:nvPr/>
            </p:nvSpPr>
            <p:spPr bwMode="auto">
              <a:xfrm>
                <a:off x="6289726" y="4879218"/>
                <a:ext cx="15603" cy="21865"/>
              </a:xfrm>
              <a:custGeom>
                <a:gdLst>
                  <a:gd name="T0" fmla="*/ 5 w 17"/>
                  <a:gd name="T1" fmla="*/ 0 h 17"/>
                  <a:gd name="T2" fmla="*/ 0 w 17"/>
                  <a:gd name="T3" fmla="*/ 7 h 17"/>
                  <a:gd name="T4" fmla="*/ 1 w 17"/>
                  <a:gd name="T5" fmla="*/ 9 h 17"/>
                  <a:gd name="T6" fmla="*/ 7 w 17"/>
                  <a:gd name="T7" fmla="*/ 2 h 17"/>
                  <a:gd name="T8" fmla="*/ 5 w 17"/>
                  <a:gd name="T9" fmla="*/ 0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1" y="0"/>
                    </a:moveTo>
                    <a:lnTo>
                      <a:pt x="0" y="12"/>
                    </a:lnTo>
                    <a:lnTo>
                      <a:pt x="3" y="16"/>
                    </a:lnTo>
                    <a:lnTo>
                      <a:pt x="16" y="4"/>
                    </a:lnTo>
                    <a:lnTo>
                      <a:pt x="11" y="0"/>
                    </a:lnTo>
                  </a:path>
                </a:pathLst>
              </a:custGeom>
              <a:solidFill>
                <a:srgbClr val="01917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62" name="Freeform 2591"/>
              <p:cNvSpPr>
                <a:spLocks noChangeArrowheads="1"/>
              </p:cNvSpPr>
              <p:nvPr/>
            </p:nvSpPr>
            <p:spPr bwMode="auto">
              <a:xfrm>
                <a:off x="6291955" y="4881404"/>
                <a:ext cx="17832" cy="21865"/>
              </a:xfrm>
              <a:custGeom>
                <a:gdLst>
                  <a:gd name="T0" fmla="*/ 8 w 17"/>
                  <a:gd name="T1" fmla="*/ 2 h 17"/>
                  <a:gd name="T2" fmla="*/ 0 w 17"/>
                  <a:gd name="T3" fmla="*/ 9 h 17"/>
                  <a:gd name="T4" fmla="*/ 0 w 17"/>
                  <a:gd name="T5" fmla="*/ 7 h 17"/>
                  <a:gd name="T6" fmla="*/ 8 w 17"/>
                  <a:gd name="T7" fmla="*/ 0 h 17"/>
                  <a:gd name="T8" fmla="*/ 8 w 17"/>
                  <a:gd name="T9" fmla="*/ 2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6" y="4"/>
                    </a:moveTo>
                    <a:lnTo>
                      <a:pt x="0" y="16"/>
                    </a:lnTo>
                    <a:lnTo>
                      <a:pt x="0" y="12"/>
                    </a:lnTo>
                    <a:lnTo>
                      <a:pt x="16" y="0"/>
                    </a:lnTo>
                    <a:lnTo>
                      <a:pt x="16" y="4"/>
                    </a:lnTo>
                  </a:path>
                </a:pathLst>
              </a:custGeom>
              <a:solidFill>
                <a:srgbClr val="003B32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63" name="Freeform 2592"/>
              <p:cNvSpPr>
                <a:spLocks noChangeArrowheads="1"/>
              </p:cNvSpPr>
              <p:nvPr/>
            </p:nvSpPr>
            <p:spPr bwMode="auto">
              <a:xfrm>
                <a:off x="6289726" y="4883591"/>
                <a:ext cx="15603" cy="26237"/>
              </a:xfrm>
              <a:custGeom>
                <a:gdLst>
                  <a:gd name="T0" fmla="*/ 0 w 17"/>
                  <a:gd name="T1" fmla="*/ 6 h 17"/>
                  <a:gd name="T2" fmla="*/ 7 w 17"/>
                  <a:gd name="T3" fmla="*/ 11 h 17"/>
                  <a:gd name="T4" fmla="*/ 7 w 17"/>
                  <a:gd name="T5" fmla="*/ 6 h 17"/>
                  <a:gd name="T6" fmla="*/ 0 w 17"/>
                  <a:gd name="T7" fmla="*/ 0 h 17"/>
                  <a:gd name="T8" fmla="*/ 0 w 17"/>
                  <a:gd name="T9" fmla="*/ 6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0" y="8"/>
                    </a:moveTo>
                    <a:lnTo>
                      <a:pt x="16" y="16"/>
                    </a:lnTo>
                    <a:lnTo>
                      <a:pt x="16" y="8"/>
                    </a:lnTo>
                    <a:lnTo>
                      <a:pt x="0" y="0"/>
                    </a:lnTo>
                    <a:lnTo>
                      <a:pt x="0" y="8"/>
                    </a:lnTo>
                  </a:path>
                </a:pathLst>
              </a:custGeom>
              <a:solidFill>
                <a:srgbClr val="006C2C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64" name="Freeform 2593"/>
              <p:cNvSpPr>
                <a:spLocks noChangeArrowheads="1"/>
              </p:cNvSpPr>
              <p:nvPr/>
            </p:nvSpPr>
            <p:spPr bwMode="auto">
              <a:xfrm>
                <a:off x="6276352" y="4835489"/>
                <a:ext cx="31205" cy="24051"/>
              </a:xfrm>
              <a:custGeom>
                <a:gdLst>
                  <a:gd name="T0" fmla="*/ 5 w 28"/>
                  <a:gd name="T1" fmla="*/ 0 h 17"/>
                  <a:gd name="T2" fmla="*/ 0 w 28"/>
                  <a:gd name="T3" fmla="*/ 4 h 17"/>
                  <a:gd name="T4" fmla="*/ 9 w 28"/>
                  <a:gd name="T5" fmla="*/ 10 h 17"/>
                  <a:gd name="T6" fmla="*/ 14 w 28"/>
                  <a:gd name="T7" fmla="*/ 6 h 17"/>
                  <a:gd name="T8" fmla="*/ 5 w 28"/>
                  <a:gd name="T9" fmla="*/ 0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8"/>
                  <a:gd name="T16" fmla="*/ 0 h 17"/>
                  <a:gd name="T17" fmla="*/ 28 w 28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8" h="17">
                    <a:moveTo>
                      <a:pt x="9" y="0"/>
                    </a:moveTo>
                    <a:lnTo>
                      <a:pt x="0" y="6"/>
                    </a:lnTo>
                    <a:lnTo>
                      <a:pt x="17" y="16"/>
                    </a:lnTo>
                    <a:lnTo>
                      <a:pt x="27" y="10"/>
                    </a:lnTo>
                    <a:lnTo>
                      <a:pt x="9" y="0"/>
                    </a:lnTo>
                  </a:path>
                </a:pathLst>
              </a:custGeom>
              <a:solidFill>
                <a:srgbClr val="66BCA4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65" name="Freeform 2594"/>
              <p:cNvSpPr>
                <a:spLocks noChangeArrowheads="1"/>
              </p:cNvSpPr>
              <p:nvPr/>
            </p:nvSpPr>
            <p:spPr bwMode="auto">
              <a:xfrm>
                <a:off x="6294184" y="4852980"/>
                <a:ext cx="22290" cy="30610"/>
              </a:xfrm>
              <a:custGeom>
                <a:gdLst>
                  <a:gd name="T0" fmla="*/ 9 w 17"/>
                  <a:gd name="T1" fmla="*/ 10 h 27"/>
                  <a:gd name="T2" fmla="*/ 0 w 17"/>
                  <a:gd name="T3" fmla="*/ 13 h 27"/>
                  <a:gd name="T4" fmla="*/ 0 w 17"/>
                  <a:gd name="T5" fmla="*/ 3 h 27"/>
                  <a:gd name="T6" fmla="*/ 9 w 17"/>
                  <a:gd name="T7" fmla="*/ 0 h 27"/>
                  <a:gd name="T8" fmla="*/ 9 w 17"/>
                  <a:gd name="T9" fmla="*/ 10 h 2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27"/>
                  <a:gd name="T17" fmla="*/ 17 w 17"/>
                  <a:gd name="T18" fmla="*/ 27 h 2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27">
                    <a:moveTo>
                      <a:pt x="16" y="20"/>
                    </a:moveTo>
                    <a:lnTo>
                      <a:pt x="0" y="26"/>
                    </a:lnTo>
                    <a:lnTo>
                      <a:pt x="0" y="6"/>
                    </a:lnTo>
                    <a:lnTo>
                      <a:pt x="16" y="0"/>
                    </a:lnTo>
                    <a:lnTo>
                      <a:pt x="16" y="20"/>
                    </a:lnTo>
                  </a:path>
                </a:pathLst>
              </a:custGeom>
              <a:solidFill>
                <a:srgbClr val="005121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66" name="Freeform 2595"/>
              <p:cNvSpPr>
                <a:spLocks noChangeArrowheads="1"/>
              </p:cNvSpPr>
              <p:nvPr/>
            </p:nvSpPr>
            <p:spPr bwMode="auto">
              <a:xfrm>
                <a:off x="6276352" y="4846421"/>
                <a:ext cx="20061" cy="37170"/>
              </a:xfrm>
              <a:custGeom>
                <a:gdLst>
                  <a:gd name="T0" fmla="*/ 0 w 18"/>
                  <a:gd name="T1" fmla="*/ 11 h 31"/>
                  <a:gd name="T2" fmla="*/ 9 w 18"/>
                  <a:gd name="T3" fmla="*/ 16 h 31"/>
                  <a:gd name="T4" fmla="*/ 9 w 18"/>
                  <a:gd name="T5" fmla="*/ 5 h 31"/>
                  <a:gd name="T6" fmla="*/ 0 w 18"/>
                  <a:gd name="T7" fmla="*/ 0 h 31"/>
                  <a:gd name="T8" fmla="*/ 0 w 18"/>
                  <a:gd name="T9" fmla="*/ 11 h 3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8"/>
                  <a:gd name="T16" fmla="*/ 0 h 31"/>
                  <a:gd name="T17" fmla="*/ 18 w 18"/>
                  <a:gd name="T18" fmla="*/ 31 h 31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8" h="31">
                    <a:moveTo>
                      <a:pt x="0" y="20"/>
                    </a:moveTo>
                    <a:lnTo>
                      <a:pt x="17" y="30"/>
                    </a:lnTo>
                    <a:lnTo>
                      <a:pt x="17" y="10"/>
                    </a:lnTo>
                    <a:lnTo>
                      <a:pt x="0" y="0"/>
                    </a:lnTo>
                    <a:lnTo>
                      <a:pt x="0" y="20"/>
                    </a:lnTo>
                  </a:path>
                </a:pathLst>
              </a:custGeom>
              <a:solidFill>
                <a:srgbClr val="338454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67" name="Freeform 2596"/>
              <p:cNvSpPr>
                <a:spLocks noChangeArrowheads="1"/>
              </p:cNvSpPr>
              <p:nvPr/>
            </p:nvSpPr>
            <p:spPr bwMode="auto">
              <a:xfrm>
                <a:off x="6271894" y="4855167"/>
                <a:ext cx="22290" cy="17492"/>
              </a:xfrm>
              <a:custGeom>
                <a:gdLst>
                  <a:gd name="T0" fmla="*/ 3 w 21"/>
                  <a:gd name="T1" fmla="*/ 0 h 17"/>
                  <a:gd name="T2" fmla="*/ 0 w 21"/>
                  <a:gd name="T3" fmla="*/ 2 h 17"/>
                  <a:gd name="T4" fmla="*/ 1 w 21"/>
                  <a:gd name="T5" fmla="*/ 6 h 17"/>
                  <a:gd name="T6" fmla="*/ 6 w 21"/>
                  <a:gd name="T7" fmla="*/ 8 h 17"/>
                  <a:gd name="T8" fmla="*/ 10 w 21"/>
                  <a:gd name="T9" fmla="*/ 5 h 17"/>
                  <a:gd name="T10" fmla="*/ 3 w 21"/>
                  <a:gd name="T11" fmla="*/ 0 h 1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1"/>
                  <a:gd name="T19" fmla="*/ 0 h 17"/>
                  <a:gd name="T20" fmla="*/ 21 w 21"/>
                  <a:gd name="T21" fmla="*/ 17 h 17"/>
                </a:gdLst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1" h="17">
                    <a:moveTo>
                      <a:pt x="6" y="0"/>
                    </a:moveTo>
                    <a:lnTo>
                      <a:pt x="0" y="4"/>
                    </a:lnTo>
                    <a:lnTo>
                      <a:pt x="3" y="13"/>
                    </a:lnTo>
                    <a:lnTo>
                      <a:pt x="13" y="16"/>
                    </a:lnTo>
                    <a:lnTo>
                      <a:pt x="20" y="10"/>
                    </a:lnTo>
                    <a:lnTo>
                      <a:pt x="6" y="0"/>
                    </a:lnTo>
                  </a:path>
                </a:pathLst>
              </a:custGeom>
              <a:solidFill>
                <a:srgbClr val="01917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68" name="Freeform 2597"/>
              <p:cNvSpPr>
                <a:spLocks noChangeArrowheads="1"/>
              </p:cNvSpPr>
              <p:nvPr/>
            </p:nvSpPr>
            <p:spPr bwMode="auto">
              <a:xfrm>
                <a:off x="6285268" y="4861726"/>
                <a:ext cx="15603" cy="30610"/>
              </a:xfrm>
              <a:custGeom>
                <a:gdLst>
                  <a:gd name="T0" fmla="*/ 7 w 17"/>
                  <a:gd name="T1" fmla="*/ 10 h 23"/>
                  <a:gd name="T2" fmla="*/ 0 w 17"/>
                  <a:gd name="T3" fmla="*/ 13 h 23"/>
                  <a:gd name="T4" fmla="*/ 0 w 17"/>
                  <a:gd name="T5" fmla="*/ 6 h 23"/>
                  <a:gd name="T6" fmla="*/ 2 w 17"/>
                  <a:gd name="T7" fmla="*/ 2 h 23"/>
                  <a:gd name="T8" fmla="*/ 7 w 17"/>
                  <a:gd name="T9" fmla="*/ 0 h 23"/>
                  <a:gd name="T10" fmla="*/ 7 w 17"/>
                  <a:gd name="T11" fmla="*/ 10 h 23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17"/>
                  <a:gd name="T19" fmla="*/ 0 h 23"/>
                  <a:gd name="T20" fmla="*/ 17 w 17"/>
                  <a:gd name="T21" fmla="*/ 23 h 23"/>
                </a:gdLst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17" h="23">
                    <a:moveTo>
                      <a:pt x="16" y="16"/>
                    </a:moveTo>
                    <a:lnTo>
                      <a:pt x="0" y="22"/>
                    </a:lnTo>
                    <a:lnTo>
                      <a:pt x="0" y="10"/>
                    </a:lnTo>
                    <a:lnTo>
                      <a:pt x="4" y="4"/>
                    </a:lnTo>
                    <a:lnTo>
                      <a:pt x="16" y="0"/>
                    </a:lnTo>
                    <a:lnTo>
                      <a:pt x="16" y="16"/>
                    </a:lnTo>
                  </a:path>
                </a:pathLst>
              </a:custGeom>
              <a:solidFill>
                <a:srgbClr val="005121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69" name="Freeform 2598"/>
              <p:cNvSpPr>
                <a:spLocks noChangeArrowheads="1"/>
              </p:cNvSpPr>
              <p:nvPr/>
            </p:nvSpPr>
            <p:spPr bwMode="auto">
              <a:xfrm>
                <a:off x="6269665" y="4874845"/>
                <a:ext cx="20061" cy="24051"/>
              </a:xfrm>
              <a:custGeom>
                <a:gdLst>
                  <a:gd name="T0" fmla="*/ 8 w 17"/>
                  <a:gd name="T1" fmla="*/ 7 h 18"/>
                  <a:gd name="T2" fmla="*/ 7 w 17"/>
                  <a:gd name="T3" fmla="*/ 6 h 18"/>
                  <a:gd name="T4" fmla="*/ 3 w 17"/>
                  <a:gd name="T5" fmla="*/ 7 h 18"/>
                  <a:gd name="T6" fmla="*/ 1 w 17"/>
                  <a:gd name="T7" fmla="*/ 10 h 18"/>
                  <a:gd name="T8" fmla="*/ 0 w 17"/>
                  <a:gd name="T9" fmla="*/ 10 h 18"/>
                  <a:gd name="T10" fmla="*/ 1 w 17"/>
                  <a:gd name="T11" fmla="*/ 4 h 18"/>
                  <a:gd name="T12" fmla="*/ 8 w 17"/>
                  <a:gd name="T13" fmla="*/ 0 h 18"/>
                  <a:gd name="T14" fmla="*/ 8 w 17"/>
                  <a:gd name="T15" fmla="*/ 7 h 1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17"/>
                  <a:gd name="T25" fmla="*/ 0 h 18"/>
                  <a:gd name="T26" fmla="*/ 17 w 17"/>
                  <a:gd name="T27" fmla="*/ 18 h 1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17" h="18">
                    <a:moveTo>
                      <a:pt x="16" y="12"/>
                    </a:moveTo>
                    <a:lnTo>
                      <a:pt x="14" y="9"/>
                    </a:lnTo>
                    <a:lnTo>
                      <a:pt x="6" y="11"/>
                    </a:lnTo>
                    <a:lnTo>
                      <a:pt x="1" y="17"/>
                    </a:lnTo>
                    <a:lnTo>
                      <a:pt x="0" y="16"/>
                    </a:lnTo>
                    <a:lnTo>
                      <a:pt x="2" y="7"/>
                    </a:lnTo>
                    <a:lnTo>
                      <a:pt x="16" y="0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005121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70" name="Freeform 2599"/>
              <p:cNvSpPr>
                <a:spLocks noChangeArrowheads="1"/>
              </p:cNvSpPr>
              <p:nvPr/>
            </p:nvSpPr>
            <p:spPr bwMode="auto">
              <a:xfrm>
                <a:off x="6256292" y="4877031"/>
                <a:ext cx="20061" cy="24051"/>
              </a:xfrm>
              <a:custGeom>
                <a:gdLst>
                  <a:gd name="T0" fmla="*/ 0 w 17"/>
                  <a:gd name="T1" fmla="*/ 7 h 17"/>
                  <a:gd name="T2" fmla="*/ 7 w 17"/>
                  <a:gd name="T3" fmla="*/ 10 h 17"/>
                  <a:gd name="T4" fmla="*/ 8 w 17"/>
                  <a:gd name="T5" fmla="*/ 3 h 17"/>
                  <a:gd name="T6" fmla="*/ 3 w 17"/>
                  <a:gd name="T7" fmla="*/ 2 h 17"/>
                  <a:gd name="T8" fmla="*/ 1 w 17"/>
                  <a:gd name="T9" fmla="*/ 0 h 17"/>
                  <a:gd name="T10" fmla="*/ 0 w 17"/>
                  <a:gd name="T11" fmla="*/ 7 h 1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17"/>
                  <a:gd name="T19" fmla="*/ 0 h 17"/>
                  <a:gd name="T20" fmla="*/ 17 w 17"/>
                  <a:gd name="T21" fmla="*/ 17 h 17"/>
                </a:gdLst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17" h="17">
                    <a:moveTo>
                      <a:pt x="0" y="11"/>
                    </a:moveTo>
                    <a:lnTo>
                      <a:pt x="13" y="16"/>
                    </a:lnTo>
                    <a:lnTo>
                      <a:pt x="16" y="5"/>
                    </a:lnTo>
                    <a:lnTo>
                      <a:pt x="5" y="3"/>
                    </a:lnTo>
                    <a:lnTo>
                      <a:pt x="1" y="0"/>
                    </a:lnTo>
                    <a:lnTo>
                      <a:pt x="0" y="11"/>
                    </a:lnTo>
                  </a:path>
                </a:pathLst>
              </a:custGeom>
              <a:solidFill>
                <a:srgbClr val="338454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71" name="Freeform 2600"/>
              <p:cNvSpPr>
                <a:spLocks noChangeArrowheads="1"/>
              </p:cNvSpPr>
              <p:nvPr/>
            </p:nvSpPr>
            <p:spPr bwMode="auto">
              <a:xfrm>
                <a:off x="6271894" y="4881404"/>
                <a:ext cx="20061" cy="21865"/>
              </a:xfrm>
              <a:custGeom>
                <a:gdLst>
                  <a:gd name="T0" fmla="*/ 7 w 17"/>
                  <a:gd name="T1" fmla="*/ 0 h 17"/>
                  <a:gd name="T2" fmla="*/ 0 w 17"/>
                  <a:gd name="T3" fmla="*/ 8 h 17"/>
                  <a:gd name="T4" fmla="*/ 3 w 17"/>
                  <a:gd name="T5" fmla="*/ 9 h 17"/>
                  <a:gd name="T6" fmla="*/ 8 w 17"/>
                  <a:gd name="T7" fmla="*/ 2 h 17"/>
                  <a:gd name="T8" fmla="*/ 7 w 17"/>
                  <a:gd name="T9" fmla="*/ 0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3" y="0"/>
                    </a:moveTo>
                    <a:lnTo>
                      <a:pt x="0" y="13"/>
                    </a:lnTo>
                    <a:lnTo>
                      <a:pt x="5" y="16"/>
                    </a:lnTo>
                    <a:lnTo>
                      <a:pt x="16" y="4"/>
                    </a:lnTo>
                    <a:lnTo>
                      <a:pt x="13" y="0"/>
                    </a:lnTo>
                  </a:path>
                </a:pathLst>
              </a:custGeom>
              <a:solidFill>
                <a:srgbClr val="01917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72" name="Freeform 2601"/>
              <p:cNvSpPr>
                <a:spLocks noChangeArrowheads="1"/>
              </p:cNvSpPr>
              <p:nvPr/>
            </p:nvSpPr>
            <p:spPr bwMode="auto">
              <a:xfrm>
                <a:off x="6274123" y="4883591"/>
                <a:ext cx="17832" cy="21865"/>
              </a:xfrm>
              <a:custGeom>
                <a:gdLst>
                  <a:gd name="T0" fmla="*/ 8 w 17"/>
                  <a:gd name="T1" fmla="*/ 5 h 17"/>
                  <a:gd name="T2" fmla="*/ 6 w 17"/>
                  <a:gd name="T3" fmla="*/ 5 h 17"/>
                  <a:gd name="T4" fmla="*/ 5 w 17"/>
                  <a:gd name="T5" fmla="*/ 2 h 17"/>
                  <a:gd name="T6" fmla="*/ 2 w 17"/>
                  <a:gd name="T7" fmla="*/ 5 h 17"/>
                  <a:gd name="T8" fmla="*/ 1 w 17"/>
                  <a:gd name="T9" fmla="*/ 8 h 17"/>
                  <a:gd name="T10" fmla="*/ 0 w 17"/>
                  <a:gd name="T11" fmla="*/ 9 h 17"/>
                  <a:gd name="T12" fmla="*/ 1 w 17"/>
                  <a:gd name="T13" fmla="*/ 5 h 17"/>
                  <a:gd name="T14" fmla="*/ 7 w 17"/>
                  <a:gd name="T15" fmla="*/ 0 h 17"/>
                  <a:gd name="T16" fmla="*/ 8 w 17"/>
                  <a:gd name="T17" fmla="*/ 5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3" y="9"/>
                    </a:lnTo>
                    <a:lnTo>
                      <a:pt x="11" y="3"/>
                    </a:lnTo>
                    <a:lnTo>
                      <a:pt x="4" y="8"/>
                    </a:lnTo>
                    <a:lnTo>
                      <a:pt x="2" y="14"/>
                    </a:lnTo>
                    <a:lnTo>
                      <a:pt x="0" y="16"/>
                    </a:lnTo>
                    <a:lnTo>
                      <a:pt x="2" y="8"/>
                    </a:lnTo>
                    <a:lnTo>
                      <a:pt x="14" y="0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003B32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73" name="Freeform 2602"/>
              <p:cNvSpPr>
                <a:spLocks noChangeArrowheads="1"/>
              </p:cNvSpPr>
              <p:nvPr/>
            </p:nvSpPr>
            <p:spPr bwMode="auto">
              <a:xfrm>
                <a:off x="6269665" y="4890150"/>
                <a:ext cx="22290" cy="21865"/>
              </a:xfrm>
              <a:custGeom>
                <a:gdLst>
                  <a:gd name="T0" fmla="*/ 0 w 17"/>
                  <a:gd name="T1" fmla="*/ 8 h 17"/>
                  <a:gd name="T2" fmla="*/ 5 w 17"/>
                  <a:gd name="T3" fmla="*/ 9 h 17"/>
                  <a:gd name="T4" fmla="*/ 9 w 17"/>
                  <a:gd name="T5" fmla="*/ 1 h 17"/>
                  <a:gd name="T6" fmla="*/ 2 w 17"/>
                  <a:gd name="T7" fmla="*/ 0 h 17"/>
                  <a:gd name="T8" fmla="*/ 0 w 17"/>
                  <a:gd name="T9" fmla="*/ 8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0" y="13"/>
                    </a:moveTo>
                    <a:lnTo>
                      <a:pt x="9" y="16"/>
                    </a:lnTo>
                    <a:lnTo>
                      <a:pt x="16" y="2"/>
                    </a:lnTo>
                    <a:lnTo>
                      <a:pt x="3" y="0"/>
                    </a:lnTo>
                    <a:lnTo>
                      <a:pt x="0" y="13"/>
                    </a:lnTo>
                  </a:path>
                </a:pathLst>
              </a:custGeom>
              <a:solidFill>
                <a:srgbClr val="006C2C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74" name="Freeform 2603"/>
              <p:cNvSpPr>
                <a:spLocks noChangeArrowheads="1"/>
              </p:cNvSpPr>
              <p:nvPr/>
            </p:nvSpPr>
            <p:spPr bwMode="auto">
              <a:xfrm>
                <a:off x="6287497" y="4863913"/>
                <a:ext cx="17832" cy="19678"/>
              </a:xfrm>
              <a:custGeom>
                <a:gdLst>
                  <a:gd name="T0" fmla="*/ 6 w 17"/>
                  <a:gd name="T1" fmla="*/ 4 h 17"/>
                  <a:gd name="T2" fmla="*/ 0 w 17"/>
                  <a:gd name="T3" fmla="*/ 8 h 17"/>
                  <a:gd name="T4" fmla="*/ 2 w 17"/>
                  <a:gd name="T5" fmla="*/ 3 h 17"/>
                  <a:gd name="T6" fmla="*/ 8 w 17"/>
                  <a:gd name="T7" fmla="*/ 0 h 17"/>
                  <a:gd name="T8" fmla="*/ 6 w 17"/>
                  <a:gd name="T9" fmla="*/ 4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3" y="8"/>
                    </a:moveTo>
                    <a:lnTo>
                      <a:pt x="0" y="16"/>
                    </a:lnTo>
                    <a:lnTo>
                      <a:pt x="4" y="5"/>
                    </a:lnTo>
                    <a:lnTo>
                      <a:pt x="16" y="0"/>
                    </a:lnTo>
                    <a:lnTo>
                      <a:pt x="13" y="8"/>
                    </a:lnTo>
                  </a:path>
                </a:pathLst>
              </a:custGeom>
              <a:solidFill>
                <a:srgbClr val="6E87C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75" name="Freeform 2604"/>
              <p:cNvSpPr>
                <a:spLocks noChangeArrowheads="1"/>
              </p:cNvSpPr>
              <p:nvPr/>
            </p:nvSpPr>
            <p:spPr bwMode="auto">
              <a:xfrm>
                <a:off x="6260750" y="4872659"/>
                <a:ext cx="24519" cy="21865"/>
              </a:xfrm>
              <a:custGeom>
                <a:gdLst>
                  <a:gd name="T0" fmla="*/ 0 w 19"/>
                  <a:gd name="T1" fmla="*/ 7 h 17"/>
                  <a:gd name="T2" fmla="*/ 4 w 19"/>
                  <a:gd name="T3" fmla="*/ 9 h 17"/>
                  <a:gd name="T4" fmla="*/ 10 w 19"/>
                  <a:gd name="T5" fmla="*/ 2 h 17"/>
                  <a:gd name="T6" fmla="*/ 5 w 19"/>
                  <a:gd name="T7" fmla="*/ 0 h 17"/>
                  <a:gd name="T8" fmla="*/ 0 w 19"/>
                  <a:gd name="T9" fmla="*/ 7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9"/>
                  <a:gd name="T16" fmla="*/ 0 h 17"/>
                  <a:gd name="T17" fmla="*/ 19 w 19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9" h="17">
                    <a:moveTo>
                      <a:pt x="0" y="12"/>
                    </a:moveTo>
                    <a:lnTo>
                      <a:pt x="7" y="16"/>
                    </a:lnTo>
                    <a:lnTo>
                      <a:pt x="18" y="3"/>
                    </a:lnTo>
                    <a:lnTo>
                      <a:pt x="8" y="0"/>
                    </a:lnTo>
                    <a:lnTo>
                      <a:pt x="0" y="12"/>
                    </a:lnTo>
                  </a:path>
                </a:pathLst>
              </a:custGeom>
              <a:solidFill>
                <a:srgbClr val="019170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76" name="Freeform 2605"/>
              <p:cNvSpPr>
                <a:spLocks noChangeArrowheads="1"/>
              </p:cNvSpPr>
              <p:nvPr/>
            </p:nvSpPr>
            <p:spPr bwMode="auto">
              <a:xfrm>
                <a:off x="6258521" y="4863913"/>
                <a:ext cx="20061" cy="21865"/>
              </a:xfrm>
              <a:custGeom>
                <a:gdLst>
                  <a:gd name="T0" fmla="*/ 8 w 17"/>
                  <a:gd name="T1" fmla="*/ 4 h 17"/>
                  <a:gd name="T2" fmla="*/ 7 w 17"/>
                  <a:gd name="T3" fmla="*/ 0 h 17"/>
                  <a:gd name="T4" fmla="*/ 0 w 17"/>
                  <a:gd name="T5" fmla="*/ 7 h 17"/>
                  <a:gd name="T6" fmla="*/ 2 w 17"/>
                  <a:gd name="T7" fmla="*/ 9 h 17"/>
                  <a:gd name="T8" fmla="*/ 8 w 17"/>
                  <a:gd name="T9" fmla="*/ 4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6" y="6"/>
                    </a:moveTo>
                    <a:lnTo>
                      <a:pt x="13" y="0"/>
                    </a:lnTo>
                    <a:lnTo>
                      <a:pt x="0" y="12"/>
                    </a:lnTo>
                    <a:lnTo>
                      <a:pt x="4" y="16"/>
                    </a:lnTo>
                    <a:lnTo>
                      <a:pt x="16" y="6"/>
                    </a:lnTo>
                  </a:path>
                </a:pathLst>
              </a:custGeom>
              <a:solidFill>
                <a:srgbClr val="66BCA4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77" name="Freeform 2606"/>
              <p:cNvSpPr>
                <a:spLocks noChangeArrowheads="1"/>
              </p:cNvSpPr>
              <p:nvPr/>
            </p:nvSpPr>
            <p:spPr bwMode="auto">
              <a:xfrm>
                <a:off x="6269665" y="4855167"/>
                <a:ext cx="22290" cy="21865"/>
              </a:xfrm>
              <a:custGeom>
                <a:gdLst>
                  <a:gd name="T0" fmla="*/ 9 w 17"/>
                  <a:gd name="T1" fmla="*/ 5 h 17"/>
                  <a:gd name="T2" fmla="*/ 4 w 17"/>
                  <a:gd name="T3" fmla="*/ 0 h 17"/>
                  <a:gd name="T4" fmla="*/ 0 w 17"/>
                  <a:gd name="T5" fmla="*/ 5 h 17"/>
                  <a:gd name="T6" fmla="*/ 4 w 17"/>
                  <a:gd name="T7" fmla="*/ 9 h 17"/>
                  <a:gd name="T8" fmla="*/ 9 w 17"/>
                  <a:gd name="T9" fmla="*/ 5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6" y="8"/>
                    </a:moveTo>
                    <a:lnTo>
                      <a:pt x="6" y="0"/>
                    </a:lnTo>
                    <a:lnTo>
                      <a:pt x="0" y="9"/>
                    </a:lnTo>
                    <a:lnTo>
                      <a:pt x="6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CEE1EF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78" name="Freeform 2607"/>
              <p:cNvSpPr>
                <a:spLocks noChangeArrowheads="1"/>
              </p:cNvSpPr>
              <p:nvPr/>
            </p:nvSpPr>
            <p:spPr bwMode="auto">
              <a:xfrm>
                <a:off x="6271894" y="4863913"/>
                <a:ext cx="20061" cy="19678"/>
              </a:xfrm>
              <a:custGeom>
                <a:gdLst>
                  <a:gd name="T0" fmla="*/ 0 w 17"/>
                  <a:gd name="T1" fmla="*/ 6 h 17"/>
                  <a:gd name="T2" fmla="*/ 6 w 17"/>
                  <a:gd name="T3" fmla="*/ 8 h 17"/>
                  <a:gd name="T4" fmla="*/ 8 w 17"/>
                  <a:gd name="T5" fmla="*/ 2 h 17"/>
                  <a:gd name="T6" fmla="*/ 2 w 17"/>
                  <a:gd name="T7" fmla="*/ 0 h 17"/>
                  <a:gd name="T8" fmla="*/ 0 w 17"/>
                  <a:gd name="T9" fmla="*/ 6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0" y="12"/>
                    </a:moveTo>
                    <a:lnTo>
                      <a:pt x="12" y="16"/>
                    </a:lnTo>
                    <a:lnTo>
                      <a:pt x="16" y="4"/>
                    </a:lnTo>
                    <a:lnTo>
                      <a:pt x="3" y="0"/>
                    </a:lnTo>
                    <a:lnTo>
                      <a:pt x="0" y="12"/>
                    </a:lnTo>
                  </a:path>
                </a:pathLst>
              </a:custGeom>
              <a:solidFill>
                <a:srgbClr val="9DB9DA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79" name="Freeform 2608"/>
              <p:cNvSpPr>
                <a:spLocks noChangeArrowheads="1"/>
              </p:cNvSpPr>
              <p:nvPr/>
            </p:nvSpPr>
            <p:spPr bwMode="auto">
              <a:xfrm>
                <a:off x="6251834" y="4883591"/>
                <a:ext cx="22290" cy="21865"/>
              </a:xfrm>
              <a:custGeom>
                <a:gdLst>
                  <a:gd name="T0" fmla="*/ 1 w 18"/>
                  <a:gd name="T1" fmla="*/ 0 h 17"/>
                  <a:gd name="T2" fmla="*/ 0 w 18"/>
                  <a:gd name="T3" fmla="*/ 1 h 17"/>
                  <a:gd name="T4" fmla="*/ 4 w 18"/>
                  <a:gd name="T5" fmla="*/ 5 h 17"/>
                  <a:gd name="T6" fmla="*/ 8 w 18"/>
                  <a:gd name="T7" fmla="*/ 9 h 17"/>
                  <a:gd name="T8" fmla="*/ 9 w 18"/>
                  <a:gd name="T9" fmla="*/ 8 h 17"/>
                  <a:gd name="T10" fmla="*/ 4 w 18"/>
                  <a:gd name="T11" fmla="*/ 5 h 17"/>
                  <a:gd name="T12" fmla="*/ 1 w 18"/>
                  <a:gd name="T13" fmla="*/ 0 h 17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w 18"/>
                  <a:gd name="T22" fmla="*/ 0 h 17"/>
                  <a:gd name="T23" fmla="*/ 18 w 18"/>
                  <a:gd name="T24" fmla="*/ 17 h 17"/>
                </a:gdLst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T21" t="T22" r="T23" b="T24"/>
                <a:pathLst>
                  <a:path w="18" h="17">
                    <a:moveTo>
                      <a:pt x="2" y="0"/>
                    </a:moveTo>
                    <a:lnTo>
                      <a:pt x="0" y="1"/>
                    </a:lnTo>
                    <a:lnTo>
                      <a:pt x="7" y="9"/>
                    </a:lnTo>
                    <a:lnTo>
                      <a:pt x="15" y="16"/>
                    </a:lnTo>
                    <a:lnTo>
                      <a:pt x="17" y="14"/>
                    </a:lnTo>
                    <a:lnTo>
                      <a:pt x="8" y="8"/>
                    </a:lnTo>
                    <a:lnTo>
                      <a:pt x="2" y="0"/>
                    </a:lnTo>
                  </a:path>
                </a:pathLst>
              </a:custGeom>
              <a:solidFill>
                <a:srgbClr val="CCCCCC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80" name="Freeform 2609"/>
              <p:cNvSpPr>
                <a:spLocks noChangeArrowheads="1"/>
              </p:cNvSpPr>
              <p:nvPr/>
            </p:nvSpPr>
            <p:spPr bwMode="auto">
              <a:xfrm>
                <a:off x="6269665" y="4896709"/>
                <a:ext cx="22290" cy="21865"/>
              </a:xfrm>
              <a:custGeom>
                <a:gdLst>
                  <a:gd name="T0" fmla="*/ 9 w 17"/>
                  <a:gd name="T1" fmla="*/ 5 h 17"/>
                  <a:gd name="T2" fmla="*/ 0 w 17"/>
                  <a:gd name="T3" fmla="*/ 9 h 17"/>
                  <a:gd name="T4" fmla="*/ 0 w 17"/>
                  <a:gd name="T5" fmla="*/ 5 h 17"/>
                  <a:gd name="T6" fmla="*/ 9 w 17"/>
                  <a:gd name="T7" fmla="*/ 0 h 17"/>
                  <a:gd name="T8" fmla="*/ 9 w 17"/>
                  <a:gd name="T9" fmla="*/ 5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6" y="8"/>
                    </a:moveTo>
                    <a:lnTo>
                      <a:pt x="0" y="16"/>
                    </a:lnTo>
                    <a:lnTo>
                      <a:pt x="0" y="8"/>
                    </a:lnTo>
                    <a:lnTo>
                      <a:pt x="16" y="0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666666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81" name="Freeform 2610"/>
              <p:cNvSpPr>
                <a:spLocks noChangeArrowheads="1"/>
              </p:cNvSpPr>
              <p:nvPr/>
            </p:nvSpPr>
            <p:spPr bwMode="auto">
              <a:xfrm>
                <a:off x="6271894" y="4890150"/>
                <a:ext cx="20061" cy="21865"/>
              </a:xfrm>
              <a:custGeom>
                <a:gdLst>
                  <a:gd name="T0" fmla="*/ 0 w 17"/>
                  <a:gd name="T1" fmla="*/ 5 h 17"/>
                  <a:gd name="T2" fmla="*/ 6 w 17"/>
                  <a:gd name="T3" fmla="*/ 9 h 17"/>
                  <a:gd name="T4" fmla="*/ 8 w 17"/>
                  <a:gd name="T5" fmla="*/ 5 h 17"/>
                  <a:gd name="T6" fmla="*/ 2 w 17"/>
                  <a:gd name="T7" fmla="*/ 0 h 17"/>
                  <a:gd name="T8" fmla="*/ 0 w 17"/>
                  <a:gd name="T9" fmla="*/ 5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0" y="8"/>
                    </a:moveTo>
                    <a:lnTo>
                      <a:pt x="12" y="16"/>
                    </a:lnTo>
                    <a:lnTo>
                      <a:pt x="16" y="8"/>
                    </a:lnTo>
                    <a:lnTo>
                      <a:pt x="4" y="0"/>
                    </a:lnTo>
                    <a:lnTo>
                      <a:pt x="0" y="8"/>
                    </a:lnTo>
                  </a:path>
                </a:pathLst>
              </a:custGeom>
              <a:solidFill>
                <a:srgbClr val="66BCA4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  <p:sp>
            <p:nvSpPr>
              <p:cNvPr id="482" name="Freeform 2611"/>
              <p:cNvSpPr>
                <a:spLocks noChangeArrowheads="1"/>
              </p:cNvSpPr>
              <p:nvPr/>
            </p:nvSpPr>
            <p:spPr bwMode="auto">
              <a:xfrm>
                <a:off x="6254063" y="4877031"/>
                <a:ext cx="22290" cy="24051"/>
              </a:xfrm>
              <a:custGeom>
                <a:gdLst>
                  <a:gd name="T0" fmla="*/ 0 w 17"/>
                  <a:gd name="T1" fmla="*/ 3 h 17"/>
                  <a:gd name="T2" fmla="*/ 9 w 17"/>
                  <a:gd name="T3" fmla="*/ 10 h 17"/>
                  <a:gd name="T4" fmla="*/ 9 w 17"/>
                  <a:gd name="T5" fmla="*/ 6 h 17"/>
                  <a:gd name="T6" fmla="*/ 5 w 17"/>
                  <a:gd name="T7" fmla="*/ 0 h 17"/>
                  <a:gd name="T8" fmla="*/ 0 w 17"/>
                  <a:gd name="T9" fmla="*/ 3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0" y="5"/>
                    </a:moveTo>
                    <a:lnTo>
                      <a:pt x="16" y="16"/>
                    </a:lnTo>
                    <a:lnTo>
                      <a:pt x="16" y="10"/>
                    </a:lnTo>
                    <a:lnTo>
                      <a:pt x="8" y="0"/>
                    </a:lnTo>
                    <a:lnTo>
                      <a:pt x="0" y="5"/>
                    </a:lnTo>
                  </a:path>
                </a:pathLst>
              </a:custGeom>
              <a:solidFill>
                <a:srgbClr val="66BCA4"/>
              </a:solidFill>
              <a:ln w="9525">
                <a:noFill/>
                <a:bevel/>
              </a:ln>
            </p:spPr>
            <p:txBody>
              <a:bodyPr wrap="none" lIns="19212" tIns="9606" rIns="19212" bIns="9606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zh-CN" sz="14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sym typeface="Arial" pitchFamily="34" charset="0"/>
                </a:endParaRPr>
              </a:p>
            </p:txBody>
          </p:sp>
        </p:grpSp>
        <p:cxnSp>
          <p:nvCxnSpPr>
            <p:cNvPr id="295" name="直接箭头连接符 294"/>
            <p:cNvCxnSpPr/>
            <p:nvPr/>
          </p:nvCxnSpPr>
          <p:spPr bwMode="auto">
            <a:xfrm>
              <a:off x="1547664" y="1884857"/>
              <a:ext cx="576000" cy="0"/>
            </a:xfrm>
            <a:prstGeom prst="straightConnector1">
              <a:avLst/>
            </a:prstGeom>
            <a:solidFill>
              <a:schemeClr val="accent1"/>
            </a:solidFill>
            <a:ln w="127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cxnSp>
          <p:nvCxnSpPr>
            <p:cNvPr id="296" name="直接箭头连接符 295"/>
            <p:cNvCxnSpPr/>
            <p:nvPr/>
          </p:nvCxnSpPr>
          <p:spPr bwMode="auto">
            <a:xfrm>
              <a:off x="2699856" y="1884857"/>
              <a:ext cx="576000" cy="0"/>
            </a:xfrm>
            <a:prstGeom prst="straightConnector1">
              <a:avLst/>
            </a:prstGeom>
            <a:solidFill>
              <a:schemeClr val="accent1"/>
            </a:solidFill>
            <a:ln w="127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sp>
          <p:nvSpPr>
            <p:cNvPr id="509" name="TextBox 508"/>
            <p:cNvSpPr txBox="1"/>
            <p:nvPr/>
          </p:nvSpPr>
          <p:spPr bwMode="auto">
            <a:xfrm>
              <a:off x="1022811" y="1934172"/>
              <a:ext cx="596861" cy="2406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FAA26D3D-D897-4be2-8F04-BA451C77F1D7}">
                <ma14:placeholderFlag xmlns="" xmlns:ma14="http://schemas.microsoft.com/office/mac/drawingml/2011/main" val="1"/>
              </a:ext>
            </a:extLst>
          </p:spPr>
          <p:txBody>
            <a:bodyPr vert="horz" wrap="square" lIns="36000" tIns="36000" rIns="36000" bIns="36000" numCol="1" rtlCol="0" anchor="ctr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>
                <a:lnSpc>
                  <a:spcPts val="1500"/>
                </a:lnSpc>
              </a:pPr>
              <a:r>
                <a:rPr lang="zh-CN" altLang="en-US" sz="800" kern="0" smtClean="0">
                  <a:latin typeface="华文细黑" pitchFamily="2" charset="-122"/>
                  <a:ea typeface="华文细黑" pitchFamily="2" charset="-122"/>
                  <a:cs typeface="华文黑体" pitchFamily="2" charset="-122"/>
                </a:rPr>
                <a:t>客户仓库</a:t>
              </a:r>
              <a:endParaRPr lang="zh-CN" altLang="en-US" sz="800" kern="0">
                <a:latin typeface="华文细黑" pitchFamily="2" charset="-122"/>
                <a:ea typeface="华文细黑" pitchFamily="2" charset="-122"/>
                <a:cs typeface="华文黑体" pitchFamily="2" charset="-122"/>
              </a:endParaRPr>
            </a:p>
          </p:txBody>
        </p:sp>
        <p:sp>
          <p:nvSpPr>
            <p:cNvPr id="510" name="TextBox 509"/>
            <p:cNvSpPr txBox="1"/>
            <p:nvPr/>
          </p:nvSpPr>
          <p:spPr bwMode="auto">
            <a:xfrm>
              <a:off x="2078730" y="1934172"/>
              <a:ext cx="596861" cy="2406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FAA26D3D-D897-4be2-8F04-BA451C77F1D7}">
                <ma14:placeholderFlag xmlns="" xmlns:ma14="http://schemas.microsoft.com/office/mac/drawingml/2011/main" val="1"/>
              </a:ext>
            </a:extLst>
          </p:spPr>
          <p:txBody>
            <a:bodyPr vert="horz" wrap="square" lIns="36000" tIns="36000" rIns="36000" bIns="36000" numCol="1" rtlCol="0" anchor="ctr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>
                <a:lnSpc>
                  <a:spcPts val="1500"/>
                </a:lnSpc>
              </a:pPr>
              <a:r>
                <a:rPr lang="zh-CN" altLang="en-US" sz="800" kern="0">
                  <a:latin typeface="华文细黑" pitchFamily="2" charset="-122"/>
                  <a:ea typeface="华文细黑" pitchFamily="2" charset="-122"/>
                  <a:cs typeface="华文黑体" pitchFamily="2" charset="-122"/>
                </a:rPr>
                <a:t>门店</a:t>
              </a:r>
            </a:p>
          </p:txBody>
        </p:sp>
        <p:sp>
          <p:nvSpPr>
            <p:cNvPr id="511" name="TextBox 510"/>
            <p:cNvSpPr txBox="1"/>
            <p:nvPr/>
          </p:nvSpPr>
          <p:spPr bwMode="auto">
            <a:xfrm>
              <a:off x="3183051" y="1934172"/>
              <a:ext cx="596861" cy="2406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FAA26D3D-D897-4be2-8F04-BA451C77F1D7}">
                <ma14:placeholderFlag xmlns="" xmlns:ma14="http://schemas.microsoft.com/office/mac/drawingml/2011/main" val="1"/>
              </a:ext>
            </a:extLst>
          </p:spPr>
          <p:txBody>
            <a:bodyPr vert="horz" wrap="square" lIns="36000" tIns="36000" rIns="36000" bIns="36000" numCol="1" rtlCol="0" anchor="ctr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>
                <a:lnSpc>
                  <a:spcPts val="1500"/>
                </a:lnSpc>
              </a:pPr>
              <a:r>
                <a:rPr lang="zh-CN" altLang="en-US" sz="800" kern="0" smtClean="0">
                  <a:latin typeface="华文细黑" pitchFamily="2" charset="-122"/>
                  <a:ea typeface="华文细黑" pitchFamily="2" charset="-122"/>
                  <a:cs typeface="华文黑体" pitchFamily="2" charset="-122"/>
                </a:rPr>
                <a:t>外场</a:t>
              </a:r>
              <a:endParaRPr lang="zh-CN" altLang="en-US" sz="800" kern="0">
                <a:latin typeface="华文细黑" pitchFamily="2" charset="-122"/>
                <a:ea typeface="华文细黑" pitchFamily="2" charset="-122"/>
                <a:cs typeface="华文黑体" pitchFamily="2" charset="-122"/>
              </a:endParaRPr>
            </a:p>
          </p:txBody>
        </p:sp>
        <p:pic>
          <p:nvPicPr>
            <p:cNvPr id="514" name="Picture 3"/>
            <p:cNvPicPr>
              <a:picLocks noChangeAspect="1" noChangeArrowheads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145411" y="1755368"/>
              <a:ext cx="413398" cy="2459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31" name="矩形 230"/>
          <p:cNvSpPr/>
          <p:nvPr/>
        </p:nvSpPr>
        <p:spPr>
          <a:xfrm>
            <a:off x="631037" y="4059783"/>
            <a:ext cx="1363302" cy="276999"/>
          </a:xfrm>
          <a:prstGeom prst="rect">
            <a:avLst/>
          </a:prstGeom>
        </p:spPr>
        <p:txBody>
          <a:bodyPr wrap="none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71450" indent="-171450" eaLnBrk="0" hangingPunct="0">
              <a:buFont typeface="Arial" pitchFamily="34" charset="0"/>
              <a:buChar char="•"/>
            </a:pPr>
            <a:r>
              <a:rPr lang="zh-CN" altLang="en-US" sz="1050" smtClean="0">
                <a:latin typeface="华文细黑" pitchFamily="2" charset="-122"/>
                <a:ea typeface="华文细黑" pitchFamily="2" charset="-122"/>
                <a:cs typeface="ＭＳ Ｐゴシック" charset="0"/>
              </a:rPr>
              <a:t>销售组织整合</a:t>
            </a:r>
            <a:endParaRPr lang="en-US" altLang="zh-CN" sz="1050" smtClean="0">
              <a:latin typeface="华文细黑" pitchFamily="2" charset="-122"/>
              <a:ea typeface="华文细黑" pitchFamily="2" charset="-122"/>
              <a:cs typeface="ＭＳ Ｐゴシック" charset="0"/>
            </a:endParaRPr>
          </a:p>
        </p:txBody>
      </p:sp>
      <p:sp>
        <p:nvSpPr>
          <p:cNvPr id="232" name="矩形 231"/>
          <p:cNvSpPr/>
          <p:nvPr/>
        </p:nvSpPr>
        <p:spPr>
          <a:xfrm>
            <a:off x="1797528" y="4059783"/>
            <a:ext cx="1363302" cy="276999"/>
          </a:xfrm>
          <a:prstGeom prst="rect">
            <a:avLst/>
          </a:prstGeom>
        </p:spPr>
        <p:txBody>
          <a:bodyPr wrap="none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71450" indent="-171450" eaLnBrk="0" hangingPunct="0">
              <a:buFont typeface="Arial" pitchFamily="34" charset="0"/>
              <a:buChar char="•"/>
            </a:pPr>
            <a:r>
              <a:rPr lang="zh-CN" altLang="en-US" sz="1050" smtClean="0">
                <a:latin typeface="华文细黑" pitchFamily="2" charset="-122"/>
                <a:ea typeface="华文细黑" pitchFamily="2" charset="-122"/>
                <a:cs typeface="ＭＳ Ｐゴシック" charset="0"/>
              </a:rPr>
              <a:t>折扣系数调整</a:t>
            </a:r>
            <a:endParaRPr lang="en-US" altLang="zh-CN" sz="1050" smtClean="0">
              <a:latin typeface="华文细黑" pitchFamily="2" charset="-122"/>
              <a:ea typeface="华文细黑" pitchFamily="2" charset="-122"/>
              <a:cs typeface="ＭＳ Ｐゴシック" charset="0"/>
            </a:endParaRPr>
          </a:p>
        </p:txBody>
      </p:sp>
      <p:sp>
        <p:nvSpPr>
          <p:cNvPr id="233" name="矩形 232"/>
          <p:cNvSpPr/>
          <p:nvPr/>
        </p:nvSpPr>
        <p:spPr>
          <a:xfrm>
            <a:off x="2964018" y="4059783"/>
            <a:ext cx="1363302" cy="276999"/>
          </a:xfrm>
          <a:prstGeom prst="rect">
            <a:avLst/>
          </a:prstGeom>
        </p:spPr>
        <p:txBody>
          <a:bodyPr wrap="none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71450" indent="-171450" eaLnBrk="0" hangingPunct="0">
              <a:buFont typeface="Arial" pitchFamily="34" charset="0"/>
              <a:buChar char="•"/>
            </a:pPr>
            <a:r>
              <a:rPr lang="zh-CN" altLang="en-US" sz="1050" smtClean="0">
                <a:latin typeface="华文细黑" pitchFamily="2" charset="-122"/>
                <a:ea typeface="华文细黑" pitchFamily="2" charset="-122"/>
                <a:cs typeface="ＭＳ Ｐゴシック" charset="0"/>
              </a:rPr>
              <a:t>取消业绩双算</a:t>
            </a:r>
            <a:endParaRPr lang="en-US" altLang="zh-CN" sz="1050" smtClean="0">
              <a:latin typeface="华文细黑" pitchFamily="2" charset="-122"/>
              <a:ea typeface="华文细黑" pitchFamily="2" charset="-122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9013702"/>
      </p:ext>
    </p:ext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" name="TextBox 32"/>
          <p:cNvSpPr txBox="1"/>
          <p:nvPr/>
        </p:nvSpPr>
        <p:spPr>
          <a:xfrm>
            <a:off x="3419872" y="1128754"/>
            <a:ext cx="4824536" cy="3243196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en-US" altLang="zh-CN" sz="1050" b="1">
              <a:latin typeface="华文细黑" pitchFamily="2" charset="-122"/>
              <a:ea typeface="华文细黑" pitchFamily="2" charset="-122"/>
            </a:endParaRPr>
          </a:p>
          <a:p>
            <a:pPr>
              <a:lnSpc>
                <a:spcPct val="150000"/>
              </a:lnSpc>
            </a:pPr>
            <a:endParaRPr lang="en-US" altLang="zh-CN" sz="1050" b="1">
              <a:latin typeface="华文细黑" pitchFamily="2" charset="-122"/>
              <a:ea typeface="华文细黑" pitchFamily="2" charset="-122"/>
            </a:endParaRPr>
          </a:p>
          <a:p>
            <a:pPr>
              <a:lnSpc>
                <a:spcPct val="150000"/>
              </a:lnSpc>
            </a:pPr>
            <a:endParaRPr lang="en-US" altLang="zh-CN" sz="1050" b="1">
              <a:latin typeface="华文细黑" pitchFamily="2" charset="-122"/>
              <a:ea typeface="华文细黑" pitchFamily="2" charset="-122"/>
            </a:endParaRPr>
          </a:p>
          <a:p>
            <a:pPr>
              <a:lnSpc>
                <a:spcPct val="150000"/>
              </a:lnSpc>
            </a:pPr>
            <a:endParaRPr lang="en-US" altLang="zh-CN" sz="1050" b="1">
              <a:latin typeface="华文细黑" pitchFamily="2" charset="-122"/>
              <a:ea typeface="华文细黑" pitchFamily="2" charset="-122"/>
            </a:endParaRPr>
          </a:p>
          <a:p>
            <a:pPr>
              <a:lnSpc>
                <a:spcPct val="150000"/>
              </a:lnSpc>
            </a:pPr>
            <a:endParaRPr lang="en-US" altLang="zh-CN" sz="1050" b="1">
              <a:latin typeface="华文细黑" pitchFamily="2" charset="-122"/>
              <a:ea typeface="华文细黑" pitchFamily="2" charset="-122"/>
            </a:endParaRPr>
          </a:p>
          <a:p>
            <a:pPr>
              <a:lnSpc>
                <a:spcPct val="150000"/>
              </a:lnSpc>
            </a:pPr>
            <a:endParaRPr lang="en-US" altLang="zh-CN" sz="1050" b="1">
              <a:latin typeface="华文细黑" pitchFamily="2" charset="-122"/>
              <a:ea typeface="华文细黑" pitchFamily="2" charset="-122"/>
            </a:endParaRPr>
          </a:p>
          <a:p>
            <a:pPr>
              <a:lnSpc>
                <a:spcPct val="150000"/>
              </a:lnSpc>
            </a:pPr>
            <a:endParaRPr lang="en-US" altLang="zh-CN" sz="1050" b="1">
              <a:latin typeface="华文细黑" pitchFamily="2" charset="-122"/>
              <a:ea typeface="华文细黑" pitchFamily="2" charset="-122"/>
            </a:endParaRPr>
          </a:p>
          <a:p>
            <a:pPr>
              <a:lnSpc>
                <a:spcPct val="150000"/>
              </a:lnSpc>
            </a:pPr>
            <a:endParaRPr lang="en-US" altLang="zh-CN" sz="1050" b="1">
              <a:latin typeface="华文细黑" pitchFamily="2" charset="-122"/>
              <a:ea typeface="华文细黑" pitchFamily="2" charset="-122"/>
            </a:endParaRPr>
          </a:p>
          <a:p>
            <a:pPr>
              <a:lnSpc>
                <a:spcPct val="150000"/>
              </a:lnSpc>
            </a:pPr>
            <a:endParaRPr lang="en-US" altLang="zh-CN" sz="1050" b="1">
              <a:latin typeface="华文细黑" pitchFamily="2" charset="-122"/>
              <a:ea typeface="华文细黑" pitchFamily="2" charset="-122"/>
            </a:endParaRPr>
          </a:p>
          <a:p>
            <a:pPr>
              <a:lnSpc>
                <a:spcPct val="150000"/>
              </a:lnSpc>
            </a:pPr>
            <a:endParaRPr lang="en-US" altLang="zh-CN" sz="1050" b="1">
              <a:latin typeface="华文细黑" pitchFamily="2" charset="-122"/>
              <a:ea typeface="华文细黑" pitchFamily="2" charset="-122"/>
            </a:endParaRPr>
          </a:p>
          <a:p>
            <a:pPr>
              <a:lnSpc>
                <a:spcPct val="150000"/>
              </a:lnSpc>
            </a:pPr>
            <a:endParaRPr lang="en-US" altLang="zh-CN" sz="1050" b="1">
              <a:latin typeface="华文细黑" pitchFamily="2" charset="-122"/>
              <a:ea typeface="华文细黑" pitchFamily="2" charset="-122"/>
            </a:endParaRPr>
          </a:p>
          <a:p>
            <a:pPr>
              <a:lnSpc>
                <a:spcPct val="150000"/>
              </a:lnSpc>
            </a:pPr>
            <a:endParaRPr lang="en-US" altLang="zh-CN" sz="1050" b="1">
              <a:latin typeface="华文细黑" pitchFamily="2" charset="-122"/>
              <a:ea typeface="华文细黑" pitchFamily="2" charset="-122"/>
            </a:endParaRPr>
          </a:p>
          <a:p>
            <a:pPr>
              <a:lnSpc>
                <a:spcPct val="150000"/>
              </a:lnSpc>
            </a:pPr>
            <a:endParaRPr lang="en-US" altLang="zh-CN" sz="1050" b="1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7" name="Title 1"/>
          <p:cNvSpPr txBox="1"/>
          <p:nvPr/>
        </p:nvSpPr>
        <p:spPr>
          <a:xfrm>
            <a:off x="527394" y="10316"/>
            <a:ext cx="7500990" cy="473202"/>
          </a:xfrm>
          <a:prstGeom prst="rect">
            <a:avLst/>
          </a:prstGeom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zh-CN"/>
            </a:defPPr>
            <a:lvl1pPr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800" smtClean="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通过大客户模式</a:t>
            </a:r>
            <a:r>
              <a:rPr lang="zh-CN" altLang="en-US" sz="180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创新</a:t>
            </a:r>
            <a:r>
              <a:rPr lang="zh-CN" altLang="en-US" sz="1800" smtClean="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，解决根本性问题</a:t>
            </a:r>
            <a:endParaRPr lang="zh-CN" altLang="en-US" sz="1800">
              <a:latin typeface="华文细黑" pitchFamily="2" charset="-122"/>
              <a:ea typeface="华文细黑" pitchFamily="2" charset="-122"/>
              <a:cs typeface="华文黑体" pitchFamily="2" charset="-122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683568" y="2476691"/>
            <a:ext cx="864096" cy="646331"/>
          </a:xfrm>
          <a:prstGeom prst="rect">
            <a:avLst/>
          </a:prstGeom>
          <a:solidFill>
            <a:srgbClr val="FFC000"/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200" b="1" smtClean="0">
                <a:latin typeface="华文细黑" pitchFamily="2" charset="-122"/>
                <a:ea typeface="华文细黑" pitchFamily="2" charset="-122"/>
              </a:rPr>
              <a:t>优化</a:t>
            </a:r>
            <a:endParaRPr lang="en-US" altLang="zh-CN" sz="1200" b="1" smtClean="0">
              <a:latin typeface="华文细黑" pitchFamily="2" charset="-122"/>
              <a:ea typeface="华文细黑" pitchFamily="2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sz="1200" b="1" smtClean="0">
                <a:latin typeface="华文细黑" pitchFamily="2" charset="-122"/>
                <a:ea typeface="华文细黑" pitchFamily="2" charset="-122"/>
              </a:rPr>
              <a:t>改善</a:t>
            </a:r>
            <a:endParaRPr lang="zh-CN" altLang="en-US" sz="1200" b="1">
              <a:latin typeface="华文细黑" pitchFamily="2" charset="-122"/>
              <a:ea typeface="华文细黑" pitchFamily="2" charset="-122"/>
            </a:endParaRPr>
          </a:p>
        </p:txBody>
      </p:sp>
      <p:cxnSp>
        <p:nvCxnSpPr>
          <p:cNvPr id="13" name="肘形连接符 12"/>
          <p:cNvCxnSpPr/>
          <p:nvPr/>
        </p:nvCxnSpPr>
        <p:spPr bwMode="auto">
          <a:xfrm>
            <a:off x="1547664" y="2805199"/>
            <a:ext cx="216859" cy="1350759"/>
          </a:xfrm>
          <a:prstGeom prst="bentConnector3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4" name="肘形连接符 13"/>
          <p:cNvCxnSpPr/>
          <p:nvPr/>
        </p:nvCxnSpPr>
        <p:spPr bwMode="auto">
          <a:xfrm flipV="1">
            <a:off x="1547664" y="1369978"/>
            <a:ext cx="215434" cy="1435221"/>
          </a:xfrm>
          <a:prstGeom prst="bentConnector3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16" name="TextBox 15"/>
          <p:cNvSpPr txBox="1"/>
          <p:nvPr/>
        </p:nvSpPr>
        <p:spPr>
          <a:xfrm>
            <a:off x="1868790" y="1081978"/>
            <a:ext cx="975018" cy="841700"/>
          </a:xfrm>
          <a:prstGeom prst="rect">
            <a:avLst/>
          </a:prstGeom>
          <a:solidFill>
            <a:srgbClr val="FFFFFF">
              <a:lumMod val="65000"/>
            </a:srgbClr>
          </a:solidFill>
          <a:ln>
            <a:noFill/>
          </a:ln>
        </p:spPr>
        <p:txBody>
          <a:bodyPr vert="horz" wrap="square" lIns="72009" tIns="72009" rIns="72009" bIns="72009" rtlCol="0" anchor="ctr" anchorCtr="0">
            <a:noAutofit/>
          </a:bodyPr>
          <a:lstStyle>
            <a:defPPr>
              <a:defRPr lang="zh-CN"/>
            </a:defPPr>
            <a:lvl1pPr marL="0" lvl="0" indent="0" algn="l" defTabSz="685064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1pPr>
            <a:lvl2pPr marL="148188" lvl="1" indent="-146974" algn="l" defTabSz="685064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2pPr>
            <a:lvl3pPr marL="349820" lvl="2" indent="-200418" algn="l" defTabSz="685064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3pPr>
            <a:lvl4pPr marL="470071" lvl="3" indent="-119036" algn="l" defTabSz="685064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4pPr>
            <a:lvl5pPr marL="573705" lvl="4" indent="-99602" algn="l" defTabSz="685064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5pPr>
            <a:lvl6pPr marL="573705" indent="-99602" algn="l" defTabSz="685064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kern="1200" baseline="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6pPr>
            <a:lvl7pPr marL="573705" indent="-99602" algn="l" defTabSz="685064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kern="1200" baseline="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7pPr>
            <a:lvl8pPr marL="573705" indent="-99602" algn="l" defTabSz="685064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kern="1200" baseline="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8pPr>
            <a:lvl9pPr marL="573705" indent="-99602" algn="l" defTabSz="685064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kern="1200" baseline="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200" b="1" smtClean="0">
                <a:latin typeface="华文细黑" pitchFamily="2" charset="-122"/>
                <a:ea typeface="华文细黑" pitchFamily="2" charset="-122"/>
              </a:rPr>
              <a:t>模式方面</a:t>
            </a:r>
            <a:endParaRPr lang="zh-CN" altLang="en-US" sz="1200" b="1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1868790" y="3579862"/>
            <a:ext cx="975018" cy="864096"/>
          </a:xfrm>
          <a:prstGeom prst="rect">
            <a:avLst/>
          </a:prstGeom>
          <a:solidFill>
            <a:srgbClr val="FFFFFF">
              <a:lumMod val="65000"/>
            </a:srgbClr>
          </a:solidFill>
          <a:ln>
            <a:noFill/>
          </a:ln>
        </p:spPr>
        <p:txBody>
          <a:bodyPr vert="horz" wrap="square" lIns="72009" tIns="72009" rIns="72009" bIns="72009" rtlCol="0" anchor="ctr" anchorCtr="0">
            <a:noAutofit/>
          </a:bodyPr>
          <a:lstStyle>
            <a:defPPr>
              <a:defRPr lang="zh-CN"/>
            </a:defPPr>
            <a:lvl1pPr marL="0" lvl="0" indent="0" algn="ctr" defTabSz="685064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200" b="1" kern="1200" baseline="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  <a:cs typeface="+mn-cs"/>
              </a:defRPr>
            </a:lvl1pPr>
            <a:lvl2pPr marL="148188" lvl="1" indent="-146974" algn="l" defTabSz="685064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2pPr>
            <a:lvl3pPr marL="349820" lvl="2" indent="-200418" algn="l" defTabSz="685064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3pPr>
            <a:lvl4pPr marL="470071" lvl="3" indent="-119036" algn="l" defTabSz="685064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4pPr>
            <a:lvl5pPr marL="573705" lvl="4" indent="-99602" algn="l" defTabSz="685064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5pPr>
            <a:lvl6pPr marL="573705" indent="-99602" algn="l" defTabSz="685064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kern="1200" baseline="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6pPr>
            <a:lvl7pPr marL="573705" indent="-99602" algn="l" defTabSz="685064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kern="1200" baseline="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7pPr>
            <a:lvl8pPr marL="573705" indent="-99602" algn="l" defTabSz="685064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kern="1200" baseline="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8pPr>
            <a:lvl9pPr marL="573705" indent="-99602" algn="l" defTabSz="685064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kern="1200" baseline="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mtClean="0"/>
              <a:t>体系方面</a:t>
            </a:r>
            <a:endParaRPr lang="zh-CN" altLang="en-US"/>
          </a:p>
        </p:txBody>
      </p:sp>
      <p:grpSp>
        <p:nvGrpSpPr>
          <p:cNvPr id="34" name="组合 33"/>
          <p:cNvGrpSpPr/>
          <p:nvPr/>
        </p:nvGrpSpPr>
        <p:grpSpPr>
          <a:xfrm>
            <a:off x="3493377" y="1081978"/>
            <a:ext cx="4679023" cy="697684"/>
            <a:chOff x="3493377" y="1081978"/>
            <a:chExt cx="4679023" cy="697684"/>
          </a:xfrm>
        </p:grpSpPr>
        <p:sp>
          <p:nvSpPr>
            <p:cNvPr id="29" name="矩形 28"/>
            <p:cNvSpPr/>
            <p:nvPr/>
          </p:nvSpPr>
          <p:spPr bwMode="auto">
            <a:xfrm>
              <a:off x="3493377" y="1081978"/>
              <a:ext cx="4679023" cy="697684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9525" cap="flat" cmpd="sng" algn="ctr">
              <a:solidFill>
                <a:schemeClr val="bg1">
                  <a:lumMod val="7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1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细黑" pitchFamily="2" charset="-122"/>
                <a:ea typeface="华文细黑" pitchFamily="2" charset="-122"/>
                <a:cs typeface="ＭＳ Ｐゴシック" charset="0"/>
              </a:endParaRPr>
            </a:p>
          </p:txBody>
        </p:sp>
        <p:sp>
          <p:nvSpPr>
            <p:cNvPr id="8" name="矩形 7"/>
            <p:cNvSpPr/>
            <p:nvPr/>
          </p:nvSpPr>
          <p:spPr>
            <a:xfrm>
              <a:off x="3995936" y="1091596"/>
              <a:ext cx="4054860" cy="600164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600"/>
                </a:spcBef>
                <a:spcAft>
                  <a:spcPts val="600"/>
                </a:spcAft>
              </a:pPr>
              <a:r>
                <a:rPr lang="zh-CN" altLang="en-US" sz="1100">
                  <a:latin typeface="华文细黑" pitchFamily="2" charset="-122"/>
                  <a:ea typeface="华文细黑" pitchFamily="2" charset="-122"/>
                </a:rPr>
                <a:t>①通过大客户模式的创新，促进大客户的开发，</a:t>
              </a:r>
              <a:r>
                <a:rPr lang="zh-CN" altLang="en-US" sz="1100" b="1">
                  <a:solidFill>
                    <a:srgbClr val="FF0000"/>
                  </a:solidFill>
                  <a:latin typeface="华文细黑" pitchFamily="2" charset="-122"/>
                  <a:ea typeface="华文细黑" pitchFamily="2" charset="-122"/>
                </a:rPr>
                <a:t>提升大客户的收入和利润</a:t>
              </a:r>
              <a:endParaRPr lang="en-US" altLang="zh-CN" sz="1100" b="1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</p:grpSp>
      <p:grpSp>
        <p:nvGrpSpPr>
          <p:cNvPr id="35" name="组合 34"/>
          <p:cNvGrpSpPr/>
          <p:nvPr/>
        </p:nvGrpSpPr>
        <p:grpSpPr>
          <a:xfrm>
            <a:off x="3478796" y="1952044"/>
            <a:ext cx="4679023" cy="698090"/>
            <a:chOff x="3478796" y="1923678"/>
            <a:chExt cx="4679023" cy="698090"/>
          </a:xfrm>
        </p:grpSpPr>
        <p:sp>
          <p:nvSpPr>
            <p:cNvPr id="30" name="矩形 29"/>
            <p:cNvSpPr/>
            <p:nvPr/>
          </p:nvSpPr>
          <p:spPr bwMode="auto">
            <a:xfrm>
              <a:off x="3478796" y="1923678"/>
              <a:ext cx="4679023" cy="69809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9525" cap="flat" cmpd="sng" algn="ctr">
              <a:solidFill>
                <a:schemeClr val="bg1">
                  <a:lumMod val="7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1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细黑" pitchFamily="2" charset="-122"/>
                <a:ea typeface="华文细黑" pitchFamily="2" charset="-122"/>
                <a:cs typeface="ＭＳ Ｐゴシック" charset="0"/>
              </a:endParaRPr>
            </a:p>
          </p:txBody>
        </p:sp>
        <p:sp>
          <p:nvSpPr>
            <p:cNvPr id="22" name="矩形 21"/>
            <p:cNvSpPr/>
            <p:nvPr/>
          </p:nvSpPr>
          <p:spPr>
            <a:xfrm>
              <a:off x="3995936" y="1949595"/>
              <a:ext cx="4054860" cy="600164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600"/>
                </a:spcBef>
                <a:spcAft>
                  <a:spcPts val="600"/>
                </a:spcAft>
              </a:pPr>
              <a:r>
                <a:rPr lang="zh-CN" altLang="en-US" sz="1100">
                  <a:latin typeface="华文细黑" pitchFamily="2" charset="-122"/>
                  <a:ea typeface="华文细黑" pitchFamily="2" charset="-122"/>
                </a:rPr>
                <a:t>②通过新模式下前端操作模式的调整，降低大客户前端成本，实现</a:t>
              </a:r>
              <a:r>
                <a:rPr lang="zh-CN" altLang="en-US" sz="1100" b="1">
                  <a:solidFill>
                    <a:srgbClr val="FF0000"/>
                  </a:solidFill>
                  <a:latin typeface="华文细黑" pitchFamily="2" charset="-122"/>
                  <a:ea typeface="华文细黑" pitchFamily="2" charset="-122"/>
                </a:rPr>
                <a:t>成本的优化</a:t>
              </a:r>
            </a:p>
          </p:txBody>
        </p:sp>
      </p:grpSp>
      <p:grpSp>
        <p:nvGrpSpPr>
          <p:cNvPr id="36" name="组合 35"/>
          <p:cNvGrpSpPr/>
          <p:nvPr/>
        </p:nvGrpSpPr>
        <p:grpSpPr>
          <a:xfrm>
            <a:off x="3493377" y="2822516"/>
            <a:ext cx="4679023" cy="672172"/>
            <a:chOff x="3493377" y="2787774"/>
            <a:chExt cx="4679023" cy="672172"/>
          </a:xfrm>
        </p:grpSpPr>
        <p:sp>
          <p:nvSpPr>
            <p:cNvPr id="31" name="矩形 30"/>
            <p:cNvSpPr/>
            <p:nvPr/>
          </p:nvSpPr>
          <p:spPr bwMode="auto">
            <a:xfrm>
              <a:off x="3493377" y="2792591"/>
              <a:ext cx="4679023" cy="667355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9525" cap="flat" cmpd="sng" algn="ctr">
              <a:solidFill>
                <a:schemeClr val="bg1">
                  <a:lumMod val="7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1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细黑" pitchFamily="2" charset="-122"/>
                <a:ea typeface="华文细黑" pitchFamily="2" charset="-122"/>
                <a:cs typeface="ＭＳ Ｐゴシック" charset="0"/>
              </a:endParaRPr>
            </a:p>
          </p:txBody>
        </p:sp>
        <p:sp>
          <p:nvSpPr>
            <p:cNvPr id="23" name="矩形 22"/>
            <p:cNvSpPr/>
            <p:nvPr/>
          </p:nvSpPr>
          <p:spPr>
            <a:xfrm>
              <a:off x="3995936" y="2787774"/>
              <a:ext cx="4054860" cy="569323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600"/>
                </a:spcBef>
                <a:spcAft>
                  <a:spcPts val="600"/>
                </a:spcAft>
              </a:pPr>
              <a:r>
                <a:rPr lang="zh-CN" altLang="en-US" sz="1100">
                  <a:latin typeface="华文细黑" pitchFamily="2" charset="-122"/>
                  <a:ea typeface="华文细黑" pitchFamily="2" charset="-122"/>
                </a:rPr>
                <a:t>③通过新模式下激励模式的变革，有效提升销售开发大客户的</a:t>
              </a:r>
              <a:r>
                <a:rPr lang="zh-CN" altLang="en-US" sz="1100" b="1">
                  <a:solidFill>
                    <a:srgbClr val="FF0000"/>
                  </a:solidFill>
                  <a:latin typeface="华文细黑" pitchFamily="2" charset="-122"/>
                  <a:ea typeface="华文细黑" pitchFamily="2" charset="-122"/>
                </a:rPr>
                <a:t>积极性</a:t>
              </a:r>
              <a:r>
                <a:rPr lang="zh-CN" altLang="en-US" sz="1100">
                  <a:latin typeface="华文细黑" pitchFamily="2" charset="-122"/>
                  <a:ea typeface="华文细黑" pitchFamily="2" charset="-122"/>
                </a:rPr>
                <a:t>，提高人均新客户开发数</a:t>
              </a:r>
              <a:endParaRPr lang="en-US" altLang="zh-CN" sz="1100">
                <a:latin typeface="华文细黑" pitchFamily="2" charset="-122"/>
                <a:ea typeface="华文细黑" pitchFamily="2" charset="-122"/>
              </a:endParaRPr>
            </a:p>
          </p:txBody>
        </p:sp>
      </p:grpSp>
      <p:grpSp>
        <p:nvGrpSpPr>
          <p:cNvPr id="37" name="组合 36"/>
          <p:cNvGrpSpPr/>
          <p:nvPr/>
        </p:nvGrpSpPr>
        <p:grpSpPr>
          <a:xfrm>
            <a:off x="3504510" y="3651870"/>
            <a:ext cx="4679023" cy="738663"/>
            <a:chOff x="3504510" y="3705295"/>
            <a:chExt cx="4679023" cy="738663"/>
          </a:xfrm>
        </p:grpSpPr>
        <p:sp>
          <p:nvSpPr>
            <p:cNvPr id="32" name="矩形 31"/>
            <p:cNvSpPr/>
            <p:nvPr/>
          </p:nvSpPr>
          <p:spPr bwMode="auto">
            <a:xfrm>
              <a:off x="3504510" y="3705295"/>
              <a:ext cx="4679023" cy="738663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9525" cap="flat" cmpd="sng" algn="ctr">
              <a:solidFill>
                <a:schemeClr val="bg1">
                  <a:lumMod val="7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1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细黑" pitchFamily="2" charset="-122"/>
                <a:ea typeface="华文细黑" pitchFamily="2" charset="-122"/>
                <a:cs typeface="ＭＳ Ｐゴシック" charset="0"/>
              </a:endParaRPr>
            </a:p>
          </p:txBody>
        </p:sp>
        <p:sp>
          <p:nvSpPr>
            <p:cNvPr id="24" name="矩形 23"/>
            <p:cNvSpPr/>
            <p:nvPr/>
          </p:nvSpPr>
          <p:spPr>
            <a:xfrm>
              <a:off x="3995936" y="3705295"/>
              <a:ext cx="4054860" cy="600164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600"/>
                </a:spcBef>
                <a:spcAft>
                  <a:spcPts val="600"/>
                </a:spcAft>
              </a:pPr>
              <a:r>
                <a:rPr lang="zh-CN" altLang="en-US" sz="1100">
                  <a:latin typeface="华文细黑" pitchFamily="2" charset="-122"/>
                  <a:ea typeface="华文细黑" pitchFamily="2" charset="-122"/>
                </a:rPr>
                <a:t>④建立一种更加灵活的大客户服务方式，满足客户个性化需求，提升大客户的</a:t>
              </a:r>
              <a:r>
                <a:rPr lang="zh-CN" altLang="en-US" sz="1100" b="1">
                  <a:solidFill>
                    <a:srgbClr val="FF0000"/>
                  </a:solidFill>
                  <a:latin typeface="华文细黑" pitchFamily="2" charset="-122"/>
                  <a:ea typeface="华文细黑" pitchFamily="2" charset="-122"/>
                </a:rPr>
                <a:t>客户关系和客户粘性</a:t>
              </a:r>
            </a:p>
          </p:txBody>
        </p:sp>
      </p:grpSp>
      <p:pic>
        <p:nvPicPr>
          <p:cNvPr id="38" name="图片 3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46007" y="1275606"/>
            <a:ext cx="349929" cy="342322"/>
          </a:xfrm>
          <a:prstGeom prst="rect">
            <a:avLst/>
          </a:prstGeom>
        </p:spPr>
      </p:pic>
      <p:pic>
        <p:nvPicPr>
          <p:cNvPr id="39" name="图片 3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6" y="2139702"/>
            <a:ext cx="314830" cy="314830"/>
          </a:xfrm>
          <a:prstGeom prst="rect">
            <a:avLst/>
          </a:prstGeom>
          <a:solidFill>
            <a:srgbClr val="373C64"/>
          </a:solidFill>
        </p:spPr>
      </p:pic>
      <p:grpSp>
        <p:nvGrpSpPr>
          <p:cNvPr id="40" name="Group 78"/>
          <p:cNvGrpSpPr/>
          <p:nvPr/>
        </p:nvGrpSpPr>
        <p:grpSpPr>
          <a:xfrm>
            <a:off x="3623270" y="3878602"/>
            <a:ext cx="359994" cy="298178"/>
            <a:chOff x="4224338" y="5175250"/>
            <a:chExt cx="825501" cy="568325"/>
          </a:xfrm>
        </p:grpSpPr>
        <p:sp>
          <p:nvSpPr>
            <p:cNvPr id="41" name="Freeform 260"/>
            <p:cNvSpPr/>
            <p:nvPr/>
          </p:nvSpPr>
          <p:spPr bwMode="auto">
            <a:xfrm>
              <a:off x="4429126" y="5249863"/>
              <a:ext cx="512763" cy="469900"/>
            </a:xfrm>
            <a:custGeom>
              <a:gdLst>
                <a:gd name="T0" fmla="*/ 22 w 283"/>
                <a:gd name="T1" fmla="*/ 189 h 259"/>
                <a:gd name="T2" fmla="*/ 22 w 283"/>
                <a:gd name="T3" fmla="*/ 169 h 259"/>
                <a:gd name="T4" fmla="*/ 26 w 283"/>
                <a:gd name="T5" fmla="*/ 167 h 259"/>
                <a:gd name="T6" fmla="*/ 7 w 283"/>
                <a:gd name="T7" fmla="*/ 157 h 259"/>
                <a:gd name="T8" fmla="*/ 11 w 283"/>
                <a:gd name="T9" fmla="*/ 126 h 259"/>
                <a:gd name="T10" fmla="*/ 101 w 283"/>
                <a:gd name="T11" fmla="*/ 57 h 259"/>
                <a:gd name="T12" fmla="*/ 98 w 283"/>
                <a:gd name="T13" fmla="*/ 45 h 259"/>
                <a:gd name="T14" fmla="*/ 98 w 283"/>
                <a:gd name="T15" fmla="*/ 33 h 259"/>
                <a:gd name="T16" fmla="*/ 110 w 283"/>
                <a:gd name="T17" fmla="*/ 3 h 259"/>
                <a:gd name="T18" fmla="*/ 184 w 283"/>
                <a:gd name="T19" fmla="*/ 2 h 259"/>
                <a:gd name="T20" fmla="*/ 213 w 283"/>
                <a:gd name="T21" fmla="*/ 17 h 259"/>
                <a:gd name="T22" fmla="*/ 223 w 283"/>
                <a:gd name="T23" fmla="*/ 9 h 259"/>
                <a:gd name="T24" fmla="*/ 283 w 283"/>
                <a:gd name="T25" fmla="*/ 96 h 259"/>
                <a:gd name="T26" fmla="*/ 265 w 283"/>
                <a:gd name="T27" fmla="*/ 114 h 259"/>
                <a:gd name="T28" fmla="*/ 231 w 283"/>
                <a:gd name="T29" fmla="*/ 163 h 259"/>
                <a:gd name="T30" fmla="*/ 115 w 283"/>
                <a:gd name="T31" fmla="*/ 252 h 259"/>
                <a:gd name="T32" fmla="*/ 92 w 283"/>
                <a:gd name="T33" fmla="*/ 237 h 259"/>
                <a:gd name="T34" fmla="*/ 82 w 283"/>
                <a:gd name="T35" fmla="*/ 228 h 259"/>
                <a:gd name="T36" fmla="*/ 80 w 283"/>
                <a:gd name="T37" fmla="*/ 229 h 259"/>
                <a:gd name="T38" fmla="*/ 54 w 283"/>
                <a:gd name="T39" fmla="*/ 212 h 259"/>
                <a:gd name="T40" fmla="*/ 47 w 283"/>
                <a:gd name="T41" fmla="*/ 205 h 259"/>
                <a:gd name="T42" fmla="*/ 47 w 283"/>
                <a:gd name="T43" fmla="*/ 205 h 259"/>
                <a:gd name="T44" fmla="*/ 22 w 283"/>
                <a:gd name="T45" fmla="*/ 189 h 2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283" h="259">
                  <a:moveTo>
                    <a:pt x="22" y="189"/>
                  </a:moveTo>
                  <a:cubicBezTo>
                    <a:pt x="15" y="179"/>
                    <a:pt x="13" y="176"/>
                    <a:pt x="22" y="169"/>
                  </a:cubicBezTo>
                  <a:cubicBezTo>
                    <a:pt x="26" y="167"/>
                    <a:pt x="26" y="167"/>
                    <a:pt x="26" y="167"/>
                  </a:cubicBezTo>
                  <a:cubicBezTo>
                    <a:pt x="19" y="167"/>
                    <a:pt x="11" y="164"/>
                    <a:pt x="7" y="157"/>
                  </a:cubicBezTo>
                  <a:cubicBezTo>
                    <a:pt x="0" y="148"/>
                    <a:pt x="2" y="134"/>
                    <a:pt x="11" y="126"/>
                  </a:cubicBezTo>
                  <a:cubicBezTo>
                    <a:pt x="101" y="57"/>
                    <a:pt x="101" y="57"/>
                    <a:pt x="101" y="57"/>
                  </a:cubicBezTo>
                  <a:cubicBezTo>
                    <a:pt x="106" y="53"/>
                    <a:pt x="98" y="51"/>
                    <a:pt x="98" y="45"/>
                  </a:cubicBezTo>
                  <a:cubicBezTo>
                    <a:pt x="97" y="39"/>
                    <a:pt x="102" y="35"/>
                    <a:pt x="98" y="33"/>
                  </a:cubicBezTo>
                  <a:cubicBezTo>
                    <a:pt x="91" y="28"/>
                    <a:pt x="110" y="3"/>
                    <a:pt x="110" y="3"/>
                  </a:cubicBezTo>
                  <a:cubicBezTo>
                    <a:pt x="138" y="4"/>
                    <a:pt x="157" y="0"/>
                    <a:pt x="184" y="2"/>
                  </a:cubicBezTo>
                  <a:cubicBezTo>
                    <a:pt x="196" y="6"/>
                    <a:pt x="206" y="12"/>
                    <a:pt x="213" y="17"/>
                  </a:cubicBezTo>
                  <a:cubicBezTo>
                    <a:pt x="223" y="9"/>
                    <a:pt x="223" y="9"/>
                    <a:pt x="223" y="9"/>
                  </a:cubicBezTo>
                  <a:cubicBezTo>
                    <a:pt x="283" y="96"/>
                    <a:pt x="283" y="96"/>
                    <a:pt x="283" y="96"/>
                  </a:cubicBezTo>
                  <a:cubicBezTo>
                    <a:pt x="283" y="96"/>
                    <a:pt x="269" y="109"/>
                    <a:pt x="265" y="114"/>
                  </a:cubicBezTo>
                  <a:cubicBezTo>
                    <a:pt x="263" y="137"/>
                    <a:pt x="243" y="153"/>
                    <a:pt x="231" y="163"/>
                  </a:cubicBezTo>
                  <a:cubicBezTo>
                    <a:pt x="115" y="252"/>
                    <a:pt x="115" y="252"/>
                    <a:pt x="115" y="252"/>
                  </a:cubicBezTo>
                  <a:cubicBezTo>
                    <a:pt x="105" y="259"/>
                    <a:pt x="99" y="246"/>
                    <a:pt x="92" y="237"/>
                  </a:cubicBezTo>
                  <a:cubicBezTo>
                    <a:pt x="88" y="231"/>
                    <a:pt x="80" y="234"/>
                    <a:pt x="82" y="228"/>
                  </a:cubicBezTo>
                  <a:cubicBezTo>
                    <a:pt x="80" y="229"/>
                    <a:pt x="80" y="229"/>
                    <a:pt x="80" y="229"/>
                  </a:cubicBezTo>
                  <a:cubicBezTo>
                    <a:pt x="71" y="237"/>
                    <a:pt x="61" y="221"/>
                    <a:pt x="54" y="212"/>
                  </a:cubicBezTo>
                  <a:cubicBezTo>
                    <a:pt x="50" y="206"/>
                    <a:pt x="46" y="211"/>
                    <a:pt x="47" y="205"/>
                  </a:cubicBezTo>
                  <a:cubicBezTo>
                    <a:pt x="47" y="205"/>
                    <a:pt x="47" y="205"/>
                    <a:pt x="47" y="205"/>
                  </a:cubicBezTo>
                  <a:cubicBezTo>
                    <a:pt x="38" y="212"/>
                    <a:pt x="29" y="199"/>
                    <a:pt x="22" y="189"/>
                  </a:cubicBezTo>
                  <a:close/>
                </a:path>
              </a:pathLst>
            </a:custGeom>
            <a:solidFill>
              <a:srgbClr val="08245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42" name="Freeform 261"/>
            <p:cNvSpPr/>
            <p:nvPr/>
          </p:nvSpPr>
          <p:spPr bwMode="auto">
            <a:xfrm>
              <a:off x="4841876" y="5175250"/>
              <a:ext cx="207963" cy="254000"/>
            </a:xfrm>
            <a:custGeom>
              <a:gdLst>
                <a:gd name="T0" fmla="*/ 87 w 131"/>
                <a:gd name="T1" fmla="*/ 160 h 160"/>
                <a:gd name="T2" fmla="*/ 131 w 131"/>
                <a:gd name="T3" fmla="*/ 126 h 160"/>
                <a:gd name="T4" fmla="*/ 46 w 131"/>
                <a:gd name="T5" fmla="*/ 0 h 160"/>
                <a:gd name="T6" fmla="*/ 0 w 131"/>
                <a:gd name="T7" fmla="*/ 35 h 160"/>
                <a:gd name="T8" fmla="*/ 87 w 131"/>
                <a:gd name="T9" fmla="*/ 160 h 1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1" h="160">
                  <a:moveTo>
                    <a:pt x="87" y="160"/>
                  </a:moveTo>
                  <a:lnTo>
                    <a:pt x="131" y="126"/>
                  </a:lnTo>
                  <a:lnTo>
                    <a:pt x="46" y="0"/>
                  </a:lnTo>
                  <a:lnTo>
                    <a:pt x="0" y="35"/>
                  </a:lnTo>
                  <a:lnTo>
                    <a:pt x="87" y="160"/>
                  </a:lnTo>
                  <a:close/>
                </a:path>
              </a:pathLst>
            </a:custGeom>
            <a:solidFill>
              <a:srgbClr val="08245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43" name="Freeform 262"/>
            <p:cNvSpPr/>
            <p:nvPr/>
          </p:nvSpPr>
          <p:spPr bwMode="auto">
            <a:xfrm>
              <a:off x="4343401" y="5264150"/>
              <a:ext cx="514350" cy="469900"/>
            </a:xfrm>
            <a:custGeom>
              <a:gdLst>
                <a:gd name="T0" fmla="*/ 264 w 284"/>
                <a:gd name="T1" fmla="*/ 198 h 259"/>
                <a:gd name="T2" fmla="*/ 261 w 284"/>
                <a:gd name="T3" fmla="*/ 169 h 259"/>
                <a:gd name="T4" fmla="*/ 258 w 284"/>
                <a:gd name="T5" fmla="*/ 166 h 259"/>
                <a:gd name="T6" fmla="*/ 277 w 284"/>
                <a:gd name="T7" fmla="*/ 157 h 259"/>
                <a:gd name="T8" fmla="*/ 272 w 284"/>
                <a:gd name="T9" fmla="*/ 126 h 259"/>
                <a:gd name="T10" fmla="*/ 182 w 284"/>
                <a:gd name="T11" fmla="*/ 57 h 259"/>
                <a:gd name="T12" fmla="*/ 175 w 284"/>
                <a:gd name="T13" fmla="*/ 45 h 259"/>
                <a:gd name="T14" fmla="*/ 204 w 284"/>
                <a:gd name="T15" fmla="*/ 14 h 259"/>
                <a:gd name="T16" fmla="*/ 100 w 284"/>
                <a:gd name="T17" fmla="*/ 1 h 259"/>
                <a:gd name="T18" fmla="*/ 70 w 284"/>
                <a:gd name="T19" fmla="*/ 16 h 259"/>
                <a:gd name="T20" fmla="*/ 60 w 284"/>
                <a:gd name="T21" fmla="*/ 9 h 259"/>
                <a:gd name="T22" fmla="*/ 0 w 284"/>
                <a:gd name="T23" fmla="*/ 96 h 259"/>
                <a:gd name="T24" fmla="*/ 19 w 284"/>
                <a:gd name="T25" fmla="*/ 114 h 259"/>
                <a:gd name="T26" fmla="*/ 54 w 284"/>
                <a:gd name="T27" fmla="*/ 166 h 259"/>
                <a:gd name="T28" fmla="*/ 169 w 284"/>
                <a:gd name="T29" fmla="*/ 252 h 259"/>
                <a:gd name="T30" fmla="*/ 198 w 284"/>
                <a:gd name="T31" fmla="*/ 247 h 259"/>
                <a:gd name="T32" fmla="*/ 201 w 284"/>
                <a:gd name="T33" fmla="*/ 227 h 259"/>
                <a:gd name="T34" fmla="*/ 203 w 284"/>
                <a:gd name="T35" fmla="*/ 229 h 259"/>
                <a:gd name="T36" fmla="*/ 233 w 284"/>
                <a:gd name="T37" fmla="*/ 224 h 259"/>
                <a:gd name="T38" fmla="*/ 236 w 284"/>
                <a:gd name="T39" fmla="*/ 204 h 259"/>
                <a:gd name="T40" fmla="*/ 236 w 284"/>
                <a:gd name="T41" fmla="*/ 205 h 259"/>
                <a:gd name="T42" fmla="*/ 264 w 284"/>
                <a:gd name="T43" fmla="*/ 198 h 2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84" h="259">
                  <a:moveTo>
                    <a:pt x="264" y="198"/>
                  </a:moveTo>
                  <a:cubicBezTo>
                    <a:pt x="271" y="188"/>
                    <a:pt x="271" y="176"/>
                    <a:pt x="261" y="169"/>
                  </a:cubicBezTo>
                  <a:cubicBezTo>
                    <a:pt x="258" y="166"/>
                    <a:pt x="258" y="166"/>
                    <a:pt x="258" y="166"/>
                  </a:cubicBezTo>
                  <a:cubicBezTo>
                    <a:pt x="265" y="167"/>
                    <a:pt x="272" y="164"/>
                    <a:pt x="277" y="157"/>
                  </a:cubicBezTo>
                  <a:cubicBezTo>
                    <a:pt x="284" y="147"/>
                    <a:pt x="282" y="133"/>
                    <a:pt x="272" y="126"/>
                  </a:cubicBezTo>
                  <a:cubicBezTo>
                    <a:pt x="182" y="57"/>
                    <a:pt x="182" y="57"/>
                    <a:pt x="182" y="57"/>
                  </a:cubicBezTo>
                  <a:cubicBezTo>
                    <a:pt x="177" y="53"/>
                    <a:pt x="175" y="50"/>
                    <a:pt x="175" y="45"/>
                  </a:cubicBezTo>
                  <a:cubicBezTo>
                    <a:pt x="176" y="39"/>
                    <a:pt x="197" y="19"/>
                    <a:pt x="204" y="14"/>
                  </a:cubicBezTo>
                  <a:cubicBezTo>
                    <a:pt x="215" y="9"/>
                    <a:pt x="126" y="0"/>
                    <a:pt x="100" y="1"/>
                  </a:cubicBezTo>
                  <a:cubicBezTo>
                    <a:pt x="88" y="6"/>
                    <a:pt x="77" y="12"/>
                    <a:pt x="70" y="16"/>
                  </a:cubicBezTo>
                  <a:cubicBezTo>
                    <a:pt x="60" y="9"/>
                    <a:pt x="60" y="9"/>
                    <a:pt x="60" y="9"/>
                  </a:cubicBezTo>
                  <a:cubicBezTo>
                    <a:pt x="0" y="96"/>
                    <a:pt x="0" y="96"/>
                    <a:pt x="0" y="96"/>
                  </a:cubicBezTo>
                  <a:cubicBezTo>
                    <a:pt x="0" y="96"/>
                    <a:pt x="14" y="108"/>
                    <a:pt x="19" y="114"/>
                  </a:cubicBezTo>
                  <a:cubicBezTo>
                    <a:pt x="20" y="136"/>
                    <a:pt x="43" y="156"/>
                    <a:pt x="54" y="166"/>
                  </a:cubicBezTo>
                  <a:cubicBezTo>
                    <a:pt x="93" y="203"/>
                    <a:pt x="169" y="252"/>
                    <a:pt x="169" y="252"/>
                  </a:cubicBezTo>
                  <a:cubicBezTo>
                    <a:pt x="178" y="259"/>
                    <a:pt x="191" y="257"/>
                    <a:pt x="198" y="247"/>
                  </a:cubicBezTo>
                  <a:cubicBezTo>
                    <a:pt x="202" y="241"/>
                    <a:pt x="203" y="234"/>
                    <a:pt x="201" y="227"/>
                  </a:cubicBezTo>
                  <a:cubicBezTo>
                    <a:pt x="203" y="229"/>
                    <a:pt x="203" y="229"/>
                    <a:pt x="203" y="229"/>
                  </a:cubicBezTo>
                  <a:cubicBezTo>
                    <a:pt x="213" y="236"/>
                    <a:pt x="226" y="234"/>
                    <a:pt x="233" y="224"/>
                  </a:cubicBezTo>
                  <a:cubicBezTo>
                    <a:pt x="237" y="218"/>
                    <a:pt x="238" y="211"/>
                    <a:pt x="236" y="204"/>
                  </a:cubicBezTo>
                  <a:cubicBezTo>
                    <a:pt x="236" y="205"/>
                    <a:pt x="236" y="205"/>
                    <a:pt x="236" y="205"/>
                  </a:cubicBezTo>
                  <a:cubicBezTo>
                    <a:pt x="246" y="212"/>
                    <a:pt x="257" y="208"/>
                    <a:pt x="264" y="19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44" name="Freeform 263"/>
            <p:cNvSpPr>
              <a:spLocks noEditPoints="1"/>
            </p:cNvSpPr>
            <p:nvPr/>
          </p:nvSpPr>
          <p:spPr bwMode="auto">
            <a:xfrm>
              <a:off x="4327526" y="5251450"/>
              <a:ext cx="539750" cy="492125"/>
            </a:xfrm>
            <a:custGeom>
              <a:gdLst>
                <a:gd name="T0" fmla="*/ 173 w 298"/>
                <a:gd name="T1" fmla="*/ 265 h 271"/>
                <a:gd name="T2" fmla="*/ 20 w 298"/>
                <a:gd name="T3" fmla="*/ 124 h 271"/>
                <a:gd name="T4" fmla="*/ 12 w 298"/>
                <a:gd name="T5" fmla="*/ 116 h 271"/>
                <a:gd name="T6" fmla="*/ 3 w 298"/>
                <a:gd name="T7" fmla="*/ 98 h 271"/>
                <a:gd name="T8" fmla="*/ 68 w 298"/>
                <a:gd name="T9" fmla="*/ 8 h 271"/>
                <a:gd name="T10" fmla="*/ 74 w 298"/>
                <a:gd name="T11" fmla="*/ 10 h 271"/>
                <a:gd name="T12" fmla="*/ 106 w 298"/>
                <a:gd name="T13" fmla="*/ 1 h 271"/>
                <a:gd name="T14" fmla="*/ 117 w 298"/>
                <a:gd name="T15" fmla="*/ 0 h 271"/>
                <a:gd name="T16" fmla="*/ 218 w 298"/>
                <a:gd name="T17" fmla="*/ 13 h 271"/>
                <a:gd name="T18" fmla="*/ 222 w 298"/>
                <a:gd name="T19" fmla="*/ 20 h 271"/>
                <a:gd name="T20" fmla="*/ 217 w 298"/>
                <a:gd name="T21" fmla="*/ 28 h 271"/>
                <a:gd name="T22" fmla="*/ 203 w 298"/>
                <a:gd name="T23" fmla="*/ 40 h 271"/>
                <a:gd name="T24" fmla="*/ 193 w 298"/>
                <a:gd name="T25" fmla="*/ 54 h 271"/>
                <a:gd name="T26" fmla="*/ 196 w 298"/>
                <a:gd name="T27" fmla="*/ 57 h 271"/>
                <a:gd name="T28" fmla="*/ 298 w 298"/>
                <a:gd name="T29" fmla="*/ 151 h 271"/>
                <a:gd name="T30" fmla="*/ 282 w 298"/>
                <a:gd name="T31" fmla="*/ 178 h 271"/>
                <a:gd name="T32" fmla="*/ 286 w 298"/>
                <a:gd name="T33" fmla="*/ 191 h 271"/>
                <a:gd name="T34" fmla="*/ 273 w 298"/>
                <a:gd name="T35" fmla="*/ 205 h 271"/>
                <a:gd name="T36" fmla="*/ 256 w 298"/>
                <a:gd name="T37" fmla="*/ 223 h 271"/>
                <a:gd name="T38" fmla="*/ 249 w 298"/>
                <a:gd name="T39" fmla="*/ 236 h 271"/>
                <a:gd name="T40" fmla="*/ 225 w 298"/>
                <a:gd name="T41" fmla="*/ 248 h 271"/>
                <a:gd name="T42" fmla="*/ 214 w 298"/>
                <a:gd name="T43" fmla="*/ 258 h 271"/>
                <a:gd name="T44" fmla="*/ 190 w 298"/>
                <a:gd name="T45" fmla="*/ 271 h 271"/>
                <a:gd name="T46" fmla="*/ 36 w 298"/>
                <a:gd name="T47" fmla="*/ 120 h 271"/>
                <a:gd name="T48" fmla="*/ 68 w 298"/>
                <a:gd name="T49" fmla="*/ 167 h 271"/>
                <a:gd name="T50" fmla="*/ 182 w 298"/>
                <a:gd name="T51" fmla="*/ 252 h 271"/>
                <a:gd name="T52" fmla="*/ 190 w 298"/>
                <a:gd name="T53" fmla="*/ 255 h 271"/>
                <a:gd name="T54" fmla="*/ 201 w 298"/>
                <a:gd name="T55" fmla="*/ 249 h 271"/>
                <a:gd name="T56" fmla="*/ 203 w 298"/>
                <a:gd name="T57" fmla="*/ 237 h 271"/>
                <a:gd name="T58" fmla="*/ 206 w 298"/>
                <a:gd name="T59" fmla="*/ 228 h 271"/>
                <a:gd name="T60" fmla="*/ 217 w 298"/>
                <a:gd name="T61" fmla="*/ 230 h 271"/>
                <a:gd name="T62" fmla="*/ 235 w 298"/>
                <a:gd name="T63" fmla="*/ 226 h 271"/>
                <a:gd name="T64" fmla="*/ 238 w 298"/>
                <a:gd name="T65" fmla="*/ 218 h 271"/>
                <a:gd name="T66" fmla="*/ 241 w 298"/>
                <a:gd name="T67" fmla="*/ 205 h 271"/>
                <a:gd name="T68" fmla="*/ 250 w 298"/>
                <a:gd name="T69" fmla="*/ 205 h 271"/>
                <a:gd name="T70" fmla="*/ 256 w 298"/>
                <a:gd name="T71" fmla="*/ 207 h 271"/>
                <a:gd name="T72" fmla="*/ 266 w 298"/>
                <a:gd name="T73" fmla="*/ 200 h 271"/>
                <a:gd name="T74" fmla="*/ 265 w 298"/>
                <a:gd name="T75" fmla="*/ 182 h 271"/>
                <a:gd name="T76" fmla="*/ 259 w 298"/>
                <a:gd name="T77" fmla="*/ 170 h 271"/>
                <a:gd name="T78" fmla="*/ 268 w 298"/>
                <a:gd name="T79" fmla="*/ 165 h 271"/>
                <a:gd name="T80" fmla="*/ 279 w 298"/>
                <a:gd name="T81" fmla="*/ 159 h 271"/>
                <a:gd name="T82" fmla="*/ 282 w 298"/>
                <a:gd name="T83" fmla="*/ 151 h 271"/>
                <a:gd name="T84" fmla="*/ 187 w 298"/>
                <a:gd name="T85" fmla="*/ 70 h 271"/>
                <a:gd name="T86" fmla="*/ 176 w 298"/>
                <a:gd name="T87" fmla="*/ 53 h 271"/>
                <a:gd name="T88" fmla="*/ 176 w 298"/>
                <a:gd name="T89" fmla="*/ 51 h 271"/>
                <a:gd name="T90" fmla="*/ 190 w 298"/>
                <a:gd name="T91" fmla="*/ 30 h 271"/>
                <a:gd name="T92" fmla="*/ 198 w 298"/>
                <a:gd name="T93" fmla="*/ 23 h 271"/>
                <a:gd name="T94" fmla="*/ 117 w 298"/>
                <a:gd name="T95" fmla="*/ 16 h 271"/>
                <a:gd name="T96" fmla="*/ 110 w 298"/>
                <a:gd name="T97" fmla="*/ 16 h 271"/>
                <a:gd name="T98" fmla="*/ 74 w 298"/>
                <a:gd name="T99" fmla="*/ 30 h 271"/>
                <a:gd name="T100" fmla="*/ 20 w 298"/>
                <a:gd name="T101" fmla="*/ 102 h 2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298" h="271">
                  <a:moveTo>
                    <a:pt x="190" y="271"/>
                  </a:moveTo>
                  <a:cubicBezTo>
                    <a:pt x="184" y="271"/>
                    <a:pt x="178" y="269"/>
                    <a:pt x="173" y="265"/>
                  </a:cubicBezTo>
                  <a:cubicBezTo>
                    <a:pt x="173" y="265"/>
                    <a:pt x="173" y="265"/>
                    <a:pt x="173" y="265"/>
                  </a:cubicBezTo>
                  <a:cubicBezTo>
                    <a:pt x="168" y="262"/>
                    <a:pt x="96" y="216"/>
                    <a:pt x="57" y="179"/>
                  </a:cubicBezTo>
                  <a:cubicBezTo>
                    <a:pt x="57" y="179"/>
                    <a:pt x="57" y="179"/>
                    <a:pt x="57" y="179"/>
                  </a:cubicBezTo>
                  <a:cubicBezTo>
                    <a:pt x="47" y="169"/>
                    <a:pt x="24" y="150"/>
                    <a:pt x="20" y="124"/>
                  </a:cubicBezTo>
                  <a:cubicBezTo>
                    <a:pt x="20" y="124"/>
                    <a:pt x="20" y="124"/>
                    <a:pt x="20" y="124"/>
                  </a:cubicBezTo>
                  <a:cubicBezTo>
                    <a:pt x="18" y="122"/>
                    <a:pt x="15" y="118"/>
                    <a:pt x="12" y="116"/>
                  </a:cubicBezTo>
                  <a:cubicBezTo>
                    <a:pt x="12" y="116"/>
                    <a:pt x="12" y="116"/>
                    <a:pt x="12" y="116"/>
                  </a:cubicBezTo>
                  <a:cubicBezTo>
                    <a:pt x="7" y="112"/>
                    <a:pt x="4" y="109"/>
                    <a:pt x="4" y="109"/>
                  </a:cubicBezTo>
                  <a:cubicBezTo>
                    <a:pt x="4" y="109"/>
                    <a:pt x="4" y="109"/>
                    <a:pt x="4" y="109"/>
                  </a:cubicBezTo>
                  <a:cubicBezTo>
                    <a:pt x="1" y="106"/>
                    <a:pt x="0" y="102"/>
                    <a:pt x="3" y="98"/>
                  </a:cubicBezTo>
                  <a:cubicBezTo>
                    <a:pt x="3" y="98"/>
                    <a:pt x="3" y="98"/>
                    <a:pt x="3" y="98"/>
                  </a:cubicBezTo>
                  <a:cubicBezTo>
                    <a:pt x="63" y="11"/>
                    <a:pt x="63" y="11"/>
                    <a:pt x="63" y="11"/>
                  </a:cubicBezTo>
                  <a:cubicBezTo>
                    <a:pt x="64" y="10"/>
                    <a:pt x="66" y="8"/>
                    <a:pt x="68" y="8"/>
                  </a:cubicBezTo>
                  <a:cubicBezTo>
                    <a:pt x="68" y="8"/>
                    <a:pt x="68" y="8"/>
                    <a:pt x="68" y="8"/>
                  </a:cubicBezTo>
                  <a:cubicBezTo>
                    <a:pt x="70" y="8"/>
                    <a:pt x="73" y="8"/>
                    <a:pt x="74" y="10"/>
                  </a:cubicBezTo>
                  <a:cubicBezTo>
                    <a:pt x="74" y="10"/>
                    <a:pt x="74" y="10"/>
                    <a:pt x="74" y="10"/>
                  </a:cubicBezTo>
                  <a:cubicBezTo>
                    <a:pt x="80" y="14"/>
                    <a:pt x="80" y="14"/>
                    <a:pt x="80" y="14"/>
                  </a:cubicBezTo>
                  <a:cubicBezTo>
                    <a:pt x="87" y="9"/>
                    <a:pt x="96" y="4"/>
                    <a:pt x="106" y="1"/>
                  </a:cubicBezTo>
                  <a:cubicBezTo>
                    <a:pt x="106" y="1"/>
                    <a:pt x="106" y="1"/>
                    <a:pt x="106" y="1"/>
                  </a:cubicBezTo>
                  <a:cubicBezTo>
                    <a:pt x="108" y="0"/>
                    <a:pt x="108" y="0"/>
                    <a:pt x="108" y="0"/>
                  </a:cubicBezTo>
                  <a:cubicBezTo>
                    <a:pt x="111" y="0"/>
                    <a:pt x="114" y="0"/>
                    <a:pt x="117" y="0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44" y="0"/>
                    <a:pt x="192" y="5"/>
                    <a:pt x="210" y="10"/>
                  </a:cubicBezTo>
                  <a:cubicBezTo>
                    <a:pt x="210" y="10"/>
                    <a:pt x="210" y="10"/>
                    <a:pt x="210" y="10"/>
                  </a:cubicBezTo>
                  <a:cubicBezTo>
                    <a:pt x="213" y="11"/>
                    <a:pt x="215" y="11"/>
                    <a:pt x="218" y="13"/>
                  </a:cubicBezTo>
                  <a:cubicBezTo>
                    <a:pt x="218" y="13"/>
                    <a:pt x="218" y="13"/>
                    <a:pt x="218" y="13"/>
                  </a:cubicBezTo>
                  <a:cubicBezTo>
                    <a:pt x="219" y="14"/>
                    <a:pt x="222" y="15"/>
                    <a:pt x="222" y="20"/>
                  </a:cubicBezTo>
                  <a:cubicBezTo>
                    <a:pt x="222" y="20"/>
                    <a:pt x="222" y="20"/>
                    <a:pt x="222" y="20"/>
                  </a:cubicBezTo>
                  <a:cubicBezTo>
                    <a:pt x="222" y="23"/>
                    <a:pt x="221" y="25"/>
                    <a:pt x="220" y="26"/>
                  </a:cubicBezTo>
                  <a:cubicBezTo>
                    <a:pt x="220" y="26"/>
                    <a:pt x="220" y="26"/>
                    <a:pt x="220" y="26"/>
                  </a:cubicBezTo>
                  <a:cubicBezTo>
                    <a:pt x="219" y="27"/>
                    <a:pt x="218" y="28"/>
                    <a:pt x="217" y="28"/>
                  </a:cubicBezTo>
                  <a:cubicBezTo>
                    <a:pt x="217" y="28"/>
                    <a:pt x="217" y="28"/>
                    <a:pt x="217" y="28"/>
                  </a:cubicBezTo>
                  <a:cubicBezTo>
                    <a:pt x="215" y="29"/>
                    <a:pt x="208" y="35"/>
                    <a:pt x="203" y="40"/>
                  </a:cubicBezTo>
                  <a:cubicBezTo>
                    <a:pt x="203" y="40"/>
                    <a:pt x="203" y="40"/>
                    <a:pt x="203" y="40"/>
                  </a:cubicBezTo>
                  <a:cubicBezTo>
                    <a:pt x="198" y="45"/>
                    <a:pt x="193" y="51"/>
                    <a:pt x="192" y="53"/>
                  </a:cubicBezTo>
                  <a:cubicBezTo>
                    <a:pt x="192" y="53"/>
                    <a:pt x="192" y="53"/>
                    <a:pt x="192" y="53"/>
                  </a:cubicBezTo>
                  <a:cubicBezTo>
                    <a:pt x="192" y="54"/>
                    <a:pt x="192" y="54"/>
                    <a:pt x="193" y="54"/>
                  </a:cubicBezTo>
                  <a:cubicBezTo>
                    <a:pt x="193" y="54"/>
                    <a:pt x="193" y="54"/>
                    <a:pt x="193" y="54"/>
                  </a:cubicBezTo>
                  <a:cubicBezTo>
                    <a:pt x="193" y="55"/>
                    <a:pt x="194" y="56"/>
                    <a:pt x="196" y="57"/>
                  </a:cubicBezTo>
                  <a:cubicBezTo>
                    <a:pt x="196" y="57"/>
                    <a:pt x="196" y="57"/>
                    <a:pt x="196" y="57"/>
                  </a:cubicBezTo>
                  <a:cubicBezTo>
                    <a:pt x="286" y="127"/>
                    <a:pt x="286" y="127"/>
                    <a:pt x="286" y="127"/>
                  </a:cubicBezTo>
                  <a:cubicBezTo>
                    <a:pt x="294" y="133"/>
                    <a:pt x="298" y="142"/>
                    <a:pt x="298" y="151"/>
                  </a:cubicBezTo>
                  <a:cubicBezTo>
                    <a:pt x="298" y="151"/>
                    <a:pt x="298" y="151"/>
                    <a:pt x="298" y="151"/>
                  </a:cubicBezTo>
                  <a:cubicBezTo>
                    <a:pt x="298" y="157"/>
                    <a:pt x="296" y="163"/>
                    <a:pt x="292" y="169"/>
                  </a:cubicBezTo>
                  <a:cubicBezTo>
                    <a:pt x="292" y="169"/>
                    <a:pt x="292" y="169"/>
                    <a:pt x="292" y="169"/>
                  </a:cubicBezTo>
                  <a:cubicBezTo>
                    <a:pt x="290" y="172"/>
                    <a:pt x="286" y="176"/>
                    <a:pt x="282" y="178"/>
                  </a:cubicBezTo>
                  <a:cubicBezTo>
                    <a:pt x="282" y="178"/>
                    <a:pt x="282" y="178"/>
                    <a:pt x="282" y="178"/>
                  </a:cubicBezTo>
                  <a:cubicBezTo>
                    <a:pt x="285" y="182"/>
                    <a:pt x="286" y="186"/>
                    <a:pt x="286" y="191"/>
                  </a:cubicBezTo>
                  <a:cubicBezTo>
                    <a:pt x="286" y="191"/>
                    <a:pt x="286" y="191"/>
                    <a:pt x="286" y="191"/>
                  </a:cubicBezTo>
                  <a:cubicBezTo>
                    <a:pt x="286" y="197"/>
                    <a:pt x="283" y="204"/>
                    <a:pt x="279" y="210"/>
                  </a:cubicBezTo>
                  <a:cubicBezTo>
                    <a:pt x="279" y="210"/>
                    <a:pt x="279" y="210"/>
                    <a:pt x="279" y="210"/>
                  </a:cubicBezTo>
                  <a:cubicBezTo>
                    <a:pt x="273" y="205"/>
                    <a:pt x="273" y="205"/>
                    <a:pt x="273" y="205"/>
                  </a:cubicBezTo>
                  <a:cubicBezTo>
                    <a:pt x="279" y="210"/>
                    <a:pt x="279" y="210"/>
                    <a:pt x="279" y="210"/>
                  </a:cubicBezTo>
                  <a:cubicBezTo>
                    <a:pt x="274" y="218"/>
                    <a:pt x="265" y="223"/>
                    <a:pt x="256" y="223"/>
                  </a:cubicBezTo>
                  <a:cubicBezTo>
                    <a:pt x="256" y="223"/>
                    <a:pt x="256" y="223"/>
                    <a:pt x="256" y="223"/>
                  </a:cubicBezTo>
                  <a:cubicBezTo>
                    <a:pt x="255" y="223"/>
                    <a:pt x="254" y="223"/>
                    <a:pt x="254" y="223"/>
                  </a:cubicBezTo>
                  <a:cubicBezTo>
                    <a:pt x="254" y="223"/>
                    <a:pt x="254" y="223"/>
                    <a:pt x="254" y="223"/>
                  </a:cubicBezTo>
                  <a:cubicBezTo>
                    <a:pt x="253" y="227"/>
                    <a:pt x="251" y="232"/>
                    <a:pt x="249" y="236"/>
                  </a:cubicBezTo>
                  <a:cubicBezTo>
                    <a:pt x="249" y="236"/>
                    <a:pt x="249" y="236"/>
                    <a:pt x="249" y="236"/>
                  </a:cubicBezTo>
                  <a:cubicBezTo>
                    <a:pt x="243" y="244"/>
                    <a:pt x="234" y="248"/>
                    <a:pt x="225" y="248"/>
                  </a:cubicBezTo>
                  <a:cubicBezTo>
                    <a:pt x="225" y="248"/>
                    <a:pt x="225" y="248"/>
                    <a:pt x="225" y="248"/>
                  </a:cubicBezTo>
                  <a:cubicBezTo>
                    <a:pt x="223" y="248"/>
                    <a:pt x="221" y="248"/>
                    <a:pt x="219" y="247"/>
                  </a:cubicBezTo>
                  <a:cubicBezTo>
                    <a:pt x="219" y="247"/>
                    <a:pt x="219" y="247"/>
                    <a:pt x="219" y="247"/>
                  </a:cubicBezTo>
                  <a:cubicBezTo>
                    <a:pt x="218" y="251"/>
                    <a:pt x="216" y="255"/>
                    <a:pt x="214" y="258"/>
                  </a:cubicBezTo>
                  <a:cubicBezTo>
                    <a:pt x="214" y="258"/>
                    <a:pt x="214" y="258"/>
                    <a:pt x="214" y="258"/>
                  </a:cubicBezTo>
                  <a:cubicBezTo>
                    <a:pt x="208" y="266"/>
                    <a:pt x="199" y="271"/>
                    <a:pt x="190" y="271"/>
                  </a:cubicBezTo>
                  <a:cubicBezTo>
                    <a:pt x="190" y="271"/>
                    <a:pt x="190" y="271"/>
                    <a:pt x="190" y="271"/>
                  </a:cubicBezTo>
                  <a:cubicBezTo>
                    <a:pt x="190" y="271"/>
                    <a:pt x="190" y="271"/>
                    <a:pt x="190" y="271"/>
                  </a:cubicBezTo>
                  <a:close/>
                  <a:moveTo>
                    <a:pt x="34" y="116"/>
                  </a:moveTo>
                  <a:cubicBezTo>
                    <a:pt x="35" y="117"/>
                    <a:pt x="36" y="119"/>
                    <a:pt x="36" y="120"/>
                  </a:cubicBezTo>
                  <a:cubicBezTo>
                    <a:pt x="36" y="120"/>
                    <a:pt x="36" y="120"/>
                    <a:pt x="36" y="120"/>
                  </a:cubicBezTo>
                  <a:cubicBezTo>
                    <a:pt x="37" y="138"/>
                    <a:pt x="57" y="157"/>
                    <a:pt x="68" y="167"/>
                  </a:cubicBezTo>
                  <a:cubicBezTo>
                    <a:pt x="68" y="167"/>
                    <a:pt x="68" y="167"/>
                    <a:pt x="68" y="167"/>
                  </a:cubicBezTo>
                  <a:cubicBezTo>
                    <a:pt x="88" y="185"/>
                    <a:pt x="116" y="207"/>
                    <a:pt x="140" y="223"/>
                  </a:cubicBezTo>
                  <a:cubicBezTo>
                    <a:pt x="140" y="223"/>
                    <a:pt x="140" y="223"/>
                    <a:pt x="140" y="223"/>
                  </a:cubicBezTo>
                  <a:cubicBezTo>
                    <a:pt x="163" y="240"/>
                    <a:pt x="182" y="252"/>
                    <a:pt x="182" y="252"/>
                  </a:cubicBezTo>
                  <a:cubicBezTo>
                    <a:pt x="182" y="252"/>
                    <a:pt x="182" y="252"/>
                    <a:pt x="182" y="252"/>
                  </a:cubicBezTo>
                  <a:cubicBezTo>
                    <a:pt x="183" y="252"/>
                    <a:pt x="183" y="252"/>
                    <a:pt x="183" y="252"/>
                  </a:cubicBezTo>
                  <a:cubicBezTo>
                    <a:pt x="185" y="254"/>
                    <a:pt x="187" y="255"/>
                    <a:pt x="190" y="255"/>
                  </a:cubicBezTo>
                  <a:cubicBezTo>
                    <a:pt x="190" y="255"/>
                    <a:pt x="190" y="255"/>
                    <a:pt x="190" y="255"/>
                  </a:cubicBezTo>
                  <a:cubicBezTo>
                    <a:pt x="194" y="255"/>
                    <a:pt x="198" y="253"/>
                    <a:pt x="201" y="249"/>
                  </a:cubicBezTo>
                  <a:cubicBezTo>
                    <a:pt x="201" y="249"/>
                    <a:pt x="201" y="249"/>
                    <a:pt x="201" y="249"/>
                  </a:cubicBezTo>
                  <a:cubicBezTo>
                    <a:pt x="202" y="247"/>
                    <a:pt x="203" y="244"/>
                    <a:pt x="203" y="241"/>
                  </a:cubicBezTo>
                  <a:cubicBezTo>
                    <a:pt x="203" y="241"/>
                    <a:pt x="203" y="241"/>
                    <a:pt x="203" y="241"/>
                  </a:cubicBezTo>
                  <a:cubicBezTo>
                    <a:pt x="203" y="239"/>
                    <a:pt x="203" y="238"/>
                    <a:pt x="203" y="237"/>
                  </a:cubicBezTo>
                  <a:cubicBezTo>
                    <a:pt x="203" y="237"/>
                    <a:pt x="203" y="237"/>
                    <a:pt x="203" y="237"/>
                  </a:cubicBezTo>
                  <a:cubicBezTo>
                    <a:pt x="202" y="233"/>
                    <a:pt x="203" y="230"/>
                    <a:pt x="206" y="228"/>
                  </a:cubicBezTo>
                  <a:cubicBezTo>
                    <a:pt x="206" y="228"/>
                    <a:pt x="206" y="228"/>
                    <a:pt x="206" y="228"/>
                  </a:cubicBezTo>
                  <a:cubicBezTo>
                    <a:pt x="209" y="226"/>
                    <a:pt x="213" y="226"/>
                    <a:pt x="215" y="228"/>
                  </a:cubicBezTo>
                  <a:cubicBezTo>
                    <a:pt x="215" y="228"/>
                    <a:pt x="215" y="228"/>
                    <a:pt x="215" y="228"/>
                  </a:cubicBezTo>
                  <a:cubicBezTo>
                    <a:pt x="217" y="230"/>
                    <a:pt x="217" y="230"/>
                    <a:pt x="217" y="230"/>
                  </a:cubicBezTo>
                  <a:cubicBezTo>
                    <a:pt x="220" y="231"/>
                    <a:pt x="222" y="232"/>
                    <a:pt x="225" y="232"/>
                  </a:cubicBezTo>
                  <a:cubicBezTo>
                    <a:pt x="225" y="232"/>
                    <a:pt x="225" y="232"/>
                    <a:pt x="225" y="232"/>
                  </a:cubicBezTo>
                  <a:cubicBezTo>
                    <a:pt x="229" y="232"/>
                    <a:pt x="233" y="230"/>
                    <a:pt x="235" y="226"/>
                  </a:cubicBezTo>
                  <a:cubicBezTo>
                    <a:pt x="235" y="226"/>
                    <a:pt x="235" y="226"/>
                    <a:pt x="235" y="226"/>
                  </a:cubicBezTo>
                  <a:cubicBezTo>
                    <a:pt x="237" y="224"/>
                    <a:pt x="238" y="221"/>
                    <a:pt x="238" y="218"/>
                  </a:cubicBezTo>
                  <a:cubicBezTo>
                    <a:pt x="238" y="218"/>
                    <a:pt x="238" y="218"/>
                    <a:pt x="238" y="218"/>
                  </a:cubicBezTo>
                  <a:cubicBezTo>
                    <a:pt x="238" y="216"/>
                    <a:pt x="238" y="215"/>
                    <a:pt x="237" y="214"/>
                  </a:cubicBezTo>
                  <a:cubicBezTo>
                    <a:pt x="237" y="214"/>
                    <a:pt x="237" y="214"/>
                    <a:pt x="237" y="214"/>
                  </a:cubicBezTo>
                  <a:cubicBezTo>
                    <a:pt x="236" y="210"/>
                    <a:pt x="238" y="207"/>
                    <a:pt x="241" y="205"/>
                  </a:cubicBezTo>
                  <a:cubicBezTo>
                    <a:pt x="241" y="205"/>
                    <a:pt x="241" y="205"/>
                    <a:pt x="241" y="205"/>
                  </a:cubicBezTo>
                  <a:cubicBezTo>
                    <a:pt x="243" y="203"/>
                    <a:pt x="247" y="203"/>
                    <a:pt x="250" y="205"/>
                  </a:cubicBezTo>
                  <a:cubicBezTo>
                    <a:pt x="250" y="205"/>
                    <a:pt x="250" y="205"/>
                    <a:pt x="250" y="205"/>
                  </a:cubicBezTo>
                  <a:cubicBezTo>
                    <a:pt x="250" y="205"/>
                    <a:pt x="250" y="205"/>
                    <a:pt x="250" y="205"/>
                  </a:cubicBezTo>
                  <a:cubicBezTo>
                    <a:pt x="252" y="207"/>
                    <a:pt x="254" y="207"/>
                    <a:pt x="256" y="207"/>
                  </a:cubicBezTo>
                  <a:cubicBezTo>
                    <a:pt x="256" y="207"/>
                    <a:pt x="256" y="207"/>
                    <a:pt x="256" y="207"/>
                  </a:cubicBezTo>
                  <a:cubicBezTo>
                    <a:pt x="259" y="207"/>
                    <a:pt x="263" y="205"/>
                    <a:pt x="266" y="200"/>
                  </a:cubicBezTo>
                  <a:cubicBezTo>
                    <a:pt x="266" y="200"/>
                    <a:pt x="266" y="200"/>
                    <a:pt x="266" y="200"/>
                  </a:cubicBezTo>
                  <a:cubicBezTo>
                    <a:pt x="266" y="200"/>
                    <a:pt x="266" y="200"/>
                    <a:pt x="266" y="200"/>
                  </a:cubicBezTo>
                  <a:cubicBezTo>
                    <a:pt x="269" y="197"/>
                    <a:pt x="270" y="194"/>
                    <a:pt x="270" y="191"/>
                  </a:cubicBezTo>
                  <a:cubicBezTo>
                    <a:pt x="270" y="191"/>
                    <a:pt x="270" y="191"/>
                    <a:pt x="270" y="191"/>
                  </a:cubicBezTo>
                  <a:cubicBezTo>
                    <a:pt x="270" y="187"/>
                    <a:pt x="268" y="184"/>
                    <a:pt x="265" y="182"/>
                  </a:cubicBezTo>
                  <a:cubicBezTo>
                    <a:pt x="265" y="182"/>
                    <a:pt x="265" y="182"/>
                    <a:pt x="265" y="182"/>
                  </a:cubicBezTo>
                  <a:cubicBezTo>
                    <a:pt x="262" y="179"/>
                    <a:pt x="262" y="179"/>
                    <a:pt x="262" y="179"/>
                  </a:cubicBezTo>
                  <a:cubicBezTo>
                    <a:pt x="259" y="177"/>
                    <a:pt x="258" y="173"/>
                    <a:pt x="259" y="170"/>
                  </a:cubicBezTo>
                  <a:cubicBezTo>
                    <a:pt x="259" y="170"/>
                    <a:pt x="259" y="170"/>
                    <a:pt x="259" y="170"/>
                  </a:cubicBezTo>
                  <a:cubicBezTo>
                    <a:pt x="261" y="167"/>
                    <a:pt x="264" y="165"/>
                    <a:pt x="268" y="165"/>
                  </a:cubicBezTo>
                  <a:cubicBezTo>
                    <a:pt x="268" y="165"/>
                    <a:pt x="268" y="165"/>
                    <a:pt x="268" y="165"/>
                  </a:cubicBezTo>
                  <a:cubicBezTo>
                    <a:pt x="268" y="165"/>
                    <a:pt x="268" y="165"/>
                    <a:pt x="269" y="165"/>
                  </a:cubicBezTo>
                  <a:cubicBezTo>
                    <a:pt x="269" y="165"/>
                    <a:pt x="269" y="165"/>
                    <a:pt x="269" y="165"/>
                  </a:cubicBezTo>
                  <a:cubicBezTo>
                    <a:pt x="273" y="165"/>
                    <a:pt x="277" y="163"/>
                    <a:pt x="279" y="159"/>
                  </a:cubicBezTo>
                  <a:cubicBezTo>
                    <a:pt x="279" y="159"/>
                    <a:pt x="279" y="159"/>
                    <a:pt x="279" y="159"/>
                  </a:cubicBezTo>
                  <a:cubicBezTo>
                    <a:pt x="281" y="157"/>
                    <a:pt x="282" y="154"/>
                    <a:pt x="282" y="151"/>
                  </a:cubicBezTo>
                  <a:cubicBezTo>
                    <a:pt x="282" y="151"/>
                    <a:pt x="282" y="151"/>
                    <a:pt x="282" y="151"/>
                  </a:cubicBezTo>
                  <a:cubicBezTo>
                    <a:pt x="282" y="146"/>
                    <a:pt x="280" y="142"/>
                    <a:pt x="276" y="139"/>
                  </a:cubicBezTo>
                  <a:cubicBezTo>
                    <a:pt x="276" y="139"/>
                    <a:pt x="276" y="139"/>
                    <a:pt x="276" y="139"/>
                  </a:cubicBezTo>
                  <a:cubicBezTo>
                    <a:pt x="187" y="70"/>
                    <a:pt x="187" y="70"/>
                    <a:pt x="187" y="70"/>
                  </a:cubicBezTo>
                  <a:cubicBezTo>
                    <a:pt x="184" y="68"/>
                    <a:pt x="182" y="66"/>
                    <a:pt x="180" y="63"/>
                  </a:cubicBezTo>
                  <a:cubicBezTo>
                    <a:pt x="180" y="63"/>
                    <a:pt x="180" y="63"/>
                    <a:pt x="180" y="63"/>
                  </a:cubicBezTo>
                  <a:cubicBezTo>
                    <a:pt x="178" y="61"/>
                    <a:pt x="176" y="57"/>
                    <a:pt x="176" y="53"/>
                  </a:cubicBezTo>
                  <a:cubicBezTo>
                    <a:pt x="176" y="53"/>
                    <a:pt x="176" y="53"/>
                    <a:pt x="176" y="53"/>
                  </a:cubicBezTo>
                  <a:cubicBezTo>
                    <a:pt x="176" y="52"/>
                    <a:pt x="176" y="52"/>
                    <a:pt x="176" y="51"/>
                  </a:cubicBezTo>
                  <a:cubicBezTo>
                    <a:pt x="176" y="51"/>
                    <a:pt x="176" y="51"/>
                    <a:pt x="176" y="51"/>
                  </a:cubicBezTo>
                  <a:cubicBezTo>
                    <a:pt x="177" y="46"/>
                    <a:pt x="179" y="44"/>
                    <a:pt x="182" y="40"/>
                  </a:cubicBezTo>
                  <a:cubicBezTo>
                    <a:pt x="182" y="40"/>
                    <a:pt x="182" y="40"/>
                    <a:pt x="182" y="40"/>
                  </a:cubicBezTo>
                  <a:cubicBezTo>
                    <a:pt x="184" y="37"/>
                    <a:pt x="187" y="34"/>
                    <a:pt x="190" y="30"/>
                  </a:cubicBezTo>
                  <a:cubicBezTo>
                    <a:pt x="190" y="30"/>
                    <a:pt x="190" y="30"/>
                    <a:pt x="190" y="30"/>
                  </a:cubicBezTo>
                  <a:cubicBezTo>
                    <a:pt x="193" y="28"/>
                    <a:pt x="195" y="26"/>
                    <a:pt x="198" y="23"/>
                  </a:cubicBezTo>
                  <a:cubicBezTo>
                    <a:pt x="198" y="23"/>
                    <a:pt x="198" y="23"/>
                    <a:pt x="198" y="23"/>
                  </a:cubicBezTo>
                  <a:cubicBezTo>
                    <a:pt x="192" y="22"/>
                    <a:pt x="184" y="21"/>
                    <a:pt x="176" y="20"/>
                  </a:cubicBezTo>
                  <a:cubicBezTo>
                    <a:pt x="176" y="20"/>
                    <a:pt x="176" y="20"/>
                    <a:pt x="176" y="20"/>
                  </a:cubicBezTo>
                  <a:cubicBezTo>
                    <a:pt x="156" y="18"/>
                    <a:pt x="132" y="16"/>
                    <a:pt x="117" y="16"/>
                  </a:cubicBezTo>
                  <a:cubicBezTo>
                    <a:pt x="117" y="16"/>
                    <a:pt x="117" y="16"/>
                    <a:pt x="117" y="16"/>
                  </a:cubicBezTo>
                  <a:cubicBezTo>
                    <a:pt x="115" y="16"/>
                    <a:pt x="112" y="16"/>
                    <a:pt x="110" y="16"/>
                  </a:cubicBezTo>
                  <a:cubicBezTo>
                    <a:pt x="110" y="16"/>
                    <a:pt x="110" y="16"/>
                    <a:pt x="110" y="16"/>
                  </a:cubicBezTo>
                  <a:cubicBezTo>
                    <a:pt x="100" y="20"/>
                    <a:pt x="90" y="26"/>
                    <a:pt x="84" y="30"/>
                  </a:cubicBezTo>
                  <a:cubicBezTo>
                    <a:pt x="84" y="30"/>
                    <a:pt x="84" y="30"/>
                    <a:pt x="84" y="30"/>
                  </a:cubicBezTo>
                  <a:cubicBezTo>
                    <a:pt x="81" y="32"/>
                    <a:pt x="77" y="32"/>
                    <a:pt x="74" y="30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71" y="27"/>
                    <a:pt x="71" y="27"/>
                    <a:pt x="71" y="27"/>
                  </a:cubicBezTo>
                  <a:cubicBezTo>
                    <a:pt x="20" y="102"/>
                    <a:pt x="20" y="102"/>
                    <a:pt x="20" y="102"/>
                  </a:cubicBezTo>
                  <a:cubicBezTo>
                    <a:pt x="24" y="106"/>
                    <a:pt x="31" y="112"/>
                    <a:pt x="34" y="116"/>
                  </a:cubicBezTo>
                  <a:close/>
                </a:path>
              </a:pathLst>
            </a:custGeom>
            <a:solidFill>
              <a:srgbClr val="08245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45" name="Freeform 264"/>
            <p:cNvSpPr/>
            <p:nvPr/>
          </p:nvSpPr>
          <p:spPr bwMode="auto">
            <a:xfrm>
              <a:off x="4224338" y="5180013"/>
              <a:ext cx="207963" cy="250825"/>
            </a:xfrm>
            <a:custGeom>
              <a:gdLst>
                <a:gd name="T0" fmla="*/ 44 w 131"/>
                <a:gd name="T1" fmla="*/ 158 h 158"/>
                <a:gd name="T2" fmla="*/ 0 w 131"/>
                <a:gd name="T3" fmla="*/ 124 h 158"/>
                <a:gd name="T4" fmla="*/ 87 w 131"/>
                <a:gd name="T5" fmla="*/ 0 h 158"/>
                <a:gd name="T6" fmla="*/ 131 w 131"/>
                <a:gd name="T7" fmla="*/ 34 h 158"/>
                <a:gd name="T8" fmla="*/ 44 w 131"/>
                <a:gd name="T9" fmla="*/ 158 h 1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1" h="158">
                  <a:moveTo>
                    <a:pt x="44" y="158"/>
                  </a:moveTo>
                  <a:lnTo>
                    <a:pt x="0" y="124"/>
                  </a:lnTo>
                  <a:lnTo>
                    <a:pt x="87" y="0"/>
                  </a:lnTo>
                  <a:lnTo>
                    <a:pt x="131" y="34"/>
                  </a:lnTo>
                  <a:lnTo>
                    <a:pt x="44" y="158"/>
                  </a:lnTo>
                  <a:close/>
                </a:path>
              </a:pathLst>
            </a:custGeom>
            <a:solidFill>
              <a:srgbClr val="08245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46" name="Freeform 265"/>
            <p:cNvSpPr/>
            <p:nvPr/>
          </p:nvSpPr>
          <p:spPr bwMode="auto">
            <a:xfrm>
              <a:off x="4700588" y="5476875"/>
              <a:ext cx="131763" cy="107950"/>
            </a:xfrm>
            <a:custGeom>
              <a:gdLst>
                <a:gd name="T0" fmla="*/ 59 w 73"/>
                <a:gd name="T1" fmla="*/ 58 h 60"/>
                <a:gd name="T2" fmla="*/ 4 w 73"/>
                <a:gd name="T3" fmla="*/ 15 h 60"/>
                <a:gd name="T4" fmla="*/ 3 w 73"/>
                <a:gd name="T5" fmla="*/ 4 h 60"/>
                <a:gd name="T6" fmla="*/ 3 w 73"/>
                <a:gd name="T7" fmla="*/ 4 h 60"/>
                <a:gd name="T8" fmla="*/ 14 w 73"/>
                <a:gd name="T9" fmla="*/ 3 h 60"/>
                <a:gd name="T10" fmla="*/ 14 w 73"/>
                <a:gd name="T11" fmla="*/ 3 h 60"/>
                <a:gd name="T12" fmla="*/ 69 w 73"/>
                <a:gd name="T13" fmla="*/ 45 h 60"/>
                <a:gd name="T14" fmla="*/ 70 w 73"/>
                <a:gd name="T15" fmla="*/ 56 h 60"/>
                <a:gd name="T16" fmla="*/ 70 w 73"/>
                <a:gd name="T17" fmla="*/ 56 h 60"/>
                <a:gd name="T18" fmla="*/ 64 w 73"/>
                <a:gd name="T19" fmla="*/ 60 h 60"/>
                <a:gd name="T20" fmla="*/ 64 w 73"/>
                <a:gd name="T21" fmla="*/ 60 h 60"/>
                <a:gd name="T22" fmla="*/ 59 w 73"/>
                <a:gd name="T23" fmla="*/ 58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3" h="60">
                  <a:moveTo>
                    <a:pt x="59" y="58"/>
                  </a:moveTo>
                  <a:cubicBezTo>
                    <a:pt x="4" y="15"/>
                    <a:pt x="4" y="15"/>
                    <a:pt x="4" y="15"/>
                  </a:cubicBezTo>
                  <a:cubicBezTo>
                    <a:pt x="0" y="13"/>
                    <a:pt x="0" y="8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5" y="1"/>
                    <a:pt x="10" y="0"/>
                    <a:pt x="14" y="3"/>
                  </a:cubicBezTo>
                  <a:cubicBezTo>
                    <a:pt x="14" y="3"/>
                    <a:pt x="14" y="3"/>
                    <a:pt x="14" y="3"/>
                  </a:cubicBezTo>
                  <a:cubicBezTo>
                    <a:pt x="69" y="45"/>
                    <a:pt x="69" y="45"/>
                    <a:pt x="69" y="45"/>
                  </a:cubicBezTo>
                  <a:cubicBezTo>
                    <a:pt x="73" y="48"/>
                    <a:pt x="73" y="53"/>
                    <a:pt x="70" y="56"/>
                  </a:cubicBezTo>
                  <a:cubicBezTo>
                    <a:pt x="70" y="56"/>
                    <a:pt x="70" y="56"/>
                    <a:pt x="70" y="56"/>
                  </a:cubicBezTo>
                  <a:cubicBezTo>
                    <a:pt x="69" y="58"/>
                    <a:pt x="67" y="60"/>
                    <a:pt x="64" y="60"/>
                  </a:cubicBezTo>
                  <a:cubicBezTo>
                    <a:pt x="64" y="60"/>
                    <a:pt x="64" y="60"/>
                    <a:pt x="64" y="60"/>
                  </a:cubicBezTo>
                  <a:cubicBezTo>
                    <a:pt x="62" y="60"/>
                    <a:pt x="61" y="59"/>
                    <a:pt x="59" y="58"/>
                  </a:cubicBezTo>
                  <a:close/>
                </a:path>
              </a:pathLst>
            </a:custGeom>
            <a:solidFill>
              <a:srgbClr val="08245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47" name="Freeform 266"/>
            <p:cNvSpPr/>
            <p:nvPr/>
          </p:nvSpPr>
          <p:spPr bwMode="auto">
            <a:xfrm>
              <a:off x="4651376" y="5529263"/>
              <a:ext cx="147638" cy="120650"/>
            </a:xfrm>
            <a:custGeom>
              <a:gdLst>
                <a:gd name="T0" fmla="*/ 67 w 81"/>
                <a:gd name="T1" fmla="*/ 65 h 67"/>
                <a:gd name="T2" fmla="*/ 4 w 81"/>
                <a:gd name="T3" fmla="*/ 15 h 67"/>
                <a:gd name="T4" fmla="*/ 2 w 81"/>
                <a:gd name="T5" fmla="*/ 4 h 67"/>
                <a:gd name="T6" fmla="*/ 2 w 81"/>
                <a:gd name="T7" fmla="*/ 4 h 67"/>
                <a:gd name="T8" fmla="*/ 14 w 81"/>
                <a:gd name="T9" fmla="*/ 2 h 67"/>
                <a:gd name="T10" fmla="*/ 14 w 81"/>
                <a:gd name="T11" fmla="*/ 2 h 67"/>
                <a:gd name="T12" fmla="*/ 77 w 81"/>
                <a:gd name="T13" fmla="*/ 53 h 67"/>
                <a:gd name="T14" fmla="*/ 78 w 81"/>
                <a:gd name="T15" fmla="*/ 64 h 67"/>
                <a:gd name="T16" fmla="*/ 78 w 81"/>
                <a:gd name="T17" fmla="*/ 64 h 67"/>
                <a:gd name="T18" fmla="*/ 72 w 81"/>
                <a:gd name="T19" fmla="*/ 67 h 67"/>
                <a:gd name="T20" fmla="*/ 72 w 81"/>
                <a:gd name="T21" fmla="*/ 67 h 67"/>
                <a:gd name="T22" fmla="*/ 67 w 81"/>
                <a:gd name="T23" fmla="*/ 65 h 6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1" h="67">
                  <a:moveTo>
                    <a:pt x="67" y="65"/>
                  </a:moveTo>
                  <a:cubicBezTo>
                    <a:pt x="4" y="15"/>
                    <a:pt x="4" y="15"/>
                    <a:pt x="4" y="15"/>
                  </a:cubicBezTo>
                  <a:cubicBezTo>
                    <a:pt x="0" y="12"/>
                    <a:pt x="0" y="7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5" y="0"/>
                    <a:pt x="10" y="0"/>
                    <a:pt x="14" y="2"/>
                  </a:cubicBezTo>
                  <a:cubicBezTo>
                    <a:pt x="14" y="2"/>
                    <a:pt x="14" y="2"/>
                    <a:pt x="14" y="2"/>
                  </a:cubicBezTo>
                  <a:cubicBezTo>
                    <a:pt x="77" y="53"/>
                    <a:pt x="77" y="53"/>
                    <a:pt x="77" y="53"/>
                  </a:cubicBezTo>
                  <a:cubicBezTo>
                    <a:pt x="80" y="55"/>
                    <a:pt x="81" y="60"/>
                    <a:pt x="78" y="64"/>
                  </a:cubicBezTo>
                  <a:cubicBezTo>
                    <a:pt x="78" y="64"/>
                    <a:pt x="78" y="64"/>
                    <a:pt x="78" y="64"/>
                  </a:cubicBezTo>
                  <a:cubicBezTo>
                    <a:pt x="76" y="66"/>
                    <a:pt x="74" y="67"/>
                    <a:pt x="72" y="67"/>
                  </a:cubicBezTo>
                  <a:cubicBezTo>
                    <a:pt x="72" y="67"/>
                    <a:pt x="72" y="67"/>
                    <a:pt x="72" y="67"/>
                  </a:cubicBezTo>
                  <a:cubicBezTo>
                    <a:pt x="70" y="67"/>
                    <a:pt x="68" y="66"/>
                    <a:pt x="67" y="65"/>
                  </a:cubicBezTo>
                  <a:close/>
                </a:path>
              </a:pathLst>
            </a:custGeom>
            <a:solidFill>
              <a:srgbClr val="08245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48" name="Freeform 267"/>
            <p:cNvSpPr/>
            <p:nvPr/>
          </p:nvSpPr>
          <p:spPr bwMode="auto">
            <a:xfrm>
              <a:off x="4608513" y="5589588"/>
              <a:ext cx="138113" cy="114300"/>
            </a:xfrm>
            <a:custGeom>
              <a:gdLst>
                <a:gd name="T0" fmla="*/ 62 w 76"/>
                <a:gd name="T1" fmla="*/ 61 h 63"/>
                <a:gd name="T2" fmla="*/ 4 w 76"/>
                <a:gd name="T3" fmla="*/ 16 h 63"/>
                <a:gd name="T4" fmla="*/ 3 w 76"/>
                <a:gd name="T5" fmla="*/ 5 h 63"/>
                <a:gd name="T6" fmla="*/ 3 w 76"/>
                <a:gd name="T7" fmla="*/ 5 h 63"/>
                <a:gd name="T8" fmla="*/ 14 w 76"/>
                <a:gd name="T9" fmla="*/ 3 h 63"/>
                <a:gd name="T10" fmla="*/ 14 w 76"/>
                <a:gd name="T11" fmla="*/ 3 h 63"/>
                <a:gd name="T12" fmla="*/ 72 w 76"/>
                <a:gd name="T13" fmla="*/ 49 h 63"/>
                <a:gd name="T14" fmla="*/ 73 w 76"/>
                <a:gd name="T15" fmla="*/ 60 h 63"/>
                <a:gd name="T16" fmla="*/ 73 w 76"/>
                <a:gd name="T17" fmla="*/ 60 h 63"/>
                <a:gd name="T18" fmla="*/ 67 w 76"/>
                <a:gd name="T19" fmla="*/ 63 h 63"/>
                <a:gd name="T20" fmla="*/ 67 w 76"/>
                <a:gd name="T21" fmla="*/ 63 h 63"/>
                <a:gd name="T22" fmla="*/ 62 w 76"/>
                <a:gd name="T23" fmla="*/ 61 h 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6" h="62">
                  <a:moveTo>
                    <a:pt x="62" y="61"/>
                  </a:moveTo>
                  <a:cubicBezTo>
                    <a:pt x="4" y="16"/>
                    <a:pt x="4" y="16"/>
                    <a:pt x="4" y="16"/>
                  </a:cubicBezTo>
                  <a:cubicBezTo>
                    <a:pt x="1" y="13"/>
                    <a:pt x="0" y="8"/>
                    <a:pt x="3" y="5"/>
                  </a:cubicBezTo>
                  <a:cubicBezTo>
                    <a:pt x="3" y="5"/>
                    <a:pt x="3" y="5"/>
                    <a:pt x="3" y="5"/>
                  </a:cubicBezTo>
                  <a:cubicBezTo>
                    <a:pt x="5" y="1"/>
                    <a:pt x="10" y="0"/>
                    <a:pt x="14" y="3"/>
                  </a:cubicBezTo>
                  <a:cubicBezTo>
                    <a:pt x="14" y="3"/>
                    <a:pt x="14" y="3"/>
                    <a:pt x="14" y="3"/>
                  </a:cubicBezTo>
                  <a:cubicBezTo>
                    <a:pt x="72" y="49"/>
                    <a:pt x="72" y="49"/>
                    <a:pt x="72" y="49"/>
                  </a:cubicBezTo>
                  <a:cubicBezTo>
                    <a:pt x="75" y="51"/>
                    <a:pt x="76" y="56"/>
                    <a:pt x="73" y="60"/>
                  </a:cubicBezTo>
                  <a:cubicBezTo>
                    <a:pt x="73" y="60"/>
                    <a:pt x="73" y="60"/>
                    <a:pt x="73" y="60"/>
                  </a:cubicBezTo>
                  <a:cubicBezTo>
                    <a:pt x="71" y="62"/>
                    <a:pt x="69" y="63"/>
                    <a:pt x="67" y="63"/>
                  </a:cubicBezTo>
                  <a:cubicBezTo>
                    <a:pt x="67" y="63"/>
                    <a:pt x="67" y="63"/>
                    <a:pt x="67" y="63"/>
                  </a:cubicBezTo>
                  <a:cubicBezTo>
                    <a:pt x="65" y="63"/>
                    <a:pt x="63" y="62"/>
                    <a:pt x="62" y="61"/>
                  </a:cubicBezTo>
                  <a:close/>
                </a:path>
              </a:pathLst>
            </a:custGeom>
            <a:solidFill>
              <a:srgbClr val="08245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49" name="Freeform 268"/>
            <p:cNvSpPr/>
            <p:nvPr/>
          </p:nvSpPr>
          <p:spPr bwMode="auto">
            <a:xfrm>
              <a:off x="4498976" y="5259388"/>
              <a:ext cx="212725" cy="182563"/>
            </a:xfrm>
            <a:custGeom>
              <a:gdLst>
                <a:gd name="T0" fmla="*/ 102 w 117"/>
                <a:gd name="T1" fmla="*/ 0 h 101"/>
                <a:gd name="T2" fmla="*/ 53 w 117"/>
                <a:gd name="T3" fmla="*/ 12 h 101"/>
                <a:gd name="T4" fmla="*/ 0 w 117"/>
                <a:gd name="T5" fmla="*/ 73 h 101"/>
                <a:gd name="T6" fmla="*/ 36 w 117"/>
                <a:gd name="T7" fmla="*/ 85 h 101"/>
                <a:gd name="T8" fmla="*/ 85 w 117"/>
                <a:gd name="T9" fmla="*/ 39 h 101"/>
                <a:gd name="T10" fmla="*/ 117 w 117"/>
                <a:gd name="T11" fmla="*/ 37 h 101"/>
                <a:gd name="T12" fmla="*/ 102 w 117"/>
                <a:gd name="T13" fmla="*/ 0 h 1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17" h="100">
                  <a:moveTo>
                    <a:pt x="102" y="0"/>
                  </a:moveTo>
                  <a:cubicBezTo>
                    <a:pt x="102" y="0"/>
                    <a:pt x="58" y="10"/>
                    <a:pt x="53" y="12"/>
                  </a:cubicBezTo>
                  <a:cubicBezTo>
                    <a:pt x="47" y="15"/>
                    <a:pt x="0" y="73"/>
                    <a:pt x="0" y="73"/>
                  </a:cubicBezTo>
                  <a:cubicBezTo>
                    <a:pt x="0" y="73"/>
                    <a:pt x="20" y="101"/>
                    <a:pt x="36" y="85"/>
                  </a:cubicBezTo>
                  <a:cubicBezTo>
                    <a:pt x="53" y="69"/>
                    <a:pt x="85" y="39"/>
                    <a:pt x="85" y="39"/>
                  </a:cubicBezTo>
                  <a:cubicBezTo>
                    <a:pt x="117" y="37"/>
                    <a:pt x="117" y="37"/>
                    <a:pt x="117" y="37"/>
                  </a:cubicBezTo>
                  <a:lnTo>
                    <a:pt x="102" y="0"/>
                  </a:lnTo>
                  <a:close/>
                </a:path>
              </a:pathLst>
            </a:custGeom>
            <a:solidFill>
              <a:srgbClr val="08245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>
                <a:latin typeface="华文细黑" pitchFamily="2" charset="-122"/>
                <a:ea typeface="华文细黑" pitchFamily="2" charset="-122"/>
              </a:endParaRPr>
            </a:p>
          </p:txBody>
        </p:sp>
      </p:grpSp>
      <p:sp>
        <p:nvSpPr>
          <p:cNvPr id="55" name="Rectangle 37"/>
          <p:cNvSpPr/>
          <p:nvPr/>
        </p:nvSpPr>
        <p:spPr>
          <a:xfrm>
            <a:off x="3662185" y="3249675"/>
            <a:ext cx="45719" cy="114163"/>
          </a:xfrm>
          <a:prstGeom prst="rect">
            <a:avLst/>
          </a:prstGeom>
          <a:solidFill>
            <a:srgbClr val="FFFFF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en-US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56" name="Rectangle 38"/>
          <p:cNvSpPr/>
          <p:nvPr/>
        </p:nvSpPr>
        <p:spPr>
          <a:xfrm>
            <a:off x="3754868" y="3226683"/>
            <a:ext cx="50087" cy="137155"/>
          </a:xfrm>
          <a:prstGeom prst="rect">
            <a:avLst/>
          </a:prstGeom>
          <a:solidFill>
            <a:srgbClr val="FFFFF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en-US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57" name="Rectangle 39"/>
          <p:cNvSpPr/>
          <p:nvPr/>
        </p:nvSpPr>
        <p:spPr>
          <a:xfrm>
            <a:off x="3841690" y="3135514"/>
            <a:ext cx="54281" cy="228323"/>
          </a:xfrm>
          <a:prstGeom prst="rect">
            <a:avLst/>
          </a:prstGeom>
          <a:solidFill>
            <a:srgbClr val="FFFFF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en-US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58" name="Rectangle 40"/>
          <p:cNvSpPr/>
          <p:nvPr/>
        </p:nvSpPr>
        <p:spPr>
          <a:xfrm>
            <a:off x="3942547" y="3003798"/>
            <a:ext cx="53389" cy="360039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en-US">
              <a:latin typeface="华文细黑" pitchFamily="2" charset="-122"/>
              <a:ea typeface="华文细黑" pitchFamily="2" charset="-122"/>
            </a:endParaRPr>
          </a:p>
        </p:txBody>
      </p:sp>
      <p:cxnSp>
        <p:nvCxnSpPr>
          <p:cNvPr id="59" name="Straight Arrow Connector 63"/>
          <p:cNvCxnSpPr/>
          <p:nvPr/>
        </p:nvCxnSpPr>
        <p:spPr>
          <a:xfrm flipV="1">
            <a:off x="3623270" y="2964972"/>
            <a:ext cx="319209" cy="261711"/>
          </a:xfrm>
          <a:prstGeom prst="straightConnector1">
            <a:avLst/>
          </a:prstGeom>
          <a:ln w="28575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右大括号 63"/>
          <p:cNvSpPr/>
          <p:nvPr/>
        </p:nvSpPr>
        <p:spPr bwMode="auto">
          <a:xfrm>
            <a:off x="2920802" y="1377590"/>
            <a:ext cx="283046" cy="2778368"/>
          </a:xfrm>
          <a:prstGeom prst="rightBrac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/>
              <a:ea typeface="ＭＳ Ｐゴシック" charset="0"/>
              <a:cs typeface="ＭＳ Ｐゴシック" charset="0"/>
            </a:endParaRPr>
          </a:p>
        </p:txBody>
      </p:sp>
      <p:sp>
        <p:nvSpPr>
          <p:cNvPr id="50" name="Title 1"/>
          <p:cNvSpPr txBox="1"/>
          <p:nvPr/>
        </p:nvSpPr>
        <p:spPr>
          <a:xfrm>
            <a:off x="323528" y="4659982"/>
            <a:ext cx="7500990" cy="216024"/>
          </a:xfrm>
          <a:prstGeom prst="rect">
            <a:avLst/>
          </a:prstGeom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zh-CN"/>
            </a:defPPr>
            <a:lvl1pPr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285750" indent="-285750">
              <a:buFont typeface="Wingdings" pitchFamily="2" charset="2"/>
              <a:buChar char="p"/>
            </a:pPr>
            <a:r>
              <a:rPr lang="zh-CN" altLang="en-US" sz="140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结合未来销售提升的方向，对标直营模式下“低成本，高体验”</a:t>
            </a:r>
            <a:r>
              <a:rPr lang="zh-CN" altLang="en-US" sz="1400" smtClean="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的同行</a:t>
            </a:r>
            <a:r>
              <a:rPr lang="zh-CN" altLang="en-US" sz="140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跨越</a:t>
            </a:r>
          </a:p>
        </p:txBody>
      </p:sp>
      <p:sp>
        <p:nvSpPr>
          <p:cNvPr id="51" name="Text Placeholder 21"/>
          <p:cNvSpPr>
            <a:spLocks noGrp="1"/>
          </p:cNvSpPr>
          <p:nvPr>
            <p:custDataLst>
              <p:tags r:id="rId4"/>
            </p:custDataLst>
          </p:nvPr>
        </p:nvSpPr>
        <p:spPr bwMode="auto">
          <a:xfrm>
            <a:off x="2146304" y="627534"/>
            <a:ext cx="708519" cy="270607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82563" indent="-1809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2pPr>
            <a:lvl3pPr marL="361950" indent="-1666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400" smtClean="0">
                <a:latin typeface="华文细黑" pitchFamily="2" charset="-122"/>
                <a:ea typeface="华文细黑"/>
                <a:sym typeface="Arial"/>
              </a:rPr>
              <a:t>方向</a:t>
            </a:r>
            <a:endParaRPr lang="en-US" sz="1400">
              <a:latin typeface="华文细黑" pitchFamily="2" charset="-122"/>
              <a:ea typeface="华文细黑"/>
              <a:sym typeface="Arial"/>
            </a:endParaRPr>
          </a:p>
        </p:txBody>
      </p:sp>
      <p:sp>
        <p:nvSpPr>
          <p:cNvPr id="52" name="Text Placeholder 21"/>
          <p:cNvSpPr>
            <a:spLocks noGrp="1"/>
          </p:cNvSpPr>
          <p:nvPr>
            <p:custDataLst>
              <p:tags r:id="rId5"/>
            </p:custDataLst>
          </p:nvPr>
        </p:nvSpPr>
        <p:spPr bwMode="auto">
          <a:xfrm>
            <a:off x="5314847" y="627534"/>
            <a:ext cx="708519" cy="270607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82563" indent="-1809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2pPr>
            <a:lvl3pPr marL="361950" indent="-1666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400" smtClean="0">
                <a:latin typeface="华文细黑" pitchFamily="2" charset="-122"/>
                <a:ea typeface="华文细黑"/>
                <a:sym typeface="Arial"/>
              </a:rPr>
              <a:t>举措</a:t>
            </a:r>
            <a:endParaRPr lang="en-US" sz="1400">
              <a:latin typeface="华文细黑" pitchFamily="2" charset="-122"/>
              <a:ea typeface="华文细黑"/>
              <a:sym typeface="Arial"/>
            </a:endParaRPr>
          </a:p>
        </p:txBody>
      </p:sp>
      <p:cxnSp>
        <p:nvCxnSpPr>
          <p:cNvPr id="4" name="直接连接符 3"/>
          <p:cNvCxnSpPr/>
          <p:nvPr/>
        </p:nvCxnSpPr>
        <p:spPr>
          <a:xfrm>
            <a:off x="2016552" y="898141"/>
            <a:ext cx="612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直接连接符 52"/>
          <p:cNvCxnSpPr/>
          <p:nvPr/>
        </p:nvCxnSpPr>
        <p:spPr>
          <a:xfrm>
            <a:off x="5232021" y="898141"/>
            <a:ext cx="828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9370722"/>
      </p:ext>
    </p:ext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itle 1"/>
          <p:cNvSpPr txBox="1"/>
          <p:nvPr/>
        </p:nvSpPr>
        <p:spPr>
          <a:xfrm>
            <a:off x="571472" y="-18"/>
            <a:ext cx="7500990" cy="473202"/>
          </a:xfrm>
          <a:prstGeom prst="rect">
            <a:avLst/>
          </a:prstGeom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zh-CN"/>
            </a:defPPr>
            <a:lvl1pPr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80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项目汇报内容</a:t>
            </a:r>
          </a:p>
        </p:txBody>
      </p:sp>
      <p:grpSp>
        <p:nvGrpSpPr>
          <p:cNvPr id="7" name="组合 6"/>
          <p:cNvGrpSpPr/>
          <p:nvPr/>
        </p:nvGrpSpPr>
        <p:grpSpPr>
          <a:xfrm>
            <a:off x="1977943" y="1592102"/>
            <a:ext cx="4394257" cy="580690"/>
            <a:chOff x="1977943" y="1635646"/>
            <a:chExt cx="4394257" cy="580690"/>
          </a:xfrm>
          <a:solidFill>
            <a:srgbClr val="373C64"/>
          </a:solidFill>
        </p:grpSpPr>
        <p:sp>
          <p:nvSpPr>
            <p:cNvPr id="8" name="圆角矩形 3"/>
            <p:cNvSpPr/>
            <p:nvPr/>
          </p:nvSpPr>
          <p:spPr>
            <a:xfrm>
              <a:off x="2752039" y="1640486"/>
              <a:ext cx="3620161" cy="575850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2000" b="1">
                  <a:solidFill>
                    <a:schemeClr val="bg1"/>
                  </a:solidFill>
                  <a:latin typeface="华文细黑" pitchFamily="2" charset="-122"/>
                  <a:ea typeface="华文细黑" pitchFamily="2" charset="-122"/>
                </a:rPr>
                <a:t>销售转型方案及试点推进</a:t>
              </a:r>
            </a:p>
          </p:txBody>
        </p:sp>
        <p:sp>
          <p:nvSpPr>
            <p:cNvPr id="9" name="圆角矩形 3"/>
            <p:cNvSpPr/>
            <p:nvPr/>
          </p:nvSpPr>
          <p:spPr>
            <a:xfrm>
              <a:off x="1977943" y="1635646"/>
              <a:ext cx="669985" cy="575850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2000" b="1">
                  <a:solidFill>
                    <a:schemeClr val="bg1"/>
                  </a:solidFill>
                  <a:latin typeface="华文细黑" pitchFamily="2" charset="-122"/>
                  <a:ea typeface="华文细黑" pitchFamily="2" charset="-122"/>
                </a:rPr>
                <a:t>二</a:t>
              </a:r>
              <a:endParaRPr lang="en-US" altLang="zh-CN" sz="2000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</p:grpSp>
      <p:grpSp>
        <p:nvGrpSpPr>
          <p:cNvPr id="10" name="组合 9"/>
          <p:cNvGrpSpPr/>
          <p:nvPr/>
        </p:nvGrpSpPr>
        <p:grpSpPr>
          <a:xfrm>
            <a:off x="1970323" y="821270"/>
            <a:ext cx="4394257" cy="575850"/>
            <a:chOff x="1977943" y="817204"/>
            <a:chExt cx="4394257" cy="575850"/>
          </a:xfrm>
          <a:solidFill>
            <a:schemeClr val="bg1">
              <a:lumMod val="95000"/>
            </a:schemeClr>
          </a:solidFill>
        </p:grpSpPr>
        <p:sp>
          <p:nvSpPr>
            <p:cNvPr id="11" name="圆角矩形 3"/>
            <p:cNvSpPr/>
            <p:nvPr/>
          </p:nvSpPr>
          <p:spPr>
            <a:xfrm>
              <a:off x="2752039" y="817204"/>
              <a:ext cx="3620161" cy="575850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2000" b="1">
                  <a:solidFill>
                    <a:srgbClr val="373C64"/>
                  </a:solidFill>
                  <a:latin typeface="华文细黑" pitchFamily="2" charset="-122"/>
                  <a:ea typeface="华文细黑" pitchFamily="2" charset="-122"/>
                </a:rPr>
                <a:t>现状问题回顾</a:t>
              </a:r>
            </a:p>
          </p:txBody>
        </p:sp>
        <p:sp>
          <p:nvSpPr>
            <p:cNvPr id="12" name="圆角矩形 3"/>
            <p:cNvSpPr/>
            <p:nvPr/>
          </p:nvSpPr>
          <p:spPr>
            <a:xfrm>
              <a:off x="1977943" y="817204"/>
              <a:ext cx="669985" cy="575850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2000" b="1">
                  <a:solidFill>
                    <a:srgbClr val="373C64"/>
                  </a:solidFill>
                  <a:latin typeface="华文细黑" pitchFamily="2" charset="-122"/>
                  <a:ea typeface="华文细黑" pitchFamily="2" charset="-122"/>
                </a:rPr>
                <a:t>一</a:t>
              </a:r>
              <a:endParaRPr lang="en-US" altLang="zh-CN" sz="2000" b="1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</p:grpSp>
      <p:grpSp>
        <p:nvGrpSpPr>
          <p:cNvPr id="4" name="组合 3"/>
          <p:cNvGrpSpPr/>
          <p:nvPr/>
        </p:nvGrpSpPr>
        <p:grpSpPr>
          <a:xfrm>
            <a:off x="1955083" y="3142413"/>
            <a:ext cx="4401877" cy="1301545"/>
            <a:chOff x="1955083" y="2647824"/>
            <a:chExt cx="4401877" cy="1301545"/>
          </a:xfrm>
        </p:grpSpPr>
        <p:grpSp>
          <p:nvGrpSpPr>
            <p:cNvPr id="13" name="组合 12"/>
            <p:cNvGrpSpPr/>
            <p:nvPr/>
          </p:nvGrpSpPr>
          <p:grpSpPr>
            <a:xfrm>
              <a:off x="1955083" y="2647824"/>
              <a:ext cx="4394257" cy="585531"/>
              <a:chOff x="1955083" y="2499742"/>
              <a:chExt cx="4394257" cy="585531"/>
            </a:xfrm>
          </p:grpSpPr>
          <p:sp>
            <p:nvSpPr>
              <p:cNvPr id="14" name="圆角矩形 3"/>
              <p:cNvSpPr/>
              <p:nvPr/>
            </p:nvSpPr>
            <p:spPr>
              <a:xfrm>
                <a:off x="2729179" y="2509423"/>
                <a:ext cx="3620161" cy="575850"/>
              </a:xfrm>
              <a:prstGeom prst="rect">
                <a:avLst/>
              </a:prstGeom>
              <a:solidFill>
                <a:schemeClr val="bg1">
                  <a:lumMod val="95000"/>
                </a:schemeClr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</a:pPr>
                <a:r>
                  <a:rPr lang="zh-CN" altLang="en-US" sz="2000" b="1">
                    <a:solidFill>
                      <a:srgbClr val="373C64"/>
                    </a:solidFill>
                    <a:latin typeface="华文细黑" pitchFamily="2" charset="-122"/>
                    <a:ea typeface="华文细黑" pitchFamily="2" charset="-122"/>
                  </a:rPr>
                  <a:t>专项问题分析与推进</a:t>
                </a:r>
              </a:p>
            </p:txBody>
          </p:sp>
          <p:sp>
            <p:nvSpPr>
              <p:cNvPr id="15" name="圆角矩形 3"/>
              <p:cNvSpPr/>
              <p:nvPr/>
            </p:nvSpPr>
            <p:spPr>
              <a:xfrm>
                <a:off x="1955083" y="2499742"/>
                <a:ext cx="669985" cy="575850"/>
              </a:xfrm>
              <a:prstGeom prst="rect">
                <a:avLst/>
              </a:prstGeom>
              <a:solidFill>
                <a:schemeClr val="bg1">
                  <a:lumMod val="95000"/>
                </a:schemeClr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9pPr>
              </a:lstStyle>
              <a:p>
                <a:pPr algn="ctr" fontAlgn="auto">
                  <a:spcBef>
                    <a:spcPct val="0"/>
                  </a:spcBef>
                  <a:spcAft>
                    <a:spcPct val="0"/>
                  </a:spcAft>
                </a:pPr>
                <a:r>
                  <a:rPr lang="zh-CN" altLang="en-US" sz="2000" b="1">
                    <a:solidFill>
                      <a:srgbClr val="373C64"/>
                    </a:solidFill>
                    <a:latin typeface="华文细黑" pitchFamily="2" charset="-122"/>
                    <a:ea typeface="华文细黑" pitchFamily="2" charset="-122"/>
                  </a:rPr>
                  <a:t>三</a:t>
                </a:r>
                <a:endParaRPr lang="en-US" altLang="zh-CN" sz="2000" b="1">
                  <a:solidFill>
                    <a:srgbClr val="373C64"/>
                  </a:solidFill>
                  <a:latin typeface="华文细黑" pitchFamily="2" charset="-122"/>
                  <a:ea typeface="华文细黑" pitchFamily="2" charset="-122"/>
                </a:endParaRPr>
              </a:p>
            </p:txBody>
          </p:sp>
        </p:grpSp>
        <p:grpSp>
          <p:nvGrpSpPr>
            <p:cNvPr id="16" name="组合 15"/>
            <p:cNvGrpSpPr/>
            <p:nvPr/>
          </p:nvGrpSpPr>
          <p:grpSpPr>
            <a:xfrm>
              <a:off x="1962703" y="3363838"/>
              <a:ext cx="4394257" cy="585531"/>
              <a:chOff x="1955083" y="3363838"/>
              <a:chExt cx="4394257" cy="585531"/>
            </a:xfrm>
          </p:grpSpPr>
          <p:sp>
            <p:nvSpPr>
              <p:cNvPr id="17" name="圆角矩形 3"/>
              <p:cNvSpPr/>
              <p:nvPr/>
            </p:nvSpPr>
            <p:spPr>
              <a:xfrm>
                <a:off x="2729179" y="3373519"/>
                <a:ext cx="3620161" cy="575850"/>
              </a:xfrm>
              <a:prstGeom prst="rect">
                <a:avLst/>
              </a:prstGeom>
              <a:solidFill>
                <a:schemeClr val="bg1">
                  <a:lumMod val="95000"/>
                </a:schemeClr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</a:pPr>
                <a:r>
                  <a:rPr lang="zh-CN" altLang="en-US" sz="2000" b="1">
                    <a:solidFill>
                      <a:srgbClr val="373C64"/>
                    </a:solidFill>
                    <a:latin typeface="华文细黑" pitchFamily="2" charset="-122"/>
                    <a:ea typeface="华文细黑" pitchFamily="2" charset="-122"/>
                  </a:rPr>
                  <a:t>下阶段任务安排</a:t>
                </a:r>
              </a:p>
            </p:txBody>
          </p:sp>
          <p:sp>
            <p:nvSpPr>
              <p:cNvPr id="18" name="圆角矩形 3"/>
              <p:cNvSpPr/>
              <p:nvPr/>
            </p:nvSpPr>
            <p:spPr>
              <a:xfrm>
                <a:off x="1955083" y="3363838"/>
                <a:ext cx="669985" cy="575850"/>
              </a:xfrm>
              <a:prstGeom prst="rect">
                <a:avLst/>
              </a:prstGeom>
              <a:solidFill>
                <a:schemeClr val="bg1">
                  <a:lumMod val="95000"/>
                </a:schemeClr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9pPr>
              </a:lstStyle>
              <a:p>
                <a:pPr algn="ctr" fontAlgn="auto">
                  <a:spcBef>
                    <a:spcPct val="0"/>
                  </a:spcBef>
                  <a:spcAft>
                    <a:spcPct val="0"/>
                  </a:spcAft>
                </a:pPr>
                <a:r>
                  <a:rPr lang="zh-CN" altLang="en-US" sz="2000" b="1" smtClean="0">
                    <a:solidFill>
                      <a:srgbClr val="373C64"/>
                    </a:solidFill>
                    <a:latin typeface="华文细黑" pitchFamily="2" charset="-122"/>
                    <a:ea typeface="华文细黑" pitchFamily="2" charset="-122"/>
                  </a:rPr>
                  <a:t>四</a:t>
                </a:r>
                <a:endParaRPr lang="en-US" altLang="zh-CN" sz="2000" b="1">
                  <a:solidFill>
                    <a:srgbClr val="373C64"/>
                  </a:solidFill>
                  <a:latin typeface="华文细黑" pitchFamily="2" charset="-122"/>
                  <a:ea typeface="华文细黑" pitchFamily="2" charset="-122"/>
                </a:endParaRPr>
              </a:p>
            </p:txBody>
          </p:sp>
        </p:grpSp>
      </p:grpSp>
      <p:grpSp>
        <p:nvGrpSpPr>
          <p:cNvPr id="2" name="组合 1"/>
          <p:cNvGrpSpPr/>
          <p:nvPr/>
        </p:nvGrpSpPr>
        <p:grpSpPr>
          <a:xfrm>
            <a:off x="2882431" y="2344395"/>
            <a:ext cx="2711352" cy="628689"/>
            <a:chOff x="5605503" y="3492500"/>
            <a:chExt cx="2711352" cy="628689"/>
          </a:xfrm>
        </p:grpSpPr>
        <p:sp>
          <p:nvSpPr>
            <p:cNvPr id="20" name="TextBox 20"/>
            <p:cNvSpPr txBox="1">
              <a:spLocks noChangeArrowheads="1"/>
            </p:cNvSpPr>
            <p:nvPr/>
          </p:nvSpPr>
          <p:spPr bwMode="auto">
            <a:xfrm>
              <a:off x="5792730" y="3492500"/>
              <a:ext cx="2524125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4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14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14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14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14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4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4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4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4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zh-CN" altLang="en-US" smtClean="0">
                  <a:latin typeface="华文细黑" pitchFamily="2" charset="-122"/>
                  <a:ea typeface="华文细黑" pitchFamily="2" charset="-122"/>
                </a:rPr>
                <a:t>跨越模式对标</a:t>
              </a:r>
              <a:endParaRPr lang="zh-CN" altLang="en-US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21" name="矩形 20"/>
            <p:cNvSpPr/>
            <p:nvPr/>
          </p:nvSpPr>
          <p:spPr bwMode="auto">
            <a:xfrm>
              <a:off x="5605503" y="3570366"/>
              <a:ext cx="144000" cy="144000"/>
            </a:xfrm>
            <a:prstGeom prst="rect">
              <a:avLst/>
            </a:prstGeom>
            <a:solidFill>
              <a:srgbClr val="373C64"/>
            </a:solidFill>
            <a:ln w="9525" cap="flat" cmpd="sng" algn="ctr">
              <a:solidFill>
                <a:schemeClr val="bg1">
                  <a:lumMod val="7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36000" tIns="36000" rIns="36000" bIns="3600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200" b="0" i="0" u="none" strike="noStrike" cap="none" normalizeH="0" baseline="0">
                <a:ln>
                  <a:noFill/>
                </a:ln>
                <a:solidFill>
                  <a:srgbClr val="373C64"/>
                </a:solidFill>
                <a:effectLst/>
                <a:latin typeface="华文细黑" pitchFamily="2" charset="-122"/>
                <a:ea typeface="华文细黑" pitchFamily="2" charset="-122"/>
                <a:cs typeface="ＭＳ Ｐゴシック" charset="0"/>
              </a:endParaRPr>
            </a:p>
          </p:txBody>
        </p:sp>
        <p:sp>
          <p:nvSpPr>
            <p:cNvPr id="22" name="TextBox 20"/>
            <p:cNvSpPr txBox="1">
              <a:spLocks noChangeArrowheads="1"/>
            </p:cNvSpPr>
            <p:nvPr/>
          </p:nvSpPr>
          <p:spPr bwMode="auto">
            <a:xfrm>
              <a:off x="5769285" y="3813412"/>
              <a:ext cx="2524125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4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14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14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14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14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4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4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4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4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zh-CN" altLang="en-US" smtClean="0">
                  <a:latin typeface="华文细黑" pitchFamily="2" charset="-122"/>
                  <a:ea typeface="华文细黑" pitchFamily="2" charset="-122"/>
                </a:rPr>
                <a:t>大客户模式方案及试点</a:t>
              </a:r>
              <a:endParaRPr lang="zh-CN" altLang="en-US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23" name="矩形 22"/>
            <p:cNvSpPr/>
            <p:nvPr/>
          </p:nvSpPr>
          <p:spPr bwMode="auto">
            <a:xfrm>
              <a:off x="5605504" y="3887370"/>
              <a:ext cx="144000" cy="144000"/>
            </a:xfrm>
            <a:prstGeom prst="rect">
              <a:avLst/>
            </a:prstGeom>
            <a:solidFill>
              <a:srgbClr val="373C64"/>
            </a:solidFill>
            <a:ln w="9525" cap="flat" cmpd="sng" algn="ctr">
              <a:solidFill>
                <a:schemeClr val="bg1">
                  <a:lumMod val="7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36000" tIns="36000" rIns="36000" bIns="3600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200" b="0" i="0" u="none" strike="noStrike" cap="none" normalizeH="0" baseline="0">
                <a:ln>
                  <a:noFill/>
                </a:ln>
                <a:solidFill>
                  <a:srgbClr val="373C64"/>
                </a:solidFill>
                <a:effectLst/>
                <a:latin typeface="华文细黑" pitchFamily="2" charset="-122"/>
                <a:ea typeface="华文细黑" pitchFamily="2" charset="-122"/>
                <a:cs typeface="ＭＳ Ｐゴシック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970765987"/>
      </p:ext>
    </p:ext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6" name="组合 15"/>
          <p:cNvGrpSpPr/>
          <p:nvPr/>
        </p:nvGrpSpPr>
        <p:grpSpPr>
          <a:xfrm>
            <a:off x="1259632" y="1311734"/>
            <a:ext cx="2814422" cy="1116001"/>
            <a:chOff x="1259632" y="1383741"/>
            <a:chExt cx="2814422" cy="1116001"/>
          </a:xfrm>
        </p:grpSpPr>
        <p:cxnSp>
          <p:nvCxnSpPr>
            <p:cNvPr id="12" name="直接连接符 11"/>
            <p:cNvCxnSpPr/>
            <p:nvPr/>
          </p:nvCxnSpPr>
          <p:spPr>
            <a:xfrm flipH="1">
              <a:off x="1259632" y="1383741"/>
              <a:ext cx="0" cy="1116000"/>
            </a:xfrm>
            <a:prstGeom prst="line">
              <a:avLst/>
            </a:prstGeom>
            <a:ln>
              <a:solidFill>
                <a:schemeClr val="bg1">
                  <a:lumMod val="75000"/>
                </a:schemeClr>
              </a:solidFill>
              <a:head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直接连接符 250"/>
            <p:cNvCxnSpPr/>
            <p:nvPr/>
          </p:nvCxnSpPr>
          <p:spPr>
            <a:xfrm flipH="1">
              <a:off x="1259633" y="2499742"/>
              <a:ext cx="2814421" cy="0"/>
            </a:xfrm>
            <a:prstGeom prst="line">
              <a:avLst/>
            </a:prstGeom>
            <a:ln>
              <a:solidFill>
                <a:schemeClr val="bg1">
                  <a:lumMod val="75000"/>
                </a:schemeClr>
              </a:solidFill>
              <a:head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Title 1"/>
          <p:cNvSpPr txBox="1"/>
          <p:nvPr/>
        </p:nvSpPr>
        <p:spPr>
          <a:xfrm>
            <a:off x="571472" y="-18"/>
            <a:ext cx="7500990" cy="473202"/>
          </a:xfrm>
          <a:prstGeom prst="rect">
            <a:avLst/>
          </a:prstGeom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zh-CN"/>
            </a:defPPr>
            <a:lvl1pPr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80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德邦与跨越在市场定位、两端运营模式等方面有着众多相似的地方，但是在收入增速上则差异明显，值得进一步思考</a:t>
            </a:r>
          </a:p>
        </p:txBody>
      </p:sp>
      <p:grpSp>
        <p:nvGrpSpPr>
          <p:cNvPr id="39" name="组合 40"/>
          <p:cNvGrpSpPr/>
          <p:nvPr/>
        </p:nvGrpSpPr>
        <p:grpSpPr>
          <a:xfrm>
            <a:off x="2195736" y="3763397"/>
            <a:ext cx="792834" cy="568233"/>
            <a:chOff x="6767637" y="1886243"/>
            <a:chExt cx="800095" cy="936854"/>
          </a:xfrm>
        </p:grpSpPr>
        <p:sp>
          <p:nvSpPr>
            <p:cNvPr id="58" name="TextBox 147"/>
            <p:cNvSpPr txBox="1"/>
            <p:nvPr/>
          </p:nvSpPr>
          <p:spPr bwMode="auto">
            <a:xfrm>
              <a:off x="6767637" y="2371305"/>
              <a:ext cx="800095" cy="451792"/>
            </a:xfrm>
            <a:prstGeom prst="rect">
              <a:avLst/>
            </a:prstGeom>
            <a:noFill/>
            <a:ln>
              <a:noFill/>
            </a:ln>
            <a:extLst>
              <a:ext uri="{FAA26D3D-D897-4be2-8F04-BA451C77F1D7}">
                <ma14:placeholderFlag xmlns:ma14="http://schemas.microsoft.com/office/mac/drawingml/2011/main" xmlns="" val="1"/>
              </a:ext>
            </a:extLst>
          </p:spPr>
          <p:txBody>
            <a:bodyPr vert="horz" wrap="square" lIns="36000" tIns="36000" rIns="36000" bIns="36000" numCol="1" rtlCol="0" anchor="ctr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>
                <a:lnSpc>
                  <a:spcPts val="1500"/>
                </a:lnSpc>
              </a:pPr>
              <a:r>
                <a:rPr lang="zh-CN" altLang="en-US" sz="800" kern="0">
                  <a:latin typeface="华文细黑" pitchFamily="2" charset="-122"/>
                  <a:ea typeface="华文细黑" pitchFamily="2" charset="-122"/>
                  <a:cs typeface="华文黑体" pitchFamily="2" charset="-122"/>
                </a:rPr>
                <a:t>中转场</a:t>
              </a:r>
            </a:p>
          </p:txBody>
        </p:sp>
        <p:grpSp>
          <p:nvGrpSpPr>
            <p:cNvPr id="59" name="Group 2"/>
            <p:cNvGrpSpPr/>
            <p:nvPr>
              <p:custDataLst>
                <p:tags r:id="rId2"/>
              </p:custDataLst>
            </p:nvPr>
          </p:nvGrpSpPr>
          <p:grpSpPr>
            <a:xfrm>
              <a:off x="6976847" y="1886243"/>
              <a:ext cx="475473" cy="692982"/>
              <a:chOff x="2919" y="1222"/>
              <a:chExt cx="274" cy="208"/>
            </a:xfrm>
          </p:grpSpPr>
          <p:sp>
            <p:nvSpPr>
              <p:cNvPr id="60" name="Line 2460"/>
              <p:cNvSpPr>
                <a:spLocks noChangeShapeType="1"/>
              </p:cNvSpPr>
              <p:nvPr>
                <p:custDataLst>
                  <p:tags r:id="rId3"/>
                </p:custDataLst>
              </p:nvPr>
            </p:nvSpPr>
            <p:spPr bwMode="gray">
              <a:xfrm flipH="1" flipV="1">
                <a:off x="3158" y="1307"/>
                <a:ext cx="0" cy="3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 type="none" w="sm" len="sm"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none" lIns="19220" tIns="9610" rIns="19220" bIns="961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defTabSz="914248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61" name="Freeform 2461"/>
              <p:cNvSpPr/>
              <p:nvPr>
                <p:custDataLst>
                  <p:tags r:id="rId4"/>
                </p:custDataLst>
              </p:nvPr>
            </p:nvSpPr>
            <p:spPr bwMode="gray">
              <a:xfrm>
                <a:off x="3158" y="1310"/>
                <a:ext cx="8" cy="11"/>
              </a:xfrm>
              <a:custGeom>
                <a:gdLst>
                  <a:gd name="T0" fmla="*/ 5 w 17"/>
                  <a:gd name="T1" fmla="*/ 16 h 17"/>
                  <a:gd name="T2" fmla="*/ 0 w 17"/>
                  <a:gd name="T3" fmla="*/ 16 h 17"/>
                  <a:gd name="T4" fmla="*/ 0 w 17"/>
                  <a:gd name="T5" fmla="*/ 10 h 17"/>
                  <a:gd name="T6" fmla="*/ 0 w 17"/>
                  <a:gd name="T7" fmla="*/ 5 h 17"/>
                  <a:gd name="T8" fmla="*/ 5 w 17"/>
                  <a:gd name="T9" fmla="*/ 0 h 17"/>
                  <a:gd name="T10" fmla="*/ 10 w 17"/>
                  <a:gd name="T11" fmla="*/ 0 h 17"/>
                  <a:gd name="T12" fmla="*/ 16 w 17"/>
                  <a:gd name="T13" fmla="*/ 0 h 17"/>
                  <a:gd name="T14" fmla="*/ 16 w 17"/>
                  <a:gd name="T15" fmla="*/ 5 h 17"/>
                  <a:gd name="T16" fmla="*/ 16 w 17"/>
                  <a:gd name="T17" fmla="*/ 10 h 17"/>
                  <a:gd name="T18" fmla="*/ 10 w 17"/>
                  <a:gd name="T19" fmla="*/ 16 h 17"/>
                  <a:gd name="T20" fmla="*/ 5 w 17"/>
                  <a:gd name="T21" fmla="*/ 16 h 17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7"/>
                  <a:gd name="T34" fmla="*/ 0 h 17"/>
                  <a:gd name="T35" fmla="*/ 17 w 17"/>
                  <a:gd name="T36" fmla="*/ 17 h 17"/>
                </a:gdLst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7" h="17">
                    <a:moveTo>
                      <a:pt x="5" y="16"/>
                    </a:moveTo>
                    <a:lnTo>
                      <a:pt x="0" y="16"/>
                    </a:lnTo>
                    <a:lnTo>
                      <a:pt x="0" y="10"/>
                    </a:lnTo>
                    <a:lnTo>
                      <a:pt x="0" y="5"/>
                    </a:lnTo>
                    <a:lnTo>
                      <a:pt x="5" y="0"/>
                    </a:lnTo>
                    <a:lnTo>
                      <a:pt x="10" y="0"/>
                    </a:lnTo>
                    <a:lnTo>
                      <a:pt x="16" y="0"/>
                    </a:lnTo>
                    <a:lnTo>
                      <a:pt x="16" y="5"/>
                    </a:lnTo>
                    <a:lnTo>
                      <a:pt x="16" y="10"/>
                    </a:lnTo>
                    <a:lnTo>
                      <a:pt x="10" y="16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2" name="Freeform 2462"/>
              <p:cNvSpPr/>
              <p:nvPr>
                <p:custDataLst>
                  <p:tags r:id="rId5"/>
                </p:custDataLst>
              </p:nvPr>
            </p:nvSpPr>
            <p:spPr bwMode="gray">
              <a:xfrm>
                <a:off x="3158" y="1310"/>
                <a:ext cx="8" cy="11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5 h 17"/>
                  <a:gd name="T4" fmla="*/ 16 w 17"/>
                  <a:gd name="T5" fmla="*/ 0 h 17"/>
                  <a:gd name="T6" fmla="*/ 8 w 17"/>
                  <a:gd name="T7" fmla="*/ 0 h 17"/>
                  <a:gd name="T8" fmla="*/ 0 w 17"/>
                  <a:gd name="T9" fmla="*/ 5 h 17"/>
                  <a:gd name="T10" fmla="*/ 0 w 17"/>
                  <a:gd name="T11" fmla="*/ 10 h 17"/>
                  <a:gd name="T12" fmla="*/ 0 w 17"/>
                  <a:gd name="T13" fmla="*/ 16 h 17"/>
                  <a:gd name="T14" fmla="*/ 8 w 17"/>
                  <a:gd name="T15" fmla="*/ 16 h 17"/>
                  <a:gd name="T16" fmla="*/ 16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0"/>
                    </a:moveTo>
                    <a:lnTo>
                      <a:pt x="16" y="5"/>
                    </a:lnTo>
                    <a:lnTo>
                      <a:pt x="16" y="0"/>
                    </a:lnTo>
                    <a:lnTo>
                      <a:pt x="8" y="0"/>
                    </a:lnTo>
                    <a:lnTo>
                      <a:pt x="0" y="5"/>
                    </a:lnTo>
                    <a:lnTo>
                      <a:pt x="0" y="10"/>
                    </a:lnTo>
                    <a:lnTo>
                      <a:pt x="0" y="16"/>
                    </a:lnTo>
                    <a:lnTo>
                      <a:pt x="8" y="16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3" name="Freeform 2463"/>
              <p:cNvSpPr/>
              <p:nvPr>
                <p:custDataLst>
                  <p:tags r:id="rId6"/>
                </p:custDataLst>
              </p:nvPr>
            </p:nvSpPr>
            <p:spPr bwMode="gray">
              <a:xfrm>
                <a:off x="3142" y="1294"/>
                <a:ext cx="10" cy="19"/>
              </a:xfrm>
              <a:custGeom>
                <a:gdLst>
                  <a:gd name="T0" fmla="*/ 18 w 19"/>
                  <a:gd name="T1" fmla="*/ 10 h 32"/>
                  <a:gd name="T2" fmla="*/ 0 w 19"/>
                  <a:gd name="T3" fmla="*/ 0 h 32"/>
                  <a:gd name="T4" fmla="*/ 0 w 19"/>
                  <a:gd name="T5" fmla="*/ 21 h 32"/>
                  <a:gd name="T6" fmla="*/ 18 w 19"/>
                  <a:gd name="T7" fmla="*/ 31 h 32"/>
                  <a:gd name="T8" fmla="*/ 18 w 19"/>
                  <a:gd name="T9" fmla="*/ 10 h 3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9"/>
                  <a:gd name="T16" fmla="*/ 0 h 32"/>
                  <a:gd name="T17" fmla="*/ 19 w 19"/>
                  <a:gd name="T18" fmla="*/ 32 h 3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9" h="32">
                    <a:moveTo>
                      <a:pt x="18" y="10"/>
                    </a:moveTo>
                    <a:lnTo>
                      <a:pt x="0" y="0"/>
                    </a:lnTo>
                    <a:lnTo>
                      <a:pt x="0" y="21"/>
                    </a:lnTo>
                    <a:lnTo>
                      <a:pt x="18" y="31"/>
                    </a:lnTo>
                    <a:lnTo>
                      <a:pt x="18" y="10"/>
                    </a:lnTo>
                  </a:path>
                </a:pathLst>
              </a:custGeom>
              <a:solidFill>
                <a:srgbClr val="CCCC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4" name="Freeform 2464"/>
              <p:cNvSpPr/>
              <p:nvPr>
                <p:custDataLst>
                  <p:tags r:id="rId7"/>
                </p:custDataLst>
              </p:nvPr>
            </p:nvSpPr>
            <p:spPr bwMode="gray">
              <a:xfrm>
                <a:off x="3179" y="1291"/>
                <a:ext cx="9" cy="10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4 h 17"/>
                  <a:gd name="T4" fmla="*/ 2 w 17"/>
                  <a:gd name="T5" fmla="*/ 12 h 17"/>
                  <a:gd name="T6" fmla="*/ 0 w 17"/>
                  <a:gd name="T7" fmla="*/ 10 h 17"/>
                  <a:gd name="T8" fmla="*/ 2 w 17"/>
                  <a:gd name="T9" fmla="*/ 4 h 17"/>
                  <a:gd name="T10" fmla="*/ 4 w 17"/>
                  <a:gd name="T11" fmla="*/ 2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2 h 17"/>
                  <a:gd name="T20" fmla="*/ 16 w 17"/>
                  <a:gd name="T21" fmla="*/ 4 h 17"/>
                  <a:gd name="T22" fmla="*/ 16 w 17"/>
                  <a:gd name="T23" fmla="*/ 6 h 17"/>
                  <a:gd name="T24" fmla="*/ 14 w 17"/>
                  <a:gd name="T25" fmla="*/ 12 h 17"/>
                  <a:gd name="T26" fmla="*/ 12 w 17"/>
                  <a:gd name="T27" fmla="*/ 14 h 17"/>
                  <a:gd name="T28" fmla="*/ 10 w 17"/>
                  <a:gd name="T29" fmla="*/ 16 h 17"/>
                  <a:gd name="T30" fmla="*/ 8 w 17"/>
                  <a:gd name="T31" fmla="*/ 16 h 17"/>
                  <a:gd name="T32" fmla="*/ 6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2" y="12"/>
                    </a:lnTo>
                    <a:lnTo>
                      <a:pt x="0" y="10"/>
                    </a:lnTo>
                    <a:lnTo>
                      <a:pt x="2" y="4"/>
                    </a:lnTo>
                    <a:lnTo>
                      <a:pt x="4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5" name="Freeform 2465"/>
              <p:cNvSpPr/>
              <p:nvPr>
                <p:custDataLst>
                  <p:tags r:id="rId8"/>
                </p:custDataLst>
              </p:nvPr>
            </p:nvSpPr>
            <p:spPr bwMode="gray">
              <a:xfrm>
                <a:off x="3179" y="1293"/>
                <a:ext cx="10" cy="9"/>
              </a:xfrm>
              <a:custGeom>
                <a:gdLst>
                  <a:gd name="T0" fmla="*/ 13 w 17"/>
                  <a:gd name="T1" fmla="*/ 11 h 17"/>
                  <a:gd name="T2" fmla="*/ 16 w 17"/>
                  <a:gd name="T3" fmla="*/ 4 h 17"/>
                  <a:gd name="T4" fmla="*/ 16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0 w 17"/>
                  <a:gd name="T19" fmla="*/ 16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6 h 17"/>
                  <a:gd name="T26" fmla="*/ 10 w 17"/>
                  <a:gd name="T27" fmla="*/ 13 h 17"/>
                  <a:gd name="T28" fmla="*/ 13 w 17"/>
                  <a:gd name="T29" fmla="*/ 11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1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0" y="16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0" y="13"/>
                    </a:lnTo>
                    <a:lnTo>
                      <a:pt x="13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6" name="Freeform 2466"/>
              <p:cNvSpPr/>
              <p:nvPr>
                <p:custDataLst>
                  <p:tags r:id="rId9"/>
                </p:custDataLst>
              </p:nvPr>
            </p:nvSpPr>
            <p:spPr bwMode="gray">
              <a:xfrm>
                <a:off x="3180" y="1294"/>
                <a:ext cx="10" cy="9"/>
              </a:xfrm>
              <a:custGeom>
                <a:gdLst>
                  <a:gd name="T0" fmla="*/ 10 w 17"/>
                  <a:gd name="T1" fmla="*/ 8 h 17"/>
                  <a:gd name="T2" fmla="*/ 16 w 17"/>
                  <a:gd name="T3" fmla="*/ 4 h 17"/>
                  <a:gd name="T4" fmla="*/ 10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2 h 17"/>
                  <a:gd name="T16" fmla="*/ 10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0" y="8"/>
                    </a:moveTo>
                    <a:lnTo>
                      <a:pt x="16" y="4"/>
                    </a:lnTo>
                    <a:lnTo>
                      <a:pt x="10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2"/>
                    </a:lnTo>
                    <a:lnTo>
                      <a:pt x="10" y="8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7" name="Freeform 2467"/>
              <p:cNvSpPr/>
              <p:nvPr>
                <p:custDataLst>
                  <p:tags r:id="rId10"/>
                </p:custDataLst>
              </p:nvPr>
            </p:nvSpPr>
            <p:spPr bwMode="gray">
              <a:xfrm>
                <a:off x="3175" y="1294"/>
                <a:ext cx="9" cy="9"/>
              </a:xfrm>
              <a:custGeom>
                <a:gdLst>
                  <a:gd name="T0" fmla="*/ 6 w 17"/>
                  <a:gd name="T1" fmla="*/ 14 h 17"/>
                  <a:gd name="T2" fmla="*/ 2 w 17"/>
                  <a:gd name="T3" fmla="*/ 12 h 17"/>
                  <a:gd name="T4" fmla="*/ 2 w 17"/>
                  <a:gd name="T5" fmla="*/ 10 h 17"/>
                  <a:gd name="T6" fmla="*/ 0 w 17"/>
                  <a:gd name="T7" fmla="*/ 8 h 17"/>
                  <a:gd name="T8" fmla="*/ 2 w 17"/>
                  <a:gd name="T9" fmla="*/ 3 h 17"/>
                  <a:gd name="T10" fmla="*/ 4 w 17"/>
                  <a:gd name="T11" fmla="*/ 1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1 h 17"/>
                  <a:gd name="T20" fmla="*/ 16 w 17"/>
                  <a:gd name="T21" fmla="*/ 3 h 17"/>
                  <a:gd name="T22" fmla="*/ 16 w 17"/>
                  <a:gd name="T23" fmla="*/ 5 h 17"/>
                  <a:gd name="T24" fmla="*/ 14 w 17"/>
                  <a:gd name="T25" fmla="*/ 10 h 17"/>
                  <a:gd name="T26" fmla="*/ 12 w 17"/>
                  <a:gd name="T27" fmla="*/ 12 h 17"/>
                  <a:gd name="T28" fmla="*/ 10 w 17"/>
                  <a:gd name="T29" fmla="*/ 14 h 17"/>
                  <a:gd name="T30" fmla="*/ 8 w 17"/>
                  <a:gd name="T31" fmla="*/ 16 h 17"/>
                  <a:gd name="T32" fmla="*/ 6 w 17"/>
                  <a:gd name="T33" fmla="*/ 14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4"/>
                    </a:moveTo>
                    <a:lnTo>
                      <a:pt x="2" y="12"/>
                    </a:lnTo>
                    <a:lnTo>
                      <a:pt x="2" y="10"/>
                    </a:lnTo>
                    <a:lnTo>
                      <a:pt x="0" y="8"/>
                    </a:lnTo>
                    <a:lnTo>
                      <a:pt x="2" y="3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4" y="10"/>
                    </a:lnTo>
                    <a:lnTo>
                      <a:pt x="12" y="12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4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8" name="Freeform 2468"/>
              <p:cNvSpPr/>
              <p:nvPr>
                <p:custDataLst>
                  <p:tags r:id="rId11"/>
                </p:custDataLst>
              </p:nvPr>
            </p:nvSpPr>
            <p:spPr bwMode="gray">
              <a:xfrm>
                <a:off x="3176" y="1294"/>
                <a:ext cx="9" cy="10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4 h 17"/>
                  <a:gd name="T4" fmla="*/ 16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0 h 17"/>
                  <a:gd name="T18" fmla="*/ 2 w 17"/>
                  <a:gd name="T19" fmla="*/ 14 h 17"/>
                  <a:gd name="T20" fmla="*/ 5 w 17"/>
                  <a:gd name="T21" fmla="*/ 16 h 17"/>
                  <a:gd name="T22" fmla="*/ 8 w 17"/>
                  <a:gd name="T23" fmla="*/ 14 h 17"/>
                  <a:gd name="T24" fmla="*/ 10 w 17"/>
                  <a:gd name="T25" fmla="*/ 12 h 17"/>
                  <a:gd name="T26" fmla="*/ 13 w 17"/>
                  <a:gd name="T27" fmla="*/ 10 h 17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17"/>
                  <a:gd name="T43" fmla="*/ 0 h 17"/>
                  <a:gd name="T44" fmla="*/ 17 w 17"/>
                  <a:gd name="T45" fmla="*/ 17 h 17"/>
                </a:gdLst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17" h="17">
                    <a:moveTo>
                      <a:pt x="13" y="10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0"/>
                    </a:lnTo>
                    <a:lnTo>
                      <a:pt x="2" y="14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9" name="Freeform 2469"/>
              <p:cNvSpPr/>
              <p:nvPr>
                <p:custDataLst>
                  <p:tags r:id="rId12"/>
                </p:custDataLst>
              </p:nvPr>
            </p:nvSpPr>
            <p:spPr bwMode="gray">
              <a:xfrm>
                <a:off x="3177" y="1296"/>
                <a:ext cx="10" cy="9"/>
              </a:xfrm>
              <a:custGeom>
                <a:gdLst>
                  <a:gd name="T0" fmla="*/ 10 w 17"/>
                  <a:gd name="T1" fmla="*/ 8 h 17"/>
                  <a:gd name="T2" fmla="*/ 16 w 17"/>
                  <a:gd name="T3" fmla="*/ 4 h 17"/>
                  <a:gd name="T4" fmla="*/ 10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0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0" y="8"/>
                    </a:moveTo>
                    <a:lnTo>
                      <a:pt x="16" y="4"/>
                    </a:lnTo>
                    <a:lnTo>
                      <a:pt x="10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0" y="8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0" name="Freeform 2470"/>
              <p:cNvSpPr/>
              <p:nvPr>
                <p:custDataLst>
                  <p:tags r:id="rId13"/>
                </p:custDataLst>
              </p:nvPr>
            </p:nvSpPr>
            <p:spPr bwMode="gray">
              <a:xfrm>
                <a:off x="3180" y="1294"/>
                <a:ext cx="10" cy="8"/>
              </a:xfrm>
              <a:custGeom>
                <a:gdLst>
                  <a:gd name="T0" fmla="*/ 4 w 17"/>
                  <a:gd name="T1" fmla="*/ 16 h 17"/>
                  <a:gd name="T2" fmla="*/ 0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4 h 17"/>
                  <a:gd name="T10" fmla="*/ 2 w 17"/>
                  <a:gd name="T11" fmla="*/ 2 h 17"/>
                  <a:gd name="T12" fmla="*/ 6 w 17"/>
                  <a:gd name="T13" fmla="*/ 0 h 17"/>
                  <a:gd name="T14" fmla="*/ 9 w 17"/>
                  <a:gd name="T15" fmla="*/ 0 h 17"/>
                  <a:gd name="T16" fmla="*/ 11 w 17"/>
                  <a:gd name="T17" fmla="*/ 0 h 17"/>
                  <a:gd name="T18" fmla="*/ 16 w 17"/>
                  <a:gd name="T19" fmla="*/ 2 h 17"/>
                  <a:gd name="T20" fmla="*/ 16 w 17"/>
                  <a:gd name="T21" fmla="*/ 4 h 17"/>
                  <a:gd name="T22" fmla="*/ 16 w 17"/>
                  <a:gd name="T23" fmla="*/ 6 h 17"/>
                  <a:gd name="T24" fmla="*/ 16 w 17"/>
                  <a:gd name="T25" fmla="*/ 12 h 17"/>
                  <a:gd name="T26" fmla="*/ 13 w 17"/>
                  <a:gd name="T27" fmla="*/ 14 h 17"/>
                  <a:gd name="T28" fmla="*/ 9 w 17"/>
                  <a:gd name="T29" fmla="*/ 16 h 17"/>
                  <a:gd name="T30" fmla="*/ 6 w 17"/>
                  <a:gd name="T31" fmla="*/ 16 h 17"/>
                  <a:gd name="T32" fmla="*/ 4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6"/>
                    </a:moveTo>
                    <a:lnTo>
                      <a:pt x="0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4"/>
                    </a:lnTo>
                    <a:lnTo>
                      <a:pt x="2" y="2"/>
                    </a:lnTo>
                    <a:lnTo>
                      <a:pt x="6" y="0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6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6" y="12"/>
                    </a:lnTo>
                    <a:lnTo>
                      <a:pt x="13" y="14"/>
                    </a:lnTo>
                    <a:lnTo>
                      <a:pt x="9" y="16"/>
                    </a:lnTo>
                    <a:lnTo>
                      <a:pt x="6" y="16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1" name="Freeform 2471"/>
              <p:cNvSpPr/>
              <p:nvPr>
                <p:custDataLst>
                  <p:tags r:id="rId14"/>
                </p:custDataLst>
              </p:nvPr>
            </p:nvSpPr>
            <p:spPr bwMode="gray">
              <a:xfrm>
                <a:off x="3180" y="1294"/>
                <a:ext cx="12" cy="9"/>
              </a:xfrm>
              <a:custGeom>
                <a:gdLst>
                  <a:gd name="T0" fmla="*/ 16 w 17"/>
                  <a:gd name="T1" fmla="*/ 11 h 17"/>
                  <a:gd name="T2" fmla="*/ 16 w 17"/>
                  <a:gd name="T3" fmla="*/ 4 h 17"/>
                  <a:gd name="T4" fmla="*/ 16 w 17"/>
                  <a:gd name="T5" fmla="*/ 2 h 17"/>
                  <a:gd name="T6" fmla="*/ 16 w 17"/>
                  <a:gd name="T7" fmla="*/ 0 h 17"/>
                  <a:gd name="T8" fmla="*/ 13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2 w 17"/>
                  <a:gd name="T19" fmla="*/ 13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6 h 17"/>
                  <a:gd name="T26" fmla="*/ 13 w 17"/>
                  <a:gd name="T27" fmla="*/ 13 h 17"/>
                  <a:gd name="T28" fmla="*/ 16 w 17"/>
                  <a:gd name="T29" fmla="*/ 11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6" y="11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6" y="0"/>
                    </a:lnTo>
                    <a:lnTo>
                      <a:pt x="13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2" y="13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3" y="13"/>
                    </a:lnTo>
                    <a:lnTo>
                      <a:pt x="16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2" name="Freeform 2472"/>
              <p:cNvSpPr/>
              <p:nvPr>
                <p:custDataLst>
                  <p:tags r:id="rId15"/>
                </p:custDataLst>
              </p:nvPr>
            </p:nvSpPr>
            <p:spPr bwMode="gray">
              <a:xfrm>
                <a:off x="3181" y="1294"/>
                <a:ext cx="12" cy="10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5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5 h 17"/>
                  <a:gd name="T10" fmla="*/ 0 w 17"/>
                  <a:gd name="T11" fmla="*/ 10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0"/>
                    </a:moveTo>
                    <a:lnTo>
                      <a:pt x="16" y="5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5"/>
                    </a:lnTo>
                    <a:lnTo>
                      <a:pt x="0" y="10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3" name="Freeform 2473"/>
              <p:cNvSpPr/>
              <p:nvPr>
                <p:custDataLst>
                  <p:tags r:id="rId16"/>
                </p:custDataLst>
              </p:nvPr>
            </p:nvSpPr>
            <p:spPr bwMode="gray">
              <a:xfrm>
                <a:off x="3177" y="1295"/>
                <a:ext cx="10" cy="10"/>
              </a:xfrm>
              <a:custGeom>
                <a:gdLst>
                  <a:gd name="T0" fmla="*/ 4 w 17"/>
                  <a:gd name="T1" fmla="*/ 16 h 17"/>
                  <a:gd name="T2" fmla="*/ 0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4 h 17"/>
                  <a:gd name="T10" fmla="*/ 2 w 17"/>
                  <a:gd name="T11" fmla="*/ 2 h 17"/>
                  <a:gd name="T12" fmla="*/ 6 w 17"/>
                  <a:gd name="T13" fmla="*/ 0 h 17"/>
                  <a:gd name="T14" fmla="*/ 9 w 17"/>
                  <a:gd name="T15" fmla="*/ 0 h 17"/>
                  <a:gd name="T16" fmla="*/ 11 w 17"/>
                  <a:gd name="T17" fmla="*/ 0 h 17"/>
                  <a:gd name="T18" fmla="*/ 16 w 17"/>
                  <a:gd name="T19" fmla="*/ 2 h 17"/>
                  <a:gd name="T20" fmla="*/ 16 w 17"/>
                  <a:gd name="T21" fmla="*/ 4 h 17"/>
                  <a:gd name="T22" fmla="*/ 16 w 17"/>
                  <a:gd name="T23" fmla="*/ 6 h 17"/>
                  <a:gd name="T24" fmla="*/ 16 w 17"/>
                  <a:gd name="T25" fmla="*/ 12 h 17"/>
                  <a:gd name="T26" fmla="*/ 13 w 17"/>
                  <a:gd name="T27" fmla="*/ 14 h 17"/>
                  <a:gd name="T28" fmla="*/ 9 w 17"/>
                  <a:gd name="T29" fmla="*/ 16 h 17"/>
                  <a:gd name="T30" fmla="*/ 6 w 17"/>
                  <a:gd name="T31" fmla="*/ 16 h 17"/>
                  <a:gd name="T32" fmla="*/ 4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6"/>
                    </a:moveTo>
                    <a:lnTo>
                      <a:pt x="0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4"/>
                    </a:lnTo>
                    <a:lnTo>
                      <a:pt x="2" y="2"/>
                    </a:lnTo>
                    <a:lnTo>
                      <a:pt x="6" y="0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6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6" y="12"/>
                    </a:lnTo>
                    <a:lnTo>
                      <a:pt x="13" y="14"/>
                    </a:lnTo>
                    <a:lnTo>
                      <a:pt x="9" y="16"/>
                    </a:lnTo>
                    <a:lnTo>
                      <a:pt x="6" y="16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4" name="Freeform 2474"/>
              <p:cNvSpPr/>
              <p:nvPr>
                <p:custDataLst>
                  <p:tags r:id="rId17"/>
                </p:custDataLst>
              </p:nvPr>
            </p:nvSpPr>
            <p:spPr bwMode="gray">
              <a:xfrm>
                <a:off x="3177" y="1296"/>
                <a:ext cx="10" cy="9"/>
              </a:xfrm>
              <a:custGeom>
                <a:gdLst>
                  <a:gd name="T0" fmla="*/ 16 w 17"/>
                  <a:gd name="T1" fmla="*/ 11 h 17"/>
                  <a:gd name="T2" fmla="*/ 16 w 17"/>
                  <a:gd name="T3" fmla="*/ 4 h 17"/>
                  <a:gd name="T4" fmla="*/ 16 w 17"/>
                  <a:gd name="T5" fmla="*/ 2 h 17"/>
                  <a:gd name="T6" fmla="*/ 16 w 17"/>
                  <a:gd name="T7" fmla="*/ 0 h 17"/>
                  <a:gd name="T8" fmla="*/ 13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2 w 17"/>
                  <a:gd name="T19" fmla="*/ 13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6 h 17"/>
                  <a:gd name="T26" fmla="*/ 13 w 17"/>
                  <a:gd name="T27" fmla="*/ 13 h 17"/>
                  <a:gd name="T28" fmla="*/ 16 w 17"/>
                  <a:gd name="T29" fmla="*/ 11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6" y="11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6" y="0"/>
                    </a:lnTo>
                    <a:lnTo>
                      <a:pt x="13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2" y="13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3" y="13"/>
                    </a:lnTo>
                    <a:lnTo>
                      <a:pt x="16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5" name="Freeform 2475"/>
              <p:cNvSpPr/>
              <p:nvPr>
                <p:custDataLst>
                  <p:tags r:id="rId18"/>
                </p:custDataLst>
              </p:nvPr>
            </p:nvSpPr>
            <p:spPr bwMode="gray">
              <a:xfrm>
                <a:off x="3179" y="1297"/>
                <a:ext cx="9" cy="10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5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5 h 17"/>
                  <a:gd name="T10" fmla="*/ 0 w 17"/>
                  <a:gd name="T11" fmla="*/ 10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0"/>
                    </a:moveTo>
                    <a:lnTo>
                      <a:pt x="16" y="5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5"/>
                    </a:lnTo>
                    <a:lnTo>
                      <a:pt x="0" y="10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6" name="Freeform 2476"/>
              <p:cNvSpPr/>
              <p:nvPr>
                <p:custDataLst>
                  <p:tags r:id="rId19"/>
                </p:custDataLst>
              </p:nvPr>
            </p:nvSpPr>
            <p:spPr bwMode="gray">
              <a:xfrm>
                <a:off x="3142" y="1270"/>
                <a:ext cx="48" cy="31"/>
              </a:xfrm>
              <a:custGeom>
                <a:gdLst>
                  <a:gd name="T0" fmla="*/ 88 w 89"/>
                  <a:gd name="T1" fmla="*/ 10 h 51"/>
                  <a:gd name="T2" fmla="*/ 70 w 89"/>
                  <a:gd name="T3" fmla="*/ 0 h 51"/>
                  <a:gd name="T4" fmla="*/ 0 w 89"/>
                  <a:gd name="T5" fmla="*/ 40 h 51"/>
                  <a:gd name="T6" fmla="*/ 18 w 89"/>
                  <a:gd name="T7" fmla="*/ 50 h 51"/>
                  <a:gd name="T8" fmla="*/ 88 w 89"/>
                  <a:gd name="T9" fmla="*/ 10 h 5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89"/>
                  <a:gd name="T16" fmla="*/ 0 h 51"/>
                  <a:gd name="T17" fmla="*/ 89 w 89"/>
                  <a:gd name="T18" fmla="*/ 51 h 51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89" h="51">
                    <a:moveTo>
                      <a:pt x="88" y="10"/>
                    </a:moveTo>
                    <a:lnTo>
                      <a:pt x="70" y="0"/>
                    </a:lnTo>
                    <a:lnTo>
                      <a:pt x="0" y="40"/>
                    </a:lnTo>
                    <a:lnTo>
                      <a:pt x="18" y="50"/>
                    </a:lnTo>
                    <a:lnTo>
                      <a:pt x="88" y="10"/>
                    </a:lnTo>
                  </a:path>
                </a:pathLst>
              </a:custGeom>
              <a:solidFill>
                <a:srgbClr val="E6E6E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7" name="Freeform 2477"/>
              <p:cNvSpPr/>
              <p:nvPr>
                <p:custDataLst>
                  <p:tags r:id="rId20"/>
                </p:custDataLst>
              </p:nvPr>
            </p:nvSpPr>
            <p:spPr bwMode="gray">
              <a:xfrm>
                <a:off x="3152" y="1276"/>
                <a:ext cx="38" cy="37"/>
              </a:xfrm>
              <a:custGeom>
                <a:gdLst>
                  <a:gd name="T0" fmla="*/ 70 w 71"/>
                  <a:gd name="T1" fmla="*/ 0 h 62"/>
                  <a:gd name="T2" fmla="*/ 0 w 71"/>
                  <a:gd name="T3" fmla="*/ 40 h 62"/>
                  <a:gd name="T4" fmla="*/ 0 w 71"/>
                  <a:gd name="T5" fmla="*/ 61 h 62"/>
                  <a:gd name="T6" fmla="*/ 70 w 71"/>
                  <a:gd name="T7" fmla="*/ 21 h 62"/>
                  <a:gd name="T8" fmla="*/ 70 w 71"/>
                  <a:gd name="T9" fmla="*/ 0 h 6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71"/>
                  <a:gd name="T16" fmla="*/ 0 h 62"/>
                  <a:gd name="T17" fmla="*/ 71 w 71"/>
                  <a:gd name="T18" fmla="*/ 62 h 6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71" h="62">
                    <a:moveTo>
                      <a:pt x="70" y="0"/>
                    </a:moveTo>
                    <a:lnTo>
                      <a:pt x="0" y="40"/>
                    </a:lnTo>
                    <a:lnTo>
                      <a:pt x="0" y="61"/>
                    </a:lnTo>
                    <a:lnTo>
                      <a:pt x="70" y="21"/>
                    </a:lnTo>
                    <a:lnTo>
                      <a:pt x="70" y="0"/>
                    </a:lnTo>
                  </a:path>
                </a:pathLst>
              </a:custGeom>
              <a:solidFill>
                <a:srgbClr val="7F7F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8" name="Line 2478"/>
              <p:cNvSpPr>
                <a:spLocks noChangeShapeType="1"/>
              </p:cNvSpPr>
              <p:nvPr>
                <p:custDataLst>
                  <p:tags r:id="rId21"/>
                </p:custDataLst>
              </p:nvPr>
            </p:nvSpPr>
            <p:spPr bwMode="gray">
              <a:xfrm flipH="1" flipV="1">
                <a:off x="3123" y="1285"/>
                <a:ext cx="0" cy="4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 type="none" w="sm" len="sm"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none" lIns="19220" tIns="9610" rIns="19220" bIns="961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defTabSz="914248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79" name="Freeform 2479"/>
              <p:cNvSpPr/>
              <p:nvPr>
                <p:custDataLst>
                  <p:tags r:id="rId22"/>
                </p:custDataLst>
              </p:nvPr>
            </p:nvSpPr>
            <p:spPr bwMode="gray">
              <a:xfrm>
                <a:off x="3123" y="1289"/>
                <a:ext cx="10" cy="10"/>
              </a:xfrm>
              <a:custGeom>
                <a:gdLst>
                  <a:gd name="T0" fmla="*/ 5 w 17"/>
                  <a:gd name="T1" fmla="*/ 16 h 17"/>
                  <a:gd name="T2" fmla="*/ 0 w 17"/>
                  <a:gd name="T3" fmla="*/ 16 h 17"/>
                  <a:gd name="T4" fmla="*/ 0 w 17"/>
                  <a:gd name="T5" fmla="*/ 10 h 17"/>
                  <a:gd name="T6" fmla="*/ 0 w 17"/>
                  <a:gd name="T7" fmla="*/ 5 h 17"/>
                  <a:gd name="T8" fmla="*/ 5 w 17"/>
                  <a:gd name="T9" fmla="*/ 0 h 17"/>
                  <a:gd name="T10" fmla="*/ 10 w 17"/>
                  <a:gd name="T11" fmla="*/ 0 h 17"/>
                  <a:gd name="T12" fmla="*/ 16 w 17"/>
                  <a:gd name="T13" fmla="*/ 0 h 17"/>
                  <a:gd name="T14" fmla="*/ 16 w 17"/>
                  <a:gd name="T15" fmla="*/ 5 h 17"/>
                  <a:gd name="T16" fmla="*/ 16 w 17"/>
                  <a:gd name="T17" fmla="*/ 10 h 17"/>
                  <a:gd name="T18" fmla="*/ 10 w 17"/>
                  <a:gd name="T19" fmla="*/ 16 h 17"/>
                  <a:gd name="T20" fmla="*/ 5 w 17"/>
                  <a:gd name="T21" fmla="*/ 16 h 17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7"/>
                  <a:gd name="T34" fmla="*/ 0 h 17"/>
                  <a:gd name="T35" fmla="*/ 17 w 17"/>
                  <a:gd name="T36" fmla="*/ 17 h 17"/>
                </a:gdLst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7" h="17">
                    <a:moveTo>
                      <a:pt x="5" y="16"/>
                    </a:moveTo>
                    <a:lnTo>
                      <a:pt x="0" y="16"/>
                    </a:lnTo>
                    <a:lnTo>
                      <a:pt x="0" y="10"/>
                    </a:lnTo>
                    <a:lnTo>
                      <a:pt x="0" y="5"/>
                    </a:lnTo>
                    <a:lnTo>
                      <a:pt x="5" y="0"/>
                    </a:lnTo>
                    <a:lnTo>
                      <a:pt x="10" y="0"/>
                    </a:lnTo>
                    <a:lnTo>
                      <a:pt x="16" y="0"/>
                    </a:lnTo>
                    <a:lnTo>
                      <a:pt x="16" y="5"/>
                    </a:lnTo>
                    <a:lnTo>
                      <a:pt x="16" y="10"/>
                    </a:lnTo>
                    <a:lnTo>
                      <a:pt x="10" y="16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80" name="Freeform 2480"/>
              <p:cNvSpPr/>
              <p:nvPr>
                <p:custDataLst>
                  <p:tags r:id="rId23"/>
                </p:custDataLst>
              </p:nvPr>
            </p:nvSpPr>
            <p:spPr bwMode="gray">
              <a:xfrm>
                <a:off x="3123" y="1289"/>
                <a:ext cx="10" cy="10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5 h 17"/>
                  <a:gd name="T4" fmla="*/ 16 w 17"/>
                  <a:gd name="T5" fmla="*/ 0 h 17"/>
                  <a:gd name="T6" fmla="*/ 8 w 17"/>
                  <a:gd name="T7" fmla="*/ 0 h 17"/>
                  <a:gd name="T8" fmla="*/ 0 w 17"/>
                  <a:gd name="T9" fmla="*/ 5 h 17"/>
                  <a:gd name="T10" fmla="*/ 0 w 17"/>
                  <a:gd name="T11" fmla="*/ 10 h 17"/>
                  <a:gd name="T12" fmla="*/ 0 w 17"/>
                  <a:gd name="T13" fmla="*/ 16 h 17"/>
                  <a:gd name="T14" fmla="*/ 8 w 17"/>
                  <a:gd name="T15" fmla="*/ 16 h 17"/>
                  <a:gd name="T16" fmla="*/ 16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0"/>
                    </a:moveTo>
                    <a:lnTo>
                      <a:pt x="16" y="5"/>
                    </a:lnTo>
                    <a:lnTo>
                      <a:pt x="16" y="0"/>
                    </a:lnTo>
                    <a:lnTo>
                      <a:pt x="8" y="0"/>
                    </a:lnTo>
                    <a:lnTo>
                      <a:pt x="0" y="5"/>
                    </a:lnTo>
                    <a:lnTo>
                      <a:pt x="0" y="10"/>
                    </a:lnTo>
                    <a:lnTo>
                      <a:pt x="0" y="16"/>
                    </a:lnTo>
                    <a:lnTo>
                      <a:pt x="8" y="16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81" name="Freeform 2481"/>
              <p:cNvSpPr/>
              <p:nvPr>
                <p:custDataLst>
                  <p:tags r:id="rId24"/>
                </p:custDataLst>
              </p:nvPr>
            </p:nvSpPr>
            <p:spPr bwMode="gray">
              <a:xfrm>
                <a:off x="3108" y="1271"/>
                <a:ext cx="10" cy="22"/>
              </a:xfrm>
              <a:custGeom>
                <a:gdLst>
                  <a:gd name="T0" fmla="*/ 18 w 19"/>
                  <a:gd name="T1" fmla="*/ 10 h 32"/>
                  <a:gd name="T2" fmla="*/ 0 w 19"/>
                  <a:gd name="T3" fmla="*/ 0 h 32"/>
                  <a:gd name="T4" fmla="*/ 0 w 19"/>
                  <a:gd name="T5" fmla="*/ 21 h 32"/>
                  <a:gd name="T6" fmla="*/ 18 w 19"/>
                  <a:gd name="T7" fmla="*/ 31 h 32"/>
                  <a:gd name="T8" fmla="*/ 18 w 19"/>
                  <a:gd name="T9" fmla="*/ 10 h 3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9"/>
                  <a:gd name="T16" fmla="*/ 0 h 32"/>
                  <a:gd name="T17" fmla="*/ 19 w 19"/>
                  <a:gd name="T18" fmla="*/ 32 h 3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9" h="32">
                    <a:moveTo>
                      <a:pt x="18" y="10"/>
                    </a:moveTo>
                    <a:lnTo>
                      <a:pt x="0" y="0"/>
                    </a:lnTo>
                    <a:lnTo>
                      <a:pt x="0" y="21"/>
                    </a:lnTo>
                    <a:lnTo>
                      <a:pt x="18" y="31"/>
                    </a:lnTo>
                    <a:lnTo>
                      <a:pt x="18" y="10"/>
                    </a:lnTo>
                  </a:path>
                </a:pathLst>
              </a:custGeom>
              <a:solidFill>
                <a:srgbClr val="CCCC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82" name="Freeform 2482"/>
              <p:cNvSpPr/>
              <p:nvPr>
                <p:custDataLst>
                  <p:tags r:id="rId25"/>
                </p:custDataLst>
              </p:nvPr>
            </p:nvSpPr>
            <p:spPr bwMode="gray">
              <a:xfrm>
                <a:off x="3146" y="1269"/>
                <a:ext cx="9" cy="10"/>
              </a:xfrm>
              <a:custGeom>
                <a:gdLst>
                  <a:gd name="T0" fmla="*/ 4 w 17"/>
                  <a:gd name="T1" fmla="*/ 16 h 17"/>
                  <a:gd name="T2" fmla="*/ 0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4 h 17"/>
                  <a:gd name="T10" fmla="*/ 2 w 17"/>
                  <a:gd name="T11" fmla="*/ 2 h 17"/>
                  <a:gd name="T12" fmla="*/ 6 w 17"/>
                  <a:gd name="T13" fmla="*/ 0 h 17"/>
                  <a:gd name="T14" fmla="*/ 9 w 17"/>
                  <a:gd name="T15" fmla="*/ 0 h 17"/>
                  <a:gd name="T16" fmla="*/ 11 w 17"/>
                  <a:gd name="T17" fmla="*/ 0 h 17"/>
                  <a:gd name="T18" fmla="*/ 16 w 17"/>
                  <a:gd name="T19" fmla="*/ 2 h 17"/>
                  <a:gd name="T20" fmla="*/ 16 w 17"/>
                  <a:gd name="T21" fmla="*/ 4 h 17"/>
                  <a:gd name="T22" fmla="*/ 16 w 17"/>
                  <a:gd name="T23" fmla="*/ 6 h 17"/>
                  <a:gd name="T24" fmla="*/ 16 w 17"/>
                  <a:gd name="T25" fmla="*/ 12 h 17"/>
                  <a:gd name="T26" fmla="*/ 13 w 17"/>
                  <a:gd name="T27" fmla="*/ 14 h 17"/>
                  <a:gd name="T28" fmla="*/ 9 w 17"/>
                  <a:gd name="T29" fmla="*/ 16 h 17"/>
                  <a:gd name="T30" fmla="*/ 6 w 17"/>
                  <a:gd name="T31" fmla="*/ 16 h 17"/>
                  <a:gd name="T32" fmla="*/ 4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6"/>
                    </a:moveTo>
                    <a:lnTo>
                      <a:pt x="0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4"/>
                    </a:lnTo>
                    <a:lnTo>
                      <a:pt x="2" y="2"/>
                    </a:lnTo>
                    <a:lnTo>
                      <a:pt x="6" y="0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6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6" y="12"/>
                    </a:lnTo>
                    <a:lnTo>
                      <a:pt x="13" y="14"/>
                    </a:lnTo>
                    <a:lnTo>
                      <a:pt x="9" y="16"/>
                    </a:lnTo>
                    <a:lnTo>
                      <a:pt x="6" y="16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83" name="Freeform 2483"/>
              <p:cNvSpPr/>
              <p:nvPr>
                <p:custDataLst>
                  <p:tags r:id="rId26"/>
                </p:custDataLst>
              </p:nvPr>
            </p:nvSpPr>
            <p:spPr bwMode="gray">
              <a:xfrm>
                <a:off x="3146" y="1270"/>
                <a:ext cx="9" cy="9"/>
              </a:xfrm>
              <a:custGeom>
                <a:gdLst>
                  <a:gd name="T0" fmla="*/ 16 w 17"/>
                  <a:gd name="T1" fmla="*/ 11 h 17"/>
                  <a:gd name="T2" fmla="*/ 16 w 17"/>
                  <a:gd name="T3" fmla="*/ 4 h 17"/>
                  <a:gd name="T4" fmla="*/ 16 w 17"/>
                  <a:gd name="T5" fmla="*/ 2 h 17"/>
                  <a:gd name="T6" fmla="*/ 16 w 17"/>
                  <a:gd name="T7" fmla="*/ 0 h 17"/>
                  <a:gd name="T8" fmla="*/ 13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2 w 17"/>
                  <a:gd name="T19" fmla="*/ 16 h 17"/>
                  <a:gd name="T20" fmla="*/ 5 w 17"/>
                  <a:gd name="T21" fmla="*/ 16 h 17"/>
                  <a:gd name="T22" fmla="*/ 8 w 17"/>
                  <a:gd name="T23" fmla="*/ 16 h 17"/>
                  <a:gd name="T24" fmla="*/ 13 w 17"/>
                  <a:gd name="T25" fmla="*/ 13 h 17"/>
                  <a:gd name="T26" fmla="*/ 16 w 17"/>
                  <a:gd name="T27" fmla="*/ 11 h 17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17"/>
                  <a:gd name="T43" fmla="*/ 0 h 17"/>
                  <a:gd name="T44" fmla="*/ 17 w 17"/>
                  <a:gd name="T45" fmla="*/ 17 h 17"/>
                </a:gdLst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17" h="17">
                    <a:moveTo>
                      <a:pt x="16" y="11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6" y="0"/>
                    </a:lnTo>
                    <a:lnTo>
                      <a:pt x="13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3" y="13"/>
                    </a:lnTo>
                    <a:lnTo>
                      <a:pt x="16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84" name="Freeform 2484"/>
              <p:cNvSpPr/>
              <p:nvPr>
                <p:custDataLst>
                  <p:tags r:id="rId27"/>
                </p:custDataLst>
              </p:nvPr>
            </p:nvSpPr>
            <p:spPr bwMode="gray">
              <a:xfrm>
                <a:off x="3148" y="1270"/>
                <a:ext cx="10" cy="10"/>
              </a:xfrm>
              <a:custGeom>
                <a:gdLst>
                  <a:gd name="T0" fmla="*/ 16 w 17"/>
                  <a:gd name="T1" fmla="*/ 8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2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2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85" name="Freeform 2485"/>
              <p:cNvSpPr/>
              <p:nvPr>
                <p:custDataLst>
                  <p:tags r:id="rId28"/>
                </p:custDataLst>
              </p:nvPr>
            </p:nvSpPr>
            <p:spPr bwMode="gray">
              <a:xfrm>
                <a:off x="3142" y="1270"/>
                <a:ext cx="10" cy="11"/>
              </a:xfrm>
              <a:custGeom>
                <a:gdLst>
                  <a:gd name="T0" fmla="*/ 4 w 17"/>
                  <a:gd name="T1" fmla="*/ 14 h 17"/>
                  <a:gd name="T2" fmla="*/ 0 w 17"/>
                  <a:gd name="T3" fmla="*/ 12 h 17"/>
                  <a:gd name="T4" fmla="*/ 0 w 17"/>
                  <a:gd name="T5" fmla="*/ 10 h 17"/>
                  <a:gd name="T6" fmla="*/ 0 w 17"/>
                  <a:gd name="T7" fmla="*/ 8 h 17"/>
                  <a:gd name="T8" fmla="*/ 0 w 17"/>
                  <a:gd name="T9" fmla="*/ 3 h 17"/>
                  <a:gd name="T10" fmla="*/ 2 w 17"/>
                  <a:gd name="T11" fmla="*/ 1 h 17"/>
                  <a:gd name="T12" fmla="*/ 6 w 17"/>
                  <a:gd name="T13" fmla="*/ 0 h 17"/>
                  <a:gd name="T14" fmla="*/ 9 w 17"/>
                  <a:gd name="T15" fmla="*/ 0 h 17"/>
                  <a:gd name="T16" fmla="*/ 11 w 17"/>
                  <a:gd name="T17" fmla="*/ 0 h 17"/>
                  <a:gd name="T18" fmla="*/ 16 w 17"/>
                  <a:gd name="T19" fmla="*/ 1 h 17"/>
                  <a:gd name="T20" fmla="*/ 16 w 17"/>
                  <a:gd name="T21" fmla="*/ 3 h 17"/>
                  <a:gd name="T22" fmla="*/ 16 w 17"/>
                  <a:gd name="T23" fmla="*/ 5 h 17"/>
                  <a:gd name="T24" fmla="*/ 16 w 17"/>
                  <a:gd name="T25" fmla="*/ 10 h 17"/>
                  <a:gd name="T26" fmla="*/ 13 w 17"/>
                  <a:gd name="T27" fmla="*/ 12 h 17"/>
                  <a:gd name="T28" fmla="*/ 9 w 17"/>
                  <a:gd name="T29" fmla="*/ 14 h 17"/>
                  <a:gd name="T30" fmla="*/ 6 w 17"/>
                  <a:gd name="T31" fmla="*/ 16 h 17"/>
                  <a:gd name="T32" fmla="*/ 4 w 17"/>
                  <a:gd name="T33" fmla="*/ 14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4"/>
                    </a:moveTo>
                    <a:lnTo>
                      <a:pt x="0" y="12"/>
                    </a:lnTo>
                    <a:lnTo>
                      <a:pt x="0" y="10"/>
                    </a:lnTo>
                    <a:lnTo>
                      <a:pt x="0" y="8"/>
                    </a:lnTo>
                    <a:lnTo>
                      <a:pt x="0" y="3"/>
                    </a:lnTo>
                    <a:lnTo>
                      <a:pt x="2" y="1"/>
                    </a:lnTo>
                    <a:lnTo>
                      <a:pt x="6" y="0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6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6" y="10"/>
                    </a:lnTo>
                    <a:lnTo>
                      <a:pt x="13" y="12"/>
                    </a:lnTo>
                    <a:lnTo>
                      <a:pt x="9" y="14"/>
                    </a:lnTo>
                    <a:lnTo>
                      <a:pt x="6" y="16"/>
                    </a:lnTo>
                    <a:lnTo>
                      <a:pt x="4" y="14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86" name="Freeform 2486"/>
              <p:cNvSpPr/>
              <p:nvPr>
                <p:custDataLst>
                  <p:tags r:id="rId29"/>
                </p:custDataLst>
              </p:nvPr>
            </p:nvSpPr>
            <p:spPr bwMode="gray">
              <a:xfrm>
                <a:off x="3143" y="1271"/>
                <a:ext cx="9" cy="11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4 h 17"/>
                  <a:gd name="T4" fmla="*/ 16 w 17"/>
                  <a:gd name="T5" fmla="*/ 2 h 17"/>
                  <a:gd name="T6" fmla="*/ 16 w 17"/>
                  <a:gd name="T7" fmla="*/ 0 h 17"/>
                  <a:gd name="T8" fmla="*/ 13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6 h 17"/>
                  <a:gd name="T16" fmla="*/ 0 w 17"/>
                  <a:gd name="T17" fmla="*/ 10 h 17"/>
                  <a:gd name="T18" fmla="*/ 2 w 17"/>
                  <a:gd name="T19" fmla="*/ 14 h 17"/>
                  <a:gd name="T20" fmla="*/ 5 w 17"/>
                  <a:gd name="T21" fmla="*/ 16 h 17"/>
                  <a:gd name="T22" fmla="*/ 8 w 17"/>
                  <a:gd name="T23" fmla="*/ 14 h 17"/>
                  <a:gd name="T24" fmla="*/ 13 w 17"/>
                  <a:gd name="T25" fmla="*/ 12 h 17"/>
                  <a:gd name="T26" fmla="*/ 16 w 17"/>
                  <a:gd name="T27" fmla="*/ 10 h 17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17"/>
                  <a:gd name="T43" fmla="*/ 0 h 17"/>
                  <a:gd name="T44" fmla="*/ 17 w 17"/>
                  <a:gd name="T45" fmla="*/ 17 h 17"/>
                </a:gdLst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17" h="17">
                    <a:moveTo>
                      <a:pt x="16" y="10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6" y="0"/>
                    </a:lnTo>
                    <a:lnTo>
                      <a:pt x="13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6"/>
                    </a:lnTo>
                    <a:lnTo>
                      <a:pt x="0" y="10"/>
                    </a:lnTo>
                    <a:lnTo>
                      <a:pt x="2" y="14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3" y="12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87" name="Freeform 2487"/>
              <p:cNvSpPr/>
              <p:nvPr>
                <p:custDataLst>
                  <p:tags r:id="rId30"/>
                </p:custDataLst>
              </p:nvPr>
            </p:nvSpPr>
            <p:spPr bwMode="gray">
              <a:xfrm>
                <a:off x="3144" y="1272"/>
                <a:ext cx="9" cy="12"/>
              </a:xfrm>
              <a:custGeom>
                <a:gdLst>
                  <a:gd name="T0" fmla="*/ 16 w 17"/>
                  <a:gd name="T1" fmla="*/ 8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88" name="Freeform 2488"/>
              <p:cNvSpPr/>
              <p:nvPr>
                <p:custDataLst>
                  <p:tags r:id="rId31"/>
                </p:custDataLst>
              </p:nvPr>
            </p:nvSpPr>
            <p:spPr bwMode="gray">
              <a:xfrm>
                <a:off x="3148" y="1270"/>
                <a:ext cx="10" cy="10"/>
              </a:xfrm>
              <a:custGeom>
                <a:gdLst>
                  <a:gd name="T0" fmla="*/ 4 w 17"/>
                  <a:gd name="T1" fmla="*/ 16 h 17"/>
                  <a:gd name="T2" fmla="*/ 2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2 w 17"/>
                  <a:gd name="T9" fmla="*/ 4 h 17"/>
                  <a:gd name="T10" fmla="*/ 4 w 17"/>
                  <a:gd name="T11" fmla="*/ 2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2 h 17"/>
                  <a:gd name="T20" fmla="*/ 14 w 17"/>
                  <a:gd name="T21" fmla="*/ 4 h 17"/>
                  <a:gd name="T22" fmla="*/ 16 w 17"/>
                  <a:gd name="T23" fmla="*/ 6 h 17"/>
                  <a:gd name="T24" fmla="*/ 14 w 17"/>
                  <a:gd name="T25" fmla="*/ 12 h 17"/>
                  <a:gd name="T26" fmla="*/ 12 w 17"/>
                  <a:gd name="T27" fmla="*/ 14 h 17"/>
                  <a:gd name="T28" fmla="*/ 10 w 17"/>
                  <a:gd name="T29" fmla="*/ 16 h 17"/>
                  <a:gd name="T30" fmla="*/ 6 w 17"/>
                  <a:gd name="T31" fmla="*/ 16 h 17"/>
                  <a:gd name="T32" fmla="*/ 4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2" y="4"/>
                    </a:lnTo>
                    <a:lnTo>
                      <a:pt x="4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2"/>
                    </a:lnTo>
                    <a:lnTo>
                      <a:pt x="14" y="4"/>
                    </a:lnTo>
                    <a:lnTo>
                      <a:pt x="16" y="6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6" y="16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89" name="Freeform 2489"/>
              <p:cNvSpPr/>
              <p:nvPr>
                <p:custDataLst>
                  <p:tags r:id="rId32"/>
                </p:custDataLst>
              </p:nvPr>
            </p:nvSpPr>
            <p:spPr bwMode="gray">
              <a:xfrm>
                <a:off x="3149" y="1270"/>
                <a:ext cx="10" cy="10"/>
              </a:xfrm>
              <a:custGeom>
                <a:gdLst>
                  <a:gd name="T0" fmla="*/ 13 w 17"/>
                  <a:gd name="T1" fmla="*/ 11 h 17"/>
                  <a:gd name="T2" fmla="*/ 16 w 17"/>
                  <a:gd name="T3" fmla="*/ 4 h 17"/>
                  <a:gd name="T4" fmla="*/ 13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2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0 w 17"/>
                  <a:gd name="T19" fmla="*/ 13 h 17"/>
                  <a:gd name="T20" fmla="*/ 2 w 17"/>
                  <a:gd name="T21" fmla="*/ 16 h 17"/>
                  <a:gd name="T22" fmla="*/ 8 w 17"/>
                  <a:gd name="T23" fmla="*/ 16 h 17"/>
                  <a:gd name="T24" fmla="*/ 10 w 17"/>
                  <a:gd name="T25" fmla="*/ 13 h 17"/>
                  <a:gd name="T26" fmla="*/ 13 w 17"/>
                  <a:gd name="T27" fmla="*/ 11 h 17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17"/>
                  <a:gd name="T43" fmla="*/ 0 h 17"/>
                  <a:gd name="T44" fmla="*/ 17 w 17"/>
                  <a:gd name="T45" fmla="*/ 17 h 17"/>
                </a:gdLst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17" h="17">
                    <a:moveTo>
                      <a:pt x="13" y="11"/>
                    </a:move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2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0" y="13"/>
                    </a:lnTo>
                    <a:lnTo>
                      <a:pt x="2" y="16"/>
                    </a:lnTo>
                    <a:lnTo>
                      <a:pt x="8" y="16"/>
                    </a:lnTo>
                    <a:lnTo>
                      <a:pt x="10" y="13"/>
                    </a:lnTo>
                    <a:lnTo>
                      <a:pt x="13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90" name="Freeform 2490"/>
              <p:cNvSpPr/>
              <p:nvPr>
                <p:custDataLst>
                  <p:tags r:id="rId33"/>
                </p:custDataLst>
              </p:nvPr>
            </p:nvSpPr>
            <p:spPr bwMode="gray">
              <a:xfrm>
                <a:off x="3150" y="1271"/>
                <a:ext cx="9" cy="11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5 h 17"/>
                  <a:gd name="T4" fmla="*/ 16 w 17"/>
                  <a:gd name="T5" fmla="*/ 0 h 17"/>
                  <a:gd name="T6" fmla="*/ 10 w 17"/>
                  <a:gd name="T7" fmla="*/ 0 h 17"/>
                  <a:gd name="T8" fmla="*/ 5 w 17"/>
                  <a:gd name="T9" fmla="*/ 5 h 17"/>
                  <a:gd name="T10" fmla="*/ 0 w 17"/>
                  <a:gd name="T11" fmla="*/ 10 h 17"/>
                  <a:gd name="T12" fmla="*/ 5 w 17"/>
                  <a:gd name="T13" fmla="*/ 16 h 17"/>
                  <a:gd name="T14" fmla="*/ 10 w 17"/>
                  <a:gd name="T15" fmla="*/ 16 h 17"/>
                  <a:gd name="T16" fmla="*/ 16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0"/>
                    </a:moveTo>
                    <a:lnTo>
                      <a:pt x="16" y="5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5"/>
                    </a:lnTo>
                    <a:lnTo>
                      <a:pt x="0" y="10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91" name="Freeform 2491"/>
              <p:cNvSpPr/>
              <p:nvPr>
                <p:custDataLst>
                  <p:tags r:id="rId34"/>
                </p:custDataLst>
              </p:nvPr>
            </p:nvSpPr>
            <p:spPr bwMode="gray">
              <a:xfrm>
                <a:off x="3144" y="1272"/>
                <a:ext cx="9" cy="10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2 w 17"/>
                  <a:gd name="T9" fmla="*/ 4 h 17"/>
                  <a:gd name="T10" fmla="*/ 4 w 17"/>
                  <a:gd name="T11" fmla="*/ 2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2 h 17"/>
                  <a:gd name="T20" fmla="*/ 14 w 17"/>
                  <a:gd name="T21" fmla="*/ 4 h 17"/>
                  <a:gd name="T22" fmla="*/ 16 w 17"/>
                  <a:gd name="T23" fmla="*/ 6 h 17"/>
                  <a:gd name="T24" fmla="*/ 14 w 17"/>
                  <a:gd name="T25" fmla="*/ 12 h 17"/>
                  <a:gd name="T26" fmla="*/ 12 w 17"/>
                  <a:gd name="T27" fmla="*/ 14 h 17"/>
                  <a:gd name="T28" fmla="*/ 10 w 17"/>
                  <a:gd name="T29" fmla="*/ 16 h 17"/>
                  <a:gd name="T30" fmla="*/ 6 w 17"/>
                  <a:gd name="T31" fmla="*/ 16 h 17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7"/>
                  <a:gd name="T49" fmla="*/ 0 h 17"/>
                  <a:gd name="T50" fmla="*/ 17 w 17"/>
                  <a:gd name="T51" fmla="*/ 17 h 17"/>
                </a:gdLst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2" y="4"/>
                    </a:lnTo>
                    <a:lnTo>
                      <a:pt x="4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2"/>
                    </a:lnTo>
                    <a:lnTo>
                      <a:pt x="14" y="4"/>
                    </a:lnTo>
                    <a:lnTo>
                      <a:pt x="16" y="6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92" name="Freeform 2492"/>
              <p:cNvSpPr/>
              <p:nvPr>
                <p:custDataLst>
                  <p:tags r:id="rId35"/>
                </p:custDataLst>
              </p:nvPr>
            </p:nvSpPr>
            <p:spPr bwMode="gray">
              <a:xfrm>
                <a:off x="3145" y="1272"/>
                <a:ext cx="9" cy="12"/>
              </a:xfrm>
              <a:custGeom>
                <a:gdLst>
                  <a:gd name="T0" fmla="*/ 13 w 17"/>
                  <a:gd name="T1" fmla="*/ 11 h 17"/>
                  <a:gd name="T2" fmla="*/ 16 w 17"/>
                  <a:gd name="T3" fmla="*/ 4 h 17"/>
                  <a:gd name="T4" fmla="*/ 13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0 w 17"/>
                  <a:gd name="T19" fmla="*/ 13 h 17"/>
                  <a:gd name="T20" fmla="*/ 2 w 17"/>
                  <a:gd name="T21" fmla="*/ 16 h 17"/>
                  <a:gd name="T22" fmla="*/ 8 w 17"/>
                  <a:gd name="T23" fmla="*/ 16 h 17"/>
                  <a:gd name="T24" fmla="*/ 10 w 17"/>
                  <a:gd name="T25" fmla="*/ 13 h 17"/>
                  <a:gd name="T26" fmla="*/ 13 w 17"/>
                  <a:gd name="T27" fmla="*/ 11 h 17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17"/>
                  <a:gd name="T43" fmla="*/ 0 h 17"/>
                  <a:gd name="T44" fmla="*/ 17 w 17"/>
                  <a:gd name="T45" fmla="*/ 17 h 17"/>
                </a:gdLst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17" h="17">
                    <a:moveTo>
                      <a:pt x="13" y="11"/>
                    </a:move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0" y="13"/>
                    </a:lnTo>
                    <a:lnTo>
                      <a:pt x="2" y="16"/>
                    </a:lnTo>
                    <a:lnTo>
                      <a:pt x="8" y="16"/>
                    </a:lnTo>
                    <a:lnTo>
                      <a:pt x="10" y="13"/>
                    </a:lnTo>
                    <a:lnTo>
                      <a:pt x="13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93" name="Freeform 2493"/>
              <p:cNvSpPr/>
              <p:nvPr>
                <p:custDataLst>
                  <p:tags r:id="rId36"/>
                </p:custDataLst>
              </p:nvPr>
            </p:nvSpPr>
            <p:spPr bwMode="gray">
              <a:xfrm>
                <a:off x="3146" y="1275"/>
                <a:ext cx="8" cy="10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5 h 17"/>
                  <a:gd name="T4" fmla="*/ 16 w 17"/>
                  <a:gd name="T5" fmla="*/ 0 h 17"/>
                  <a:gd name="T6" fmla="*/ 10 w 17"/>
                  <a:gd name="T7" fmla="*/ 0 h 17"/>
                  <a:gd name="T8" fmla="*/ 5 w 17"/>
                  <a:gd name="T9" fmla="*/ 5 h 17"/>
                  <a:gd name="T10" fmla="*/ 0 w 17"/>
                  <a:gd name="T11" fmla="*/ 10 h 17"/>
                  <a:gd name="T12" fmla="*/ 5 w 17"/>
                  <a:gd name="T13" fmla="*/ 16 h 17"/>
                  <a:gd name="T14" fmla="*/ 10 w 17"/>
                  <a:gd name="T15" fmla="*/ 16 h 17"/>
                  <a:gd name="T16" fmla="*/ 16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0"/>
                    </a:moveTo>
                    <a:lnTo>
                      <a:pt x="16" y="5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5"/>
                    </a:lnTo>
                    <a:lnTo>
                      <a:pt x="0" y="10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94" name="Freeform 2494"/>
              <p:cNvSpPr/>
              <p:nvPr>
                <p:custDataLst>
                  <p:tags r:id="rId37"/>
                </p:custDataLst>
              </p:nvPr>
            </p:nvSpPr>
            <p:spPr bwMode="gray">
              <a:xfrm>
                <a:off x="3108" y="1248"/>
                <a:ext cx="49" cy="30"/>
              </a:xfrm>
              <a:custGeom>
                <a:gdLst>
                  <a:gd name="T0" fmla="*/ 88 w 89"/>
                  <a:gd name="T1" fmla="*/ 10 h 51"/>
                  <a:gd name="T2" fmla="*/ 70 w 89"/>
                  <a:gd name="T3" fmla="*/ 0 h 51"/>
                  <a:gd name="T4" fmla="*/ 0 w 89"/>
                  <a:gd name="T5" fmla="*/ 40 h 51"/>
                  <a:gd name="T6" fmla="*/ 18 w 89"/>
                  <a:gd name="T7" fmla="*/ 50 h 51"/>
                  <a:gd name="T8" fmla="*/ 88 w 89"/>
                  <a:gd name="T9" fmla="*/ 10 h 5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89"/>
                  <a:gd name="T16" fmla="*/ 0 h 51"/>
                  <a:gd name="T17" fmla="*/ 89 w 89"/>
                  <a:gd name="T18" fmla="*/ 51 h 51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89" h="51">
                    <a:moveTo>
                      <a:pt x="88" y="10"/>
                    </a:moveTo>
                    <a:lnTo>
                      <a:pt x="70" y="0"/>
                    </a:lnTo>
                    <a:lnTo>
                      <a:pt x="0" y="40"/>
                    </a:lnTo>
                    <a:lnTo>
                      <a:pt x="18" y="50"/>
                    </a:lnTo>
                    <a:lnTo>
                      <a:pt x="88" y="10"/>
                    </a:lnTo>
                  </a:path>
                </a:pathLst>
              </a:custGeom>
              <a:solidFill>
                <a:srgbClr val="E6E6E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95" name="Freeform 2495"/>
              <p:cNvSpPr/>
              <p:nvPr>
                <p:custDataLst>
                  <p:tags r:id="rId38"/>
                </p:custDataLst>
              </p:nvPr>
            </p:nvSpPr>
            <p:spPr bwMode="gray">
              <a:xfrm>
                <a:off x="3117" y="1253"/>
                <a:ext cx="40" cy="40"/>
              </a:xfrm>
              <a:custGeom>
                <a:gdLst>
                  <a:gd name="T0" fmla="*/ 70 w 71"/>
                  <a:gd name="T1" fmla="*/ 0 h 62"/>
                  <a:gd name="T2" fmla="*/ 0 w 71"/>
                  <a:gd name="T3" fmla="*/ 40 h 62"/>
                  <a:gd name="T4" fmla="*/ 0 w 71"/>
                  <a:gd name="T5" fmla="*/ 61 h 62"/>
                  <a:gd name="T6" fmla="*/ 70 w 71"/>
                  <a:gd name="T7" fmla="*/ 21 h 62"/>
                  <a:gd name="T8" fmla="*/ 70 w 71"/>
                  <a:gd name="T9" fmla="*/ 0 h 6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71"/>
                  <a:gd name="T16" fmla="*/ 0 h 62"/>
                  <a:gd name="T17" fmla="*/ 71 w 71"/>
                  <a:gd name="T18" fmla="*/ 62 h 6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71" h="62">
                    <a:moveTo>
                      <a:pt x="70" y="0"/>
                    </a:moveTo>
                    <a:lnTo>
                      <a:pt x="0" y="40"/>
                    </a:lnTo>
                    <a:lnTo>
                      <a:pt x="0" y="61"/>
                    </a:lnTo>
                    <a:lnTo>
                      <a:pt x="70" y="21"/>
                    </a:lnTo>
                    <a:lnTo>
                      <a:pt x="70" y="0"/>
                    </a:lnTo>
                  </a:path>
                </a:pathLst>
              </a:custGeom>
              <a:solidFill>
                <a:srgbClr val="7F7F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96" name="Freeform 2496"/>
              <p:cNvSpPr/>
              <p:nvPr>
                <p:custDataLst>
                  <p:tags r:id="rId39"/>
                </p:custDataLst>
              </p:nvPr>
            </p:nvSpPr>
            <p:spPr bwMode="gray">
              <a:xfrm>
                <a:off x="2946" y="1280"/>
                <a:ext cx="115" cy="113"/>
              </a:xfrm>
              <a:custGeom>
                <a:gdLst>
                  <a:gd name="T0" fmla="*/ 0 w 212"/>
                  <a:gd name="T1" fmla="*/ 61 h 184"/>
                  <a:gd name="T2" fmla="*/ 0 w 212"/>
                  <a:gd name="T3" fmla="*/ 0 h 184"/>
                  <a:gd name="T4" fmla="*/ 211 w 212"/>
                  <a:gd name="T5" fmla="*/ 121 h 184"/>
                  <a:gd name="T6" fmla="*/ 211 w 212"/>
                  <a:gd name="T7" fmla="*/ 183 h 184"/>
                  <a:gd name="T8" fmla="*/ 0 w 212"/>
                  <a:gd name="T9" fmla="*/ 61 h 184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12"/>
                  <a:gd name="T16" fmla="*/ 0 h 184"/>
                  <a:gd name="T17" fmla="*/ 212 w 212"/>
                  <a:gd name="T18" fmla="*/ 184 h 184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11" h="184">
                    <a:moveTo>
                      <a:pt x="0" y="61"/>
                    </a:moveTo>
                    <a:lnTo>
                      <a:pt x="0" y="0"/>
                    </a:lnTo>
                    <a:lnTo>
                      <a:pt x="211" y="121"/>
                    </a:lnTo>
                    <a:lnTo>
                      <a:pt x="211" y="183"/>
                    </a:lnTo>
                    <a:lnTo>
                      <a:pt x="0" y="61"/>
                    </a:lnTo>
                  </a:path>
                </a:pathLst>
              </a:custGeom>
              <a:solidFill>
                <a:sysClr val="windowText" lastClr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97" name="Freeform 2497"/>
              <p:cNvSpPr/>
              <p:nvPr>
                <p:custDataLst>
                  <p:tags r:id="rId40"/>
                </p:custDataLst>
              </p:nvPr>
            </p:nvSpPr>
            <p:spPr bwMode="gray">
              <a:xfrm>
                <a:off x="2993" y="1222"/>
                <a:ext cx="160" cy="90"/>
              </a:xfrm>
              <a:custGeom>
                <a:gdLst>
                  <a:gd name="T0" fmla="*/ 85 w 297"/>
                  <a:gd name="T1" fmla="*/ 0 h 147"/>
                  <a:gd name="T2" fmla="*/ 296 w 297"/>
                  <a:gd name="T3" fmla="*/ 121 h 147"/>
                  <a:gd name="T4" fmla="*/ 211 w 297"/>
                  <a:gd name="T5" fmla="*/ 146 h 147"/>
                  <a:gd name="T6" fmla="*/ 0 w 297"/>
                  <a:gd name="T7" fmla="*/ 24 h 147"/>
                  <a:gd name="T8" fmla="*/ 85 w 297"/>
                  <a:gd name="T9" fmla="*/ 0 h 14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97"/>
                  <a:gd name="T16" fmla="*/ 0 h 147"/>
                  <a:gd name="T17" fmla="*/ 297 w 297"/>
                  <a:gd name="T18" fmla="*/ 147 h 14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97" h="147">
                    <a:moveTo>
                      <a:pt x="85" y="0"/>
                    </a:moveTo>
                    <a:lnTo>
                      <a:pt x="296" y="121"/>
                    </a:lnTo>
                    <a:lnTo>
                      <a:pt x="211" y="146"/>
                    </a:lnTo>
                    <a:lnTo>
                      <a:pt x="0" y="24"/>
                    </a:lnTo>
                    <a:lnTo>
                      <a:pt x="85" y="0"/>
                    </a:lnTo>
                  </a:path>
                </a:pathLst>
              </a:custGeom>
              <a:solidFill>
                <a:sysClr val="windowText" lastClr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98" name="Freeform 2498"/>
              <p:cNvSpPr/>
              <p:nvPr>
                <p:custDataLst>
                  <p:tags r:id="rId41"/>
                </p:custDataLst>
              </p:nvPr>
            </p:nvSpPr>
            <p:spPr bwMode="gray">
              <a:xfrm>
                <a:off x="2946" y="1237"/>
                <a:ext cx="161" cy="118"/>
              </a:xfrm>
              <a:custGeom>
                <a:gdLst>
                  <a:gd name="T0" fmla="*/ 84 w 296"/>
                  <a:gd name="T1" fmla="*/ 0 h 195"/>
                  <a:gd name="T2" fmla="*/ 0 w 296"/>
                  <a:gd name="T3" fmla="*/ 73 h 195"/>
                  <a:gd name="T4" fmla="*/ 211 w 296"/>
                  <a:gd name="T5" fmla="*/ 194 h 195"/>
                  <a:gd name="T6" fmla="*/ 295 w 296"/>
                  <a:gd name="T7" fmla="*/ 122 h 195"/>
                  <a:gd name="T8" fmla="*/ 84 w 296"/>
                  <a:gd name="T9" fmla="*/ 0 h 19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96"/>
                  <a:gd name="T16" fmla="*/ 0 h 195"/>
                  <a:gd name="T17" fmla="*/ 296 w 296"/>
                  <a:gd name="T18" fmla="*/ 195 h 195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96" h="195">
                    <a:moveTo>
                      <a:pt x="84" y="0"/>
                    </a:moveTo>
                    <a:lnTo>
                      <a:pt x="0" y="73"/>
                    </a:lnTo>
                    <a:lnTo>
                      <a:pt x="211" y="194"/>
                    </a:lnTo>
                    <a:lnTo>
                      <a:pt x="295" y="122"/>
                    </a:lnTo>
                    <a:lnTo>
                      <a:pt x="84" y="0"/>
                    </a:lnTo>
                  </a:path>
                </a:pathLst>
              </a:custGeom>
              <a:solidFill>
                <a:sysClr val="windowText" lastClr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99" name="Freeform 2499"/>
              <p:cNvSpPr/>
              <p:nvPr>
                <p:custDataLst>
                  <p:tags r:id="rId42"/>
                </p:custDataLst>
              </p:nvPr>
            </p:nvSpPr>
            <p:spPr bwMode="gray">
              <a:xfrm>
                <a:off x="2951" y="1296"/>
                <a:ext cx="8" cy="21"/>
              </a:xfrm>
              <a:custGeom>
                <a:gdLst>
                  <a:gd name="T0" fmla="*/ 0 w 17"/>
                  <a:gd name="T1" fmla="*/ 0 h 37"/>
                  <a:gd name="T2" fmla="*/ 16 w 17"/>
                  <a:gd name="T3" fmla="*/ 3 h 37"/>
                  <a:gd name="T4" fmla="*/ 16 w 17"/>
                  <a:gd name="T5" fmla="*/ 33 h 37"/>
                  <a:gd name="T6" fmla="*/ 0 w 17"/>
                  <a:gd name="T7" fmla="*/ 36 h 37"/>
                  <a:gd name="T8" fmla="*/ 0 w 17"/>
                  <a:gd name="T9" fmla="*/ 0 h 3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37"/>
                  <a:gd name="T17" fmla="*/ 17 w 17"/>
                  <a:gd name="T18" fmla="*/ 37 h 3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37">
                    <a:moveTo>
                      <a:pt x="0" y="0"/>
                    </a:moveTo>
                    <a:lnTo>
                      <a:pt x="16" y="3"/>
                    </a:lnTo>
                    <a:lnTo>
                      <a:pt x="16" y="33"/>
                    </a:lnTo>
                    <a:lnTo>
                      <a:pt x="0" y="36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FF663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00" name="Freeform 2500"/>
              <p:cNvSpPr/>
              <p:nvPr>
                <p:custDataLst>
                  <p:tags r:id="rId43"/>
                </p:custDataLst>
              </p:nvPr>
            </p:nvSpPr>
            <p:spPr bwMode="gray">
              <a:xfrm>
                <a:off x="2951" y="1316"/>
                <a:ext cx="16" cy="12"/>
              </a:xfrm>
              <a:custGeom>
                <a:gdLst>
                  <a:gd name="T0" fmla="*/ 5 w 28"/>
                  <a:gd name="T1" fmla="*/ 0 h 19"/>
                  <a:gd name="T2" fmla="*/ 27 w 28"/>
                  <a:gd name="T3" fmla="*/ 12 h 19"/>
                  <a:gd name="T4" fmla="*/ 27 w 28"/>
                  <a:gd name="T5" fmla="*/ 18 h 19"/>
                  <a:gd name="T6" fmla="*/ 0 w 28"/>
                  <a:gd name="T7" fmla="*/ 3 h 19"/>
                  <a:gd name="T8" fmla="*/ 5 w 28"/>
                  <a:gd name="T9" fmla="*/ 0 h 1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8"/>
                  <a:gd name="T16" fmla="*/ 0 h 19"/>
                  <a:gd name="T17" fmla="*/ 28 w 28"/>
                  <a:gd name="T18" fmla="*/ 19 h 19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8" h="19">
                    <a:moveTo>
                      <a:pt x="5" y="0"/>
                    </a:moveTo>
                    <a:lnTo>
                      <a:pt x="27" y="12"/>
                    </a:lnTo>
                    <a:lnTo>
                      <a:pt x="27" y="18"/>
                    </a:lnTo>
                    <a:lnTo>
                      <a:pt x="0" y="3"/>
                    </a:lnTo>
                    <a:lnTo>
                      <a:pt x="5" y="0"/>
                    </a:lnTo>
                  </a:path>
                </a:pathLst>
              </a:custGeom>
              <a:solidFill>
                <a:srgbClr val="FFCC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01" name="Freeform 2501"/>
              <p:cNvSpPr/>
              <p:nvPr>
                <p:custDataLst>
                  <p:tags r:id="rId44"/>
                </p:custDataLst>
              </p:nvPr>
            </p:nvSpPr>
            <p:spPr bwMode="gray">
              <a:xfrm>
                <a:off x="2954" y="1298"/>
                <a:ext cx="13" cy="25"/>
              </a:xfrm>
              <a:custGeom>
                <a:gdLst>
                  <a:gd name="T0" fmla="*/ 0 w 23"/>
                  <a:gd name="T1" fmla="*/ 30 h 43"/>
                  <a:gd name="T2" fmla="*/ 0 w 23"/>
                  <a:gd name="T3" fmla="*/ 0 h 43"/>
                  <a:gd name="T4" fmla="*/ 22 w 23"/>
                  <a:gd name="T5" fmla="*/ 12 h 43"/>
                  <a:gd name="T6" fmla="*/ 22 w 23"/>
                  <a:gd name="T7" fmla="*/ 42 h 43"/>
                  <a:gd name="T8" fmla="*/ 0 w 23"/>
                  <a:gd name="T9" fmla="*/ 30 h 4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3"/>
                  <a:gd name="T16" fmla="*/ 0 h 43"/>
                  <a:gd name="T17" fmla="*/ 23 w 23"/>
                  <a:gd name="T18" fmla="*/ 43 h 43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3" h="43">
                    <a:moveTo>
                      <a:pt x="0" y="30"/>
                    </a:moveTo>
                    <a:lnTo>
                      <a:pt x="0" y="0"/>
                    </a:lnTo>
                    <a:lnTo>
                      <a:pt x="22" y="12"/>
                    </a:lnTo>
                    <a:lnTo>
                      <a:pt x="22" y="42"/>
                    </a:lnTo>
                    <a:lnTo>
                      <a:pt x="0" y="30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02" name="Freeform 2502"/>
              <p:cNvSpPr/>
              <p:nvPr>
                <p:custDataLst>
                  <p:tags r:id="rId45"/>
                </p:custDataLst>
              </p:nvPr>
            </p:nvSpPr>
            <p:spPr bwMode="gray">
              <a:xfrm>
                <a:off x="3060" y="1296"/>
                <a:ext cx="93" cy="97"/>
              </a:xfrm>
              <a:custGeom>
                <a:gdLst>
                  <a:gd name="T0" fmla="*/ 0 w 170"/>
                  <a:gd name="T1" fmla="*/ 159 h 160"/>
                  <a:gd name="T2" fmla="*/ 169 w 170"/>
                  <a:gd name="T3" fmla="*/ 61 h 160"/>
                  <a:gd name="T4" fmla="*/ 169 w 170"/>
                  <a:gd name="T5" fmla="*/ 0 h 160"/>
                  <a:gd name="T6" fmla="*/ 84 w 170"/>
                  <a:gd name="T7" fmla="*/ 25 h 160"/>
                  <a:gd name="T8" fmla="*/ 0 w 170"/>
                  <a:gd name="T9" fmla="*/ 97 h 160"/>
                  <a:gd name="T10" fmla="*/ 0 w 170"/>
                  <a:gd name="T11" fmla="*/ 159 h 16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170"/>
                  <a:gd name="T19" fmla="*/ 0 h 160"/>
                  <a:gd name="T20" fmla="*/ 170 w 170"/>
                  <a:gd name="T21" fmla="*/ 160 h 160"/>
                </a:gdLst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170" h="160">
                    <a:moveTo>
                      <a:pt x="0" y="159"/>
                    </a:moveTo>
                    <a:lnTo>
                      <a:pt x="169" y="61"/>
                    </a:lnTo>
                    <a:lnTo>
                      <a:pt x="169" y="0"/>
                    </a:lnTo>
                    <a:lnTo>
                      <a:pt x="84" y="25"/>
                    </a:lnTo>
                    <a:lnTo>
                      <a:pt x="0" y="97"/>
                    </a:lnTo>
                    <a:lnTo>
                      <a:pt x="0" y="159"/>
                    </a:lnTo>
                  </a:path>
                </a:pathLst>
              </a:custGeom>
              <a:solidFill>
                <a:sysClr val="windowText" lastClr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03" name="Freeform 2503"/>
              <p:cNvSpPr/>
              <p:nvPr>
                <p:custDataLst>
                  <p:tags r:id="rId46"/>
                </p:custDataLst>
              </p:nvPr>
            </p:nvSpPr>
            <p:spPr bwMode="gray">
              <a:xfrm>
                <a:off x="2979" y="1313"/>
                <a:ext cx="7" cy="22"/>
              </a:xfrm>
              <a:custGeom>
                <a:gdLst>
                  <a:gd name="T0" fmla="*/ 0 w 17"/>
                  <a:gd name="T1" fmla="*/ 0 h 37"/>
                  <a:gd name="T2" fmla="*/ 16 w 17"/>
                  <a:gd name="T3" fmla="*/ 3 h 37"/>
                  <a:gd name="T4" fmla="*/ 16 w 17"/>
                  <a:gd name="T5" fmla="*/ 33 h 37"/>
                  <a:gd name="T6" fmla="*/ 0 w 17"/>
                  <a:gd name="T7" fmla="*/ 36 h 37"/>
                  <a:gd name="T8" fmla="*/ 0 w 17"/>
                  <a:gd name="T9" fmla="*/ 0 h 3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37"/>
                  <a:gd name="T17" fmla="*/ 17 w 17"/>
                  <a:gd name="T18" fmla="*/ 37 h 3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37">
                    <a:moveTo>
                      <a:pt x="0" y="0"/>
                    </a:moveTo>
                    <a:lnTo>
                      <a:pt x="16" y="3"/>
                    </a:lnTo>
                    <a:lnTo>
                      <a:pt x="16" y="33"/>
                    </a:lnTo>
                    <a:lnTo>
                      <a:pt x="0" y="36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FF663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04" name="Freeform 2504"/>
              <p:cNvSpPr/>
              <p:nvPr>
                <p:custDataLst>
                  <p:tags r:id="rId47"/>
                </p:custDataLst>
              </p:nvPr>
            </p:nvSpPr>
            <p:spPr bwMode="gray">
              <a:xfrm>
                <a:off x="2979" y="1332"/>
                <a:ext cx="14" cy="14"/>
              </a:xfrm>
              <a:custGeom>
                <a:gdLst>
                  <a:gd name="T0" fmla="*/ 5 w 28"/>
                  <a:gd name="T1" fmla="*/ 0 h 19"/>
                  <a:gd name="T2" fmla="*/ 27 w 28"/>
                  <a:gd name="T3" fmla="*/ 12 h 19"/>
                  <a:gd name="T4" fmla="*/ 27 w 28"/>
                  <a:gd name="T5" fmla="*/ 18 h 19"/>
                  <a:gd name="T6" fmla="*/ 0 w 28"/>
                  <a:gd name="T7" fmla="*/ 3 h 19"/>
                  <a:gd name="T8" fmla="*/ 5 w 28"/>
                  <a:gd name="T9" fmla="*/ 0 h 1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8"/>
                  <a:gd name="T16" fmla="*/ 0 h 19"/>
                  <a:gd name="T17" fmla="*/ 28 w 28"/>
                  <a:gd name="T18" fmla="*/ 19 h 19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8" h="19">
                    <a:moveTo>
                      <a:pt x="5" y="0"/>
                    </a:moveTo>
                    <a:lnTo>
                      <a:pt x="27" y="12"/>
                    </a:lnTo>
                    <a:lnTo>
                      <a:pt x="27" y="18"/>
                    </a:lnTo>
                    <a:lnTo>
                      <a:pt x="0" y="3"/>
                    </a:lnTo>
                    <a:lnTo>
                      <a:pt x="5" y="0"/>
                    </a:lnTo>
                  </a:path>
                </a:pathLst>
              </a:custGeom>
              <a:solidFill>
                <a:srgbClr val="FFCC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05" name="Freeform 2505"/>
              <p:cNvSpPr/>
              <p:nvPr>
                <p:custDataLst>
                  <p:tags r:id="rId48"/>
                </p:custDataLst>
              </p:nvPr>
            </p:nvSpPr>
            <p:spPr bwMode="gray">
              <a:xfrm>
                <a:off x="2981" y="1315"/>
                <a:ext cx="12" cy="25"/>
              </a:xfrm>
              <a:custGeom>
                <a:gdLst>
                  <a:gd name="T0" fmla="*/ 0 w 23"/>
                  <a:gd name="T1" fmla="*/ 30 h 43"/>
                  <a:gd name="T2" fmla="*/ 0 w 23"/>
                  <a:gd name="T3" fmla="*/ 0 h 43"/>
                  <a:gd name="T4" fmla="*/ 22 w 23"/>
                  <a:gd name="T5" fmla="*/ 12 h 43"/>
                  <a:gd name="T6" fmla="*/ 22 w 23"/>
                  <a:gd name="T7" fmla="*/ 42 h 43"/>
                  <a:gd name="T8" fmla="*/ 0 w 23"/>
                  <a:gd name="T9" fmla="*/ 30 h 4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3"/>
                  <a:gd name="T16" fmla="*/ 0 h 43"/>
                  <a:gd name="T17" fmla="*/ 23 w 23"/>
                  <a:gd name="T18" fmla="*/ 43 h 43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3" h="43">
                    <a:moveTo>
                      <a:pt x="0" y="30"/>
                    </a:moveTo>
                    <a:lnTo>
                      <a:pt x="0" y="0"/>
                    </a:lnTo>
                    <a:lnTo>
                      <a:pt x="22" y="12"/>
                    </a:lnTo>
                    <a:lnTo>
                      <a:pt x="22" y="42"/>
                    </a:lnTo>
                    <a:lnTo>
                      <a:pt x="0" y="30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06" name="Freeform 2506"/>
              <p:cNvSpPr/>
              <p:nvPr>
                <p:custDataLst>
                  <p:tags r:id="rId49"/>
                </p:custDataLst>
              </p:nvPr>
            </p:nvSpPr>
            <p:spPr bwMode="gray">
              <a:xfrm>
                <a:off x="3003" y="1330"/>
                <a:ext cx="9" cy="22"/>
              </a:xfrm>
              <a:custGeom>
                <a:gdLst>
                  <a:gd name="T0" fmla="*/ 0 w 17"/>
                  <a:gd name="T1" fmla="*/ 0 h 37"/>
                  <a:gd name="T2" fmla="*/ 16 w 17"/>
                  <a:gd name="T3" fmla="*/ 3 h 37"/>
                  <a:gd name="T4" fmla="*/ 16 w 17"/>
                  <a:gd name="T5" fmla="*/ 33 h 37"/>
                  <a:gd name="T6" fmla="*/ 0 w 17"/>
                  <a:gd name="T7" fmla="*/ 36 h 37"/>
                  <a:gd name="T8" fmla="*/ 0 w 17"/>
                  <a:gd name="T9" fmla="*/ 0 h 3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37"/>
                  <a:gd name="T17" fmla="*/ 17 w 17"/>
                  <a:gd name="T18" fmla="*/ 37 h 3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37">
                    <a:moveTo>
                      <a:pt x="0" y="0"/>
                    </a:moveTo>
                    <a:lnTo>
                      <a:pt x="16" y="3"/>
                    </a:lnTo>
                    <a:lnTo>
                      <a:pt x="16" y="33"/>
                    </a:lnTo>
                    <a:lnTo>
                      <a:pt x="0" y="36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FF663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07" name="Freeform 2507"/>
              <p:cNvSpPr/>
              <p:nvPr>
                <p:custDataLst>
                  <p:tags r:id="rId50"/>
                </p:custDataLst>
              </p:nvPr>
            </p:nvSpPr>
            <p:spPr bwMode="gray">
              <a:xfrm>
                <a:off x="3003" y="1351"/>
                <a:ext cx="16" cy="10"/>
              </a:xfrm>
              <a:custGeom>
                <a:gdLst>
                  <a:gd name="T0" fmla="*/ 6 w 29"/>
                  <a:gd name="T1" fmla="*/ 0 h 19"/>
                  <a:gd name="T2" fmla="*/ 28 w 29"/>
                  <a:gd name="T3" fmla="*/ 12 h 19"/>
                  <a:gd name="T4" fmla="*/ 28 w 29"/>
                  <a:gd name="T5" fmla="*/ 18 h 19"/>
                  <a:gd name="T6" fmla="*/ 0 w 29"/>
                  <a:gd name="T7" fmla="*/ 3 h 19"/>
                  <a:gd name="T8" fmla="*/ 6 w 29"/>
                  <a:gd name="T9" fmla="*/ 0 h 1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9"/>
                  <a:gd name="T16" fmla="*/ 0 h 19"/>
                  <a:gd name="T17" fmla="*/ 29 w 29"/>
                  <a:gd name="T18" fmla="*/ 19 h 19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8" h="19">
                    <a:moveTo>
                      <a:pt x="6" y="0"/>
                    </a:moveTo>
                    <a:lnTo>
                      <a:pt x="28" y="12"/>
                    </a:lnTo>
                    <a:lnTo>
                      <a:pt x="28" y="18"/>
                    </a:lnTo>
                    <a:lnTo>
                      <a:pt x="0" y="3"/>
                    </a:lnTo>
                    <a:lnTo>
                      <a:pt x="6" y="0"/>
                    </a:lnTo>
                  </a:path>
                </a:pathLst>
              </a:custGeom>
              <a:solidFill>
                <a:srgbClr val="FFCC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08" name="Freeform 2508"/>
              <p:cNvSpPr/>
              <p:nvPr>
                <p:custDataLst>
                  <p:tags r:id="rId51"/>
                </p:custDataLst>
              </p:nvPr>
            </p:nvSpPr>
            <p:spPr bwMode="gray">
              <a:xfrm>
                <a:off x="3006" y="1331"/>
                <a:ext cx="13" cy="27"/>
              </a:xfrm>
              <a:custGeom>
                <a:gdLst>
                  <a:gd name="T0" fmla="*/ 0 w 23"/>
                  <a:gd name="T1" fmla="*/ 30 h 43"/>
                  <a:gd name="T2" fmla="*/ 0 w 23"/>
                  <a:gd name="T3" fmla="*/ 0 h 43"/>
                  <a:gd name="T4" fmla="*/ 22 w 23"/>
                  <a:gd name="T5" fmla="*/ 12 h 43"/>
                  <a:gd name="T6" fmla="*/ 22 w 23"/>
                  <a:gd name="T7" fmla="*/ 42 h 43"/>
                  <a:gd name="T8" fmla="*/ 0 w 23"/>
                  <a:gd name="T9" fmla="*/ 30 h 4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3"/>
                  <a:gd name="T16" fmla="*/ 0 h 43"/>
                  <a:gd name="T17" fmla="*/ 23 w 23"/>
                  <a:gd name="T18" fmla="*/ 43 h 43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3" h="43">
                    <a:moveTo>
                      <a:pt x="0" y="30"/>
                    </a:moveTo>
                    <a:lnTo>
                      <a:pt x="0" y="0"/>
                    </a:lnTo>
                    <a:lnTo>
                      <a:pt x="22" y="12"/>
                    </a:lnTo>
                    <a:lnTo>
                      <a:pt x="22" y="42"/>
                    </a:lnTo>
                    <a:lnTo>
                      <a:pt x="0" y="30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09" name="Freeform 2509"/>
              <p:cNvSpPr/>
              <p:nvPr>
                <p:custDataLst>
                  <p:tags r:id="rId52"/>
                </p:custDataLst>
              </p:nvPr>
            </p:nvSpPr>
            <p:spPr bwMode="gray">
              <a:xfrm>
                <a:off x="3038" y="1352"/>
                <a:ext cx="9" cy="23"/>
              </a:xfrm>
              <a:custGeom>
                <a:gdLst>
                  <a:gd name="T0" fmla="*/ 0 w 17"/>
                  <a:gd name="T1" fmla="*/ 0 h 37"/>
                  <a:gd name="T2" fmla="*/ 16 w 17"/>
                  <a:gd name="T3" fmla="*/ 3 h 37"/>
                  <a:gd name="T4" fmla="*/ 16 w 17"/>
                  <a:gd name="T5" fmla="*/ 33 h 37"/>
                  <a:gd name="T6" fmla="*/ 0 w 17"/>
                  <a:gd name="T7" fmla="*/ 36 h 37"/>
                  <a:gd name="T8" fmla="*/ 0 w 17"/>
                  <a:gd name="T9" fmla="*/ 0 h 3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37"/>
                  <a:gd name="T17" fmla="*/ 17 w 17"/>
                  <a:gd name="T18" fmla="*/ 37 h 3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37">
                    <a:moveTo>
                      <a:pt x="0" y="0"/>
                    </a:moveTo>
                    <a:lnTo>
                      <a:pt x="16" y="3"/>
                    </a:lnTo>
                    <a:lnTo>
                      <a:pt x="16" y="33"/>
                    </a:lnTo>
                    <a:lnTo>
                      <a:pt x="0" y="36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FF663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10" name="Freeform 2510"/>
              <p:cNvSpPr/>
              <p:nvPr>
                <p:custDataLst>
                  <p:tags r:id="rId53"/>
                </p:custDataLst>
              </p:nvPr>
            </p:nvSpPr>
            <p:spPr bwMode="gray">
              <a:xfrm>
                <a:off x="3038" y="1372"/>
                <a:ext cx="15" cy="12"/>
              </a:xfrm>
              <a:custGeom>
                <a:gdLst>
                  <a:gd name="T0" fmla="*/ 5 w 28"/>
                  <a:gd name="T1" fmla="*/ 0 h 19"/>
                  <a:gd name="T2" fmla="*/ 27 w 28"/>
                  <a:gd name="T3" fmla="*/ 12 h 19"/>
                  <a:gd name="T4" fmla="*/ 27 w 28"/>
                  <a:gd name="T5" fmla="*/ 18 h 19"/>
                  <a:gd name="T6" fmla="*/ 0 w 28"/>
                  <a:gd name="T7" fmla="*/ 3 h 19"/>
                  <a:gd name="T8" fmla="*/ 5 w 28"/>
                  <a:gd name="T9" fmla="*/ 0 h 1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8"/>
                  <a:gd name="T16" fmla="*/ 0 h 19"/>
                  <a:gd name="T17" fmla="*/ 28 w 28"/>
                  <a:gd name="T18" fmla="*/ 19 h 19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8" h="19">
                    <a:moveTo>
                      <a:pt x="5" y="0"/>
                    </a:moveTo>
                    <a:lnTo>
                      <a:pt x="27" y="12"/>
                    </a:lnTo>
                    <a:lnTo>
                      <a:pt x="27" y="18"/>
                    </a:lnTo>
                    <a:lnTo>
                      <a:pt x="0" y="3"/>
                    </a:lnTo>
                    <a:lnTo>
                      <a:pt x="5" y="0"/>
                    </a:lnTo>
                  </a:path>
                </a:pathLst>
              </a:custGeom>
              <a:solidFill>
                <a:srgbClr val="FFCC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11" name="Freeform 2511"/>
              <p:cNvSpPr/>
              <p:nvPr>
                <p:custDataLst>
                  <p:tags r:id="rId54"/>
                </p:custDataLst>
              </p:nvPr>
            </p:nvSpPr>
            <p:spPr bwMode="gray">
              <a:xfrm>
                <a:off x="3041" y="1353"/>
                <a:ext cx="12" cy="26"/>
              </a:xfrm>
              <a:custGeom>
                <a:gdLst>
                  <a:gd name="T0" fmla="*/ 0 w 23"/>
                  <a:gd name="T1" fmla="*/ 30 h 43"/>
                  <a:gd name="T2" fmla="*/ 0 w 23"/>
                  <a:gd name="T3" fmla="*/ 0 h 43"/>
                  <a:gd name="T4" fmla="*/ 22 w 23"/>
                  <a:gd name="T5" fmla="*/ 12 h 43"/>
                  <a:gd name="T6" fmla="*/ 22 w 23"/>
                  <a:gd name="T7" fmla="*/ 42 h 43"/>
                  <a:gd name="T8" fmla="*/ 0 w 23"/>
                  <a:gd name="T9" fmla="*/ 30 h 4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3"/>
                  <a:gd name="T16" fmla="*/ 0 h 43"/>
                  <a:gd name="T17" fmla="*/ 23 w 23"/>
                  <a:gd name="T18" fmla="*/ 43 h 43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3" h="43">
                    <a:moveTo>
                      <a:pt x="0" y="30"/>
                    </a:moveTo>
                    <a:lnTo>
                      <a:pt x="0" y="0"/>
                    </a:lnTo>
                    <a:lnTo>
                      <a:pt x="22" y="12"/>
                    </a:lnTo>
                    <a:lnTo>
                      <a:pt x="22" y="42"/>
                    </a:lnTo>
                    <a:lnTo>
                      <a:pt x="0" y="30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12" name="Freeform 2512"/>
              <p:cNvSpPr/>
              <p:nvPr>
                <p:custDataLst>
                  <p:tags r:id="rId55"/>
                </p:custDataLst>
              </p:nvPr>
            </p:nvSpPr>
            <p:spPr bwMode="gray">
              <a:xfrm>
                <a:off x="2973" y="1257"/>
                <a:ext cx="28" cy="25"/>
              </a:xfrm>
              <a:custGeom>
                <a:gdLst>
                  <a:gd name="T0" fmla="*/ 33 w 55"/>
                  <a:gd name="T1" fmla="*/ 0 h 41"/>
                  <a:gd name="T2" fmla="*/ 54 w 55"/>
                  <a:gd name="T3" fmla="*/ 11 h 41"/>
                  <a:gd name="T4" fmla="*/ 21 w 55"/>
                  <a:gd name="T5" fmla="*/ 40 h 41"/>
                  <a:gd name="T6" fmla="*/ 0 w 55"/>
                  <a:gd name="T7" fmla="*/ 28 h 41"/>
                  <a:gd name="T8" fmla="*/ 33 w 55"/>
                  <a:gd name="T9" fmla="*/ 0 h 4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55"/>
                  <a:gd name="T16" fmla="*/ 0 h 41"/>
                  <a:gd name="T17" fmla="*/ 55 w 55"/>
                  <a:gd name="T18" fmla="*/ 41 h 41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55" h="41">
                    <a:moveTo>
                      <a:pt x="33" y="0"/>
                    </a:moveTo>
                    <a:lnTo>
                      <a:pt x="54" y="11"/>
                    </a:lnTo>
                    <a:lnTo>
                      <a:pt x="21" y="40"/>
                    </a:lnTo>
                    <a:lnTo>
                      <a:pt x="0" y="28"/>
                    </a:lnTo>
                    <a:lnTo>
                      <a:pt x="33" y="0"/>
                    </a:lnTo>
                  </a:path>
                </a:pathLst>
              </a:custGeom>
              <a:solidFill>
                <a:srgbClr val="CEE1E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13" name="Freeform 2513"/>
              <p:cNvSpPr/>
              <p:nvPr>
                <p:custDataLst>
                  <p:tags r:id="rId56"/>
                </p:custDataLst>
              </p:nvPr>
            </p:nvSpPr>
            <p:spPr bwMode="gray">
              <a:xfrm>
                <a:off x="3006" y="1279"/>
                <a:ext cx="30" cy="26"/>
              </a:xfrm>
              <a:custGeom>
                <a:gdLst>
                  <a:gd name="T0" fmla="*/ 33 w 54"/>
                  <a:gd name="T1" fmla="*/ 0 h 42"/>
                  <a:gd name="T2" fmla="*/ 53 w 54"/>
                  <a:gd name="T3" fmla="*/ 12 h 42"/>
                  <a:gd name="T4" fmla="*/ 20 w 54"/>
                  <a:gd name="T5" fmla="*/ 41 h 42"/>
                  <a:gd name="T6" fmla="*/ 0 w 54"/>
                  <a:gd name="T7" fmla="*/ 29 h 42"/>
                  <a:gd name="T8" fmla="*/ 33 w 54"/>
                  <a:gd name="T9" fmla="*/ 0 h 4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54"/>
                  <a:gd name="T16" fmla="*/ 0 h 42"/>
                  <a:gd name="T17" fmla="*/ 54 w 54"/>
                  <a:gd name="T18" fmla="*/ 42 h 4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54" h="42">
                    <a:moveTo>
                      <a:pt x="33" y="0"/>
                    </a:moveTo>
                    <a:lnTo>
                      <a:pt x="53" y="12"/>
                    </a:lnTo>
                    <a:lnTo>
                      <a:pt x="20" y="41"/>
                    </a:lnTo>
                    <a:lnTo>
                      <a:pt x="0" y="29"/>
                    </a:lnTo>
                    <a:lnTo>
                      <a:pt x="33" y="0"/>
                    </a:lnTo>
                  </a:path>
                </a:pathLst>
              </a:custGeom>
              <a:solidFill>
                <a:srgbClr val="CEE1E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14" name="Freeform 2514"/>
              <p:cNvSpPr/>
              <p:nvPr>
                <p:custDataLst>
                  <p:tags r:id="rId57"/>
                </p:custDataLst>
              </p:nvPr>
            </p:nvSpPr>
            <p:spPr bwMode="gray">
              <a:xfrm>
                <a:off x="3047" y="1306"/>
                <a:ext cx="31" cy="25"/>
              </a:xfrm>
              <a:custGeom>
                <a:gdLst>
                  <a:gd name="T0" fmla="*/ 33 w 55"/>
                  <a:gd name="T1" fmla="*/ 0 h 41"/>
                  <a:gd name="T2" fmla="*/ 54 w 55"/>
                  <a:gd name="T3" fmla="*/ 12 h 41"/>
                  <a:gd name="T4" fmla="*/ 20 w 55"/>
                  <a:gd name="T5" fmla="*/ 40 h 41"/>
                  <a:gd name="T6" fmla="*/ 0 w 55"/>
                  <a:gd name="T7" fmla="*/ 28 h 41"/>
                  <a:gd name="T8" fmla="*/ 33 w 55"/>
                  <a:gd name="T9" fmla="*/ 0 h 4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55"/>
                  <a:gd name="T16" fmla="*/ 0 h 41"/>
                  <a:gd name="T17" fmla="*/ 55 w 55"/>
                  <a:gd name="T18" fmla="*/ 41 h 41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55" h="41">
                    <a:moveTo>
                      <a:pt x="33" y="0"/>
                    </a:moveTo>
                    <a:lnTo>
                      <a:pt x="54" y="12"/>
                    </a:lnTo>
                    <a:lnTo>
                      <a:pt x="20" y="40"/>
                    </a:lnTo>
                    <a:lnTo>
                      <a:pt x="0" y="28"/>
                    </a:lnTo>
                    <a:lnTo>
                      <a:pt x="33" y="0"/>
                    </a:lnTo>
                  </a:path>
                </a:pathLst>
              </a:custGeom>
              <a:solidFill>
                <a:srgbClr val="CEE1E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15" name="Freeform 2515"/>
              <p:cNvSpPr/>
              <p:nvPr>
                <p:custDataLst>
                  <p:tags r:id="rId58"/>
                </p:custDataLst>
              </p:nvPr>
            </p:nvSpPr>
            <p:spPr bwMode="gray">
              <a:xfrm>
                <a:off x="3053" y="1255"/>
                <a:ext cx="33" cy="15"/>
              </a:xfrm>
              <a:custGeom>
                <a:gdLst>
                  <a:gd name="T0" fmla="*/ 39 w 61"/>
                  <a:gd name="T1" fmla="*/ 0 h 25"/>
                  <a:gd name="T2" fmla="*/ 60 w 61"/>
                  <a:gd name="T3" fmla="*/ 12 h 25"/>
                  <a:gd name="T4" fmla="*/ 21 w 61"/>
                  <a:gd name="T5" fmla="*/ 24 h 25"/>
                  <a:gd name="T6" fmla="*/ 0 w 61"/>
                  <a:gd name="T7" fmla="*/ 12 h 25"/>
                  <a:gd name="T8" fmla="*/ 39 w 61"/>
                  <a:gd name="T9" fmla="*/ 0 h 2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61"/>
                  <a:gd name="T16" fmla="*/ 0 h 25"/>
                  <a:gd name="T17" fmla="*/ 61 w 61"/>
                  <a:gd name="T18" fmla="*/ 25 h 25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61" h="25">
                    <a:moveTo>
                      <a:pt x="39" y="0"/>
                    </a:moveTo>
                    <a:lnTo>
                      <a:pt x="60" y="12"/>
                    </a:lnTo>
                    <a:lnTo>
                      <a:pt x="21" y="24"/>
                    </a:lnTo>
                    <a:lnTo>
                      <a:pt x="0" y="12"/>
                    </a:lnTo>
                    <a:lnTo>
                      <a:pt x="39" y="0"/>
                    </a:lnTo>
                  </a:path>
                </a:pathLst>
              </a:custGeom>
              <a:solidFill>
                <a:srgbClr val="9DB9D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16" name="Freeform 2516"/>
              <p:cNvSpPr/>
              <p:nvPr>
                <p:custDataLst>
                  <p:tags r:id="rId59"/>
                </p:custDataLst>
              </p:nvPr>
            </p:nvSpPr>
            <p:spPr bwMode="gray">
              <a:xfrm>
                <a:off x="3017" y="1234"/>
                <a:ext cx="34" cy="14"/>
              </a:xfrm>
              <a:custGeom>
                <a:gdLst>
                  <a:gd name="T0" fmla="*/ 39 w 61"/>
                  <a:gd name="T1" fmla="*/ 0 h 24"/>
                  <a:gd name="T2" fmla="*/ 60 w 61"/>
                  <a:gd name="T3" fmla="*/ 12 h 24"/>
                  <a:gd name="T4" fmla="*/ 21 w 61"/>
                  <a:gd name="T5" fmla="*/ 23 h 24"/>
                  <a:gd name="T6" fmla="*/ 0 w 61"/>
                  <a:gd name="T7" fmla="*/ 11 h 24"/>
                  <a:gd name="T8" fmla="*/ 39 w 61"/>
                  <a:gd name="T9" fmla="*/ 0 h 24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61"/>
                  <a:gd name="T16" fmla="*/ 0 h 24"/>
                  <a:gd name="T17" fmla="*/ 61 w 61"/>
                  <a:gd name="T18" fmla="*/ 24 h 24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61" h="24">
                    <a:moveTo>
                      <a:pt x="39" y="0"/>
                    </a:moveTo>
                    <a:lnTo>
                      <a:pt x="60" y="12"/>
                    </a:lnTo>
                    <a:lnTo>
                      <a:pt x="21" y="23"/>
                    </a:lnTo>
                    <a:lnTo>
                      <a:pt x="0" y="11"/>
                    </a:lnTo>
                    <a:lnTo>
                      <a:pt x="39" y="0"/>
                    </a:lnTo>
                  </a:path>
                </a:pathLst>
              </a:custGeom>
              <a:solidFill>
                <a:srgbClr val="9DB9D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17" name="Freeform 2517"/>
              <p:cNvSpPr/>
              <p:nvPr>
                <p:custDataLst>
                  <p:tags r:id="rId60"/>
                </p:custDataLst>
              </p:nvPr>
            </p:nvSpPr>
            <p:spPr bwMode="gray">
              <a:xfrm>
                <a:off x="3092" y="1281"/>
                <a:ext cx="32" cy="16"/>
              </a:xfrm>
              <a:custGeom>
                <a:gdLst>
                  <a:gd name="T0" fmla="*/ 38 w 60"/>
                  <a:gd name="T1" fmla="*/ 0 h 24"/>
                  <a:gd name="T2" fmla="*/ 59 w 60"/>
                  <a:gd name="T3" fmla="*/ 12 h 24"/>
                  <a:gd name="T4" fmla="*/ 20 w 60"/>
                  <a:gd name="T5" fmla="*/ 23 h 24"/>
                  <a:gd name="T6" fmla="*/ 0 w 60"/>
                  <a:gd name="T7" fmla="*/ 12 h 24"/>
                  <a:gd name="T8" fmla="*/ 38 w 60"/>
                  <a:gd name="T9" fmla="*/ 0 h 24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60"/>
                  <a:gd name="T16" fmla="*/ 0 h 24"/>
                  <a:gd name="T17" fmla="*/ 60 w 60"/>
                  <a:gd name="T18" fmla="*/ 24 h 24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60" h="24">
                    <a:moveTo>
                      <a:pt x="38" y="0"/>
                    </a:moveTo>
                    <a:lnTo>
                      <a:pt x="59" y="12"/>
                    </a:lnTo>
                    <a:lnTo>
                      <a:pt x="20" y="23"/>
                    </a:lnTo>
                    <a:lnTo>
                      <a:pt x="0" y="12"/>
                    </a:lnTo>
                    <a:lnTo>
                      <a:pt x="38" y="0"/>
                    </a:lnTo>
                  </a:path>
                </a:pathLst>
              </a:custGeom>
              <a:solidFill>
                <a:srgbClr val="9DB9D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18" name="Line 2518"/>
              <p:cNvSpPr>
                <a:spLocks noChangeShapeType="1"/>
              </p:cNvSpPr>
              <p:nvPr>
                <p:custDataLst>
                  <p:tags r:id="rId61"/>
                </p:custDataLst>
              </p:nvPr>
            </p:nvSpPr>
            <p:spPr bwMode="gray">
              <a:xfrm flipH="1" flipV="1">
                <a:off x="2986" y="1375"/>
                <a:ext cx="0" cy="2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 type="none" w="sm" len="sm"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none" lIns="19220" tIns="9610" rIns="19220" bIns="961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defTabSz="914248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119" name="Freeform 2519"/>
              <p:cNvSpPr/>
              <p:nvPr>
                <p:custDataLst>
                  <p:tags r:id="rId62"/>
                </p:custDataLst>
              </p:nvPr>
            </p:nvSpPr>
            <p:spPr bwMode="gray">
              <a:xfrm>
                <a:off x="2986" y="1377"/>
                <a:ext cx="8" cy="11"/>
              </a:xfrm>
              <a:custGeom>
                <a:gdLst>
                  <a:gd name="T0" fmla="*/ 8 w 17"/>
                  <a:gd name="T1" fmla="*/ 16 h 17"/>
                  <a:gd name="T2" fmla="*/ 4 w 17"/>
                  <a:gd name="T3" fmla="*/ 16 h 17"/>
                  <a:gd name="T4" fmla="*/ 0 w 17"/>
                  <a:gd name="T5" fmla="*/ 10 h 17"/>
                  <a:gd name="T6" fmla="*/ 4 w 17"/>
                  <a:gd name="T7" fmla="*/ 5 h 17"/>
                  <a:gd name="T8" fmla="*/ 8 w 17"/>
                  <a:gd name="T9" fmla="*/ 0 h 17"/>
                  <a:gd name="T10" fmla="*/ 12 w 17"/>
                  <a:gd name="T11" fmla="*/ 0 h 17"/>
                  <a:gd name="T12" fmla="*/ 16 w 17"/>
                  <a:gd name="T13" fmla="*/ 5 h 17"/>
                  <a:gd name="T14" fmla="*/ 12 w 17"/>
                  <a:gd name="T15" fmla="*/ 10 h 17"/>
                  <a:gd name="T16" fmla="*/ 8 w 17"/>
                  <a:gd name="T17" fmla="*/ 16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8" y="16"/>
                    </a:moveTo>
                    <a:lnTo>
                      <a:pt x="4" y="16"/>
                    </a:lnTo>
                    <a:lnTo>
                      <a:pt x="0" y="10"/>
                    </a:lnTo>
                    <a:lnTo>
                      <a:pt x="4" y="5"/>
                    </a:lnTo>
                    <a:lnTo>
                      <a:pt x="8" y="0"/>
                    </a:lnTo>
                    <a:lnTo>
                      <a:pt x="12" y="0"/>
                    </a:lnTo>
                    <a:lnTo>
                      <a:pt x="16" y="5"/>
                    </a:lnTo>
                    <a:lnTo>
                      <a:pt x="12" y="10"/>
                    </a:lnTo>
                    <a:lnTo>
                      <a:pt x="8" y="16"/>
                    </a:lnTo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20" name="Freeform 2520"/>
              <p:cNvSpPr/>
              <p:nvPr>
                <p:custDataLst>
                  <p:tags r:id="rId63"/>
                </p:custDataLst>
              </p:nvPr>
            </p:nvSpPr>
            <p:spPr bwMode="gray">
              <a:xfrm>
                <a:off x="2986" y="1377"/>
                <a:ext cx="9" cy="11"/>
              </a:xfrm>
              <a:custGeom>
                <a:gdLst>
                  <a:gd name="T0" fmla="*/ 10 w 17"/>
                  <a:gd name="T1" fmla="*/ 10 h 17"/>
                  <a:gd name="T2" fmla="*/ 16 w 17"/>
                  <a:gd name="T3" fmla="*/ 5 h 17"/>
                  <a:gd name="T4" fmla="*/ 10 w 17"/>
                  <a:gd name="T5" fmla="*/ 0 h 17"/>
                  <a:gd name="T6" fmla="*/ 5 w 17"/>
                  <a:gd name="T7" fmla="*/ 0 h 17"/>
                  <a:gd name="T8" fmla="*/ 5 w 17"/>
                  <a:gd name="T9" fmla="*/ 5 h 17"/>
                  <a:gd name="T10" fmla="*/ 0 w 17"/>
                  <a:gd name="T11" fmla="*/ 10 h 17"/>
                  <a:gd name="T12" fmla="*/ 5 w 17"/>
                  <a:gd name="T13" fmla="*/ 16 h 17"/>
                  <a:gd name="T14" fmla="*/ 10 w 17"/>
                  <a:gd name="T15" fmla="*/ 10 h 17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17"/>
                  <a:gd name="T25" fmla="*/ 0 h 17"/>
                  <a:gd name="T26" fmla="*/ 17 w 17"/>
                  <a:gd name="T27" fmla="*/ 17 h 17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17" h="17">
                    <a:moveTo>
                      <a:pt x="10" y="10"/>
                    </a:moveTo>
                    <a:lnTo>
                      <a:pt x="16" y="5"/>
                    </a:lnTo>
                    <a:lnTo>
                      <a:pt x="10" y="0"/>
                    </a:lnTo>
                    <a:lnTo>
                      <a:pt x="5" y="0"/>
                    </a:lnTo>
                    <a:lnTo>
                      <a:pt x="5" y="5"/>
                    </a:lnTo>
                    <a:lnTo>
                      <a:pt x="0" y="10"/>
                    </a:lnTo>
                    <a:lnTo>
                      <a:pt x="5" y="16"/>
                    </a:lnTo>
                    <a:lnTo>
                      <a:pt x="10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21" name="Freeform 2521"/>
              <p:cNvSpPr/>
              <p:nvPr>
                <p:custDataLst>
                  <p:tags r:id="rId64"/>
                </p:custDataLst>
              </p:nvPr>
            </p:nvSpPr>
            <p:spPr bwMode="gray">
              <a:xfrm>
                <a:off x="2971" y="1361"/>
                <a:ext cx="10" cy="21"/>
              </a:xfrm>
              <a:custGeom>
                <a:gdLst>
                  <a:gd name="T0" fmla="*/ 18 w 19"/>
                  <a:gd name="T1" fmla="*/ 10 h 32"/>
                  <a:gd name="T2" fmla="*/ 0 w 19"/>
                  <a:gd name="T3" fmla="*/ 0 h 32"/>
                  <a:gd name="T4" fmla="*/ 0 w 19"/>
                  <a:gd name="T5" fmla="*/ 21 h 32"/>
                  <a:gd name="T6" fmla="*/ 18 w 19"/>
                  <a:gd name="T7" fmla="*/ 31 h 32"/>
                  <a:gd name="T8" fmla="*/ 18 w 19"/>
                  <a:gd name="T9" fmla="*/ 10 h 3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9"/>
                  <a:gd name="T16" fmla="*/ 0 h 32"/>
                  <a:gd name="T17" fmla="*/ 19 w 19"/>
                  <a:gd name="T18" fmla="*/ 32 h 3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9" h="32">
                    <a:moveTo>
                      <a:pt x="18" y="10"/>
                    </a:moveTo>
                    <a:lnTo>
                      <a:pt x="0" y="0"/>
                    </a:lnTo>
                    <a:lnTo>
                      <a:pt x="0" y="21"/>
                    </a:lnTo>
                    <a:lnTo>
                      <a:pt x="18" y="31"/>
                    </a:lnTo>
                    <a:lnTo>
                      <a:pt x="18" y="10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22" name="Freeform 2522"/>
              <p:cNvSpPr/>
              <p:nvPr>
                <p:custDataLst>
                  <p:tags r:id="rId65"/>
                </p:custDataLst>
              </p:nvPr>
            </p:nvSpPr>
            <p:spPr bwMode="gray">
              <a:xfrm>
                <a:off x="3007" y="1359"/>
                <a:ext cx="10" cy="10"/>
              </a:xfrm>
              <a:custGeom>
                <a:gdLst>
                  <a:gd name="T0" fmla="*/ 6 w 17"/>
                  <a:gd name="T1" fmla="*/ 14 h 17"/>
                  <a:gd name="T2" fmla="*/ 2 w 17"/>
                  <a:gd name="T3" fmla="*/ 12 h 17"/>
                  <a:gd name="T4" fmla="*/ 0 w 17"/>
                  <a:gd name="T5" fmla="*/ 10 h 17"/>
                  <a:gd name="T6" fmla="*/ 0 w 17"/>
                  <a:gd name="T7" fmla="*/ 8 h 17"/>
                  <a:gd name="T8" fmla="*/ 2 w 17"/>
                  <a:gd name="T9" fmla="*/ 3 h 17"/>
                  <a:gd name="T10" fmla="*/ 4 w 17"/>
                  <a:gd name="T11" fmla="*/ 1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1 h 17"/>
                  <a:gd name="T20" fmla="*/ 16 w 17"/>
                  <a:gd name="T21" fmla="*/ 3 h 17"/>
                  <a:gd name="T22" fmla="*/ 16 w 17"/>
                  <a:gd name="T23" fmla="*/ 5 h 17"/>
                  <a:gd name="T24" fmla="*/ 14 w 17"/>
                  <a:gd name="T25" fmla="*/ 10 h 17"/>
                  <a:gd name="T26" fmla="*/ 12 w 17"/>
                  <a:gd name="T27" fmla="*/ 12 h 17"/>
                  <a:gd name="T28" fmla="*/ 10 w 17"/>
                  <a:gd name="T29" fmla="*/ 14 h 17"/>
                  <a:gd name="T30" fmla="*/ 8 w 17"/>
                  <a:gd name="T31" fmla="*/ 16 h 17"/>
                  <a:gd name="T32" fmla="*/ 6 w 17"/>
                  <a:gd name="T33" fmla="*/ 14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4"/>
                    </a:moveTo>
                    <a:lnTo>
                      <a:pt x="2" y="12"/>
                    </a:lnTo>
                    <a:lnTo>
                      <a:pt x="0" y="10"/>
                    </a:lnTo>
                    <a:lnTo>
                      <a:pt x="0" y="8"/>
                    </a:lnTo>
                    <a:lnTo>
                      <a:pt x="2" y="3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4" y="10"/>
                    </a:lnTo>
                    <a:lnTo>
                      <a:pt x="12" y="12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4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23" name="Freeform 2523"/>
              <p:cNvSpPr/>
              <p:nvPr>
                <p:custDataLst>
                  <p:tags r:id="rId66"/>
                </p:custDataLst>
              </p:nvPr>
            </p:nvSpPr>
            <p:spPr bwMode="gray">
              <a:xfrm>
                <a:off x="3008" y="1359"/>
                <a:ext cx="10" cy="10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4 h 17"/>
                  <a:gd name="T4" fmla="*/ 16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0 h 17"/>
                  <a:gd name="T18" fmla="*/ 0 w 17"/>
                  <a:gd name="T19" fmla="*/ 14 h 17"/>
                  <a:gd name="T20" fmla="*/ 2 w 17"/>
                  <a:gd name="T21" fmla="*/ 14 h 17"/>
                  <a:gd name="T22" fmla="*/ 5 w 17"/>
                  <a:gd name="T23" fmla="*/ 16 h 17"/>
                  <a:gd name="T24" fmla="*/ 8 w 17"/>
                  <a:gd name="T25" fmla="*/ 14 h 17"/>
                  <a:gd name="T26" fmla="*/ 10 w 17"/>
                  <a:gd name="T27" fmla="*/ 12 h 17"/>
                  <a:gd name="T28" fmla="*/ 13 w 17"/>
                  <a:gd name="T29" fmla="*/ 10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0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0"/>
                    </a:lnTo>
                    <a:lnTo>
                      <a:pt x="0" y="14"/>
                    </a:lnTo>
                    <a:lnTo>
                      <a:pt x="2" y="14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24" name="Freeform 2524"/>
              <p:cNvSpPr/>
              <p:nvPr>
                <p:custDataLst>
                  <p:tags r:id="rId67"/>
                </p:custDataLst>
              </p:nvPr>
            </p:nvSpPr>
            <p:spPr bwMode="gray">
              <a:xfrm>
                <a:off x="3009" y="1360"/>
                <a:ext cx="9" cy="10"/>
              </a:xfrm>
              <a:custGeom>
                <a:gdLst>
                  <a:gd name="T0" fmla="*/ 16 w 17"/>
                  <a:gd name="T1" fmla="*/ 8 h 17"/>
                  <a:gd name="T2" fmla="*/ 16 w 17"/>
                  <a:gd name="T3" fmla="*/ 4 h 17"/>
                  <a:gd name="T4" fmla="*/ 16 w 17"/>
                  <a:gd name="T5" fmla="*/ 0 h 17"/>
                  <a:gd name="T6" fmla="*/ 10 w 17"/>
                  <a:gd name="T7" fmla="*/ 0 h 17"/>
                  <a:gd name="T8" fmla="*/ 5 w 17"/>
                  <a:gd name="T9" fmla="*/ 4 h 17"/>
                  <a:gd name="T10" fmla="*/ 0 w 17"/>
                  <a:gd name="T11" fmla="*/ 12 h 17"/>
                  <a:gd name="T12" fmla="*/ 5 w 17"/>
                  <a:gd name="T13" fmla="*/ 16 h 17"/>
                  <a:gd name="T14" fmla="*/ 10 w 17"/>
                  <a:gd name="T15" fmla="*/ 16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4"/>
                    </a:lnTo>
                    <a:lnTo>
                      <a:pt x="0" y="12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25" name="Freeform 2525"/>
              <p:cNvSpPr/>
              <p:nvPr>
                <p:custDataLst>
                  <p:tags r:id="rId68"/>
                </p:custDataLst>
              </p:nvPr>
            </p:nvSpPr>
            <p:spPr bwMode="gray">
              <a:xfrm>
                <a:off x="3003" y="1361"/>
                <a:ext cx="9" cy="11"/>
              </a:xfrm>
              <a:custGeom>
                <a:gdLst>
                  <a:gd name="T0" fmla="*/ 6 w 17"/>
                  <a:gd name="T1" fmla="*/ 14 h 17"/>
                  <a:gd name="T2" fmla="*/ 2 w 17"/>
                  <a:gd name="T3" fmla="*/ 12 h 17"/>
                  <a:gd name="T4" fmla="*/ 0 w 17"/>
                  <a:gd name="T5" fmla="*/ 12 h 17"/>
                  <a:gd name="T6" fmla="*/ 0 w 17"/>
                  <a:gd name="T7" fmla="*/ 8 h 17"/>
                  <a:gd name="T8" fmla="*/ 2 w 17"/>
                  <a:gd name="T9" fmla="*/ 3 h 17"/>
                  <a:gd name="T10" fmla="*/ 4 w 17"/>
                  <a:gd name="T11" fmla="*/ 1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1 h 17"/>
                  <a:gd name="T20" fmla="*/ 16 w 17"/>
                  <a:gd name="T21" fmla="*/ 3 h 17"/>
                  <a:gd name="T22" fmla="*/ 16 w 17"/>
                  <a:gd name="T23" fmla="*/ 5 h 17"/>
                  <a:gd name="T24" fmla="*/ 14 w 17"/>
                  <a:gd name="T25" fmla="*/ 10 h 17"/>
                  <a:gd name="T26" fmla="*/ 12 w 17"/>
                  <a:gd name="T27" fmla="*/ 12 h 17"/>
                  <a:gd name="T28" fmla="*/ 10 w 17"/>
                  <a:gd name="T29" fmla="*/ 14 h 17"/>
                  <a:gd name="T30" fmla="*/ 8 w 17"/>
                  <a:gd name="T31" fmla="*/ 16 h 17"/>
                  <a:gd name="T32" fmla="*/ 6 w 17"/>
                  <a:gd name="T33" fmla="*/ 14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4"/>
                    </a:moveTo>
                    <a:lnTo>
                      <a:pt x="2" y="12"/>
                    </a:lnTo>
                    <a:lnTo>
                      <a:pt x="0" y="12"/>
                    </a:lnTo>
                    <a:lnTo>
                      <a:pt x="0" y="8"/>
                    </a:lnTo>
                    <a:lnTo>
                      <a:pt x="2" y="3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4" y="10"/>
                    </a:lnTo>
                    <a:lnTo>
                      <a:pt x="12" y="12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4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26" name="Freeform 2526"/>
              <p:cNvSpPr/>
              <p:nvPr>
                <p:custDataLst>
                  <p:tags r:id="rId69"/>
                </p:custDataLst>
              </p:nvPr>
            </p:nvSpPr>
            <p:spPr bwMode="gray">
              <a:xfrm>
                <a:off x="3004" y="1361"/>
                <a:ext cx="9" cy="11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4 h 17"/>
                  <a:gd name="T4" fmla="*/ 16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6 h 17"/>
                  <a:gd name="T16" fmla="*/ 0 w 17"/>
                  <a:gd name="T17" fmla="*/ 10 h 17"/>
                  <a:gd name="T18" fmla="*/ 0 w 17"/>
                  <a:gd name="T19" fmla="*/ 14 h 17"/>
                  <a:gd name="T20" fmla="*/ 2 w 17"/>
                  <a:gd name="T21" fmla="*/ 14 h 17"/>
                  <a:gd name="T22" fmla="*/ 5 w 17"/>
                  <a:gd name="T23" fmla="*/ 16 h 17"/>
                  <a:gd name="T24" fmla="*/ 8 w 17"/>
                  <a:gd name="T25" fmla="*/ 14 h 17"/>
                  <a:gd name="T26" fmla="*/ 10 w 17"/>
                  <a:gd name="T27" fmla="*/ 12 h 17"/>
                  <a:gd name="T28" fmla="*/ 13 w 17"/>
                  <a:gd name="T29" fmla="*/ 10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0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6"/>
                    </a:lnTo>
                    <a:lnTo>
                      <a:pt x="0" y="10"/>
                    </a:lnTo>
                    <a:lnTo>
                      <a:pt x="0" y="14"/>
                    </a:lnTo>
                    <a:lnTo>
                      <a:pt x="2" y="14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27" name="Freeform 2527"/>
              <p:cNvSpPr/>
              <p:nvPr>
                <p:custDataLst>
                  <p:tags r:id="rId70"/>
                </p:custDataLst>
              </p:nvPr>
            </p:nvSpPr>
            <p:spPr bwMode="gray">
              <a:xfrm>
                <a:off x="3006" y="1362"/>
                <a:ext cx="7" cy="11"/>
              </a:xfrm>
              <a:custGeom>
                <a:gdLst>
                  <a:gd name="T0" fmla="*/ 16 w 17"/>
                  <a:gd name="T1" fmla="*/ 8 h 17"/>
                  <a:gd name="T2" fmla="*/ 16 w 17"/>
                  <a:gd name="T3" fmla="*/ 4 h 17"/>
                  <a:gd name="T4" fmla="*/ 16 w 17"/>
                  <a:gd name="T5" fmla="*/ 0 h 17"/>
                  <a:gd name="T6" fmla="*/ 10 w 17"/>
                  <a:gd name="T7" fmla="*/ 0 h 17"/>
                  <a:gd name="T8" fmla="*/ 5 w 17"/>
                  <a:gd name="T9" fmla="*/ 4 h 17"/>
                  <a:gd name="T10" fmla="*/ 0 w 17"/>
                  <a:gd name="T11" fmla="*/ 12 h 17"/>
                  <a:gd name="T12" fmla="*/ 5 w 17"/>
                  <a:gd name="T13" fmla="*/ 16 h 17"/>
                  <a:gd name="T14" fmla="*/ 10 w 17"/>
                  <a:gd name="T15" fmla="*/ 16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4"/>
                    </a:lnTo>
                    <a:lnTo>
                      <a:pt x="0" y="12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28" name="Freeform 2528"/>
              <p:cNvSpPr/>
              <p:nvPr>
                <p:custDataLst>
                  <p:tags r:id="rId71"/>
                </p:custDataLst>
              </p:nvPr>
            </p:nvSpPr>
            <p:spPr bwMode="gray">
              <a:xfrm>
                <a:off x="3009" y="1360"/>
                <a:ext cx="9" cy="9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2 w 17"/>
                  <a:gd name="T9" fmla="*/ 4 h 17"/>
                  <a:gd name="T10" fmla="*/ 4 w 17"/>
                  <a:gd name="T11" fmla="*/ 2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2 h 17"/>
                  <a:gd name="T20" fmla="*/ 16 w 17"/>
                  <a:gd name="T21" fmla="*/ 4 h 17"/>
                  <a:gd name="T22" fmla="*/ 16 w 17"/>
                  <a:gd name="T23" fmla="*/ 6 h 17"/>
                  <a:gd name="T24" fmla="*/ 14 w 17"/>
                  <a:gd name="T25" fmla="*/ 12 h 17"/>
                  <a:gd name="T26" fmla="*/ 12 w 17"/>
                  <a:gd name="T27" fmla="*/ 14 h 17"/>
                  <a:gd name="T28" fmla="*/ 10 w 17"/>
                  <a:gd name="T29" fmla="*/ 16 h 17"/>
                  <a:gd name="T30" fmla="*/ 8 w 17"/>
                  <a:gd name="T31" fmla="*/ 16 h 17"/>
                  <a:gd name="T32" fmla="*/ 6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2" y="4"/>
                    </a:lnTo>
                    <a:lnTo>
                      <a:pt x="4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29" name="Freeform 2529"/>
              <p:cNvSpPr/>
              <p:nvPr>
                <p:custDataLst>
                  <p:tags r:id="rId72"/>
                </p:custDataLst>
              </p:nvPr>
            </p:nvSpPr>
            <p:spPr bwMode="gray">
              <a:xfrm>
                <a:off x="3010" y="1360"/>
                <a:ext cx="9" cy="10"/>
              </a:xfrm>
              <a:custGeom>
                <a:gdLst>
                  <a:gd name="T0" fmla="*/ 13 w 17"/>
                  <a:gd name="T1" fmla="*/ 11 h 17"/>
                  <a:gd name="T2" fmla="*/ 16 w 17"/>
                  <a:gd name="T3" fmla="*/ 4 h 17"/>
                  <a:gd name="T4" fmla="*/ 16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0 w 17"/>
                  <a:gd name="T19" fmla="*/ 13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6 h 17"/>
                  <a:gd name="T26" fmla="*/ 10 w 17"/>
                  <a:gd name="T27" fmla="*/ 13 h 17"/>
                  <a:gd name="T28" fmla="*/ 13 w 17"/>
                  <a:gd name="T29" fmla="*/ 11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1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0" y="13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0" y="13"/>
                    </a:lnTo>
                    <a:lnTo>
                      <a:pt x="13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30" name="Freeform 2530"/>
              <p:cNvSpPr/>
              <p:nvPr>
                <p:custDataLst>
                  <p:tags r:id="rId73"/>
                </p:custDataLst>
              </p:nvPr>
            </p:nvSpPr>
            <p:spPr bwMode="gray">
              <a:xfrm>
                <a:off x="3011" y="1361"/>
                <a:ext cx="8" cy="11"/>
              </a:xfrm>
              <a:custGeom>
                <a:gdLst>
                  <a:gd name="T0" fmla="*/ 12 w 17"/>
                  <a:gd name="T1" fmla="*/ 10 h 17"/>
                  <a:gd name="T2" fmla="*/ 16 w 17"/>
                  <a:gd name="T3" fmla="*/ 5 h 17"/>
                  <a:gd name="T4" fmla="*/ 12 w 17"/>
                  <a:gd name="T5" fmla="*/ 0 h 17"/>
                  <a:gd name="T6" fmla="*/ 8 w 17"/>
                  <a:gd name="T7" fmla="*/ 0 h 17"/>
                  <a:gd name="T8" fmla="*/ 4 w 17"/>
                  <a:gd name="T9" fmla="*/ 5 h 17"/>
                  <a:gd name="T10" fmla="*/ 0 w 17"/>
                  <a:gd name="T11" fmla="*/ 10 h 17"/>
                  <a:gd name="T12" fmla="*/ 4 w 17"/>
                  <a:gd name="T13" fmla="*/ 16 h 17"/>
                  <a:gd name="T14" fmla="*/ 8 w 17"/>
                  <a:gd name="T15" fmla="*/ 16 h 17"/>
                  <a:gd name="T16" fmla="*/ 12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2" y="10"/>
                    </a:moveTo>
                    <a:lnTo>
                      <a:pt x="16" y="5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4" y="5"/>
                    </a:lnTo>
                    <a:lnTo>
                      <a:pt x="0" y="10"/>
                    </a:lnTo>
                    <a:lnTo>
                      <a:pt x="4" y="16"/>
                    </a:lnTo>
                    <a:lnTo>
                      <a:pt x="8" y="16"/>
                    </a:lnTo>
                    <a:lnTo>
                      <a:pt x="12" y="10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31" name="Freeform 2531"/>
              <p:cNvSpPr/>
              <p:nvPr>
                <p:custDataLst>
                  <p:tags r:id="rId74"/>
                </p:custDataLst>
              </p:nvPr>
            </p:nvSpPr>
            <p:spPr bwMode="gray">
              <a:xfrm>
                <a:off x="3006" y="1361"/>
                <a:ext cx="7" cy="12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2 w 17"/>
                  <a:gd name="T9" fmla="*/ 4 h 17"/>
                  <a:gd name="T10" fmla="*/ 4 w 17"/>
                  <a:gd name="T11" fmla="*/ 2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2 h 17"/>
                  <a:gd name="T20" fmla="*/ 16 w 17"/>
                  <a:gd name="T21" fmla="*/ 4 h 17"/>
                  <a:gd name="T22" fmla="*/ 16 w 17"/>
                  <a:gd name="T23" fmla="*/ 6 h 17"/>
                  <a:gd name="T24" fmla="*/ 14 w 17"/>
                  <a:gd name="T25" fmla="*/ 12 h 17"/>
                  <a:gd name="T26" fmla="*/ 12 w 17"/>
                  <a:gd name="T27" fmla="*/ 14 h 17"/>
                  <a:gd name="T28" fmla="*/ 10 w 17"/>
                  <a:gd name="T29" fmla="*/ 16 h 17"/>
                  <a:gd name="T30" fmla="*/ 8 w 17"/>
                  <a:gd name="T31" fmla="*/ 16 h 17"/>
                  <a:gd name="T32" fmla="*/ 6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2" y="4"/>
                    </a:lnTo>
                    <a:lnTo>
                      <a:pt x="4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32" name="Freeform 2532"/>
              <p:cNvSpPr/>
              <p:nvPr>
                <p:custDataLst>
                  <p:tags r:id="rId75"/>
                </p:custDataLst>
              </p:nvPr>
            </p:nvSpPr>
            <p:spPr bwMode="gray">
              <a:xfrm>
                <a:off x="3006" y="1362"/>
                <a:ext cx="10" cy="11"/>
              </a:xfrm>
              <a:custGeom>
                <a:gdLst>
                  <a:gd name="T0" fmla="*/ 13 w 17"/>
                  <a:gd name="T1" fmla="*/ 11 h 17"/>
                  <a:gd name="T2" fmla="*/ 16 w 17"/>
                  <a:gd name="T3" fmla="*/ 4 h 17"/>
                  <a:gd name="T4" fmla="*/ 16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0 w 17"/>
                  <a:gd name="T19" fmla="*/ 13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6 h 17"/>
                  <a:gd name="T26" fmla="*/ 10 w 17"/>
                  <a:gd name="T27" fmla="*/ 13 h 17"/>
                  <a:gd name="T28" fmla="*/ 13 w 17"/>
                  <a:gd name="T29" fmla="*/ 11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1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0" y="13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0" y="13"/>
                    </a:lnTo>
                    <a:lnTo>
                      <a:pt x="13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33" name="Freeform 2533"/>
              <p:cNvSpPr/>
              <p:nvPr>
                <p:custDataLst>
                  <p:tags r:id="rId76"/>
                </p:custDataLst>
              </p:nvPr>
            </p:nvSpPr>
            <p:spPr bwMode="gray">
              <a:xfrm>
                <a:off x="3007" y="1364"/>
                <a:ext cx="9" cy="11"/>
              </a:xfrm>
              <a:custGeom>
                <a:gdLst>
                  <a:gd name="T0" fmla="*/ 12 w 17"/>
                  <a:gd name="T1" fmla="*/ 10 h 17"/>
                  <a:gd name="T2" fmla="*/ 16 w 17"/>
                  <a:gd name="T3" fmla="*/ 5 h 17"/>
                  <a:gd name="T4" fmla="*/ 12 w 17"/>
                  <a:gd name="T5" fmla="*/ 0 h 17"/>
                  <a:gd name="T6" fmla="*/ 8 w 17"/>
                  <a:gd name="T7" fmla="*/ 0 h 17"/>
                  <a:gd name="T8" fmla="*/ 4 w 17"/>
                  <a:gd name="T9" fmla="*/ 5 h 17"/>
                  <a:gd name="T10" fmla="*/ 0 w 17"/>
                  <a:gd name="T11" fmla="*/ 16 h 17"/>
                  <a:gd name="T12" fmla="*/ 4 w 17"/>
                  <a:gd name="T13" fmla="*/ 16 h 17"/>
                  <a:gd name="T14" fmla="*/ 8 w 17"/>
                  <a:gd name="T15" fmla="*/ 16 h 17"/>
                  <a:gd name="T16" fmla="*/ 12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2" y="10"/>
                    </a:moveTo>
                    <a:lnTo>
                      <a:pt x="16" y="5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4" y="5"/>
                    </a:lnTo>
                    <a:lnTo>
                      <a:pt x="0" y="16"/>
                    </a:lnTo>
                    <a:lnTo>
                      <a:pt x="4" y="16"/>
                    </a:lnTo>
                    <a:lnTo>
                      <a:pt x="8" y="16"/>
                    </a:lnTo>
                    <a:lnTo>
                      <a:pt x="12" y="10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34" name="Freeform 2534"/>
              <p:cNvSpPr/>
              <p:nvPr>
                <p:custDataLst>
                  <p:tags r:id="rId77"/>
                </p:custDataLst>
              </p:nvPr>
            </p:nvSpPr>
            <p:spPr bwMode="gray">
              <a:xfrm>
                <a:off x="2971" y="1338"/>
                <a:ext cx="47" cy="30"/>
              </a:xfrm>
              <a:custGeom>
                <a:gdLst>
                  <a:gd name="T0" fmla="*/ 88 w 89"/>
                  <a:gd name="T1" fmla="*/ 10 h 51"/>
                  <a:gd name="T2" fmla="*/ 70 w 89"/>
                  <a:gd name="T3" fmla="*/ 0 h 51"/>
                  <a:gd name="T4" fmla="*/ 0 w 89"/>
                  <a:gd name="T5" fmla="*/ 40 h 51"/>
                  <a:gd name="T6" fmla="*/ 18 w 89"/>
                  <a:gd name="T7" fmla="*/ 50 h 51"/>
                  <a:gd name="T8" fmla="*/ 88 w 89"/>
                  <a:gd name="T9" fmla="*/ 10 h 5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89"/>
                  <a:gd name="T16" fmla="*/ 0 h 51"/>
                  <a:gd name="T17" fmla="*/ 89 w 89"/>
                  <a:gd name="T18" fmla="*/ 51 h 51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89" h="51">
                    <a:moveTo>
                      <a:pt x="88" y="10"/>
                    </a:moveTo>
                    <a:lnTo>
                      <a:pt x="70" y="0"/>
                    </a:lnTo>
                    <a:lnTo>
                      <a:pt x="0" y="40"/>
                    </a:lnTo>
                    <a:lnTo>
                      <a:pt x="18" y="50"/>
                    </a:lnTo>
                    <a:lnTo>
                      <a:pt x="88" y="10"/>
                    </a:lnTo>
                  </a:path>
                </a:pathLst>
              </a:custGeom>
              <a:solidFill>
                <a:srgbClr val="E6E6E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35" name="Freeform 2535"/>
              <p:cNvSpPr/>
              <p:nvPr>
                <p:custDataLst>
                  <p:tags r:id="rId78"/>
                </p:custDataLst>
              </p:nvPr>
            </p:nvSpPr>
            <p:spPr bwMode="gray">
              <a:xfrm>
                <a:off x="2980" y="1344"/>
                <a:ext cx="38" cy="38"/>
              </a:xfrm>
              <a:custGeom>
                <a:gdLst>
                  <a:gd name="T0" fmla="*/ 70 w 71"/>
                  <a:gd name="T1" fmla="*/ 0 h 62"/>
                  <a:gd name="T2" fmla="*/ 0 w 71"/>
                  <a:gd name="T3" fmla="*/ 40 h 62"/>
                  <a:gd name="T4" fmla="*/ 0 w 71"/>
                  <a:gd name="T5" fmla="*/ 61 h 62"/>
                  <a:gd name="T6" fmla="*/ 70 w 71"/>
                  <a:gd name="T7" fmla="*/ 21 h 62"/>
                  <a:gd name="T8" fmla="*/ 70 w 71"/>
                  <a:gd name="T9" fmla="*/ 0 h 6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71"/>
                  <a:gd name="T16" fmla="*/ 0 h 62"/>
                  <a:gd name="T17" fmla="*/ 71 w 71"/>
                  <a:gd name="T18" fmla="*/ 62 h 6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71" h="62">
                    <a:moveTo>
                      <a:pt x="70" y="0"/>
                    </a:moveTo>
                    <a:lnTo>
                      <a:pt x="0" y="40"/>
                    </a:lnTo>
                    <a:lnTo>
                      <a:pt x="0" y="61"/>
                    </a:lnTo>
                    <a:lnTo>
                      <a:pt x="70" y="21"/>
                    </a:lnTo>
                    <a:lnTo>
                      <a:pt x="70" y="0"/>
                    </a:lnTo>
                  </a:path>
                </a:pathLst>
              </a:custGeom>
              <a:solidFill>
                <a:srgbClr val="7F7F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36" name="Line 2536"/>
              <p:cNvSpPr>
                <a:spLocks noChangeShapeType="1"/>
              </p:cNvSpPr>
              <p:nvPr>
                <p:custDataLst>
                  <p:tags r:id="rId79"/>
                </p:custDataLst>
              </p:nvPr>
            </p:nvSpPr>
            <p:spPr bwMode="gray">
              <a:xfrm flipH="1" flipV="1">
                <a:off x="2933" y="1340"/>
                <a:ext cx="0" cy="6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 type="none" w="sm" len="sm"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none" lIns="19220" tIns="9610" rIns="19220" bIns="961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defTabSz="914248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137" name="Freeform 2537"/>
              <p:cNvSpPr/>
              <p:nvPr>
                <p:custDataLst>
                  <p:tags r:id="rId80"/>
                </p:custDataLst>
              </p:nvPr>
            </p:nvSpPr>
            <p:spPr bwMode="gray">
              <a:xfrm>
                <a:off x="2933" y="1346"/>
                <a:ext cx="9" cy="7"/>
              </a:xfrm>
              <a:custGeom>
                <a:gdLst>
                  <a:gd name="T0" fmla="*/ 5 w 17"/>
                  <a:gd name="T1" fmla="*/ 16 h 17"/>
                  <a:gd name="T2" fmla="*/ 0 w 17"/>
                  <a:gd name="T3" fmla="*/ 12 h 17"/>
                  <a:gd name="T4" fmla="*/ 0 w 17"/>
                  <a:gd name="T5" fmla="*/ 8 h 17"/>
                  <a:gd name="T6" fmla="*/ 0 w 17"/>
                  <a:gd name="T7" fmla="*/ 4 h 17"/>
                  <a:gd name="T8" fmla="*/ 5 w 17"/>
                  <a:gd name="T9" fmla="*/ 0 h 17"/>
                  <a:gd name="T10" fmla="*/ 10 w 17"/>
                  <a:gd name="T11" fmla="*/ 0 h 17"/>
                  <a:gd name="T12" fmla="*/ 16 w 17"/>
                  <a:gd name="T13" fmla="*/ 0 h 17"/>
                  <a:gd name="T14" fmla="*/ 16 w 17"/>
                  <a:gd name="T15" fmla="*/ 4 h 17"/>
                  <a:gd name="T16" fmla="*/ 16 w 17"/>
                  <a:gd name="T17" fmla="*/ 12 h 17"/>
                  <a:gd name="T18" fmla="*/ 10 w 17"/>
                  <a:gd name="T19" fmla="*/ 12 h 17"/>
                  <a:gd name="T20" fmla="*/ 5 w 17"/>
                  <a:gd name="T21" fmla="*/ 16 h 17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7"/>
                  <a:gd name="T34" fmla="*/ 0 h 17"/>
                  <a:gd name="T35" fmla="*/ 17 w 17"/>
                  <a:gd name="T36" fmla="*/ 17 h 17"/>
                </a:gdLst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7" h="17">
                    <a:moveTo>
                      <a:pt x="5" y="16"/>
                    </a:moveTo>
                    <a:lnTo>
                      <a:pt x="0" y="12"/>
                    </a:lnTo>
                    <a:lnTo>
                      <a:pt x="0" y="8"/>
                    </a:lnTo>
                    <a:lnTo>
                      <a:pt x="0" y="4"/>
                    </a:lnTo>
                    <a:lnTo>
                      <a:pt x="5" y="0"/>
                    </a:lnTo>
                    <a:lnTo>
                      <a:pt x="10" y="0"/>
                    </a:lnTo>
                    <a:lnTo>
                      <a:pt x="16" y="0"/>
                    </a:lnTo>
                    <a:lnTo>
                      <a:pt x="16" y="4"/>
                    </a:lnTo>
                    <a:lnTo>
                      <a:pt x="16" y="12"/>
                    </a:lnTo>
                    <a:lnTo>
                      <a:pt x="10" y="12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38" name="Freeform 2538"/>
              <p:cNvSpPr/>
              <p:nvPr>
                <p:custDataLst>
                  <p:tags r:id="rId81"/>
                </p:custDataLst>
              </p:nvPr>
            </p:nvSpPr>
            <p:spPr bwMode="gray">
              <a:xfrm>
                <a:off x="2933" y="1346"/>
                <a:ext cx="11" cy="7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8 w 17"/>
                  <a:gd name="T7" fmla="*/ 4 h 17"/>
                  <a:gd name="T8" fmla="*/ 0 w 17"/>
                  <a:gd name="T9" fmla="*/ 8 h 17"/>
                  <a:gd name="T10" fmla="*/ 0 w 17"/>
                  <a:gd name="T11" fmla="*/ 12 h 17"/>
                  <a:gd name="T12" fmla="*/ 0 w 17"/>
                  <a:gd name="T13" fmla="*/ 16 h 17"/>
                  <a:gd name="T14" fmla="*/ 8 w 17"/>
                  <a:gd name="T15" fmla="*/ 12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8" y="4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8" y="12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39" name="Freeform 2539"/>
              <p:cNvSpPr/>
              <p:nvPr>
                <p:custDataLst>
                  <p:tags r:id="rId82"/>
                </p:custDataLst>
              </p:nvPr>
            </p:nvSpPr>
            <p:spPr bwMode="gray">
              <a:xfrm>
                <a:off x="2919" y="1328"/>
                <a:ext cx="10" cy="20"/>
              </a:xfrm>
              <a:custGeom>
                <a:gdLst>
                  <a:gd name="T0" fmla="*/ 18 w 19"/>
                  <a:gd name="T1" fmla="*/ 11 h 32"/>
                  <a:gd name="T2" fmla="*/ 0 w 19"/>
                  <a:gd name="T3" fmla="*/ 0 h 32"/>
                  <a:gd name="T4" fmla="*/ 0 w 19"/>
                  <a:gd name="T5" fmla="*/ 21 h 32"/>
                  <a:gd name="T6" fmla="*/ 18 w 19"/>
                  <a:gd name="T7" fmla="*/ 31 h 32"/>
                  <a:gd name="T8" fmla="*/ 18 w 19"/>
                  <a:gd name="T9" fmla="*/ 11 h 3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9"/>
                  <a:gd name="T16" fmla="*/ 0 h 32"/>
                  <a:gd name="T17" fmla="*/ 19 w 19"/>
                  <a:gd name="T18" fmla="*/ 32 h 3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9" h="32">
                    <a:moveTo>
                      <a:pt x="18" y="11"/>
                    </a:moveTo>
                    <a:lnTo>
                      <a:pt x="0" y="0"/>
                    </a:lnTo>
                    <a:lnTo>
                      <a:pt x="0" y="21"/>
                    </a:lnTo>
                    <a:lnTo>
                      <a:pt x="18" y="31"/>
                    </a:lnTo>
                    <a:lnTo>
                      <a:pt x="18" y="11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40" name="Freeform 2540"/>
              <p:cNvSpPr/>
              <p:nvPr>
                <p:custDataLst>
                  <p:tags r:id="rId83"/>
                </p:custDataLst>
              </p:nvPr>
            </p:nvSpPr>
            <p:spPr bwMode="gray">
              <a:xfrm>
                <a:off x="2955" y="1324"/>
                <a:ext cx="11" cy="10"/>
              </a:xfrm>
              <a:custGeom>
                <a:gdLst>
                  <a:gd name="T0" fmla="*/ 4 w 17"/>
                  <a:gd name="T1" fmla="*/ 16 h 17"/>
                  <a:gd name="T2" fmla="*/ 0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5 h 17"/>
                  <a:gd name="T10" fmla="*/ 2 w 17"/>
                  <a:gd name="T11" fmla="*/ 1 h 17"/>
                  <a:gd name="T12" fmla="*/ 6 w 17"/>
                  <a:gd name="T13" fmla="*/ 1 h 17"/>
                  <a:gd name="T14" fmla="*/ 9 w 17"/>
                  <a:gd name="T15" fmla="*/ 0 h 17"/>
                  <a:gd name="T16" fmla="*/ 11 w 17"/>
                  <a:gd name="T17" fmla="*/ 0 h 17"/>
                  <a:gd name="T18" fmla="*/ 16 w 17"/>
                  <a:gd name="T19" fmla="*/ 1 h 17"/>
                  <a:gd name="T20" fmla="*/ 16 w 17"/>
                  <a:gd name="T21" fmla="*/ 3 h 17"/>
                  <a:gd name="T22" fmla="*/ 16 w 17"/>
                  <a:gd name="T23" fmla="*/ 5 h 17"/>
                  <a:gd name="T24" fmla="*/ 16 w 17"/>
                  <a:gd name="T25" fmla="*/ 10 h 17"/>
                  <a:gd name="T26" fmla="*/ 13 w 17"/>
                  <a:gd name="T27" fmla="*/ 14 h 17"/>
                  <a:gd name="T28" fmla="*/ 9 w 17"/>
                  <a:gd name="T29" fmla="*/ 14 h 17"/>
                  <a:gd name="T30" fmla="*/ 6 w 17"/>
                  <a:gd name="T31" fmla="*/ 16 h 17"/>
                  <a:gd name="T32" fmla="*/ 4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6"/>
                    </a:moveTo>
                    <a:lnTo>
                      <a:pt x="0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5"/>
                    </a:lnTo>
                    <a:lnTo>
                      <a:pt x="2" y="1"/>
                    </a:lnTo>
                    <a:lnTo>
                      <a:pt x="6" y="1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6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6" y="10"/>
                    </a:lnTo>
                    <a:lnTo>
                      <a:pt x="13" y="14"/>
                    </a:lnTo>
                    <a:lnTo>
                      <a:pt x="9" y="14"/>
                    </a:lnTo>
                    <a:lnTo>
                      <a:pt x="6" y="16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41" name="Freeform 2541"/>
              <p:cNvSpPr/>
              <p:nvPr>
                <p:custDataLst>
                  <p:tags r:id="rId84"/>
                </p:custDataLst>
              </p:nvPr>
            </p:nvSpPr>
            <p:spPr bwMode="gray">
              <a:xfrm>
                <a:off x="2956" y="1324"/>
                <a:ext cx="10" cy="11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4 h 17"/>
                  <a:gd name="T4" fmla="*/ 16 w 17"/>
                  <a:gd name="T5" fmla="*/ 2 h 17"/>
                  <a:gd name="T6" fmla="*/ 16 w 17"/>
                  <a:gd name="T7" fmla="*/ 0 h 17"/>
                  <a:gd name="T8" fmla="*/ 13 w 17"/>
                  <a:gd name="T9" fmla="*/ 0 h 17"/>
                  <a:gd name="T10" fmla="*/ 8 w 17"/>
                  <a:gd name="T11" fmla="*/ 2 h 17"/>
                  <a:gd name="T12" fmla="*/ 5 w 17"/>
                  <a:gd name="T13" fmla="*/ 4 h 17"/>
                  <a:gd name="T14" fmla="*/ 2 w 17"/>
                  <a:gd name="T15" fmla="*/ 6 h 17"/>
                  <a:gd name="T16" fmla="*/ 0 w 17"/>
                  <a:gd name="T17" fmla="*/ 12 h 17"/>
                  <a:gd name="T18" fmla="*/ 2 w 17"/>
                  <a:gd name="T19" fmla="*/ 14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4 h 17"/>
                  <a:gd name="T26" fmla="*/ 13 w 17"/>
                  <a:gd name="T27" fmla="*/ 14 h 17"/>
                  <a:gd name="T28" fmla="*/ 16 w 17"/>
                  <a:gd name="T29" fmla="*/ 10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6" y="10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6" y="0"/>
                    </a:lnTo>
                    <a:lnTo>
                      <a:pt x="13" y="0"/>
                    </a:lnTo>
                    <a:lnTo>
                      <a:pt x="8" y="2"/>
                    </a:lnTo>
                    <a:lnTo>
                      <a:pt x="5" y="4"/>
                    </a:lnTo>
                    <a:lnTo>
                      <a:pt x="2" y="6"/>
                    </a:lnTo>
                    <a:lnTo>
                      <a:pt x="0" y="12"/>
                    </a:lnTo>
                    <a:lnTo>
                      <a:pt x="2" y="14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3" y="14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42" name="Freeform 2542"/>
              <p:cNvSpPr/>
              <p:nvPr>
                <p:custDataLst>
                  <p:tags r:id="rId85"/>
                </p:custDataLst>
              </p:nvPr>
            </p:nvSpPr>
            <p:spPr bwMode="gray">
              <a:xfrm>
                <a:off x="2957" y="1326"/>
                <a:ext cx="10" cy="11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8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43" name="Freeform 2543"/>
              <p:cNvSpPr/>
              <p:nvPr>
                <p:custDataLst>
                  <p:tags r:id="rId86"/>
                </p:custDataLst>
              </p:nvPr>
            </p:nvSpPr>
            <p:spPr bwMode="gray">
              <a:xfrm>
                <a:off x="2951" y="1326"/>
                <a:ext cx="10" cy="12"/>
              </a:xfrm>
              <a:custGeom>
                <a:gdLst>
                  <a:gd name="T0" fmla="*/ 4 w 17"/>
                  <a:gd name="T1" fmla="*/ 16 h 17"/>
                  <a:gd name="T2" fmla="*/ 0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5 h 17"/>
                  <a:gd name="T10" fmla="*/ 2 w 17"/>
                  <a:gd name="T11" fmla="*/ 1 h 17"/>
                  <a:gd name="T12" fmla="*/ 6 w 17"/>
                  <a:gd name="T13" fmla="*/ 1 h 17"/>
                  <a:gd name="T14" fmla="*/ 9 w 17"/>
                  <a:gd name="T15" fmla="*/ 0 h 17"/>
                  <a:gd name="T16" fmla="*/ 11 w 17"/>
                  <a:gd name="T17" fmla="*/ 0 h 17"/>
                  <a:gd name="T18" fmla="*/ 16 w 17"/>
                  <a:gd name="T19" fmla="*/ 1 h 17"/>
                  <a:gd name="T20" fmla="*/ 16 w 17"/>
                  <a:gd name="T21" fmla="*/ 3 h 17"/>
                  <a:gd name="T22" fmla="*/ 16 w 17"/>
                  <a:gd name="T23" fmla="*/ 5 h 17"/>
                  <a:gd name="T24" fmla="*/ 16 w 17"/>
                  <a:gd name="T25" fmla="*/ 10 h 17"/>
                  <a:gd name="T26" fmla="*/ 13 w 17"/>
                  <a:gd name="T27" fmla="*/ 14 h 17"/>
                  <a:gd name="T28" fmla="*/ 9 w 17"/>
                  <a:gd name="T29" fmla="*/ 16 h 17"/>
                  <a:gd name="T30" fmla="*/ 6 w 17"/>
                  <a:gd name="T31" fmla="*/ 16 h 17"/>
                  <a:gd name="T32" fmla="*/ 4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6"/>
                    </a:moveTo>
                    <a:lnTo>
                      <a:pt x="0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5"/>
                    </a:lnTo>
                    <a:lnTo>
                      <a:pt x="2" y="1"/>
                    </a:lnTo>
                    <a:lnTo>
                      <a:pt x="6" y="1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6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6" y="10"/>
                    </a:lnTo>
                    <a:lnTo>
                      <a:pt x="13" y="14"/>
                    </a:lnTo>
                    <a:lnTo>
                      <a:pt x="9" y="16"/>
                    </a:lnTo>
                    <a:lnTo>
                      <a:pt x="6" y="16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44" name="Freeform 2544"/>
              <p:cNvSpPr/>
              <p:nvPr>
                <p:custDataLst>
                  <p:tags r:id="rId87"/>
                </p:custDataLst>
              </p:nvPr>
            </p:nvSpPr>
            <p:spPr bwMode="gray">
              <a:xfrm>
                <a:off x="2951" y="1328"/>
                <a:ext cx="11" cy="10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4 h 17"/>
                  <a:gd name="T4" fmla="*/ 16 w 17"/>
                  <a:gd name="T5" fmla="*/ 2 h 17"/>
                  <a:gd name="T6" fmla="*/ 16 w 17"/>
                  <a:gd name="T7" fmla="*/ 0 h 17"/>
                  <a:gd name="T8" fmla="*/ 12 w 17"/>
                  <a:gd name="T9" fmla="*/ 0 h 17"/>
                  <a:gd name="T10" fmla="*/ 6 w 17"/>
                  <a:gd name="T11" fmla="*/ 2 h 17"/>
                  <a:gd name="T12" fmla="*/ 3 w 17"/>
                  <a:gd name="T13" fmla="*/ 4 h 17"/>
                  <a:gd name="T14" fmla="*/ 0 w 17"/>
                  <a:gd name="T15" fmla="*/ 6 h 17"/>
                  <a:gd name="T16" fmla="*/ 0 w 17"/>
                  <a:gd name="T17" fmla="*/ 12 h 17"/>
                  <a:gd name="T18" fmla="*/ 0 w 17"/>
                  <a:gd name="T19" fmla="*/ 14 h 17"/>
                  <a:gd name="T20" fmla="*/ 0 w 17"/>
                  <a:gd name="T21" fmla="*/ 16 h 17"/>
                  <a:gd name="T22" fmla="*/ 3 w 17"/>
                  <a:gd name="T23" fmla="*/ 16 h 17"/>
                  <a:gd name="T24" fmla="*/ 6 w 17"/>
                  <a:gd name="T25" fmla="*/ 16 h 17"/>
                  <a:gd name="T26" fmla="*/ 12 w 17"/>
                  <a:gd name="T27" fmla="*/ 14 h 17"/>
                  <a:gd name="T28" fmla="*/ 16 w 17"/>
                  <a:gd name="T29" fmla="*/ 10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6" y="10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6" y="0"/>
                    </a:lnTo>
                    <a:lnTo>
                      <a:pt x="12" y="0"/>
                    </a:lnTo>
                    <a:lnTo>
                      <a:pt x="6" y="2"/>
                    </a:lnTo>
                    <a:lnTo>
                      <a:pt x="3" y="4"/>
                    </a:lnTo>
                    <a:lnTo>
                      <a:pt x="0" y="6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0" y="16"/>
                    </a:lnTo>
                    <a:lnTo>
                      <a:pt x="3" y="16"/>
                    </a:lnTo>
                    <a:lnTo>
                      <a:pt x="6" y="16"/>
                    </a:lnTo>
                    <a:lnTo>
                      <a:pt x="12" y="14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45" name="Freeform 2545"/>
              <p:cNvSpPr/>
              <p:nvPr>
                <p:custDataLst>
                  <p:tags r:id="rId88"/>
                </p:custDataLst>
              </p:nvPr>
            </p:nvSpPr>
            <p:spPr bwMode="gray">
              <a:xfrm>
                <a:off x="2953" y="1329"/>
                <a:ext cx="10" cy="10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8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46" name="Freeform 2546"/>
              <p:cNvSpPr/>
              <p:nvPr>
                <p:custDataLst>
                  <p:tags r:id="rId89"/>
                </p:custDataLst>
              </p:nvPr>
            </p:nvSpPr>
            <p:spPr bwMode="gray">
              <a:xfrm>
                <a:off x="2957" y="1325"/>
                <a:ext cx="10" cy="10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2 h 17"/>
                  <a:gd name="T4" fmla="*/ 0 w 17"/>
                  <a:gd name="T5" fmla="*/ 12 h 17"/>
                  <a:gd name="T6" fmla="*/ 0 w 17"/>
                  <a:gd name="T7" fmla="*/ 10 h 17"/>
                  <a:gd name="T8" fmla="*/ 2 w 17"/>
                  <a:gd name="T9" fmla="*/ 5 h 17"/>
                  <a:gd name="T10" fmla="*/ 4 w 17"/>
                  <a:gd name="T11" fmla="*/ 1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1 h 17"/>
                  <a:gd name="T20" fmla="*/ 14 w 17"/>
                  <a:gd name="T21" fmla="*/ 3 h 17"/>
                  <a:gd name="T22" fmla="*/ 16 w 17"/>
                  <a:gd name="T23" fmla="*/ 5 h 17"/>
                  <a:gd name="T24" fmla="*/ 14 w 17"/>
                  <a:gd name="T25" fmla="*/ 10 h 17"/>
                  <a:gd name="T26" fmla="*/ 12 w 17"/>
                  <a:gd name="T27" fmla="*/ 12 h 17"/>
                  <a:gd name="T28" fmla="*/ 10 w 17"/>
                  <a:gd name="T29" fmla="*/ 14 h 17"/>
                  <a:gd name="T30" fmla="*/ 8 w 17"/>
                  <a:gd name="T31" fmla="*/ 16 h 17"/>
                  <a:gd name="T32" fmla="*/ 6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6"/>
                    </a:moveTo>
                    <a:lnTo>
                      <a:pt x="2" y="12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2" y="5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4" y="3"/>
                    </a:lnTo>
                    <a:lnTo>
                      <a:pt x="16" y="5"/>
                    </a:lnTo>
                    <a:lnTo>
                      <a:pt x="14" y="10"/>
                    </a:lnTo>
                    <a:lnTo>
                      <a:pt x="12" y="12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47" name="Freeform 2547"/>
              <p:cNvSpPr/>
              <p:nvPr>
                <p:custDataLst>
                  <p:tags r:id="rId90"/>
                </p:custDataLst>
              </p:nvPr>
            </p:nvSpPr>
            <p:spPr bwMode="gray">
              <a:xfrm>
                <a:off x="2958" y="1326"/>
                <a:ext cx="10" cy="11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4 h 17"/>
                  <a:gd name="T4" fmla="*/ 13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6 h 17"/>
                  <a:gd name="T16" fmla="*/ 0 w 17"/>
                  <a:gd name="T17" fmla="*/ 12 h 17"/>
                  <a:gd name="T18" fmla="*/ 0 w 17"/>
                  <a:gd name="T19" fmla="*/ 14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4 h 17"/>
                  <a:gd name="T26" fmla="*/ 10 w 17"/>
                  <a:gd name="T27" fmla="*/ 12 h 17"/>
                  <a:gd name="T28" fmla="*/ 13 w 17"/>
                  <a:gd name="T29" fmla="*/ 10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0"/>
                    </a:move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6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48" name="Freeform 2548"/>
              <p:cNvSpPr/>
              <p:nvPr>
                <p:custDataLst>
                  <p:tags r:id="rId91"/>
                </p:custDataLst>
              </p:nvPr>
            </p:nvSpPr>
            <p:spPr bwMode="gray">
              <a:xfrm>
                <a:off x="2958" y="1328"/>
                <a:ext cx="10" cy="10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10 w 17"/>
                  <a:gd name="T7" fmla="*/ 0 h 17"/>
                  <a:gd name="T8" fmla="*/ 5 w 17"/>
                  <a:gd name="T9" fmla="*/ 4 h 17"/>
                  <a:gd name="T10" fmla="*/ 0 w 17"/>
                  <a:gd name="T11" fmla="*/ 12 h 17"/>
                  <a:gd name="T12" fmla="*/ 5 w 17"/>
                  <a:gd name="T13" fmla="*/ 16 h 17"/>
                  <a:gd name="T14" fmla="*/ 10 w 17"/>
                  <a:gd name="T15" fmla="*/ 16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4"/>
                    </a:lnTo>
                    <a:lnTo>
                      <a:pt x="0" y="12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49" name="Freeform 2549"/>
              <p:cNvSpPr/>
              <p:nvPr>
                <p:custDataLst>
                  <p:tags r:id="rId92"/>
                </p:custDataLst>
              </p:nvPr>
            </p:nvSpPr>
            <p:spPr bwMode="gray">
              <a:xfrm>
                <a:off x="2953" y="1328"/>
                <a:ext cx="10" cy="11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2 h 17"/>
                  <a:gd name="T4" fmla="*/ 0 w 17"/>
                  <a:gd name="T5" fmla="*/ 12 h 17"/>
                  <a:gd name="T6" fmla="*/ 0 w 17"/>
                  <a:gd name="T7" fmla="*/ 10 h 17"/>
                  <a:gd name="T8" fmla="*/ 2 w 17"/>
                  <a:gd name="T9" fmla="*/ 5 h 17"/>
                  <a:gd name="T10" fmla="*/ 4 w 17"/>
                  <a:gd name="T11" fmla="*/ 1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1 h 17"/>
                  <a:gd name="T20" fmla="*/ 14 w 17"/>
                  <a:gd name="T21" fmla="*/ 3 h 17"/>
                  <a:gd name="T22" fmla="*/ 16 w 17"/>
                  <a:gd name="T23" fmla="*/ 5 h 17"/>
                  <a:gd name="T24" fmla="*/ 14 w 17"/>
                  <a:gd name="T25" fmla="*/ 10 h 17"/>
                  <a:gd name="T26" fmla="*/ 12 w 17"/>
                  <a:gd name="T27" fmla="*/ 12 h 17"/>
                  <a:gd name="T28" fmla="*/ 10 w 17"/>
                  <a:gd name="T29" fmla="*/ 14 h 17"/>
                  <a:gd name="T30" fmla="*/ 8 w 17"/>
                  <a:gd name="T31" fmla="*/ 16 h 17"/>
                  <a:gd name="T32" fmla="*/ 6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6"/>
                    </a:moveTo>
                    <a:lnTo>
                      <a:pt x="2" y="12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2" y="5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4" y="3"/>
                    </a:lnTo>
                    <a:lnTo>
                      <a:pt x="16" y="5"/>
                    </a:lnTo>
                    <a:lnTo>
                      <a:pt x="14" y="10"/>
                    </a:lnTo>
                    <a:lnTo>
                      <a:pt x="12" y="12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50" name="Freeform 2550"/>
              <p:cNvSpPr/>
              <p:nvPr>
                <p:custDataLst>
                  <p:tags r:id="rId93"/>
                </p:custDataLst>
              </p:nvPr>
            </p:nvSpPr>
            <p:spPr bwMode="gray">
              <a:xfrm>
                <a:off x="2954" y="1329"/>
                <a:ext cx="10" cy="10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4 h 17"/>
                  <a:gd name="T4" fmla="*/ 13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2 h 17"/>
                  <a:gd name="T12" fmla="*/ 5 w 17"/>
                  <a:gd name="T13" fmla="*/ 2 h 17"/>
                  <a:gd name="T14" fmla="*/ 2 w 17"/>
                  <a:gd name="T15" fmla="*/ 6 h 17"/>
                  <a:gd name="T16" fmla="*/ 0 w 17"/>
                  <a:gd name="T17" fmla="*/ 12 h 17"/>
                  <a:gd name="T18" fmla="*/ 0 w 17"/>
                  <a:gd name="T19" fmla="*/ 14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4 h 17"/>
                  <a:gd name="T26" fmla="*/ 10 w 17"/>
                  <a:gd name="T27" fmla="*/ 12 h 17"/>
                  <a:gd name="T28" fmla="*/ 13 w 17"/>
                  <a:gd name="T29" fmla="*/ 10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0"/>
                    </a:move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2"/>
                    </a:lnTo>
                    <a:lnTo>
                      <a:pt x="5" y="2"/>
                    </a:lnTo>
                    <a:lnTo>
                      <a:pt x="2" y="6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51" name="Freeform 2551"/>
              <p:cNvSpPr/>
              <p:nvPr>
                <p:custDataLst>
                  <p:tags r:id="rId94"/>
                </p:custDataLst>
              </p:nvPr>
            </p:nvSpPr>
            <p:spPr bwMode="gray">
              <a:xfrm>
                <a:off x="2955" y="1330"/>
                <a:ext cx="9" cy="10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10 w 17"/>
                  <a:gd name="T7" fmla="*/ 0 h 17"/>
                  <a:gd name="T8" fmla="*/ 5 w 17"/>
                  <a:gd name="T9" fmla="*/ 4 h 17"/>
                  <a:gd name="T10" fmla="*/ 0 w 17"/>
                  <a:gd name="T11" fmla="*/ 12 h 17"/>
                  <a:gd name="T12" fmla="*/ 5 w 17"/>
                  <a:gd name="T13" fmla="*/ 16 h 17"/>
                  <a:gd name="T14" fmla="*/ 10 w 17"/>
                  <a:gd name="T15" fmla="*/ 16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4"/>
                    </a:lnTo>
                    <a:lnTo>
                      <a:pt x="0" y="12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52" name="Freeform 2552"/>
              <p:cNvSpPr/>
              <p:nvPr>
                <p:custDataLst>
                  <p:tags r:id="rId95"/>
                </p:custDataLst>
              </p:nvPr>
            </p:nvSpPr>
            <p:spPr bwMode="gray">
              <a:xfrm>
                <a:off x="2919" y="1303"/>
                <a:ext cx="47" cy="31"/>
              </a:xfrm>
              <a:custGeom>
                <a:gdLst>
                  <a:gd name="T0" fmla="*/ 88 w 89"/>
                  <a:gd name="T1" fmla="*/ 10 h 52"/>
                  <a:gd name="T2" fmla="*/ 70 w 89"/>
                  <a:gd name="T3" fmla="*/ 0 h 52"/>
                  <a:gd name="T4" fmla="*/ 0 w 89"/>
                  <a:gd name="T5" fmla="*/ 40 h 52"/>
                  <a:gd name="T6" fmla="*/ 18 w 89"/>
                  <a:gd name="T7" fmla="*/ 51 h 52"/>
                  <a:gd name="T8" fmla="*/ 88 w 89"/>
                  <a:gd name="T9" fmla="*/ 10 h 5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89"/>
                  <a:gd name="T16" fmla="*/ 0 h 52"/>
                  <a:gd name="T17" fmla="*/ 89 w 89"/>
                  <a:gd name="T18" fmla="*/ 52 h 5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89" h="52">
                    <a:moveTo>
                      <a:pt x="88" y="10"/>
                    </a:moveTo>
                    <a:lnTo>
                      <a:pt x="70" y="0"/>
                    </a:lnTo>
                    <a:lnTo>
                      <a:pt x="0" y="40"/>
                    </a:lnTo>
                    <a:lnTo>
                      <a:pt x="18" y="51"/>
                    </a:lnTo>
                    <a:lnTo>
                      <a:pt x="88" y="10"/>
                    </a:lnTo>
                  </a:path>
                </a:pathLst>
              </a:custGeom>
              <a:solidFill>
                <a:srgbClr val="E6E6E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53" name="Freeform 2553"/>
              <p:cNvSpPr/>
              <p:nvPr>
                <p:custDataLst>
                  <p:tags r:id="rId96"/>
                </p:custDataLst>
              </p:nvPr>
            </p:nvSpPr>
            <p:spPr bwMode="gray">
              <a:xfrm>
                <a:off x="2928" y="1308"/>
                <a:ext cx="38" cy="40"/>
              </a:xfrm>
              <a:custGeom>
                <a:gdLst>
                  <a:gd name="T0" fmla="*/ 70 w 71"/>
                  <a:gd name="T1" fmla="*/ 0 h 62"/>
                  <a:gd name="T2" fmla="*/ 0 w 71"/>
                  <a:gd name="T3" fmla="*/ 41 h 62"/>
                  <a:gd name="T4" fmla="*/ 0 w 71"/>
                  <a:gd name="T5" fmla="*/ 61 h 62"/>
                  <a:gd name="T6" fmla="*/ 70 w 71"/>
                  <a:gd name="T7" fmla="*/ 21 h 62"/>
                  <a:gd name="T8" fmla="*/ 70 w 71"/>
                  <a:gd name="T9" fmla="*/ 0 h 6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71"/>
                  <a:gd name="T16" fmla="*/ 0 h 62"/>
                  <a:gd name="T17" fmla="*/ 71 w 71"/>
                  <a:gd name="T18" fmla="*/ 62 h 6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71" h="62">
                    <a:moveTo>
                      <a:pt x="70" y="0"/>
                    </a:moveTo>
                    <a:lnTo>
                      <a:pt x="0" y="41"/>
                    </a:lnTo>
                    <a:lnTo>
                      <a:pt x="0" y="61"/>
                    </a:lnTo>
                    <a:lnTo>
                      <a:pt x="70" y="21"/>
                    </a:lnTo>
                    <a:lnTo>
                      <a:pt x="70" y="0"/>
                    </a:lnTo>
                  </a:path>
                </a:pathLst>
              </a:custGeom>
              <a:solidFill>
                <a:srgbClr val="7F7F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54" name="Line 2554"/>
              <p:cNvSpPr>
                <a:spLocks noChangeShapeType="1"/>
              </p:cNvSpPr>
              <p:nvPr>
                <p:custDataLst>
                  <p:tags r:id="rId97"/>
                </p:custDataLst>
              </p:nvPr>
            </p:nvSpPr>
            <p:spPr bwMode="gray">
              <a:xfrm flipH="1" flipV="1">
                <a:off x="3017" y="1401"/>
                <a:ext cx="0" cy="3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 type="none" w="sm" len="sm"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none" lIns="19220" tIns="9610" rIns="19220" bIns="961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defTabSz="914248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155" name="Freeform 2555"/>
              <p:cNvSpPr/>
              <p:nvPr>
                <p:custDataLst>
                  <p:tags r:id="rId98"/>
                </p:custDataLst>
              </p:nvPr>
            </p:nvSpPr>
            <p:spPr bwMode="gray">
              <a:xfrm>
                <a:off x="3016" y="1403"/>
                <a:ext cx="11" cy="10"/>
              </a:xfrm>
              <a:custGeom>
                <a:gdLst>
                  <a:gd name="T0" fmla="*/ 4 w 17"/>
                  <a:gd name="T1" fmla="*/ 16 h 17"/>
                  <a:gd name="T2" fmla="*/ 0 w 17"/>
                  <a:gd name="T3" fmla="*/ 12 h 17"/>
                  <a:gd name="T4" fmla="*/ 0 w 17"/>
                  <a:gd name="T5" fmla="*/ 8 h 17"/>
                  <a:gd name="T6" fmla="*/ 0 w 17"/>
                  <a:gd name="T7" fmla="*/ 4 h 17"/>
                  <a:gd name="T8" fmla="*/ 4 w 17"/>
                  <a:gd name="T9" fmla="*/ 0 h 17"/>
                  <a:gd name="T10" fmla="*/ 8 w 17"/>
                  <a:gd name="T11" fmla="*/ 0 h 17"/>
                  <a:gd name="T12" fmla="*/ 12 w 17"/>
                  <a:gd name="T13" fmla="*/ 0 h 17"/>
                  <a:gd name="T14" fmla="*/ 16 w 17"/>
                  <a:gd name="T15" fmla="*/ 4 h 17"/>
                  <a:gd name="T16" fmla="*/ 12 w 17"/>
                  <a:gd name="T17" fmla="*/ 8 h 17"/>
                  <a:gd name="T18" fmla="*/ 8 w 17"/>
                  <a:gd name="T19" fmla="*/ 12 h 17"/>
                  <a:gd name="T20" fmla="*/ 4 w 17"/>
                  <a:gd name="T21" fmla="*/ 16 h 17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7"/>
                  <a:gd name="T34" fmla="*/ 0 h 17"/>
                  <a:gd name="T35" fmla="*/ 17 w 17"/>
                  <a:gd name="T36" fmla="*/ 17 h 17"/>
                </a:gdLst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7" h="17">
                    <a:moveTo>
                      <a:pt x="4" y="16"/>
                    </a:moveTo>
                    <a:lnTo>
                      <a:pt x="0" y="12"/>
                    </a:lnTo>
                    <a:lnTo>
                      <a:pt x="0" y="8"/>
                    </a:lnTo>
                    <a:lnTo>
                      <a:pt x="0" y="4"/>
                    </a:lnTo>
                    <a:lnTo>
                      <a:pt x="4" y="0"/>
                    </a:lnTo>
                    <a:lnTo>
                      <a:pt x="8" y="0"/>
                    </a:lnTo>
                    <a:lnTo>
                      <a:pt x="12" y="0"/>
                    </a:lnTo>
                    <a:lnTo>
                      <a:pt x="16" y="4"/>
                    </a:lnTo>
                    <a:lnTo>
                      <a:pt x="12" y="8"/>
                    </a:lnTo>
                    <a:lnTo>
                      <a:pt x="8" y="12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56" name="Freeform 2556"/>
              <p:cNvSpPr/>
              <p:nvPr>
                <p:custDataLst>
                  <p:tags r:id="rId99"/>
                </p:custDataLst>
              </p:nvPr>
            </p:nvSpPr>
            <p:spPr bwMode="gray">
              <a:xfrm>
                <a:off x="3017" y="1403"/>
                <a:ext cx="10" cy="10"/>
              </a:xfrm>
              <a:custGeom>
                <a:gdLst>
                  <a:gd name="T0" fmla="*/ 10 w 17"/>
                  <a:gd name="T1" fmla="*/ 8 h 17"/>
                  <a:gd name="T2" fmla="*/ 16 w 17"/>
                  <a:gd name="T3" fmla="*/ 4 h 17"/>
                  <a:gd name="T4" fmla="*/ 10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2 h 17"/>
                  <a:gd name="T16" fmla="*/ 10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0" y="8"/>
                    </a:moveTo>
                    <a:lnTo>
                      <a:pt x="16" y="4"/>
                    </a:lnTo>
                    <a:lnTo>
                      <a:pt x="10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2"/>
                    </a:lnTo>
                    <a:lnTo>
                      <a:pt x="10" y="8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57" name="Freeform 2557"/>
              <p:cNvSpPr/>
              <p:nvPr>
                <p:custDataLst>
                  <p:tags r:id="rId100"/>
                </p:custDataLst>
              </p:nvPr>
            </p:nvSpPr>
            <p:spPr bwMode="gray">
              <a:xfrm>
                <a:off x="3008" y="1403"/>
                <a:ext cx="10" cy="9"/>
              </a:xfrm>
              <a:custGeom>
                <a:gdLst>
                  <a:gd name="T0" fmla="*/ 5 w 17"/>
                  <a:gd name="T1" fmla="*/ 14 h 17"/>
                  <a:gd name="T2" fmla="*/ 1 w 17"/>
                  <a:gd name="T3" fmla="*/ 12 h 17"/>
                  <a:gd name="T4" fmla="*/ 1 w 17"/>
                  <a:gd name="T5" fmla="*/ 11 h 17"/>
                  <a:gd name="T6" fmla="*/ 0 w 17"/>
                  <a:gd name="T7" fmla="*/ 9 h 17"/>
                  <a:gd name="T8" fmla="*/ 1 w 17"/>
                  <a:gd name="T9" fmla="*/ 8 h 17"/>
                  <a:gd name="T10" fmla="*/ 1 w 17"/>
                  <a:gd name="T11" fmla="*/ 4 h 17"/>
                  <a:gd name="T12" fmla="*/ 3 w 17"/>
                  <a:gd name="T13" fmla="*/ 3 h 17"/>
                  <a:gd name="T14" fmla="*/ 5 w 17"/>
                  <a:gd name="T15" fmla="*/ 1 h 17"/>
                  <a:gd name="T16" fmla="*/ 8 w 17"/>
                  <a:gd name="T17" fmla="*/ 0 h 17"/>
                  <a:gd name="T18" fmla="*/ 10 w 17"/>
                  <a:gd name="T19" fmla="*/ 0 h 17"/>
                  <a:gd name="T20" fmla="*/ 14 w 17"/>
                  <a:gd name="T21" fmla="*/ 3 h 17"/>
                  <a:gd name="T22" fmla="*/ 16 w 17"/>
                  <a:gd name="T23" fmla="*/ 6 h 17"/>
                  <a:gd name="T24" fmla="*/ 14 w 17"/>
                  <a:gd name="T25" fmla="*/ 8 h 17"/>
                  <a:gd name="T26" fmla="*/ 14 w 17"/>
                  <a:gd name="T27" fmla="*/ 11 h 17"/>
                  <a:gd name="T28" fmla="*/ 12 w 17"/>
                  <a:gd name="T29" fmla="*/ 12 h 17"/>
                  <a:gd name="T30" fmla="*/ 8 w 17"/>
                  <a:gd name="T31" fmla="*/ 14 h 17"/>
                  <a:gd name="T32" fmla="*/ 7 w 17"/>
                  <a:gd name="T33" fmla="*/ 16 h 17"/>
                  <a:gd name="T34" fmla="*/ 5 w 17"/>
                  <a:gd name="T35" fmla="*/ 14 h 17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w 17"/>
                  <a:gd name="T55" fmla="*/ 0 h 17"/>
                  <a:gd name="T56" fmla="*/ 17 w 17"/>
                  <a:gd name="T57" fmla="*/ 17 h 17"/>
                </a:gdLst>
                <a:cxnLst>
                  <a:cxn ang="T36">
                    <a:pos x="T0" y="T1"/>
                  </a:cxn>
                  <a:cxn ang="T37">
                    <a:pos x="T2" y="T3"/>
                  </a:cxn>
                  <a:cxn ang="T38">
                    <a:pos x="T4" y="T5"/>
                  </a:cxn>
                  <a:cxn ang="T39">
                    <a:pos x="T6" y="T7"/>
                  </a:cxn>
                  <a:cxn ang="T40">
                    <a:pos x="T8" y="T9"/>
                  </a:cxn>
                  <a:cxn ang="T41">
                    <a:pos x="T10" y="T11"/>
                  </a:cxn>
                  <a:cxn ang="T42">
                    <a:pos x="T12" y="T13"/>
                  </a:cxn>
                  <a:cxn ang="T43">
                    <a:pos x="T14" y="T15"/>
                  </a:cxn>
                  <a:cxn ang="T44">
                    <a:pos x="T16" y="T17"/>
                  </a:cxn>
                  <a:cxn ang="T45">
                    <a:pos x="T18" y="T19"/>
                  </a:cxn>
                  <a:cxn ang="T46">
                    <a:pos x="T20" y="T21"/>
                  </a:cxn>
                  <a:cxn ang="T47">
                    <a:pos x="T22" y="T23"/>
                  </a:cxn>
                  <a:cxn ang="T48">
                    <a:pos x="T24" y="T25"/>
                  </a:cxn>
                  <a:cxn ang="T49">
                    <a:pos x="T26" y="T27"/>
                  </a:cxn>
                  <a:cxn ang="T50">
                    <a:pos x="T28" y="T29"/>
                  </a:cxn>
                  <a:cxn ang="T51">
                    <a:pos x="T30" y="T31"/>
                  </a:cxn>
                  <a:cxn ang="T52">
                    <a:pos x="T32" y="T33"/>
                  </a:cxn>
                  <a:cxn ang="T53">
                    <a:pos x="T34" y="T35"/>
                  </a:cxn>
                </a:cxnLst>
                <a:rect l="T54" t="T55" r="T56" b="T57"/>
                <a:pathLst>
                  <a:path w="17" h="17">
                    <a:moveTo>
                      <a:pt x="5" y="14"/>
                    </a:moveTo>
                    <a:lnTo>
                      <a:pt x="1" y="12"/>
                    </a:lnTo>
                    <a:lnTo>
                      <a:pt x="1" y="11"/>
                    </a:lnTo>
                    <a:lnTo>
                      <a:pt x="0" y="9"/>
                    </a:lnTo>
                    <a:lnTo>
                      <a:pt x="1" y="8"/>
                    </a:lnTo>
                    <a:lnTo>
                      <a:pt x="1" y="4"/>
                    </a:lnTo>
                    <a:lnTo>
                      <a:pt x="3" y="3"/>
                    </a:lnTo>
                    <a:lnTo>
                      <a:pt x="5" y="1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3"/>
                    </a:lnTo>
                    <a:lnTo>
                      <a:pt x="16" y="6"/>
                    </a:lnTo>
                    <a:lnTo>
                      <a:pt x="14" y="8"/>
                    </a:lnTo>
                    <a:lnTo>
                      <a:pt x="14" y="11"/>
                    </a:lnTo>
                    <a:lnTo>
                      <a:pt x="12" y="12"/>
                    </a:lnTo>
                    <a:lnTo>
                      <a:pt x="8" y="14"/>
                    </a:lnTo>
                    <a:lnTo>
                      <a:pt x="7" y="16"/>
                    </a:lnTo>
                    <a:lnTo>
                      <a:pt x="5" y="14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58" name="Freeform 2558"/>
              <p:cNvSpPr/>
              <p:nvPr>
                <p:custDataLst>
                  <p:tags r:id="rId101"/>
                </p:custDataLst>
              </p:nvPr>
            </p:nvSpPr>
            <p:spPr bwMode="gray">
              <a:xfrm>
                <a:off x="3009" y="1403"/>
                <a:ext cx="10" cy="10"/>
              </a:xfrm>
              <a:custGeom>
                <a:gdLst>
                  <a:gd name="T0" fmla="*/ 13 w 17"/>
                  <a:gd name="T1" fmla="*/ 10 h 17"/>
                  <a:gd name="T2" fmla="*/ 13 w 17"/>
                  <a:gd name="T3" fmla="*/ 7 h 17"/>
                  <a:gd name="T4" fmla="*/ 16 w 17"/>
                  <a:gd name="T5" fmla="*/ 5 h 17"/>
                  <a:gd name="T6" fmla="*/ 13 w 17"/>
                  <a:gd name="T7" fmla="*/ 1 h 17"/>
                  <a:gd name="T8" fmla="*/ 11 w 17"/>
                  <a:gd name="T9" fmla="*/ 0 h 17"/>
                  <a:gd name="T10" fmla="*/ 9 w 17"/>
                  <a:gd name="T11" fmla="*/ 1 h 17"/>
                  <a:gd name="T12" fmla="*/ 4 w 17"/>
                  <a:gd name="T13" fmla="*/ 3 h 17"/>
                  <a:gd name="T14" fmla="*/ 2 w 17"/>
                  <a:gd name="T15" fmla="*/ 5 h 17"/>
                  <a:gd name="T16" fmla="*/ 2 w 17"/>
                  <a:gd name="T17" fmla="*/ 8 h 17"/>
                  <a:gd name="T18" fmla="*/ 0 w 17"/>
                  <a:gd name="T19" fmla="*/ 10 h 17"/>
                  <a:gd name="T20" fmla="*/ 2 w 17"/>
                  <a:gd name="T21" fmla="*/ 14 h 17"/>
                  <a:gd name="T22" fmla="*/ 4 w 17"/>
                  <a:gd name="T23" fmla="*/ 16 h 17"/>
                  <a:gd name="T24" fmla="*/ 6 w 17"/>
                  <a:gd name="T25" fmla="*/ 14 h 17"/>
                  <a:gd name="T26" fmla="*/ 11 w 17"/>
                  <a:gd name="T27" fmla="*/ 12 h 17"/>
                  <a:gd name="T28" fmla="*/ 13 w 17"/>
                  <a:gd name="T29" fmla="*/ 10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0"/>
                    </a:moveTo>
                    <a:lnTo>
                      <a:pt x="13" y="7"/>
                    </a:lnTo>
                    <a:lnTo>
                      <a:pt x="16" y="5"/>
                    </a:lnTo>
                    <a:lnTo>
                      <a:pt x="13" y="1"/>
                    </a:lnTo>
                    <a:lnTo>
                      <a:pt x="11" y="0"/>
                    </a:lnTo>
                    <a:lnTo>
                      <a:pt x="9" y="1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2" y="8"/>
                    </a:lnTo>
                    <a:lnTo>
                      <a:pt x="0" y="10"/>
                    </a:lnTo>
                    <a:lnTo>
                      <a:pt x="2" y="14"/>
                    </a:lnTo>
                    <a:lnTo>
                      <a:pt x="4" y="16"/>
                    </a:lnTo>
                    <a:lnTo>
                      <a:pt x="6" y="14"/>
                    </a:lnTo>
                    <a:lnTo>
                      <a:pt x="11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59" name="Freeform 2559"/>
              <p:cNvSpPr/>
              <p:nvPr>
                <p:custDataLst>
                  <p:tags r:id="rId102"/>
                </p:custDataLst>
              </p:nvPr>
            </p:nvSpPr>
            <p:spPr bwMode="gray">
              <a:xfrm>
                <a:off x="3011" y="1404"/>
                <a:ext cx="8" cy="10"/>
              </a:xfrm>
              <a:custGeom>
                <a:gdLst>
                  <a:gd name="T0" fmla="*/ 16 w 17"/>
                  <a:gd name="T1" fmla="*/ 8 h 17"/>
                  <a:gd name="T2" fmla="*/ 16 w 17"/>
                  <a:gd name="T3" fmla="*/ 4 h 17"/>
                  <a:gd name="T4" fmla="*/ 16 w 17"/>
                  <a:gd name="T5" fmla="*/ 0 h 17"/>
                  <a:gd name="T6" fmla="*/ 10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10 w 17"/>
                  <a:gd name="T15" fmla="*/ 16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10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60" name="Freeform 2560"/>
              <p:cNvSpPr/>
              <p:nvPr>
                <p:custDataLst>
                  <p:tags r:id="rId103"/>
                </p:custDataLst>
              </p:nvPr>
            </p:nvSpPr>
            <p:spPr bwMode="gray">
              <a:xfrm>
                <a:off x="3004" y="1405"/>
                <a:ext cx="9" cy="9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7 h 17"/>
                  <a:gd name="T10" fmla="*/ 2 w 17"/>
                  <a:gd name="T11" fmla="*/ 3 h 17"/>
                  <a:gd name="T12" fmla="*/ 4 w 17"/>
                  <a:gd name="T13" fmla="*/ 1 h 17"/>
                  <a:gd name="T14" fmla="*/ 6 w 17"/>
                  <a:gd name="T15" fmla="*/ 0 h 17"/>
                  <a:gd name="T16" fmla="*/ 8 w 17"/>
                  <a:gd name="T17" fmla="*/ 0 h 17"/>
                  <a:gd name="T18" fmla="*/ 10 w 17"/>
                  <a:gd name="T19" fmla="*/ 0 h 17"/>
                  <a:gd name="T20" fmla="*/ 14 w 17"/>
                  <a:gd name="T21" fmla="*/ 1 h 17"/>
                  <a:gd name="T22" fmla="*/ 16 w 17"/>
                  <a:gd name="T23" fmla="*/ 3 h 17"/>
                  <a:gd name="T24" fmla="*/ 16 w 17"/>
                  <a:gd name="T25" fmla="*/ 5 h 17"/>
                  <a:gd name="T26" fmla="*/ 16 w 17"/>
                  <a:gd name="T27" fmla="*/ 8 h 17"/>
                  <a:gd name="T28" fmla="*/ 14 w 17"/>
                  <a:gd name="T29" fmla="*/ 10 h 17"/>
                  <a:gd name="T30" fmla="*/ 12 w 17"/>
                  <a:gd name="T31" fmla="*/ 14 h 17"/>
                  <a:gd name="T32" fmla="*/ 10 w 17"/>
                  <a:gd name="T33" fmla="*/ 16 h 17"/>
                  <a:gd name="T34" fmla="*/ 8 w 17"/>
                  <a:gd name="T35" fmla="*/ 16 h 17"/>
                  <a:gd name="T36" fmla="*/ 6 w 17"/>
                  <a:gd name="T37" fmla="*/ 16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7"/>
                    </a:lnTo>
                    <a:lnTo>
                      <a:pt x="2" y="3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6" y="8"/>
                    </a:lnTo>
                    <a:lnTo>
                      <a:pt x="14" y="10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61" name="Freeform 2561"/>
              <p:cNvSpPr/>
              <p:nvPr>
                <p:custDataLst>
                  <p:tags r:id="rId104"/>
                </p:custDataLst>
              </p:nvPr>
            </p:nvSpPr>
            <p:spPr bwMode="gray">
              <a:xfrm>
                <a:off x="3006" y="1405"/>
                <a:ext cx="9" cy="10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8 h 17"/>
                  <a:gd name="T4" fmla="*/ 16 w 17"/>
                  <a:gd name="T5" fmla="*/ 4 h 17"/>
                  <a:gd name="T6" fmla="*/ 16 w 17"/>
                  <a:gd name="T7" fmla="*/ 2 h 17"/>
                  <a:gd name="T8" fmla="*/ 13 w 17"/>
                  <a:gd name="T9" fmla="*/ 0 h 17"/>
                  <a:gd name="T10" fmla="*/ 10 w 17"/>
                  <a:gd name="T11" fmla="*/ 0 h 17"/>
                  <a:gd name="T12" fmla="*/ 8 w 17"/>
                  <a:gd name="T13" fmla="*/ 0 h 17"/>
                  <a:gd name="T14" fmla="*/ 5 w 17"/>
                  <a:gd name="T15" fmla="*/ 2 h 17"/>
                  <a:gd name="T16" fmla="*/ 2 w 17"/>
                  <a:gd name="T17" fmla="*/ 6 h 17"/>
                  <a:gd name="T18" fmla="*/ 0 w 17"/>
                  <a:gd name="T19" fmla="*/ 8 h 17"/>
                  <a:gd name="T20" fmla="*/ 0 w 17"/>
                  <a:gd name="T21" fmla="*/ 12 h 17"/>
                  <a:gd name="T22" fmla="*/ 0 w 17"/>
                  <a:gd name="T23" fmla="*/ 14 h 17"/>
                  <a:gd name="T24" fmla="*/ 2 w 17"/>
                  <a:gd name="T25" fmla="*/ 16 h 17"/>
                  <a:gd name="T26" fmla="*/ 5 w 17"/>
                  <a:gd name="T27" fmla="*/ 16 h 17"/>
                  <a:gd name="T28" fmla="*/ 8 w 17"/>
                  <a:gd name="T29" fmla="*/ 16 h 17"/>
                  <a:gd name="T30" fmla="*/ 10 w 17"/>
                  <a:gd name="T31" fmla="*/ 14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6" y="8"/>
                    </a:ln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6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0" y="14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62" name="Freeform 2562"/>
              <p:cNvSpPr/>
              <p:nvPr>
                <p:custDataLst>
                  <p:tags r:id="rId105"/>
                </p:custDataLst>
              </p:nvPr>
            </p:nvSpPr>
            <p:spPr bwMode="gray">
              <a:xfrm>
                <a:off x="3006" y="1408"/>
                <a:ext cx="10" cy="9"/>
              </a:xfrm>
              <a:custGeom>
                <a:gdLst>
                  <a:gd name="T0" fmla="*/ 12 w 17"/>
                  <a:gd name="T1" fmla="*/ 12 h 17"/>
                  <a:gd name="T2" fmla="*/ 16 w 17"/>
                  <a:gd name="T3" fmla="*/ 4 h 17"/>
                  <a:gd name="T4" fmla="*/ 12 w 17"/>
                  <a:gd name="T5" fmla="*/ 0 h 17"/>
                  <a:gd name="T6" fmla="*/ 8 w 17"/>
                  <a:gd name="T7" fmla="*/ 0 h 17"/>
                  <a:gd name="T8" fmla="*/ 4 w 17"/>
                  <a:gd name="T9" fmla="*/ 4 h 17"/>
                  <a:gd name="T10" fmla="*/ 0 w 17"/>
                  <a:gd name="T11" fmla="*/ 12 h 17"/>
                  <a:gd name="T12" fmla="*/ 4 w 17"/>
                  <a:gd name="T13" fmla="*/ 16 h 17"/>
                  <a:gd name="T14" fmla="*/ 8 w 17"/>
                  <a:gd name="T15" fmla="*/ 16 h 17"/>
                  <a:gd name="T16" fmla="*/ 12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2" y="12"/>
                    </a:moveTo>
                    <a:lnTo>
                      <a:pt x="16" y="4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4" y="4"/>
                    </a:lnTo>
                    <a:lnTo>
                      <a:pt x="0" y="12"/>
                    </a:lnTo>
                    <a:lnTo>
                      <a:pt x="4" y="16"/>
                    </a:lnTo>
                    <a:lnTo>
                      <a:pt x="8" y="16"/>
                    </a:lnTo>
                    <a:lnTo>
                      <a:pt x="12" y="12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63" name="Freeform 2563"/>
              <p:cNvSpPr/>
              <p:nvPr>
                <p:custDataLst>
                  <p:tags r:id="rId106"/>
                </p:custDataLst>
              </p:nvPr>
            </p:nvSpPr>
            <p:spPr bwMode="gray">
              <a:xfrm>
                <a:off x="3011" y="1404"/>
                <a:ext cx="8" cy="10"/>
              </a:xfrm>
              <a:custGeom>
                <a:gdLst>
                  <a:gd name="T0" fmla="*/ 6 w 17"/>
                  <a:gd name="T1" fmla="*/ 14 h 17"/>
                  <a:gd name="T2" fmla="*/ 2 w 17"/>
                  <a:gd name="T3" fmla="*/ 12 h 17"/>
                  <a:gd name="T4" fmla="*/ 0 w 17"/>
                  <a:gd name="T5" fmla="*/ 11 h 17"/>
                  <a:gd name="T6" fmla="*/ 0 w 17"/>
                  <a:gd name="T7" fmla="*/ 9 h 17"/>
                  <a:gd name="T8" fmla="*/ 0 w 17"/>
                  <a:gd name="T9" fmla="*/ 8 h 17"/>
                  <a:gd name="T10" fmla="*/ 2 w 17"/>
                  <a:gd name="T11" fmla="*/ 4 h 17"/>
                  <a:gd name="T12" fmla="*/ 4 w 17"/>
                  <a:gd name="T13" fmla="*/ 3 h 17"/>
                  <a:gd name="T14" fmla="*/ 6 w 17"/>
                  <a:gd name="T15" fmla="*/ 1 h 17"/>
                  <a:gd name="T16" fmla="*/ 8 w 17"/>
                  <a:gd name="T17" fmla="*/ 0 h 17"/>
                  <a:gd name="T18" fmla="*/ 10 w 17"/>
                  <a:gd name="T19" fmla="*/ 0 h 17"/>
                  <a:gd name="T20" fmla="*/ 14 w 17"/>
                  <a:gd name="T21" fmla="*/ 3 h 17"/>
                  <a:gd name="T22" fmla="*/ 16 w 17"/>
                  <a:gd name="T23" fmla="*/ 3 h 17"/>
                  <a:gd name="T24" fmla="*/ 16 w 17"/>
                  <a:gd name="T25" fmla="*/ 6 h 17"/>
                  <a:gd name="T26" fmla="*/ 16 w 17"/>
                  <a:gd name="T27" fmla="*/ 8 h 17"/>
                  <a:gd name="T28" fmla="*/ 14 w 17"/>
                  <a:gd name="T29" fmla="*/ 11 h 17"/>
                  <a:gd name="T30" fmla="*/ 12 w 17"/>
                  <a:gd name="T31" fmla="*/ 12 h 17"/>
                  <a:gd name="T32" fmla="*/ 10 w 17"/>
                  <a:gd name="T33" fmla="*/ 14 h 17"/>
                  <a:gd name="T34" fmla="*/ 8 w 17"/>
                  <a:gd name="T35" fmla="*/ 16 h 17"/>
                  <a:gd name="T36" fmla="*/ 6 w 17"/>
                  <a:gd name="T37" fmla="*/ 14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6" y="14"/>
                    </a:moveTo>
                    <a:lnTo>
                      <a:pt x="2" y="12"/>
                    </a:lnTo>
                    <a:lnTo>
                      <a:pt x="0" y="11"/>
                    </a:lnTo>
                    <a:lnTo>
                      <a:pt x="0" y="9"/>
                    </a:lnTo>
                    <a:lnTo>
                      <a:pt x="0" y="8"/>
                    </a:lnTo>
                    <a:lnTo>
                      <a:pt x="2" y="4"/>
                    </a:lnTo>
                    <a:lnTo>
                      <a:pt x="4" y="3"/>
                    </a:lnTo>
                    <a:lnTo>
                      <a:pt x="6" y="1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3"/>
                    </a:lnTo>
                    <a:lnTo>
                      <a:pt x="16" y="3"/>
                    </a:lnTo>
                    <a:lnTo>
                      <a:pt x="16" y="6"/>
                    </a:lnTo>
                    <a:lnTo>
                      <a:pt x="16" y="8"/>
                    </a:lnTo>
                    <a:lnTo>
                      <a:pt x="14" y="11"/>
                    </a:lnTo>
                    <a:lnTo>
                      <a:pt x="12" y="12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4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64" name="Freeform 2564"/>
              <p:cNvSpPr/>
              <p:nvPr>
                <p:custDataLst>
                  <p:tags r:id="rId107"/>
                </p:custDataLst>
              </p:nvPr>
            </p:nvSpPr>
            <p:spPr bwMode="gray">
              <a:xfrm>
                <a:off x="3012" y="1404"/>
                <a:ext cx="9" cy="10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7 h 17"/>
                  <a:gd name="T4" fmla="*/ 16 w 17"/>
                  <a:gd name="T5" fmla="*/ 5 h 17"/>
                  <a:gd name="T6" fmla="*/ 16 w 17"/>
                  <a:gd name="T7" fmla="*/ 1 h 17"/>
                  <a:gd name="T8" fmla="*/ 13 w 17"/>
                  <a:gd name="T9" fmla="*/ 1 h 17"/>
                  <a:gd name="T10" fmla="*/ 10 w 17"/>
                  <a:gd name="T11" fmla="*/ 0 h 17"/>
                  <a:gd name="T12" fmla="*/ 8 w 17"/>
                  <a:gd name="T13" fmla="*/ 1 h 17"/>
                  <a:gd name="T14" fmla="*/ 5 w 17"/>
                  <a:gd name="T15" fmla="*/ 3 h 17"/>
                  <a:gd name="T16" fmla="*/ 2 w 17"/>
                  <a:gd name="T17" fmla="*/ 5 h 17"/>
                  <a:gd name="T18" fmla="*/ 0 w 17"/>
                  <a:gd name="T19" fmla="*/ 8 h 17"/>
                  <a:gd name="T20" fmla="*/ 0 w 17"/>
                  <a:gd name="T21" fmla="*/ 10 h 17"/>
                  <a:gd name="T22" fmla="*/ 0 w 17"/>
                  <a:gd name="T23" fmla="*/ 14 h 17"/>
                  <a:gd name="T24" fmla="*/ 2 w 17"/>
                  <a:gd name="T25" fmla="*/ 14 h 17"/>
                  <a:gd name="T26" fmla="*/ 5 w 17"/>
                  <a:gd name="T27" fmla="*/ 16 h 17"/>
                  <a:gd name="T28" fmla="*/ 8 w 17"/>
                  <a:gd name="T29" fmla="*/ 14 h 17"/>
                  <a:gd name="T30" fmla="*/ 10 w 17"/>
                  <a:gd name="T31" fmla="*/ 12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6" y="7"/>
                    </a:lnTo>
                    <a:lnTo>
                      <a:pt x="16" y="5"/>
                    </a:lnTo>
                    <a:lnTo>
                      <a:pt x="16" y="1"/>
                    </a:lnTo>
                    <a:lnTo>
                      <a:pt x="13" y="1"/>
                    </a:lnTo>
                    <a:lnTo>
                      <a:pt x="10" y="0"/>
                    </a:lnTo>
                    <a:lnTo>
                      <a:pt x="8" y="1"/>
                    </a:lnTo>
                    <a:lnTo>
                      <a:pt x="5" y="3"/>
                    </a:lnTo>
                    <a:lnTo>
                      <a:pt x="2" y="5"/>
                    </a:lnTo>
                    <a:lnTo>
                      <a:pt x="0" y="8"/>
                    </a:lnTo>
                    <a:lnTo>
                      <a:pt x="0" y="10"/>
                    </a:lnTo>
                    <a:lnTo>
                      <a:pt x="0" y="14"/>
                    </a:lnTo>
                    <a:lnTo>
                      <a:pt x="2" y="14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65" name="Freeform 2565"/>
              <p:cNvSpPr/>
              <p:nvPr>
                <p:custDataLst>
                  <p:tags r:id="rId108"/>
                </p:custDataLst>
              </p:nvPr>
            </p:nvSpPr>
            <p:spPr bwMode="gray">
              <a:xfrm>
                <a:off x="3012" y="1405"/>
                <a:ext cx="10" cy="10"/>
              </a:xfrm>
              <a:custGeom>
                <a:gdLst>
                  <a:gd name="T0" fmla="*/ 12 w 17"/>
                  <a:gd name="T1" fmla="*/ 8 h 17"/>
                  <a:gd name="T2" fmla="*/ 16 w 17"/>
                  <a:gd name="T3" fmla="*/ 4 h 17"/>
                  <a:gd name="T4" fmla="*/ 12 w 17"/>
                  <a:gd name="T5" fmla="*/ 0 h 17"/>
                  <a:gd name="T6" fmla="*/ 8 w 17"/>
                  <a:gd name="T7" fmla="*/ 0 h 17"/>
                  <a:gd name="T8" fmla="*/ 4 w 17"/>
                  <a:gd name="T9" fmla="*/ 4 h 17"/>
                  <a:gd name="T10" fmla="*/ 0 w 17"/>
                  <a:gd name="T11" fmla="*/ 12 h 17"/>
                  <a:gd name="T12" fmla="*/ 4 w 17"/>
                  <a:gd name="T13" fmla="*/ 16 h 17"/>
                  <a:gd name="T14" fmla="*/ 8 w 17"/>
                  <a:gd name="T15" fmla="*/ 12 h 17"/>
                  <a:gd name="T16" fmla="*/ 12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2" y="8"/>
                    </a:moveTo>
                    <a:lnTo>
                      <a:pt x="16" y="4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4" y="4"/>
                    </a:lnTo>
                    <a:lnTo>
                      <a:pt x="0" y="12"/>
                    </a:lnTo>
                    <a:lnTo>
                      <a:pt x="4" y="16"/>
                    </a:lnTo>
                    <a:lnTo>
                      <a:pt x="8" y="12"/>
                    </a:lnTo>
                    <a:lnTo>
                      <a:pt x="12" y="8"/>
                    </a:lnTo>
                  </a:path>
                </a:pathLst>
              </a:custGeom>
              <a:solidFill>
                <a:srgbClr val="33845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66" name="Freeform 2566"/>
              <p:cNvSpPr/>
              <p:nvPr>
                <p:custDataLst>
                  <p:tags r:id="rId109"/>
                </p:custDataLst>
              </p:nvPr>
            </p:nvSpPr>
            <p:spPr bwMode="gray">
              <a:xfrm>
                <a:off x="3006" y="1406"/>
                <a:ext cx="10" cy="11"/>
              </a:xfrm>
              <a:custGeom>
                <a:gdLst>
                  <a:gd name="T0" fmla="*/ 5 w 17"/>
                  <a:gd name="T1" fmla="*/ 16 h 17"/>
                  <a:gd name="T2" fmla="*/ 1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7 h 17"/>
                  <a:gd name="T10" fmla="*/ 1 w 17"/>
                  <a:gd name="T11" fmla="*/ 3 h 17"/>
                  <a:gd name="T12" fmla="*/ 3 w 17"/>
                  <a:gd name="T13" fmla="*/ 1 h 17"/>
                  <a:gd name="T14" fmla="*/ 5 w 17"/>
                  <a:gd name="T15" fmla="*/ 0 h 17"/>
                  <a:gd name="T16" fmla="*/ 8 w 17"/>
                  <a:gd name="T17" fmla="*/ 0 h 17"/>
                  <a:gd name="T18" fmla="*/ 10 w 17"/>
                  <a:gd name="T19" fmla="*/ 0 h 17"/>
                  <a:gd name="T20" fmla="*/ 14 w 17"/>
                  <a:gd name="T21" fmla="*/ 1 h 17"/>
                  <a:gd name="T22" fmla="*/ 14 w 17"/>
                  <a:gd name="T23" fmla="*/ 3 h 17"/>
                  <a:gd name="T24" fmla="*/ 16 w 17"/>
                  <a:gd name="T25" fmla="*/ 5 h 17"/>
                  <a:gd name="T26" fmla="*/ 14 w 17"/>
                  <a:gd name="T27" fmla="*/ 8 h 17"/>
                  <a:gd name="T28" fmla="*/ 14 w 17"/>
                  <a:gd name="T29" fmla="*/ 10 h 17"/>
                  <a:gd name="T30" fmla="*/ 12 w 17"/>
                  <a:gd name="T31" fmla="*/ 14 h 17"/>
                  <a:gd name="T32" fmla="*/ 8 w 17"/>
                  <a:gd name="T33" fmla="*/ 16 h 17"/>
                  <a:gd name="T34" fmla="*/ 7 w 17"/>
                  <a:gd name="T35" fmla="*/ 16 h 17"/>
                  <a:gd name="T36" fmla="*/ 5 w 17"/>
                  <a:gd name="T37" fmla="*/ 16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5" y="16"/>
                    </a:moveTo>
                    <a:lnTo>
                      <a:pt x="1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7"/>
                    </a:lnTo>
                    <a:lnTo>
                      <a:pt x="1" y="3"/>
                    </a:lnTo>
                    <a:lnTo>
                      <a:pt x="3" y="1"/>
                    </a:lnTo>
                    <a:lnTo>
                      <a:pt x="5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4" y="3"/>
                    </a:lnTo>
                    <a:lnTo>
                      <a:pt x="16" y="5"/>
                    </a:lnTo>
                    <a:lnTo>
                      <a:pt x="14" y="8"/>
                    </a:lnTo>
                    <a:lnTo>
                      <a:pt x="14" y="10"/>
                    </a:lnTo>
                    <a:lnTo>
                      <a:pt x="12" y="14"/>
                    </a:lnTo>
                    <a:lnTo>
                      <a:pt x="8" y="16"/>
                    </a:lnTo>
                    <a:lnTo>
                      <a:pt x="7" y="16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67" name="Freeform 2567"/>
              <p:cNvSpPr/>
              <p:nvPr>
                <p:custDataLst>
                  <p:tags r:id="rId110"/>
                </p:custDataLst>
              </p:nvPr>
            </p:nvSpPr>
            <p:spPr bwMode="gray">
              <a:xfrm>
                <a:off x="3007" y="1408"/>
                <a:ext cx="10" cy="9"/>
              </a:xfrm>
              <a:custGeom>
                <a:gdLst>
                  <a:gd name="T0" fmla="*/ 13 w 17"/>
                  <a:gd name="T1" fmla="*/ 10 h 17"/>
                  <a:gd name="T2" fmla="*/ 13 w 17"/>
                  <a:gd name="T3" fmla="*/ 8 h 17"/>
                  <a:gd name="T4" fmla="*/ 16 w 17"/>
                  <a:gd name="T5" fmla="*/ 4 h 17"/>
                  <a:gd name="T6" fmla="*/ 13 w 17"/>
                  <a:gd name="T7" fmla="*/ 2 h 17"/>
                  <a:gd name="T8" fmla="*/ 13 w 17"/>
                  <a:gd name="T9" fmla="*/ 0 h 17"/>
                  <a:gd name="T10" fmla="*/ 11 w 17"/>
                  <a:gd name="T11" fmla="*/ 0 h 17"/>
                  <a:gd name="T12" fmla="*/ 6 w 17"/>
                  <a:gd name="T13" fmla="*/ 0 h 17"/>
                  <a:gd name="T14" fmla="*/ 4 w 17"/>
                  <a:gd name="T15" fmla="*/ 2 h 17"/>
                  <a:gd name="T16" fmla="*/ 2 w 17"/>
                  <a:gd name="T17" fmla="*/ 6 h 17"/>
                  <a:gd name="T18" fmla="*/ 0 w 17"/>
                  <a:gd name="T19" fmla="*/ 8 h 17"/>
                  <a:gd name="T20" fmla="*/ 0 w 17"/>
                  <a:gd name="T21" fmla="*/ 12 h 17"/>
                  <a:gd name="T22" fmla="*/ 0 w 17"/>
                  <a:gd name="T23" fmla="*/ 14 h 17"/>
                  <a:gd name="T24" fmla="*/ 2 w 17"/>
                  <a:gd name="T25" fmla="*/ 16 h 17"/>
                  <a:gd name="T26" fmla="*/ 4 w 17"/>
                  <a:gd name="T27" fmla="*/ 16 h 17"/>
                  <a:gd name="T28" fmla="*/ 6 w 17"/>
                  <a:gd name="T29" fmla="*/ 16 h 17"/>
                  <a:gd name="T30" fmla="*/ 11 w 17"/>
                  <a:gd name="T31" fmla="*/ 14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3" y="8"/>
                    </a:ln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4" y="2"/>
                    </a:lnTo>
                    <a:lnTo>
                      <a:pt x="2" y="6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4" y="16"/>
                    </a:lnTo>
                    <a:lnTo>
                      <a:pt x="6" y="16"/>
                    </a:lnTo>
                    <a:lnTo>
                      <a:pt x="11" y="14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68" name="Freeform 2568"/>
              <p:cNvSpPr/>
              <p:nvPr>
                <p:custDataLst>
                  <p:tags r:id="rId111"/>
                </p:custDataLst>
              </p:nvPr>
            </p:nvSpPr>
            <p:spPr bwMode="gray">
              <a:xfrm>
                <a:off x="3008" y="1408"/>
                <a:ext cx="10" cy="11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33845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69" name="Freeform 2569"/>
              <p:cNvSpPr/>
              <p:nvPr>
                <p:custDataLst>
                  <p:tags r:id="rId112"/>
                </p:custDataLst>
              </p:nvPr>
            </p:nvSpPr>
            <p:spPr bwMode="gray">
              <a:xfrm>
                <a:off x="2992" y="1415"/>
                <a:ext cx="8" cy="12"/>
              </a:xfrm>
              <a:custGeom>
                <a:gdLst>
                  <a:gd name="T0" fmla="*/ 5 w 17"/>
                  <a:gd name="T1" fmla="*/ 16 h 17"/>
                  <a:gd name="T2" fmla="*/ 1 w 17"/>
                  <a:gd name="T3" fmla="*/ 12 h 17"/>
                  <a:gd name="T4" fmla="*/ 0 w 17"/>
                  <a:gd name="T5" fmla="*/ 12 h 17"/>
                  <a:gd name="T6" fmla="*/ 0 w 17"/>
                  <a:gd name="T7" fmla="*/ 9 h 17"/>
                  <a:gd name="T8" fmla="*/ 0 w 17"/>
                  <a:gd name="T9" fmla="*/ 8 h 17"/>
                  <a:gd name="T10" fmla="*/ 1 w 17"/>
                  <a:gd name="T11" fmla="*/ 4 h 17"/>
                  <a:gd name="T12" fmla="*/ 3 w 17"/>
                  <a:gd name="T13" fmla="*/ 3 h 17"/>
                  <a:gd name="T14" fmla="*/ 5 w 17"/>
                  <a:gd name="T15" fmla="*/ 1 h 17"/>
                  <a:gd name="T16" fmla="*/ 8 w 17"/>
                  <a:gd name="T17" fmla="*/ 0 h 17"/>
                  <a:gd name="T18" fmla="*/ 10 w 17"/>
                  <a:gd name="T19" fmla="*/ 1 h 17"/>
                  <a:gd name="T20" fmla="*/ 14 w 17"/>
                  <a:gd name="T21" fmla="*/ 3 h 17"/>
                  <a:gd name="T22" fmla="*/ 14 w 17"/>
                  <a:gd name="T23" fmla="*/ 4 h 17"/>
                  <a:gd name="T24" fmla="*/ 16 w 17"/>
                  <a:gd name="T25" fmla="*/ 6 h 17"/>
                  <a:gd name="T26" fmla="*/ 14 w 17"/>
                  <a:gd name="T27" fmla="*/ 8 h 17"/>
                  <a:gd name="T28" fmla="*/ 14 w 17"/>
                  <a:gd name="T29" fmla="*/ 11 h 17"/>
                  <a:gd name="T30" fmla="*/ 12 w 17"/>
                  <a:gd name="T31" fmla="*/ 12 h 17"/>
                  <a:gd name="T32" fmla="*/ 8 w 17"/>
                  <a:gd name="T33" fmla="*/ 14 h 17"/>
                  <a:gd name="T34" fmla="*/ 7 w 17"/>
                  <a:gd name="T35" fmla="*/ 16 h 17"/>
                  <a:gd name="T36" fmla="*/ 5 w 17"/>
                  <a:gd name="T37" fmla="*/ 16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5" y="16"/>
                    </a:moveTo>
                    <a:lnTo>
                      <a:pt x="1" y="12"/>
                    </a:lnTo>
                    <a:lnTo>
                      <a:pt x="0" y="12"/>
                    </a:lnTo>
                    <a:lnTo>
                      <a:pt x="0" y="9"/>
                    </a:lnTo>
                    <a:lnTo>
                      <a:pt x="0" y="8"/>
                    </a:lnTo>
                    <a:lnTo>
                      <a:pt x="1" y="4"/>
                    </a:lnTo>
                    <a:lnTo>
                      <a:pt x="3" y="3"/>
                    </a:lnTo>
                    <a:lnTo>
                      <a:pt x="5" y="1"/>
                    </a:lnTo>
                    <a:lnTo>
                      <a:pt x="8" y="0"/>
                    </a:lnTo>
                    <a:lnTo>
                      <a:pt x="10" y="1"/>
                    </a:lnTo>
                    <a:lnTo>
                      <a:pt x="14" y="3"/>
                    </a:lnTo>
                    <a:lnTo>
                      <a:pt x="14" y="4"/>
                    </a:lnTo>
                    <a:lnTo>
                      <a:pt x="16" y="6"/>
                    </a:lnTo>
                    <a:lnTo>
                      <a:pt x="14" y="8"/>
                    </a:lnTo>
                    <a:lnTo>
                      <a:pt x="14" y="11"/>
                    </a:lnTo>
                    <a:lnTo>
                      <a:pt x="12" y="12"/>
                    </a:lnTo>
                    <a:lnTo>
                      <a:pt x="8" y="14"/>
                    </a:lnTo>
                    <a:lnTo>
                      <a:pt x="7" y="16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70" name="Freeform 2570"/>
              <p:cNvSpPr/>
              <p:nvPr>
                <p:custDataLst>
                  <p:tags r:id="rId113"/>
                </p:custDataLst>
              </p:nvPr>
            </p:nvSpPr>
            <p:spPr bwMode="gray">
              <a:xfrm>
                <a:off x="2993" y="1417"/>
                <a:ext cx="8" cy="11"/>
              </a:xfrm>
              <a:custGeom>
                <a:gdLst>
                  <a:gd name="T0" fmla="*/ 13 w 17"/>
                  <a:gd name="T1" fmla="*/ 10 h 17"/>
                  <a:gd name="T2" fmla="*/ 13 w 17"/>
                  <a:gd name="T3" fmla="*/ 6 h 17"/>
                  <a:gd name="T4" fmla="*/ 16 w 17"/>
                  <a:gd name="T5" fmla="*/ 4 h 17"/>
                  <a:gd name="T6" fmla="*/ 13 w 17"/>
                  <a:gd name="T7" fmla="*/ 2 h 17"/>
                  <a:gd name="T8" fmla="*/ 13 w 17"/>
                  <a:gd name="T9" fmla="*/ 0 h 17"/>
                  <a:gd name="T10" fmla="*/ 11 w 17"/>
                  <a:gd name="T11" fmla="*/ 0 h 17"/>
                  <a:gd name="T12" fmla="*/ 6 w 17"/>
                  <a:gd name="T13" fmla="*/ 0 h 17"/>
                  <a:gd name="T14" fmla="*/ 4 w 17"/>
                  <a:gd name="T15" fmla="*/ 2 h 17"/>
                  <a:gd name="T16" fmla="*/ 2 w 17"/>
                  <a:gd name="T17" fmla="*/ 4 h 17"/>
                  <a:gd name="T18" fmla="*/ 0 w 17"/>
                  <a:gd name="T19" fmla="*/ 8 h 17"/>
                  <a:gd name="T20" fmla="*/ 0 w 17"/>
                  <a:gd name="T21" fmla="*/ 10 h 17"/>
                  <a:gd name="T22" fmla="*/ 0 w 17"/>
                  <a:gd name="T23" fmla="*/ 14 h 17"/>
                  <a:gd name="T24" fmla="*/ 2 w 17"/>
                  <a:gd name="T25" fmla="*/ 16 h 17"/>
                  <a:gd name="T26" fmla="*/ 4 w 17"/>
                  <a:gd name="T27" fmla="*/ 16 h 17"/>
                  <a:gd name="T28" fmla="*/ 6 w 17"/>
                  <a:gd name="T29" fmla="*/ 14 h 17"/>
                  <a:gd name="T30" fmla="*/ 11 w 17"/>
                  <a:gd name="T31" fmla="*/ 12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3" y="6"/>
                    </a:ln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4" y="2"/>
                    </a:lnTo>
                    <a:lnTo>
                      <a:pt x="2" y="4"/>
                    </a:lnTo>
                    <a:lnTo>
                      <a:pt x="0" y="8"/>
                    </a:lnTo>
                    <a:lnTo>
                      <a:pt x="0" y="10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4" y="16"/>
                    </a:lnTo>
                    <a:lnTo>
                      <a:pt x="6" y="14"/>
                    </a:lnTo>
                    <a:lnTo>
                      <a:pt x="11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71" name="Freeform 2571"/>
              <p:cNvSpPr/>
              <p:nvPr>
                <p:custDataLst>
                  <p:tags r:id="rId114"/>
                </p:custDataLst>
              </p:nvPr>
            </p:nvSpPr>
            <p:spPr bwMode="gray">
              <a:xfrm>
                <a:off x="2993" y="1419"/>
                <a:ext cx="9" cy="10"/>
              </a:xfrm>
              <a:custGeom>
                <a:gdLst>
                  <a:gd name="T0" fmla="*/ 16 w 17"/>
                  <a:gd name="T1" fmla="*/ 8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33845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72" name="Freeform 2572"/>
              <p:cNvSpPr/>
              <p:nvPr>
                <p:custDataLst>
                  <p:tags r:id="rId115"/>
                </p:custDataLst>
              </p:nvPr>
            </p:nvSpPr>
            <p:spPr bwMode="gray">
              <a:xfrm>
                <a:off x="3000" y="1384"/>
                <a:ext cx="11" cy="22"/>
              </a:xfrm>
              <a:custGeom>
                <a:gdLst>
                  <a:gd name="T0" fmla="*/ 19 w 20"/>
                  <a:gd name="T1" fmla="*/ 11 h 35"/>
                  <a:gd name="T2" fmla="*/ 0 w 20"/>
                  <a:gd name="T3" fmla="*/ 0 h 35"/>
                  <a:gd name="T4" fmla="*/ 0 w 20"/>
                  <a:gd name="T5" fmla="*/ 22 h 35"/>
                  <a:gd name="T6" fmla="*/ 19 w 20"/>
                  <a:gd name="T7" fmla="*/ 34 h 35"/>
                  <a:gd name="T8" fmla="*/ 19 w 20"/>
                  <a:gd name="T9" fmla="*/ 11 h 3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0"/>
                  <a:gd name="T16" fmla="*/ 0 h 35"/>
                  <a:gd name="T17" fmla="*/ 20 w 20"/>
                  <a:gd name="T18" fmla="*/ 35 h 35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0" h="35">
                    <a:moveTo>
                      <a:pt x="19" y="11"/>
                    </a:moveTo>
                    <a:lnTo>
                      <a:pt x="0" y="0"/>
                    </a:lnTo>
                    <a:lnTo>
                      <a:pt x="0" y="22"/>
                    </a:lnTo>
                    <a:lnTo>
                      <a:pt x="19" y="34"/>
                    </a:lnTo>
                    <a:lnTo>
                      <a:pt x="19" y="11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73" name="Freeform 2573"/>
              <p:cNvSpPr/>
              <p:nvPr>
                <p:custDataLst>
                  <p:tags r:id="rId116"/>
                </p:custDataLst>
              </p:nvPr>
            </p:nvSpPr>
            <p:spPr bwMode="gray">
              <a:xfrm>
                <a:off x="3041" y="1382"/>
                <a:ext cx="10" cy="10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4 h 17"/>
                  <a:gd name="T4" fmla="*/ 0 w 17"/>
                  <a:gd name="T5" fmla="*/ 12 h 17"/>
                  <a:gd name="T6" fmla="*/ 0 w 17"/>
                  <a:gd name="T7" fmla="*/ 8 h 17"/>
                  <a:gd name="T8" fmla="*/ 0 w 17"/>
                  <a:gd name="T9" fmla="*/ 7 h 17"/>
                  <a:gd name="T10" fmla="*/ 2 w 17"/>
                  <a:gd name="T11" fmla="*/ 3 h 17"/>
                  <a:gd name="T12" fmla="*/ 4 w 17"/>
                  <a:gd name="T13" fmla="*/ 1 h 17"/>
                  <a:gd name="T14" fmla="*/ 6 w 17"/>
                  <a:gd name="T15" fmla="*/ 0 h 17"/>
                  <a:gd name="T16" fmla="*/ 8 w 17"/>
                  <a:gd name="T17" fmla="*/ 0 h 17"/>
                  <a:gd name="T18" fmla="*/ 10 w 17"/>
                  <a:gd name="T19" fmla="*/ 0 h 17"/>
                  <a:gd name="T20" fmla="*/ 14 w 17"/>
                  <a:gd name="T21" fmla="*/ 1 h 17"/>
                  <a:gd name="T22" fmla="*/ 16 w 17"/>
                  <a:gd name="T23" fmla="*/ 3 h 17"/>
                  <a:gd name="T24" fmla="*/ 16 w 17"/>
                  <a:gd name="T25" fmla="*/ 5 h 17"/>
                  <a:gd name="T26" fmla="*/ 16 w 17"/>
                  <a:gd name="T27" fmla="*/ 7 h 17"/>
                  <a:gd name="T28" fmla="*/ 14 w 17"/>
                  <a:gd name="T29" fmla="*/ 10 h 17"/>
                  <a:gd name="T30" fmla="*/ 12 w 17"/>
                  <a:gd name="T31" fmla="*/ 14 h 17"/>
                  <a:gd name="T32" fmla="*/ 10 w 17"/>
                  <a:gd name="T33" fmla="*/ 14 h 17"/>
                  <a:gd name="T34" fmla="*/ 8 w 17"/>
                  <a:gd name="T35" fmla="*/ 16 h 17"/>
                  <a:gd name="T36" fmla="*/ 6 w 17"/>
                  <a:gd name="T37" fmla="*/ 16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8"/>
                    </a:lnTo>
                    <a:lnTo>
                      <a:pt x="0" y="7"/>
                    </a:lnTo>
                    <a:lnTo>
                      <a:pt x="2" y="3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6" y="7"/>
                    </a:lnTo>
                    <a:lnTo>
                      <a:pt x="14" y="10"/>
                    </a:lnTo>
                    <a:lnTo>
                      <a:pt x="12" y="14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74" name="Freeform 2574"/>
              <p:cNvSpPr/>
              <p:nvPr>
                <p:custDataLst>
                  <p:tags r:id="rId117"/>
                </p:custDataLst>
              </p:nvPr>
            </p:nvSpPr>
            <p:spPr bwMode="gray">
              <a:xfrm>
                <a:off x="3043" y="1383"/>
                <a:ext cx="9" cy="9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6 h 17"/>
                  <a:gd name="T4" fmla="*/ 16 w 17"/>
                  <a:gd name="T5" fmla="*/ 4 h 17"/>
                  <a:gd name="T6" fmla="*/ 16 w 17"/>
                  <a:gd name="T7" fmla="*/ 2 h 17"/>
                  <a:gd name="T8" fmla="*/ 13 w 17"/>
                  <a:gd name="T9" fmla="*/ 0 h 17"/>
                  <a:gd name="T10" fmla="*/ 10 w 17"/>
                  <a:gd name="T11" fmla="*/ 0 h 17"/>
                  <a:gd name="T12" fmla="*/ 8 w 17"/>
                  <a:gd name="T13" fmla="*/ 0 h 17"/>
                  <a:gd name="T14" fmla="*/ 5 w 17"/>
                  <a:gd name="T15" fmla="*/ 2 h 17"/>
                  <a:gd name="T16" fmla="*/ 2 w 17"/>
                  <a:gd name="T17" fmla="*/ 4 h 17"/>
                  <a:gd name="T18" fmla="*/ 0 w 17"/>
                  <a:gd name="T19" fmla="*/ 8 h 17"/>
                  <a:gd name="T20" fmla="*/ 0 w 17"/>
                  <a:gd name="T21" fmla="*/ 12 h 17"/>
                  <a:gd name="T22" fmla="*/ 0 w 17"/>
                  <a:gd name="T23" fmla="*/ 14 h 17"/>
                  <a:gd name="T24" fmla="*/ 2 w 17"/>
                  <a:gd name="T25" fmla="*/ 16 h 17"/>
                  <a:gd name="T26" fmla="*/ 5 w 17"/>
                  <a:gd name="T27" fmla="*/ 16 h 17"/>
                  <a:gd name="T28" fmla="*/ 8 w 17"/>
                  <a:gd name="T29" fmla="*/ 14 h 17"/>
                  <a:gd name="T30" fmla="*/ 10 w 17"/>
                  <a:gd name="T31" fmla="*/ 14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6" y="6"/>
                    </a:ln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4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75" name="Freeform 2575"/>
              <p:cNvSpPr/>
              <p:nvPr>
                <p:custDataLst>
                  <p:tags r:id="rId118"/>
                </p:custDataLst>
              </p:nvPr>
            </p:nvSpPr>
            <p:spPr bwMode="gray">
              <a:xfrm>
                <a:off x="3043" y="1384"/>
                <a:ext cx="10" cy="10"/>
              </a:xfrm>
              <a:custGeom>
                <a:gdLst>
                  <a:gd name="T0" fmla="*/ 12 w 17"/>
                  <a:gd name="T1" fmla="*/ 12 h 17"/>
                  <a:gd name="T2" fmla="*/ 16 w 17"/>
                  <a:gd name="T3" fmla="*/ 4 h 17"/>
                  <a:gd name="T4" fmla="*/ 12 w 17"/>
                  <a:gd name="T5" fmla="*/ 0 h 17"/>
                  <a:gd name="T6" fmla="*/ 8 w 17"/>
                  <a:gd name="T7" fmla="*/ 0 h 17"/>
                  <a:gd name="T8" fmla="*/ 4 w 17"/>
                  <a:gd name="T9" fmla="*/ 4 h 17"/>
                  <a:gd name="T10" fmla="*/ 0 w 17"/>
                  <a:gd name="T11" fmla="*/ 12 h 17"/>
                  <a:gd name="T12" fmla="*/ 4 w 17"/>
                  <a:gd name="T13" fmla="*/ 16 h 17"/>
                  <a:gd name="T14" fmla="*/ 8 w 17"/>
                  <a:gd name="T15" fmla="*/ 16 h 17"/>
                  <a:gd name="T16" fmla="*/ 12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2" y="12"/>
                    </a:moveTo>
                    <a:lnTo>
                      <a:pt x="16" y="4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4" y="4"/>
                    </a:lnTo>
                    <a:lnTo>
                      <a:pt x="0" y="12"/>
                    </a:lnTo>
                    <a:lnTo>
                      <a:pt x="4" y="16"/>
                    </a:lnTo>
                    <a:lnTo>
                      <a:pt x="8" y="16"/>
                    </a:lnTo>
                    <a:lnTo>
                      <a:pt x="12" y="12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76" name="Freeform 2576"/>
              <p:cNvSpPr/>
              <p:nvPr>
                <p:custDataLst>
                  <p:tags r:id="rId119"/>
                </p:custDataLst>
              </p:nvPr>
            </p:nvSpPr>
            <p:spPr bwMode="gray">
              <a:xfrm>
                <a:off x="3037" y="1384"/>
                <a:ext cx="9" cy="10"/>
              </a:xfrm>
              <a:custGeom>
                <a:gdLst>
                  <a:gd name="T0" fmla="*/ 5 w 17"/>
                  <a:gd name="T1" fmla="*/ 16 h 17"/>
                  <a:gd name="T2" fmla="*/ 1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7 h 17"/>
                  <a:gd name="T10" fmla="*/ 1 w 17"/>
                  <a:gd name="T11" fmla="*/ 5 h 17"/>
                  <a:gd name="T12" fmla="*/ 3 w 17"/>
                  <a:gd name="T13" fmla="*/ 1 h 17"/>
                  <a:gd name="T14" fmla="*/ 5 w 17"/>
                  <a:gd name="T15" fmla="*/ 0 h 17"/>
                  <a:gd name="T16" fmla="*/ 8 w 17"/>
                  <a:gd name="T17" fmla="*/ 0 h 17"/>
                  <a:gd name="T18" fmla="*/ 10 w 17"/>
                  <a:gd name="T19" fmla="*/ 0 h 17"/>
                  <a:gd name="T20" fmla="*/ 14 w 17"/>
                  <a:gd name="T21" fmla="*/ 1 h 17"/>
                  <a:gd name="T22" fmla="*/ 14 w 17"/>
                  <a:gd name="T23" fmla="*/ 3 h 17"/>
                  <a:gd name="T24" fmla="*/ 16 w 17"/>
                  <a:gd name="T25" fmla="*/ 5 h 17"/>
                  <a:gd name="T26" fmla="*/ 14 w 17"/>
                  <a:gd name="T27" fmla="*/ 8 h 17"/>
                  <a:gd name="T28" fmla="*/ 14 w 17"/>
                  <a:gd name="T29" fmla="*/ 10 h 17"/>
                  <a:gd name="T30" fmla="*/ 12 w 17"/>
                  <a:gd name="T31" fmla="*/ 14 h 17"/>
                  <a:gd name="T32" fmla="*/ 8 w 17"/>
                  <a:gd name="T33" fmla="*/ 16 h 17"/>
                  <a:gd name="T34" fmla="*/ 7 w 17"/>
                  <a:gd name="T35" fmla="*/ 16 h 17"/>
                  <a:gd name="T36" fmla="*/ 5 w 17"/>
                  <a:gd name="T37" fmla="*/ 16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5" y="16"/>
                    </a:moveTo>
                    <a:lnTo>
                      <a:pt x="1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7"/>
                    </a:lnTo>
                    <a:lnTo>
                      <a:pt x="1" y="5"/>
                    </a:lnTo>
                    <a:lnTo>
                      <a:pt x="3" y="1"/>
                    </a:lnTo>
                    <a:lnTo>
                      <a:pt x="5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4" y="3"/>
                    </a:lnTo>
                    <a:lnTo>
                      <a:pt x="16" y="5"/>
                    </a:lnTo>
                    <a:lnTo>
                      <a:pt x="14" y="8"/>
                    </a:lnTo>
                    <a:lnTo>
                      <a:pt x="14" y="10"/>
                    </a:lnTo>
                    <a:lnTo>
                      <a:pt x="12" y="14"/>
                    </a:lnTo>
                    <a:lnTo>
                      <a:pt x="8" y="16"/>
                    </a:lnTo>
                    <a:lnTo>
                      <a:pt x="7" y="16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77" name="Freeform 2577"/>
              <p:cNvSpPr/>
              <p:nvPr>
                <p:custDataLst>
                  <p:tags r:id="rId120"/>
                </p:custDataLst>
              </p:nvPr>
            </p:nvSpPr>
            <p:spPr bwMode="gray">
              <a:xfrm>
                <a:off x="3038" y="1384"/>
                <a:ext cx="9" cy="11"/>
              </a:xfrm>
              <a:custGeom>
                <a:gdLst>
                  <a:gd name="T0" fmla="*/ 13 w 17"/>
                  <a:gd name="T1" fmla="*/ 10 h 17"/>
                  <a:gd name="T2" fmla="*/ 13 w 17"/>
                  <a:gd name="T3" fmla="*/ 8 h 17"/>
                  <a:gd name="T4" fmla="*/ 16 w 17"/>
                  <a:gd name="T5" fmla="*/ 4 h 17"/>
                  <a:gd name="T6" fmla="*/ 13 w 17"/>
                  <a:gd name="T7" fmla="*/ 2 h 17"/>
                  <a:gd name="T8" fmla="*/ 13 w 17"/>
                  <a:gd name="T9" fmla="*/ 0 h 17"/>
                  <a:gd name="T10" fmla="*/ 11 w 17"/>
                  <a:gd name="T11" fmla="*/ 0 h 17"/>
                  <a:gd name="T12" fmla="*/ 6 w 17"/>
                  <a:gd name="T13" fmla="*/ 0 h 17"/>
                  <a:gd name="T14" fmla="*/ 4 w 17"/>
                  <a:gd name="T15" fmla="*/ 2 h 17"/>
                  <a:gd name="T16" fmla="*/ 2 w 17"/>
                  <a:gd name="T17" fmla="*/ 6 h 17"/>
                  <a:gd name="T18" fmla="*/ 0 w 17"/>
                  <a:gd name="T19" fmla="*/ 8 h 17"/>
                  <a:gd name="T20" fmla="*/ 0 w 17"/>
                  <a:gd name="T21" fmla="*/ 12 h 17"/>
                  <a:gd name="T22" fmla="*/ 0 w 17"/>
                  <a:gd name="T23" fmla="*/ 14 h 17"/>
                  <a:gd name="T24" fmla="*/ 2 w 17"/>
                  <a:gd name="T25" fmla="*/ 16 h 17"/>
                  <a:gd name="T26" fmla="*/ 4 w 17"/>
                  <a:gd name="T27" fmla="*/ 16 h 17"/>
                  <a:gd name="T28" fmla="*/ 6 w 17"/>
                  <a:gd name="T29" fmla="*/ 16 h 17"/>
                  <a:gd name="T30" fmla="*/ 11 w 17"/>
                  <a:gd name="T31" fmla="*/ 14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3" y="8"/>
                    </a:ln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4" y="2"/>
                    </a:lnTo>
                    <a:lnTo>
                      <a:pt x="2" y="6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4" y="16"/>
                    </a:lnTo>
                    <a:lnTo>
                      <a:pt x="6" y="16"/>
                    </a:lnTo>
                    <a:lnTo>
                      <a:pt x="11" y="14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78" name="Freeform 2578"/>
              <p:cNvSpPr/>
              <p:nvPr>
                <p:custDataLst>
                  <p:tags r:id="rId121"/>
                </p:custDataLst>
              </p:nvPr>
            </p:nvSpPr>
            <p:spPr bwMode="gray">
              <a:xfrm>
                <a:off x="3039" y="1386"/>
                <a:ext cx="9" cy="11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8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79" name="Freeform 2579"/>
              <p:cNvSpPr/>
              <p:nvPr>
                <p:custDataLst>
                  <p:tags r:id="rId122"/>
                </p:custDataLst>
              </p:nvPr>
            </p:nvSpPr>
            <p:spPr bwMode="gray">
              <a:xfrm>
                <a:off x="3043" y="1383"/>
                <a:ext cx="10" cy="9"/>
              </a:xfrm>
              <a:custGeom>
                <a:gdLst>
                  <a:gd name="T0" fmla="*/ 5 w 17"/>
                  <a:gd name="T1" fmla="*/ 16 h 17"/>
                  <a:gd name="T2" fmla="*/ 1 w 17"/>
                  <a:gd name="T3" fmla="*/ 12 h 17"/>
                  <a:gd name="T4" fmla="*/ 0 w 17"/>
                  <a:gd name="T5" fmla="*/ 12 h 17"/>
                  <a:gd name="T6" fmla="*/ 0 w 17"/>
                  <a:gd name="T7" fmla="*/ 9 h 17"/>
                  <a:gd name="T8" fmla="*/ 0 w 17"/>
                  <a:gd name="T9" fmla="*/ 8 h 17"/>
                  <a:gd name="T10" fmla="*/ 1 w 17"/>
                  <a:gd name="T11" fmla="*/ 4 h 17"/>
                  <a:gd name="T12" fmla="*/ 3 w 17"/>
                  <a:gd name="T13" fmla="*/ 3 h 17"/>
                  <a:gd name="T14" fmla="*/ 5 w 17"/>
                  <a:gd name="T15" fmla="*/ 1 h 17"/>
                  <a:gd name="T16" fmla="*/ 8 w 17"/>
                  <a:gd name="T17" fmla="*/ 0 h 17"/>
                  <a:gd name="T18" fmla="*/ 10 w 17"/>
                  <a:gd name="T19" fmla="*/ 1 h 17"/>
                  <a:gd name="T20" fmla="*/ 14 w 17"/>
                  <a:gd name="T21" fmla="*/ 3 h 17"/>
                  <a:gd name="T22" fmla="*/ 14 w 17"/>
                  <a:gd name="T23" fmla="*/ 4 h 17"/>
                  <a:gd name="T24" fmla="*/ 16 w 17"/>
                  <a:gd name="T25" fmla="*/ 6 h 17"/>
                  <a:gd name="T26" fmla="*/ 14 w 17"/>
                  <a:gd name="T27" fmla="*/ 8 h 17"/>
                  <a:gd name="T28" fmla="*/ 14 w 17"/>
                  <a:gd name="T29" fmla="*/ 11 h 17"/>
                  <a:gd name="T30" fmla="*/ 12 w 17"/>
                  <a:gd name="T31" fmla="*/ 12 h 17"/>
                  <a:gd name="T32" fmla="*/ 8 w 17"/>
                  <a:gd name="T33" fmla="*/ 14 h 17"/>
                  <a:gd name="T34" fmla="*/ 7 w 17"/>
                  <a:gd name="T35" fmla="*/ 16 h 17"/>
                  <a:gd name="T36" fmla="*/ 5 w 17"/>
                  <a:gd name="T37" fmla="*/ 16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5" y="16"/>
                    </a:moveTo>
                    <a:lnTo>
                      <a:pt x="1" y="12"/>
                    </a:lnTo>
                    <a:lnTo>
                      <a:pt x="0" y="12"/>
                    </a:lnTo>
                    <a:lnTo>
                      <a:pt x="0" y="9"/>
                    </a:lnTo>
                    <a:lnTo>
                      <a:pt x="0" y="8"/>
                    </a:lnTo>
                    <a:lnTo>
                      <a:pt x="1" y="4"/>
                    </a:lnTo>
                    <a:lnTo>
                      <a:pt x="3" y="3"/>
                    </a:lnTo>
                    <a:lnTo>
                      <a:pt x="5" y="1"/>
                    </a:lnTo>
                    <a:lnTo>
                      <a:pt x="8" y="0"/>
                    </a:lnTo>
                    <a:lnTo>
                      <a:pt x="10" y="1"/>
                    </a:lnTo>
                    <a:lnTo>
                      <a:pt x="14" y="3"/>
                    </a:lnTo>
                    <a:lnTo>
                      <a:pt x="14" y="4"/>
                    </a:lnTo>
                    <a:lnTo>
                      <a:pt x="16" y="6"/>
                    </a:lnTo>
                    <a:lnTo>
                      <a:pt x="14" y="8"/>
                    </a:lnTo>
                    <a:lnTo>
                      <a:pt x="14" y="11"/>
                    </a:lnTo>
                    <a:lnTo>
                      <a:pt x="12" y="12"/>
                    </a:lnTo>
                    <a:lnTo>
                      <a:pt x="8" y="14"/>
                    </a:lnTo>
                    <a:lnTo>
                      <a:pt x="7" y="16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80" name="Freeform 2580"/>
              <p:cNvSpPr/>
              <p:nvPr>
                <p:custDataLst>
                  <p:tags r:id="rId123"/>
                </p:custDataLst>
              </p:nvPr>
            </p:nvSpPr>
            <p:spPr bwMode="gray">
              <a:xfrm>
                <a:off x="3044" y="1384"/>
                <a:ext cx="9" cy="10"/>
              </a:xfrm>
              <a:custGeom>
                <a:gdLst>
                  <a:gd name="T0" fmla="*/ 13 w 17"/>
                  <a:gd name="T1" fmla="*/ 10 h 17"/>
                  <a:gd name="T2" fmla="*/ 13 w 17"/>
                  <a:gd name="T3" fmla="*/ 6 h 17"/>
                  <a:gd name="T4" fmla="*/ 16 w 17"/>
                  <a:gd name="T5" fmla="*/ 4 h 17"/>
                  <a:gd name="T6" fmla="*/ 13 w 17"/>
                  <a:gd name="T7" fmla="*/ 2 h 17"/>
                  <a:gd name="T8" fmla="*/ 13 w 17"/>
                  <a:gd name="T9" fmla="*/ 0 h 17"/>
                  <a:gd name="T10" fmla="*/ 11 w 17"/>
                  <a:gd name="T11" fmla="*/ 0 h 17"/>
                  <a:gd name="T12" fmla="*/ 6 w 17"/>
                  <a:gd name="T13" fmla="*/ 0 h 17"/>
                  <a:gd name="T14" fmla="*/ 4 w 17"/>
                  <a:gd name="T15" fmla="*/ 2 h 17"/>
                  <a:gd name="T16" fmla="*/ 2 w 17"/>
                  <a:gd name="T17" fmla="*/ 4 h 17"/>
                  <a:gd name="T18" fmla="*/ 0 w 17"/>
                  <a:gd name="T19" fmla="*/ 8 h 17"/>
                  <a:gd name="T20" fmla="*/ 0 w 17"/>
                  <a:gd name="T21" fmla="*/ 12 h 17"/>
                  <a:gd name="T22" fmla="*/ 0 w 17"/>
                  <a:gd name="T23" fmla="*/ 14 h 17"/>
                  <a:gd name="T24" fmla="*/ 2 w 17"/>
                  <a:gd name="T25" fmla="*/ 16 h 17"/>
                  <a:gd name="T26" fmla="*/ 4 w 17"/>
                  <a:gd name="T27" fmla="*/ 16 h 17"/>
                  <a:gd name="T28" fmla="*/ 6 w 17"/>
                  <a:gd name="T29" fmla="*/ 14 h 17"/>
                  <a:gd name="T30" fmla="*/ 11 w 17"/>
                  <a:gd name="T31" fmla="*/ 12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3" y="6"/>
                    </a:ln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4" y="2"/>
                    </a:lnTo>
                    <a:lnTo>
                      <a:pt x="2" y="4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4" y="16"/>
                    </a:lnTo>
                    <a:lnTo>
                      <a:pt x="6" y="14"/>
                    </a:lnTo>
                    <a:lnTo>
                      <a:pt x="11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81" name="Freeform 2581"/>
              <p:cNvSpPr/>
              <p:nvPr>
                <p:custDataLst>
                  <p:tags r:id="rId124"/>
                </p:custDataLst>
              </p:nvPr>
            </p:nvSpPr>
            <p:spPr bwMode="gray">
              <a:xfrm>
                <a:off x="3045" y="1384"/>
                <a:ext cx="9" cy="11"/>
              </a:xfrm>
              <a:custGeom>
                <a:gdLst>
                  <a:gd name="T0" fmla="*/ 16 w 17"/>
                  <a:gd name="T1" fmla="*/ 8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82" name="Freeform 2582"/>
              <p:cNvSpPr/>
              <p:nvPr>
                <p:custDataLst>
                  <p:tags r:id="rId125"/>
                </p:custDataLst>
              </p:nvPr>
            </p:nvSpPr>
            <p:spPr bwMode="gray">
              <a:xfrm>
                <a:off x="3039" y="1385"/>
                <a:ext cx="9" cy="12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7 h 17"/>
                  <a:gd name="T10" fmla="*/ 2 w 17"/>
                  <a:gd name="T11" fmla="*/ 5 h 17"/>
                  <a:gd name="T12" fmla="*/ 4 w 17"/>
                  <a:gd name="T13" fmla="*/ 1 h 17"/>
                  <a:gd name="T14" fmla="*/ 6 w 17"/>
                  <a:gd name="T15" fmla="*/ 0 h 17"/>
                  <a:gd name="T16" fmla="*/ 8 w 17"/>
                  <a:gd name="T17" fmla="*/ 0 h 17"/>
                  <a:gd name="T18" fmla="*/ 10 w 17"/>
                  <a:gd name="T19" fmla="*/ 0 h 17"/>
                  <a:gd name="T20" fmla="*/ 14 w 17"/>
                  <a:gd name="T21" fmla="*/ 1 h 17"/>
                  <a:gd name="T22" fmla="*/ 16 w 17"/>
                  <a:gd name="T23" fmla="*/ 3 h 17"/>
                  <a:gd name="T24" fmla="*/ 16 w 17"/>
                  <a:gd name="T25" fmla="*/ 5 h 17"/>
                  <a:gd name="T26" fmla="*/ 16 w 17"/>
                  <a:gd name="T27" fmla="*/ 8 h 17"/>
                  <a:gd name="T28" fmla="*/ 14 w 17"/>
                  <a:gd name="T29" fmla="*/ 10 h 17"/>
                  <a:gd name="T30" fmla="*/ 12 w 17"/>
                  <a:gd name="T31" fmla="*/ 14 h 17"/>
                  <a:gd name="T32" fmla="*/ 10 w 17"/>
                  <a:gd name="T33" fmla="*/ 16 h 17"/>
                  <a:gd name="T34" fmla="*/ 8 w 17"/>
                  <a:gd name="T35" fmla="*/ 16 h 17"/>
                  <a:gd name="T36" fmla="*/ 6 w 17"/>
                  <a:gd name="T37" fmla="*/ 16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7"/>
                    </a:lnTo>
                    <a:lnTo>
                      <a:pt x="2" y="5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6" y="8"/>
                    </a:lnTo>
                    <a:lnTo>
                      <a:pt x="14" y="10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83" name="Freeform 2583"/>
              <p:cNvSpPr/>
              <p:nvPr>
                <p:custDataLst>
                  <p:tags r:id="rId126"/>
                </p:custDataLst>
              </p:nvPr>
            </p:nvSpPr>
            <p:spPr bwMode="gray">
              <a:xfrm>
                <a:off x="3039" y="1386"/>
                <a:ext cx="11" cy="11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8 h 17"/>
                  <a:gd name="T4" fmla="*/ 16 w 17"/>
                  <a:gd name="T5" fmla="*/ 4 h 17"/>
                  <a:gd name="T6" fmla="*/ 16 w 17"/>
                  <a:gd name="T7" fmla="*/ 2 h 17"/>
                  <a:gd name="T8" fmla="*/ 13 w 17"/>
                  <a:gd name="T9" fmla="*/ 0 h 17"/>
                  <a:gd name="T10" fmla="*/ 10 w 17"/>
                  <a:gd name="T11" fmla="*/ 0 h 17"/>
                  <a:gd name="T12" fmla="*/ 8 w 17"/>
                  <a:gd name="T13" fmla="*/ 0 h 17"/>
                  <a:gd name="T14" fmla="*/ 5 w 17"/>
                  <a:gd name="T15" fmla="*/ 2 h 17"/>
                  <a:gd name="T16" fmla="*/ 2 w 17"/>
                  <a:gd name="T17" fmla="*/ 6 h 17"/>
                  <a:gd name="T18" fmla="*/ 0 w 17"/>
                  <a:gd name="T19" fmla="*/ 8 h 17"/>
                  <a:gd name="T20" fmla="*/ 0 w 17"/>
                  <a:gd name="T21" fmla="*/ 12 h 17"/>
                  <a:gd name="T22" fmla="*/ 0 w 17"/>
                  <a:gd name="T23" fmla="*/ 14 h 17"/>
                  <a:gd name="T24" fmla="*/ 2 w 17"/>
                  <a:gd name="T25" fmla="*/ 16 h 17"/>
                  <a:gd name="T26" fmla="*/ 5 w 17"/>
                  <a:gd name="T27" fmla="*/ 16 h 17"/>
                  <a:gd name="T28" fmla="*/ 8 w 17"/>
                  <a:gd name="T29" fmla="*/ 16 h 17"/>
                  <a:gd name="T30" fmla="*/ 10 w 17"/>
                  <a:gd name="T31" fmla="*/ 14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6" y="8"/>
                    </a:ln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6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0" y="14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84" name="Freeform 2584"/>
              <p:cNvSpPr/>
              <p:nvPr>
                <p:custDataLst>
                  <p:tags r:id="rId127"/>
                </p:custDataLst>
              </p:nvPr>
            </p:nvSpPr>
            <p:spPr bwMode="gray">
              <a:xfrm>
                <a:off x="3041" y="1387"/>
                <a:ext cx="9" cy="12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10 w 17"/>
                  <a:gd name="T7" fmla="*/ 0 h 17"/>
                  <a:gd name="T8" fmla="*/ 5 w 17"/>
                  <a:gd name="T9" fmla="*/ 8 h 17"/>
                  <a:gd name="T10" fmla="*/ 0 w 17"/>
                  <a:gd name="T11" fmla="*/ 12 h 17"/>
                  <a:gd name="T12" fmla="*/ 5 w 17"/>
                  <a:gd name="T13" fmla="*/ 16 h 17"/>
                  <a:gd name="T14" fmla="*/ 10 w 17"/>
                  <a:gd name="T15" fmla="*/ 16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8"/>
                    </a:lnTo>
                    <a:lnTo>
                      <a:pt x="0" y="12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85" name="Freeform 2585"/>
              <p:cNvSpPr/>
              <p:nvPr>
                <p:custDataLst>
                  <p:tags r:id="rId128"/>
                </p:custDataLst>
              </p:nvPr>
            </p:nvSpPr>
            <p:spPr bwMode="gray">
              <a:xfrm>
                <a:off x="3000" y="1359"/>
                <a:ext cx="53" cy="33"/>
              </a:xfrm>
              <a:custGeom>
                <a:gdLst>
                  <a:gd name="T0" fmla="*/ 94 w 95"/>
                  <a:gd name="T1" fmla="*/ 11 h 55"/>
                  <a:gd name="T2" fmla="*/ 75 w 95"/>
                  <a:gd name="T3" fmla="*/ 0 h 55"/>
                  <a:gd name="T4" fmla="*/ 0 w 95"/>
                  <a:gd name="T5" fmla="*/ 43 h 55"/>
                  <a:gd name="T6" fmla="*/ 19 w 95"/>
                  <a:gd name="T7" fmla="*/ 54 h 55"/>
                  <a:gd name="T8" fmla="*/ 94 w 95"/>
                  <a:gd name="T9" fmla="*/ 11 h 5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95"/>
                  <a:gd name="T16" fmla="*/ 0 h 55"/>
                  <a:gd name="T17" fmla="*/ 95 w 95"/>
                  <a:gd name="T18" fmla="*/ 55 h 55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95" h="55">
                    <a:moveTo>
                      <a:pt x="94" y="11"/>
                    </a:moveTo>
                    <a:lnTo>
                      <a:pt x="75" y="0"/>
                    </a:lnTo>
                    <a:lnTo>
                      <a:pt x="0" y="43"/>
                    </a:lnTo>
                    <a:lnTo>
                      <a:pt x="19" y="54"/>
                    </a:lnTo>
                    <a:lnTo>
                      <a:pt x="94" y="11"/>
                    </a:lnTo>
                  </a:path>
                </a:pathLst>
              </a:custGeom>
              <a:solidFill>
                <a:srgbClr val="E6E6E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86" name="Freeform 2586"/>
              <p:cNvSpPr/>
              <p:nvPr>
                <p:custDataLst>
                  <p:tags r:id="rId129"/>
                </p:custDataLst>
              </p:nvPr>
            </p:nvSpPr>
            <p:spPr bwMode="gray">
              <a:xfrm>
                <a:off x="3010" y="1365"/>
                <a:ext cx="43" cy="41"/>
              </a:xfrm>
              <a:custGeom>
                <a:gdLst>
                  <a:gd name="T0" fmla="*/ 75 w 76"/>
                  <a:gd name="T1" fmla="*/ 0 h 67"/>
                  <a:gd name="T2" fmla="*/ 0 w 76"/>
                  <a:gd name="T3" fmla="*/ 43 h 67"/>
                  <a:gd name="T4" fmla="*/ 0 w 76"/>
                  <a:gd name="T5" fmla="*/ 66 h 67"/>
                  <a:gd name="T6" fmla="*/ 75 w 76"/>
                  <a:gd name="T7" fmla="*/ 22 h 67"/>
                  <a:gd name="T8" fmla="*/ 75 w 76"/>
                  <a:gd name="T9" fmla="*/ 0 h 6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76"/>
                  <a:gd name="T16" fmla="*/ 0 h 67"/>
                  <a:gd name="T17" fmla="*/ 76 w 76"/>
                  <a:gd name="T18" fmla="*/ 67 h 6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76" h="67">
                    <a:moveTo>
                      <a:pt x="75" y="0"/>
                    </a:moveTo>
                    <a:lnTo>
                      <a:pt x="0" y="43"/>
                    </a:lnTo>
                    <a:lnTo>
                      <a:pt x="0" y="66"/>
                    </a:lnTo>
                    <a:lnTo>
                      <a:pt x="75" y="22"/>
                    </a:lnTo>
                    <a:lnTo>
                      <a:pt x="75" y="0"/>
                    </a:lnTo>
                  </a:path>
                </a:pathLst>
              </a:custGeom>
              <a:solidFill>
                <a:srgbClr val="7F7F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87" name="Freeform 2587"/>
              <p:cNvSpPr/>
              <p:nvPr>
                <p:custDataLst>
                  <p:tags r:id="rId130"/>
                </p:custDataLst>
              </p:nvPr>
            </p:nvSpPr>
            <p:spPr bwMode="gray">
              <a:xfrm>
                <a:off x="2984" y="1408"/>
                <a:ext cx="9" cy="11"/>
              </a:xfrm>
              <a:custGeom>
                <a:gdLst>
                  <a:gd name="T0" fmla="*/ 11 w 17"/>
                  <a:gd name="T1" fmla="*/ 0 h 17"/>
                  <a:gd name="T2" fmla="*/ 0 w 17"/>
                  <a:gd name="T3" fmla="*/ 9 h 17"/>
                  <a:gd name="T4" fmla="*/ 2 w 17"/>
                  <a:gd name="T5" fmla="*/ 16 h 17"/>
                  <a:gd name="T6" fmla="*/ 16 w 17"/>
                  <a:gd name="T7" fmla="*/ 4 h 17"/>
                  <a:gd name="T8" fmla="*/ 11 w 17"/>
                  <a:gd name="T9" fmla="*/ 0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1" y="0"/>
                    </a:moveTo>
                    <a:lnTo>
                      <a:pt x="0" y="9"/>
                    </a:lnTo>
                    <a:lnTo>
                      <a:pt x="2" y="16"/>
                    </a:lnTo>
                    <a:lnTo>
                      <a:pt x="16" y="4"/>
                    </a:lnTo>
                    <a:lnTo>
                      <a:pt x="11" y="0"/>
                    </a:lnTo>
                  </a:path>
                </a:pathLst>
              </a:custGeom>
              <a:solidFill>
                <a:srgbClr val="01917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88" name="Freeform 2588"/>
              <p:cNvSpPr/>
              <p:nvPr>
                <p:custDataLst>
                  <p:tags r:id="rId131"/>
                </p:custDataLst>
              </p:nvPr>
            </p:nvSpPr>
            <p:spPr bwMode="gray">
              <a:xfrm>
                <a:off x="2983" y="1410"/>
                <a:ext cx="10" cy="11"/>
              </a:xfrm>
              <a:custGeom>
                <a:gdLst>
                  <a:gd name="T0" fmla="*/ 0 w 17"/>
                  <a:gd name="T1" fmla="*/ 11 h 17"/>
                  <a:gd name="T2" fmla="*/ 10 w 17"/>
                  <a:gd name="T3" fmla="*/ 16 h 17"/>
                  <a:gd name="T4" fmla="*/ 16 w 17"/>
                  <a:gd name="T5" fmla="*/ 4 h 17"/>
                  <a:gd name="T6" fmla="*/ 5 w 17"/>
                  <a:gd name="T7" fmla="*/ 0 h 17"/>
                  <a:gd name="T8" fmla="*/ 0 w 17"/>
                  <a:gd name="T9" fmla="*/ 11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0" y="11"/>
                    </a:moveTo>
                    <a:lnTo>
                      <a:pt x="10" y="16"/>
                    </a:lnTo>
                    <a:lnTo>
                      <a:pt x="16" y="4"/>
                    </a:lnTo>
                    <a:lnTo>
                      <a:pt x="5" y="0"/>
                    </a:lnTo>
                    <a:lnTo>
                      <a:pt x="0" y="11"/>
                    </a:lnTo>
                  </a:path>
                </a:pathLst>
              </a:custGeom>
              <a:solidFill>
                <a:srgbClr val="006C2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89" name="Freeform 2589"/>
              <p:cNvSpPr/>
              <p:nvPr>
                <p:custDataLst>
                  <p:tags r:id="rId132"/>
                </p:custDataLst>
              </p:nvPr>
            </p:nvSpPr>
            <p:spPr bwMode="gray">
              <a:xfrm>
                <a:off x="2982" y="1414"/>
                <a:ext cx="9" cy="12"/>
              </a:xfrm>
              <a:custGeom>
                <a:gdLst>
                  <a:gd name="T0" fmla="*/ 0 w 17"/>
                  <a:gd name="T1" fmla="*/ 3 h 17"/>
                  <a:gd name="T2" fmla="*/ 6 w 17"/>
                  <a:gd name="T3" fmla="*/ 11 h 17"/>
                  <a:gd name="T4" fmla="*/ 16 w 17"/>
                  <a:gd name="T5" fmla="*/ 16 h 17"/>
                  <a:gd name="T6" fmla="*/ 16 w 17"/>
                  <a:gd name="T7" fmla="*/ 14 h 17"/>
                  <a:gd name="T8" fmla="*/ 7 w 17"/>
                  <a:gd name="T9" fmla="*/ 8 h 17"/>
                  <a:gd name="T10" fmla="*/ 0 w 17"/>
                  <a:gd name="T11" fmla="*/ 0 h 17"/>
                  <a:gd name="T12" fmla="*/ 0 w 17"/>
                  <a:gd name="T13" fmla="*/ 3 h 17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w 17"/>
                  <a:gd name="T22" fmla="*/ 0 h 17"/>
                  <a:gd name="T23" fmla="*/ 17 w 17"/>
                  <a:gd name="T24" fmla="*/ 17 h 17"/>
                </a:gdLst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T21" t="T22" r="T23" b="T24"/>
                <a:pathLst>
                  <a:path w="17" h="17">
                    <a:moveTo>
                      <a:pt x="0" y="3"/>
                    </a:moveTo>
                    <a:lnTo>
                      <a:pt x="6" y="11"/>
                    </a:lnTo>
                    <a:lnTo>
                      <a:pt x="16" y="16"/>
                    </a:lnTo>
                    <a:lnTo>
                      <a:pt x="16" y="14"/>
                    </a:lnTo>
                    <a:lnTo>
                      <a:pt x="7" y="8"/>
                    </a:lnTo>
                    <a:lnTo>
                      <a:pt x="0" y="0"/>
                    </a:lnTo>
                    <a:lnTo>
                      <a:pt x="0" y="3"/>
                    </a:lnTo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90" name="Freeform 2590"/>
              <p:cNvSpPr/>
              <p:nvPr>
                <p:custDataLst>
                  <p:tags r:id="rId133"/>
                </p:custDataLst>
              </p:nvPr>
            </p:nvSpPr>
            <p:spPr bwMode="gray">
              <a:xfrm>
                <a:off x="2999" y="1412"/>
                <a:ext cx="7" cy="10"/>
              </a:xfrm>
              <a:custGeom>
                <a:gdLst>
                  <a:gd name="T0" fmla="*/ 11 w 17"/>
                  <a:gd name="T1" fmla="*/ 0 h 17"/>
                  <a:gd name="T2" fmla="*/ 0 w 17"/>
                  <a:gd name="T3" fmla="*/ 12 h 17"/>
                  <a:gd name="T4" fmla="*/ 3 w 17"/>
                  <a:gd name="T5" fmla="*/ 16 h 17"/>
                  <a:gd name="T6" fmla="*/ 16 w 17"/>
                  <a:gd name="T7" fmla="*/ 4 h 17"/>
                  <a:gd name="T8" fmla="*/ 11 w 17"/>
                  <a:gd name="T9" fmla="*/ 0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1" y="0"/>
                    </a:moveTo>
                    <a:lnTo>
                      <a:pt x="0" y="12"/>
                    </a:lnTo>
                    <a:lnTo>
                      <a:pt x="3" y="16"/>
                    </a:lnTo>
                    <a:lnTo>
                      <a:pt x="16" y="4"/>
                    </a:lnTo>
                    <a:lnTo>
                      <a:pt x="11" y="0"/>
                    </a:lnTo>
                  </a:path>
                </a:pathLst>
              </a:custGeom>
              <a:solidFill>
                <a:srgbClr val="01917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91" name="Freeform 2591"/>
              <p:cNvSpPr/>
              <p:nvPr>
                <p:custDataLst>
                  <p:tags r:id="rId134"/>
                </p:custDataLst>
              </p:nvPr>
            </p:nvSpPr>
            <p:spPr bwMode="gray">
              <a:xfrm>
                <a:off x="3000" y="1413"/>
                <a:ext cx="8" cy="10"/>
              </a:xfrm>
              <a:custGeom>
                <a:gdLst>
                  <a:gd name="T0" fmla="*/ 16 w 17"/>
                  <a:gd name="T1" fmla="*/ 4 h 17"/>
                  <a:gd name="T2" fmla="*/ 0 w 17"/>
                  <a:gd name="T3" fmla="*/ 16 h 17"/>
                  <a:gd name="T4" fmla="*/ 0 w 17"/>
                  <a:gd name="T5" fmla="*/ 12 h 17"/>
                  <a:gd name="T6" fmla="*/ 16 w 17"/>
                  <a:gd name="T7" fmla="*/ 0 h 17"/>
                  <a:gd name="T8" fmla="*/ 16 w 17"/>
                  <a:gd name="T9" fmla="*/ 4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6" y="4"/>
                    </a:moveTo>
                    <a:lnTo>
                      <a:pt x="0" y="16"/>
                    </a:lnTo>
                    <a:lnTo>
                      <a:pt x="0" y="12"/>
                    </a:lnTo>
                    <a:lnTo>
                      <a:pt x="16" y="0"/>
                    </a:lnTo>
                    <a:lnTo>
                      <a:pt x="16" y="4"/>
                    </a:lnTo>
                  </a:path>
                </a:pathLst>
              </a:custGeom>
              <a:solidFill>
                <a:srgbClr val="003B3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92" name="Freeform 2592"/>
              <p:cNvSpPr/>
              <p:nvPr>
                <p:custDataLst>
                  <p:tags r:id="rId135"/>
                </p:custDataLst>
              </p:nvPr>
            </p:nvSpPr>
            <p:spPr bwMode="gray">
              <a:xfrm>
                <a:off x="2999" y="1414"/>
                <a:ext cx="7" cy="12"/>
              </a:xfrm>
              <a:custGeom>
                <a:gdLst>
                  <a:gd name="T0" fmla="*/ 0 w 17"/>
                  <a:gd name="T1" fmla="*/ 8 h 17"/>
                  <a:gd name="T2" fmla="*/ 16 w 17"/>
                  <a:gd name="T3" fmla="*/ 16 h 17"/>
                  <a:gd name="T4" fmla="*/ 16 w 17"/>
                  <a:gd name="T5" fmla="*/ 8 h 17"/>
                  <a:gd name="T6" fmla="*/ 0 w 17"/>
                  <a:gd name="T7" fmla="*/ 0 h 17"/>
                  <a:gd name="T8" fmla="*/ 0 w 17"/>
                  <a:gd name="T9" fmla="*/ 8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0" y="8"/>
                    </a:moveTo>
                    <a:lnTo>
                      <a:pt x="16" y="16"/>
                    </a:lnTo>
                    <a:lnTo>
                      <a:pt x="16" y="8"/>
                    </a:lnTo>
                    <a:lnTo>
                      <a:pt x="0" y="0"/>
                    </a:lnTo>
                    <a:lnTo>
                      <a:pt x="0" y="8"/>
                    </a:lnTo>
                  </a:path>
                </a:pathLst>
              </a:custGeom>
              <a:solidFill>
                <a:srgbClr val="006C2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93" name="Freeform 2593"/>
              <p:cNvSpPr/>
              <p:nvPr>
                <p:custDataLst>
                  <p:tags r:id="rId136"/>
                </p:custDataLst>
              </p:nvPr>
            </p:nvSpPr>
            <p:spPr bwMode="gray">
              <a:xfrm>
                <a:off x="2993" y="1392"/>
                <a:ext cx="14" cy="11"/>
              </a:xfrm>
              <a:custGeom>
                <a:gdLst>
                  <a:gd name="T0" fmla="*/ 9 w 28"/>
                  <a:gd name="T1" fmla="*/ 0 h 17"/>
                  <a:gd name="T2" fmla="*/ 0 w 28"/>
                  <a:gd name="T3" fmla="*/ 6 h 17"/>
                  <a:gd name="T4" fmla="*/ 17 w 28"/>
                  <a:gd name="T5" fmla="*/ 16 h 17"/>
                  <a:gd name="T6" fmla="*/ 27 w 28"/>
                  <a:gd name="T7" fmla="*/ 10 h 17"/>
                  <a:gd name="T8" fmla="*/ 9 w 28"/>
                  <a:gd name="T9" fmla="*/ 0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8"/>
                  <a:gd name="T16" fmla="*/ 0 h 17"/>
                  <a:gd name="T17" fmla="*/ 28 w 28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8" h="17">
                    <a:moveTo>
                      <a:pt x="9" y="0"/>
                    </a:moveTo>
                    <a:lnTo>
                      <a:pt x="0" y="6"/>
                    </a:lnTo>
                    <a:lnTo>
                      <a:pt x="17" y="16"/>
                    </a:lnTo>
                    <a:lnTo>
                      <a:pt x="27" y="10"/>
                    </a:lnTo>
                    <a:lnTo>
                      <a:pt x="9" y="0"/>
                    </a:lnTo>
                  </a:path>
                </a:pathLst>
              </a:custGeom>
              <a:solidFill>
                <a:srgbClr val="66BCA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94" name="Freeform 2594"/>
              <p:cNvSpPr/>
              <p:nvPr>
                <p:custDataLst>
                  <p:tags r:id="rId137"/>
                </p:custDataLst>
              </p:nvPr>
            </p:nvSpPr>
            <p:spPr bwMode="gray">
              <a:xfrm>
                <a:off x="3001" y="1400"/>
                <a:ext cx="10" cy="14"/>
              </a:xfrm>
              <a:custGeom>
                <a:gdLst>
                  <a:gd name="T0" fmla="*/ 16 w 17"/>
                  <a:gd name="T1" fmla="*/ 20 h 27"/>
                  <a:gd name="T2" fmla="*/ 0 w 17"/>
                  <a:gd name="T3" fmla="*/ 26 h 27"/>
                  <a:gd name="T4" fmla="*/ 0 w 17"/>
                  <a:gd name="T5" fmla="*/ 6 h 27"/>
                  <a:gd name="T6" fmla="*/ 16 w 17"/>
                  <a:gd name="T7" fmla="*/ 0 h 27"/>
                  <a:gd name="T8" fmla="*/ 16 w 17"/>
                  <a:gd name="T9" fmla="*/ 20 h 2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27"/>
                  <a:gd name="T17" fmla="*/ 17 w 17"/>
                  <a:gd name="T18" fmla="*/ 27 h 2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27">
                    <a:moveTo>
                      <a:pt x="16" y="20"/>
                    </a:moveTo>
                    <a:lnTo>
                      <a:pt x="0" y="26"/>
                    </a:lnTo>
                    <a:lnTo>
                      <a:pt x="0" y="6"/>
                    </a:lnTo>
                    <a:lnTo>
                      <a:pt x="16" y="0"/>
                    </a:lnTo>
                    <a:lnTo>
                      <a:pt x="16" y="20"/>
                    </a:lnTo>
                  </a:path>
                </a:pathLst>
              </a:custGeom>
              <a:solidFill>
                <a:srgbClr val="0051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95" name="Freeform 2595"/>
              <p:cNvSpPr/>
              <p:nvPr>
                <p:custDataLst>
                  <p:tags r:id="rId138"/>
                </p:custDataLst>
              </p:nvPr>
            </p:nvSpPr>
            <p:spPr bwMode="gray">
              <a:xfrm>
                <a:off x="2993" y="1397"/>
                <a:ext cx="9" cy="17"/>
              </a:xfrm>
              <a:custGeom>
                <a:gdLst>
                  <a:gd name="T0" fmla="*/ 0 w 18"/>
                  <a:gd name="T1" fmla="*/ 20 h 31"/>
                  <a:gd name="T2" fmla="*/ 17 w 18"/>
                  <a:gd name="T3" fmla="*/ 30 h 31"/>
                  <a:gd name="T4" fmla="*/ 17 w 18"/>
                  <a:gd name="T5" fmla="*/ 10 h 31"/>
                  <a:gd name="T6" fmla="*/ 0 w 18"/>
                  <a:gd name="T7" fmla="*/ 0 h 31"/>
                  <a:gd name="T8" fmla="*/ 0 w 18"/>
                  <a:gd name="T9" fmla="*/ 20 h 3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8"/>
                  <a:gd name="T16" fmla="*/ 0 h 31"/>
                  <a:gd name="T17" fmla="*/ 18 w 18"/>
                  <a:gd name="T18" fmla="*/ 31 h 31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8" h="31">
                    <a:moveTo>
                      <a:pt x="0" y="20"/>
                    </a:moveTo>
                    <a:lnTo>
                      <a:pt x="17" y="30"/>
                    </a:lnTo>
                    <a:lnTo>
                      <a:pt x="17" y="10"/>
                    </a:lnTo>
                    <a:lnTo>
                      <a:pt x="0" y="0"/>
                    </a:lnTo>
                    <a:lnTo>
                      <a:pt x="0" y="20"/>
                    </a:lnTo>
                  </a:path>
                </a:pathLst>
              </a:custGeom>
              <a:solidFill>
                <a:srgbClr val="33845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96" name="Freeform 2596"/>
              <p:cNvSpPr/>
              <p:nvPr>
                <p:custDataLst>
                  <p:tags r:id="rId139"/>
                </p:custDataLst>
              </p:nvPr>
            </p:nvSpPr>
            <p:spPr bwMode="gray">
              <a:xfrm>
                <a:off x="2991" y="1401"/>
                <a:ext cx="10" cy="8"/>
              </a:xfrm>
              <a:custGeom>
                <a:gdLst>
                  <a:gd name="T0" fmla="*/ 6 w 21"/>
                  <a:gd name="T1" fmla="*/ 0 h 17"/>
                  <a:gd name="T2" fmla="*/ 0 w 21"/>
                  <a:gd name="T3" fmla="*/ 4 h 17"/>
                  <a:gd name="T4" fmla="*/ 3 w 21"/>
                  <a:gd name="T5" fmla="*/ 13 h 17"/>
                  <a:gd name="T6" fmla="*/ 13 w 21"/>
                  <a:gd name="T7" fmla="*/ 16 h 17"/>
                  <a:gd name="T8" fmla="*/ 20 w 21"/>
                  <a:gd name="T9" fmla="*/ 10 h 17"/>
                  <a:gd name="T10" fmla="*/ 6 w 21"/>
                  <a:gd name="T11" fmla="*/ 0 h 1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1"/>
                  <a:gd name="T19" fmla="*/ 0 h 17"/>
                  <a:gd name="T20" fmla="*/ 21 w 21"/>
                  <a:gd name="T21" fmla="*/ 17 h 17"/>
                </a:gdLst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1" h="17">
                    <a:moveTo>
                      <a:pt x="6" y="0"/>
                    </a:moveTo>
                    <a:lnTo>
                      <a:pt x="0" y="4"/>
                    </a:lnTo>
                    <a:lnTo>
                      <a:pt x="3" y="13"/>
                    </a:lnTo>
                    <a:lnTo>
                      <a:pt x="13" y="16"/>
                    </a:lnTo>
                    <a:lnTo>
                      <a:pt x="20" y="10"/>
                    </a:lnTo>
                    <a:lnTo>
                      <a:pt x="6" y="0"/>
                    </a:lnTo>
                  </a:path>
                </a:pathLst>
              </a:custGeom>
              <a:solidFill>
                <a:srgbClr val="01917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97" name="Freeform 2597"/>
              <p:cNvSpPr/>
              <p:nvPr>
                <p:custDataLst>
                  <p:tags r:id="rId140"/>
                </p:custDataLst>
              </p:nvPr>
            </p:nvSpPr>
            <p:spPr bwMode="gray">
              <a:xfrm>
                <a:off x="2997" y="1404"/>
                <a:ext cx="7" cy="14"/>
              </a:xfrm>
              <a:custGeom>
                <a:gdLst>
                  <a:gd name="T0" fmla="*/ 16 w 17"/>
                  <a:gd name="T1" fmla="*/ 16 h 23"/>
                  <a:gd name="T2" fmla="*/ 0 w 17"/>
                  <a:gd name="T3" fmla="*/ 22 h 23"/>
                  <a:gd name="T4" fmla="*/ 0 w 17"/>
                  <a:gd name="T5" fmla="*/ 10 h 23"/>
                  <a:gd name="T6" fmla="*/ 4 w 17"/>
                  <a:gd name="T7" fmla="*/ 4 h 23"/>
                  <a:gd name="T8" fmla="*/ 16 w 17"/>
                  <a:gd name="T9" fmla="*/ 0 h 23"/>
                  <a:gd name="T10" fmla="*/ 16 w 17"/>
                  <a:gd name="T11" fmla="*/ 16 h 23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17"/>
                  <a:gd name="T19" fmla="*/ 0 h 23"/>
                  <a:gd name="T20" fmla="*/ 17 w 17"/>
                  <a:gd name="T21" fmla="*/ 23 h 23"/>
                </a:gdLst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17" h="23">
                    <a:moveTo>
                      <a:pt x="16" y="16"/>
                    </a:moveTo>
                    <a:lnTo>
                      <a:pt x="0" y="22"/>
                    </a:lnTo>
                    <a:lnTo>
                      <a:pt x="0" y="10"/>
                    </a:lnTo>
                    <a:lnTo>
                      <a:pt x="4" y="4"/>
                    </a:lnTo>
                    <a:lnTo>
                      <a:pt x="16" y="0"/>
                    </a:lnTo>
                    <a:lnTo>
                      <a:pt x="16" y="16"/>
                    </a:lnTo>
                  </a:path>
                </a:pathLst>
              </a:custGeom>
              <a:solidFill>
                <a:srgbClr val="0051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98" name="Freeform 2598"/>
              <p:cNvSpPr/>
              <p:nvPr>
                <p:custDataLst>
                  <p:tags r:id="rId141"/>
                </p:custDataLst>
              </p:nvPr>
            </p:nvSpPr>
            <p:spPr bwMode="gray">
              <a:xfrm>
                <a:off x="2990" y="1410"/>
                <a:ext cx="9" cy="11"/>
              </a:xfrm>
              <a:custGeom>
                <a:gdLst>
                  <a:gd name="T0" fmla="*/ 16 w 17"/>
                  <a:gd name="T1" fmla="*/ 12 h 18"/>
                  <a:gd name="T2" fmla="*/ 14 w 17"/>
                  <a:gd name="T3" fmla="*/ 9 h 18"/>
                  <a:gd name="T4" fmla="*/ 6 w 17"/>
                  <a:gd name="T5" fmla="*/ 11 h 18"/>
                  <a:gd name="T6" fmla="*/ 1 w 17"/>
                  <a:gd name="T7" fmla="*/ 17 h 18"/>
                  <a:gd name="T8" fmla="*/ 0 w 17"/>
                  <a:gd name="T9" fmla="*/ 16 h 18"/>
                  <a:gd name="T10" fmla="*/ 2 w 17"/>
                  <a:gd name="T11" fmla="*/ 7 h 18"/>
                  <a:gd name="T12" fmla="*/ 16 w 17"/>
                  <a:gd name="T13" fmla="*/ 0 h 18"/>
                  <a:gd name="T14" fmla="*/ 16 w 17"/>
                  <a:gd name="T15" fmla="*/ 12 h 1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17"/>
                  <a:gd name="T25" fmla="*/ 0 h 18"/>
                  <a:gd name="T26" fmla="*/ 17 w 17"/>
                  <a:gd name="T27" fmla="*/ 18 h 1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17" h="18">
                    <a:moveTo>
                      <a:pt x="16" y="12"/>
                    </a:moveTo>
                    <a:lnTo>
                      <a:pt x="14" y="9"/>
                    </a:lnTo>
                    <a:lnTo>
                      <a:pt x="6" y="11"/>
                    </a:lnTo>
                    <a:lnTo>
                      <a:pt x="1" y="17"/>
                    </a:lnTo>
                    <a:lnTo>
                      <a:pt x="0" y="16"/>
                    </a:lnTo>
                    <a:lnTo>
                      <a:pt x="2" y="7"/>
                    </a:lnTo>
                    <a:lnTo>
                      <a:pt x="16" y="0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0051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199" name="Freeform 2599"/>
              <p:cNvSpPr/>
              <p:nvPr>
                <p:custDataLst>
                  <p:tags r:id="rId142"/>
                </p:custDataLst>
              </p:nvPr>
            </p:nvSpPr>
            <p:spPr bwMode="gray">
              <a:xfrm>
                <a:off x="2984" y="1411"/>
                <a:ext cx="9" cy="11"/>
              </a:xfrm>
              <a:custGeom>
                <a:gdLst>
                  <a:gd name="T0" fmla="*/ 0 w 17"/>
                  <a:gd name="T1" fmla="*/ 11 h 17"/>
                  <a:gd name="T2" fmla="*/ 13 w 17"/>
                  <a:gd name="T3" fmla="*/ 16 h 17"/>
                  <a:gd name="T4" fmla="*/ 16 w 17"/>
                  <a:gd name="T5" fmla="*/ 5 h 17"/>
                  <a:gd name="T6" fmla="*/ 5 w 17"/>
                  <a:gd name="T7" fmla="*/ 3 h 17"/>
                  <a:gd name="T8" fmla="*/ 1 w 17"/>
                  <a:gd name="T9" fmla="*/ 0 h 17"/>
                  <a:gd name="T10" fmla="*/ 0 w 17"/>
                  <a:gd name="T11" fmla="*/ 11 h 1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17"/>
                  <a:gd name="T19" fmla="*/ 0 h 17"/>
                  <a:gd name="T20" fmla="*/ 17 w 17"/>
                  <a:gd name="T21" fmla="*/ 17 h 17"/>
                </a:gdLst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17" h="17">
                    <a:moveTo>
                      <a:pt x="0" y="11"/>
                    </a:moveTo>
                    <a:lnTo>
                      <a:pt x="13" y="16"/>
                    </a:lnTo>
                    <a:lnTo>
                      <a:pt x="16" y="5"/>
                    </a:lnTo>
                    <a:lnTo>
                      <a:pt x="5" y="3"/>
                    </a:lnTo>
                    <a:lnTo>
                      <a:pt x="1" y="0"/>
                    </a:lnTo>
                    <a:lnTo>
                      <a:pt x="0" y="11"/>
                    </a:lnTo>
                  </a:path>
                </a:pathLst>
              </a:custGeom>
              <a:solidFill>
                <a:srgbClr val="33845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200" name="Freeform 2600"/>
              <p:cNvSpPr/>
              <p:nvPr>
                <p:custDataLst>
                  <p:tags r:id="rId143"/>
                </p:custDataLst>
              </p:nvPr>
            </p:nvSpPr>
            <p:spPr bwMode="gray">
              <a:xfrm>
                <a:off x="2991" y="1413"/>
                <a:ext cx="9" cy="10"/>
              </a:xfrm>
              <a:custGeom>
                <a:gdLst>
                  <a:gd name="T0" fmla="*/ 13 w 17"/>
                  <a:gd name="T1" fmla="*/ 0 h 17"/>
                  <a:gd name="T2" fmla="*/ 0 w 17"/>
                  <a:gd name="T3" fmla="*/ 13 h 17"/>
                  <a:gd name="T4" fmla="*/ 5 w 17"/>
                  <a:gd name="T5" fmla="*/ 16 h 17"/>
                  <a:gd name="T6" fmla="*/ 16 w 17"/>
                  <a:gd name="T7" fmla="*/ 4 h 17"/>
                  <a:gd name="T8" fmla="*/ 13 w 17"/>
                  <a:gd name="T9" fmla="*/ 0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3" y="0"/>
                    </a:moveTo>
                    <a:lnTo>
                      <a:pt x="0" y="13"/>
                    </a:lnTo>
                    <a:lnTo>
                      <a:pt x="5" y="16"/>
                    </a:lnTo>
                    <a:lnTo>
                      <a:pt x="16" y="4"/>
                    </a:lnTo>
                    <a:lnTo>
                      <a:pt x="13" y="0"/>
                    </a:lnTo>
                  </a:path>
                </a:pathLst>
              </a:custGeom>
              <a:solidFill>
                <a:srgbClr val="01917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201" name="Freeform 2601"/>
              <p:cNvSpPr/>
              <p:nvPr>
                <p:custDataLst>
                  <p:tags r:id="rId144"/>
                </p:custDataLst>
              </p:nvPr>
            </p:nvSpPr>
            <p:spPr bwMode="gray">
              <a:xfrm>
                <a:off x="2992" y="1414"/>
                <a:ext cx="8" cy="10"/>
              </a:xfrm>
              <a:custGeom>
                <a:gdLst>
                  <a:gd name="T0" fmla="*/ 16 w 17"/>
                  <a:gd name="T1" fmla="*/ 8 h 17"/>
                  <a:gd name="T2" fmla="*/ 13 w 17"/>
                  <a:gd name="T3" fmla="*/ 9 h 17"/>
                  <a:gd name="T4" fmla="*/ 11 w 17"/>
                  <a:gd name="T5" fmla="*/ 3 h 17"/>
                  <a:gd name="T6" fmla="*/ 4 w 17"/>
                  <a:gd name="T7" fmla="*/ 8 h 17"/>
                  <a:gd name="T8" fmla="*/ 2 w 17"/>
                  <a:gd name="T9" fmla="*/ 14 h 17"/>
                  <a:gd name="T10" fmla="*/ 0 w 17"/>
                  <a:gd name="T11" fmla="*/ 16 h 17"/>
                  <a:gd name="T12" fmla="*/ 2 w 17"/>
                  <a:gd name="T13" fmla="*/ 8 h 17"/>
                  <a:gd name="T14" fmla="*/ 14 w 17"/>
                  <a:gd name="T15" fmla="*/ 0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3" y="9"/>
                    </a:lnTo>
                    <a:lnTo>
                      <a:pt x="11" y="3"/>
                    </a:lnTo>
                    <a:lnTo>
                      <a:pt x="4" y="8"/>
                    </a:lnTo>
                    <a:lnTo>
                      <a:pt x="2" y="14"/>
                    </a:lnTo>
                    <a:lnTo>
                      <a:pt x="0" y="16"/>
                    </a:lnTo>
                    <a:lnTo>
                      <a:pt x="2" y="8"/>
                    </a:lnTo>
                    <a:lnTo>
                      <a:pt x="14" y="0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003B3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202" name="Freeform 2602"/>
              <p:cNvSpPr/>
              <p:nvPr>
                <p:custDataLst>
                  <p:tags r:id="rId145"/>
                </p:custDataLst>
              </p:nvPr>
            </p:nvSpPr>
            <p:spPr bwMode="gray">
              <a:xfrm>
                <a:off x="2990" y="1417"/>
                <a:ext cx="10" cy="10"/>
              </a:xfrm>
              <a:custGeom>
                <a:gdLst>
                  <a:gd name="T0" fmla="*/ 0 w 17"/>
                  <a:gd name="T1" fmla="*/ 13 h 17"/>
                  <a:gd name="T2" fmla="*/ 9 w 17"/>
                  <a:gd name="T3" fmla="*/ 16 h 17"/>
                  <a:gd name="T4" fmla="*/ 16 w 17"/>
                  <a:gd name="T5" fmla="*/ 2 h 17"/>
                  <a:gd name="T6" fmla="*/ 3 w 17"/>
                  <a:gd name="T7" fmla="*/ 0 h 17"/>
                  <a:gd name="T8" fmla="*/ 0 w 17"/>
                  <a:gd name="T9" fmla="*/ 13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0" y="13"/>
                    </a:moveTo>
                    <a:lnTo>
                      <a:pt x="9" y="16"/>
                    </a:lnTo>
                    <a:lnTo>
                      <a:pt x="16" y="2"/>
                    </a:lnTo>
                    <a:lnTo>
                      <a:pt x="3" y="0"/>
                    </a:lnTo>
                    <a:lnTo>
                      <a:pt x="0" y="13"/>
                    </a:lnTo>
                  </a:path>
                </a:pathLst>
              </a:custGeom>
              <a:solidFill>
                <a:srgbClr val="006C2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203" name="Freeform 2603"/>
              <p:cNvSpPr/>
              <p:nvPr>
                <p:custDataLst>
                  <p:tags r:id="rId146"/>
                </p:custDataLst>
              </p:nvPr>
            </p:nvSpPr>
            <p:spPr bwMode="gray">
              <a:xfrm>
                <a:off x="2998" y="1405"/>
                <a:ext cx="8" cy="9"/>
              </a:xfrm>
              <a:custGeom>
                <a:gdLst>
                  <a:gd name="T0" fmla="*/ 13 w 17"/>
                  <a:gd name="T1" fmla="*/ 8 h 17"/>
                  <a:gd name="T2" fmla="*/ 0 w 17"/>
                  <a:gd name="T3" fmla="*/ 16 h 17"/>
                  <a:gd name="T4" fmla="*/ 4 w 17"/>
                  <a:gd name="T5" fmla="*/ 5 h 17"/>
                  <a:gd name="T6" fmla="*/ 16 w 17"/>
                  <a:gd name="T7" fmla="*/ 0 h 17"/>
                  <a:gd name="T8" fmla="*/ 13 w 17"/>
                  <a:gd name="T9" fmla="*/ 8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3" y="8"/>
                    </a:moveTo>
                    <a:lnTo>
                      <a:pt x="0" y="16"/>
                    </a:lnTo>
                    <a:lnTo>
                      <a:pt x="4" y="5"/>
                    </a:lnTo>
                    <a:lnTo>
                      <a:pt x="16" y="0"/>
                    </a:lnTo>
                    <a:lnTo>
                      <a:pt x="13" y="8"/>
                    </a:lnTo>
                  </a:path>
                </a:pathLst>
              </a:custGeom>
              <a:solidFill>
                <a:srgbClr val="6E87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204" name="Freeform 2604"/>
              <p:cNvSpPr/>
              <p:nvPr>
                <p:custDataLst>
                  <p:tags r:id="rId147"/>
                </p:custDataLst>
              </p:nvPr>
            </p:nvSpPr>
            <p:spPr bwMode="gray">
              <a:xfrm>
                <a:off x="2986" y="1409"/>
                <a:ext cx="11" cy="10"/>
              </a:xfrm>
              <a:custGeom>
                <a:gdLst>
                  <a:gd name="T0" fmla="*/ 0 w 19"/>
                  <a:gd name="T1" fmla="*/ 12 h 17"/>
                  <a:gd name="T2" fmla="*/ 7 w 19"/>
                  <a:gd name="T3" fmla="*/ 16 h 17"/>
                  <a:gd name="T4" fmla="*/ 18 w 19"/>
                  <a:gd name="T5" fmla="*/ 3 h 17"/>
                  <a:gd name="T6" fmla="*/ 8 w 19"/>
                  <a:gd name="T7" fmla="*/ 0 h 17"/>
                  <a:gd name="T8" fmla="*/ 0 w 19"/>
                  <a:gd name="T9" fmla="*/ 12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9"/>
                  <a:gd name="T16" fmla="*/ 0 h 17"/>
                  <a:gd name="T17" fmla="*/ 19 w 19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9" h="17">
                    <a:moveTo>
                      <a:pt x="0" y="12"/>
                    </a:moveTo>
                    <a:lnTo>
                      <a:pt x="7" y="16"/>
                    </a:lnTo>
                    <a:lnTo>
                      <a:pt x="18" y="3"/>
                    </a:lnTo>
                    <a:lnTo>
                      <a:pt x="8" y="0"/>
                    </a:lnTo>
                    <a:lnTo>
                      <a:pt x="0" y="12"/>
                    </a:lnTo>
                  </a:path>
                </a:pathLst>
              </a:custGeom>
              <a:solidFill>
                <a:srgbClr val="01917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205" name="Freeform 2605"/>
              <p:cNvSpPr/>
              <p:nvPr>
                <p:custDataLst>
                  <p:tags r:id="rId148"/>
                </p:custDataLst>
              </p:nvPr>
            </p:nvSpPr>
            <p:spPr bwMode="gray">
              <a:xfrm>
                <a:off x="2985" y="1405"/>
                <a:ext cx="9" cy="10"/>
              </a:xfrm>
              <a:custGeom>
                <a:gdLst>
                  <a:gd name="T0" fmla="*/ 16 w 17"/>
                  <a:gd name="T1" fmla="*/ 6 h 17"/>
                  <a:gd name="T2" fmla="*/ 13 w 17"/>
                  <a:gd name="T3" fmla="*/ 0 h 17"/>
                  <a:gd name="T4" fmla="*/ 0 w 17"/>
                  <a:gd name="T5" fmla="*/ 12 h 17"/>
                  <a:gd name="T6" fmla="*/ 4 w 17"/>
                  <a:gd name="T7" fmla="*/ 16 h 17"/>
                  <a:gd name="T8" fmla="*/ 16 w 17"/>
                  <a:gd name="T9" fmla="*/ 6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6" y="6"/>
                    </a:moveTo>
                    <a:lnTo>
                      <a:pt x="13" y="0"/>
                    </a:lnTo>
                    <a:lnTo>
                      <a:pt x="0" y="12"/>
                    </a:lnTo>
                    <a:lnTo>
                      <a:pt x="4" y="16"/>
                    </a:lnTo>
                    <a:lnTo>
                      <a:pt x="16" y="6"/>
                    </a:lnTo>
                  </a:path>
                </a:pathLst>
              </a:custGeom>
              <a:solidFill>
                <a:srgbClr val="66BCA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206" name="Freeform 2606"/>
              <p:cNvSpPr/>
              <p:nvPr>
                <p:custDataLst>
                  <p:tags r:id="rId149"/>
                </p:custDataLst>
              </p:nvPr>
            </p:nvSpPr>
            <p:spPr bwMode="gray">
              <a:xfrm>
                <a:off x="2990" y="1401"/>
                <a:ext cx="10" cy="10"/>
              </a:xfrm>
              <a:custGeom>
                <a:gdLst>
                  <a:gd name="T0" fmla="*/ 16 w 17"/>
                  <a:gd name="T1" fmla="*/ 8 h 17"/>
                  <a:gd name="T2" fmla="*/ 6 w 17"/>
                  <a:gd name="T3" fmla="*/ 0 h 17"/>
                  <a:gd name="T4" fmla="*/ 0 w 17"/>
                  <a:gd name="T5" fmla="*/ 9 h 17"/>
                  <a:gd name="T6" fmla="*/ 6 w 17"/>
                  <a:gd name="T7" fmla="*/ 16 h 17"/>
                  <a:gd name="T8" fmla="*/ 16 w 17"/>
                  <a:gd name="T9" fmla="*/ 8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6" y="8"/>
                    </a:moveTo>
                    <a:lnTo>
                      <a:pt x="6" y="0"/>
                    </a:lnTo>
                    <a:lnTo>
                      <a:pt x="0" y="9"/>
                    </a:lnTo>
                    <a:lnTo>
                      <a:pt x="6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CEE1E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207" name="Freeform 2607"/>
              <p:cNvSpPr/>
              <p:nvPr>
                <p:custDataLst>
                  <p:tags r:id="rId150"/>
                </p:custDataLst>
              </p:nvPr>
            </p:nvSpPr>
            <p:spPr bwMode="gray">
              <a:xfrm>
                <a:off x="2991" y="1405"/>
                <a:ext cx="9" cy="9"/>
              </a:xfrm>
              <a:custGeom>
                <a:gdLst>
                  <a:gd name="T0" fmla="*/ 0 w 17"/>
                  <a:gd name="T1" fmla="*/ 12 h 17"/>
                  <a:gd name="T2" fmla="*/ 12 w 17"/>
                  <a:gd name="T3" fmla="*/ 16 h 17"/>
                  <a:gd name="T4" fmla="*/ 16 w 17"/>
                  <a:gd name="T5" fmla="*/ 4 h 17"/>
                  <a:gd name="T6" fmla="*/ 3 w 17"/>
                  <a:gd name="T7" fmla="*/ 0 h 17"/>
                  <a:gd name="T8" fmla="*/ 0 w 17"/>
                  <a:gd name="T9" fmla="*/ 12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0" y="12"/>
                    </a:moveTo>
                    <a:lnTo>
                      <a:pt x="12" y="16"/>
                    </a:lnTo>
                    <a:lnTo>
                      <a:pt x="16" y="4"/>
                    </a:lnTo>
                    <a:lnTo>
                      <a:pt x="3" y="0"/>
                    </a:lnTo>
                    <a:lnTo>
                      <a:pt x="0" y="12"/>
                    </a:lnTo>
                  </a:path>
                </a:pathLst>
              </a:custGeom>
              <a:solidFill>
                <a:srgbClr val="9DB9D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208" name="Freeform 2608"/>
              <p:cNvSpPr/>
              <p:nvPr>
                <p:custDataLst>
                  <p:tags r:id="rId151"/>
                </p:custDataLst>
              </p:nvPr>
            </p:nvSpPr>
            <p:spPr bwMode="gray">
              <a:xfrm>
                <a:off x="2982" y="1414"/>
                <a:ext cx="10" cy="10"/>
              </a:xfrm>
              <a:custGeom>
                <a:gdLst>
                  <a:gd name="T0" fmla="*/ 2 w 18"/>
                  <a:gd name="T1" fmla="*/ 0 h 17"/>
                  <a:gd name="T2" fmla="*/ 0 w 18"/>
                  <a:gd name="T3" fmla="*/ 1 h 17"/>
                  <a:gd name="T4" fmla="*/ 7 w 18"/>
                  <a:gd name="T5" fmla="*/ 9 h 17"/>
                  <a:gd name="T6" fmla="*/ 15 w 18"/>
                  <a:gd name="T7" fmla="*/ 16 h 17"/>
                  <a:gd name="T8" fmla="*/ 17 w 18"/>
                  <a:gd name="T9" fmla="*/ 14 h 17"/>
                  <a:gd name="T10" fmla="*/ 8 w 18"/>
                  <a:gd name="T11" fmla="*/ 8 h 17"/>
                  <a:gd name="T12" fmla="*/ 2 w 18"/>
                  <a:gd name="T13" fmla="*/ 0 h 17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w 18"/>
                  <a:gd name="T22" fmla="*/ 0 h 17"/>
                  <a:gd name="T23" fmla="*/ 18 w 18"/>
                  <a:gd name="T24" fmla="*/ 17 h 17"/>
                </a:gdLst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T21" t="T22" r="T23" b="T24"/>
                <a:pathLst>
                  <a:path w="18" h="17">
                    <a:moveTo>
                      <a:pt x="2" y="0"/>
                    </a:moveTo>
                    <a:lnTo>
                      <a:pt x="0" y="1"/>
                    </a:lnTo>
                    <a:lnTo>
                      <a:pt x="7" y="9"/>
                    </a:lnTo>
                    <a:lnTo>
                      <a:pt x="15" y="16"/>
                    </a:lnTo>
                    <a:lnTo>
                      <a:pt x="17" y="14"/>
                    </a:lnTo>
                    <a:lnTo>
                      <a:pt x="8" y="8"/>
                    </a:lnTo>
                    <a:lnTo>
                      <a:pt x="2" y="0"/>
                    </a:lnTo>
                  </a:path>
                </a:pathLst>
              </a:custGeom>
              <a:solidFill>
                <a:srgbClr val="CCCC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209" name="Freeform 2609"/>
              <p:cNvSpPr/>
              <p:nvPr>
                <p:custDataLst>
                  <p:tags r:id="rId152"/>
                </p:custDataLst>
              </p:nvPr>
            </p:nvSpPr>
            <p:spPr bwMode="gray">
              <a:xfrm>
                <a:off x="2990" y="1420"/>
                <a:ext cx="10" cy="10"/>
              </a:xfrm>
              <a:custGeom>
                <a:gdLst>
                  <a:gd name="T0" fmla="*/ 16 w 17"/>
                  <a:gd name="T1" fmla="*/ 8 h 17"/>
                  <a:gd name="T2" fmla="*/ 0 w 17"/>
                  <a:gd name="T3" fmla="*/ 16 h 17"/>
                  <a:gd name="T4" fmla="*/ 0 w 17"/>
                  <a:gd name="T5" fmla="*/ 8 h 17"/>
                  <a:gd name="T6" fmla="*/ 16 w 17"/>
                  <a:gd name="T7" fmla="*/ 0 h 17"/>
                  <a:gd name="T8" fmla="*/ 16 w 17"/>
                  <a:gd name="T9" fmla="*/ 8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6" y="8"/>
                    </a:moveTo>
                    <a:lnTo>
                      <a:pt x="0" y="16"/>
                    </a:lnTo>
                    <a:lnTo>
                      <a:pt x="0" y="8"/>
                    </a:lnTo>
                    <a:lnTo>
                      <a:pt x="16" y="0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210" name="Freeform 2610"/>
              <p:cNvSpPr/>
              <p:nvPr>
                <p:custDataLst>
                  <p:tags r:id="rId153"/>
                </p:custDataLst>
              </p:nvPr>
            </p:nvSpPr>
            <p:spPr bwMode="gray">
              <a:xfrm>
                <a:off x="2991" y="1417"/>
                <a:ext cx="9" cy="10"/>
              </a:xfrm>
              <a:custGeom>
                <a:gdLst>
                  <a:gd name="T0" fmla="*/ 0 w 17"/>
                  <a:gd name="T1" fmla="*/ 8 h 17"/>
                  <a:gd name="T2" fmla="*/ 12 w 17"/>
                  <a:gd name="T3" fmla="*/ 16 h 17"/>
                  <a:gd name="T4" fmla="*/ 16 w 17"/>
                  <a:gd name="T5" fmla="*/ 8 h 17"/>
                  <a:gd name="T6" fmla="*/ 4 w 17"/>
                  <a:gd name="T7" fmla="*/ 0 h 17"/>
                  <a:gd name="T8" fmla="*/ 0 w 17"/>
                  <a:gd name="T9" fmla="*/ 8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0" y="8"/>
                    </a:moveTo>
                    <a:lnTo>
                      <a:pt x="12" y="16"/>
                    </a:lnTo>
                    <a:lnTo>
                      <a:pt x="16" y="8"/>
                    </a:lnTo>
                    <a:lnTo>
                      <a:pt x="4" y="0"/>
                    </a:lnTo>
                    <a:lnTo>
                      <a:pt x="0" y="8"/>
                    </a:lnTo>
                  </a:path>
                </a:pathLst>
              </a:custGeom>
              <a:solidFill>
                <a:srgbClr val="66BCA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211" name="Freeform 2611"/>
              <p:cNvSpPr/>
              <p:nvPr>
                <p:custDataLst>
                  <p:tags r:id="rId154"/>
                </p:custDataLst>
              </p:nvPr>
            </p:nvSpPr>
            <p:spPr bwMode="gray">
              <a:xfrm>
                <a:off x="2983" y="1411"/>
                <a:ext cx="10" cy="11"/>
              </a:xfrm>
              <a:custGeom>
                <a:gdLst>
                  <a:gd name="T0" fmla="*/ 0 w 17"/>
                  <a:gd name="T1" fmla="*/ 5 h 17"/>
                  <a:gd name="T2" fmla="*/ 16 w 17"/>
                  <a:gd name="T3" fmla="*/ 16 h 17"/>
                  <a:gd name="T4" fmla="*/ 16 w 17"/>
                  <a:gd name="T5" fmla="*/ 10 h 17"/>
                  <a:gd name="T6" fmla="*/ 8 w 17"/>
                  <a:gd name="T7" fmla="*/ 0 h 17"/>
                  <a:gd name="T8" fmla="*/ 0 w 17"/>
                  <a:gd name="T9" fmla="*/ 5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0" y="5"/>
                    </a:moveTo>
                    <a:lnTo>
                      <a:pt x="16" y="16"/>
                    </a:lnTo>
                    <a:lnTo>
                      <a:pt x="16" y="10"/>
                    </a:lnTo>
                    <a:lnTo>
                      <a:pt x="8" y="0"/>
                    </a:lnTo>
                    <a:lnTo>
                      <a:pt x="0" y="5"/>
                    </a:lnTo>
                  </a:path>
                </a:pathLst>
              </a:custGeom>
              <a:solidFill>
                <a:srgbClr val="66BCA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5963">
                  <a:defRPr/>
                </a:pPr>
                <a:endParaRPr lang="en-US" sz="800" kern="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</p:grpSp>
      </p:grpSp>
      <p:grpSp>
        <p:nvGrpSpPr>
          <p:cNvPr id="14" name="组合 13"/>
          <p:cNvGrpSpPr/>
          <p:nvPr/>
        </p:nvGrpSpPr>
        <p:grpSpPr>
          <a:xfrm>
            <a:off x="441216" y="4494747"/>
            <a:ext cx="1368049" cy="286233"/>
            <a:chOff x="1844322" y="4055040"/>
            <a:chExt cx="1132179" cy="200503"/>
          </a:xfrm>
        </p:grpSpPr>
        <p:sp>
          <p:nvSpPr>
            <p:cNvPr id="35" name="矩形标注 354"/>
            <p:cNvSpPr/>
            <p:nvPr/>
          </p:nvSpPr>
          <p:spPr>
            <a:xfrm>
              <a:off x="1918286" y="4055040"/>
              <a:ext cx="1010079" cy="188375"/>
            </a:xfrm>
            <a:prstGeom prst="wedgeRectCallout">
              <a:avLst>
                <a:gd name="adj1" fmla="val -24519"/>
                <a:gd name="adj2" fmla="val -60063"/>
              </a:avLst>
            </a:prstGeom>
            <a:solidFill>
              <a:schemeClr val="bg1">
                <a:lumMod val="95000"/>
              </a:schemeClr>
            </a:solidFill>
          </p:spPr>
          <p:txBody>
            <a:bodyPr wrap="square" rtlCol="0" anchor="ctr">
              <a:no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1600" b="1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36" name="TextBox 35"/>
            <p:cNvSpPr txBox="1"/>
            <p:nvPr/>
          </p:nvSpPr>
          <p:spPr>
            <a:xfrm>
              <a:off x="1844322" y="4055041"/>
              <a:ext cx="1132179" cy="20050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zh-CN" altLang="en-US" sz="1050" b="1">
                  <a:latin typeface="华文细黑" pitchFamily="2" charset="-122"/>
                  <a:ea typeface="华文细黑" pitchFamily="2" charset="-122"/>
                </a:rPr>
                <a:t>前端自营</a:t>
              </a:r>
              <a:endParaRPr lang="en-US" altLang="zh-CN" sz="1050">
                <a:latin typeface="华文细黑" pitchFamily="2" charset="-122"/>
                <a:ea typeface="华文细黑" pitchFamily="2" charset="-122"/>
              </a:endParaRPr>
            </a:p>
          </p:txBody>
        </p:sp>
      </p:grpSp>
      <p:sp>
        <p:nvSpPr>
          <p:cNvPr id="17" name="矩形 368"/>
          <p:cNvSpPr/>
          <p:nvPr/>
        </p:nvSpPr>
        <p:spPr bwMode="auto">
          <a:xfrm>
            <a:off x="467544" y="771550"/>
            <a:ext cx="4248472" cy="4064136"/>
          </a:xfrm>
          <a:prstGeom prst="rect">
            <a:avLst/>
          </a:prstGeom>
          <a:noFill/>
          <a:ln w="952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100" b="0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华文细黑" pitchFamily="2" charset="-122"/>
              <a:ea typeface="华文细黑" pitchFamily="2" charset="-122"/>
              <a:cs typeface="ＭＳ Ｐゴシック" charset="0"/>
            </a:endParaRPr>
          </a:p>
        </p:txBody>
      </p:sp>
      <p:sp>
        <p:nvSpPr>
          <p:cNvPr id="212" name="TextBox 211"/>
          <p:cNvSpPr txBox="1"/>
          <p:nvPr/>
        </p:nvSpPr>
        <p:spPr>
          <a:xfrm>
            <a:off x="971600" y="1437325"/>
            <a:ext cx="3960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900">
                <a:latin typeface="华文细黑" pitchFamily="2" charset="-122"/>
                <a:ea typeface="华文细黑" pitchFamily="2" charset="-122"/>
              </a:rPr>
              <a:t>重</a:t>
            </a:r>
            <a:endParaRPr lang="en-US" altLang="zh-CN" sz="900">
              <a:latin typeface="华文细黑" pitchFamily="2" charset="-122"/>
              <a:ea typeface="华文细黑" pitchFamily="2" charset="-122"/>
            </a:endParaRPr>
          </a:p>
          <a:p>
            <a:r>
              <a:rPr lang="zh-CN" altLang="en-US" sz="900">
                <a:latin typeface="华文细黑" pitchFamily="2" charset="-122"/>
                <a:ea typeface="华文细黑" pitchFamily="2" charset="-122"/>
              </a:rPr>
              <a:t>货</a:t>
            </a:r>
          </a:p>
        </p:txBody>
      </p:sp>
      <p:sp>
        <p:nvSpPr>
          <p:cNvPr id="213" name="TextBox 212"/>
          <p:cNvSpPr txBox="1"/>
          <p:nvPr/>
        </p:nvSpPr>
        <p:spPr>
          <a:xfrm>
            <a:off x="972808" y="2058402"/>
            <a:ext cx="39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900">
                <a:latin typeface="华文细黑" pitchFamily="2" charset="-122"/>
                <a:ea typeface="华文细黑" pitchFamily="2" charset="-122"/>
              </a:rPr>
              <a:t>轻</a:t>
            </a:r>
            <a:endParaRPr lang="en-US" altLang="zh-CN" sz="900">
              <a:latin typeface="华文细黑" pitchFamily="2" charset="-122"/>
              <a:ea typeface="华文细黑" pitchFamily="2" charset="-122"/>
            </a:endParaRPr>
          </a:p>
          <a:p>
            <a:r>
              <a:rPr lang="zh-CN" altLang="en-US" sz="900">
                <a:latin typeface="华文细黑" pitchFamily="2" charset="-122"/>
                <a:ea typeface="华文细黑" pitchFamily="2" charset="-122"/>
              </a:rPr>
              <a:t>货</a:t>
            </a:r>
          </a:p>
        </p:txBody>
      </p:sp>
      <p:sp>
        <p:nvSpPr>
          <p:cNvPr id="219" name="TextBox 218"/>
          <p:cNvSpPr txBox="1"/>
          <p:nvPr/>
        </p:nvSpPr>
        <p:spPr>
          <a:xfrm>
            <a:off x="1547664" y="2427734"/>
            <a:ext cx="97132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900">
                <a:latin typeface="华文细黑" pitchFamily="2" charset="-122"/>
                <a:ea typeface="华文细黑" pitchFamily="2" charset="-122"/>
              </a:rPr>
              <a:t>B2C</a:t>
            </a:r>
            <a:endParaRPr lang="zh-CN" altLang="en-US" sz="9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220" name="TextBox 219"/>
          <p:cNvSpPr txBox="1"/>
          <p:nvPr/>
        </p:nvSpPr>
        <p:spPr>
          <a:xfrm>
            <a:off x="3059832" y="2427734"/>
            <a:ext cx="59081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900">
                <a:latin typeface="华文细黑" pitchFamily="2" charset="-122"/>
                <a:ea typeface="华文细黑" pitchFamily="2" charset="-122"/>
              </a:rPr>
              <a:t>B2B</a:t>
            </a:r>
            <a:endParaRPr lang="zh-CN" altLang="en-US" sz="900">
              <a:latin typeface="华文细黑" pitchFamily="2" charset="-122"/>
              <a:ea typeface="华文细黑" pitchFamily="2" charset="-122"/>
            </a:endParaRPr>
          </a:p>
        </p:txBody>
      </p:sp>
      <p:grpSp>
        <p:nvGrpSpPr>
          <p:cNvPr id="19" name="组合 18"/>
          <p:cNvGrpSpPr/>
          <p:nvPr/>
        </p:nvGrpSpPr>
        <p:grpSpPr>
          <a:xfrm>
            <a:off x="1691680" y="1311734"/>
            <a:ext cx="2052176" cy="1043992"/>
            <a:chOff x="1763688" y="1352844"/>
            <a:chExt cx="1861072" cy="1002882"/>
          </a:xfrm>
        </p:grpSpPr>
        <p:sp>
          <p:nvSpPr>
            <p:cNvPr id="225" name="椭圆 105"/>
            <p:cNvSpPr/>
            <p:nvPr/>
          </p:nvSpPr>
          <p:spPr>
            <a:xfrm>
              <a:off x="1763688" y="1352844"/>
              <a:ext cx="1861072" cy="1002882"/>
            </a:xfrm>
            <a:prstGeom prst="ellipse">
              <a:avLst/>
            </a:prstGeom>
            <a:solidFill>
              <a:srgbClr val="323C64"/>
            </a:solidFill>
          </p:spPr>
          <p:txBody>
            <a:bodyPr wrap="square" rtlCol="0" anchor="ctr">
              <a:no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1400" b="1">
                  <a:solidFill>
                    <a:schemeClr val="bg1"/>
                  </a:solidFill>
                  <a:latin typeface="华文细黑" pitchFamily="2" charset="-122"/>
                  <a:ea typeface="华文细黑" pitchFamily="2" charset="-122"/>
                </a:rPr>
                <a:t> </a:t>
              </a:r>
              <a:endParaRPr lang="zh-CN" altLang="en-US" sz="1400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229" name="Text Box 2"/>
            <p:cNvSpPr txBox="1">
              <a:spLocks noChangeArrowheads="1"/>
            </p:cNvSpPr>
            <p:nvPr/>
          </p:nvSpPr>
          <p:spPr bwMode="auto">
            <a:xfrm>
              <a:off x="2143890" y="1779662"/>
              <a:ext cx="500510" cy="27699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algn="just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altLang="en-US" sz="1200" b="1" i="0" u="none" strike="noStrike" cap="none" normalizeH="0" baseline="0">
                  <a:ln>
                    <a:noFill/>
                  </a:ln>
                  <a:solidFill>
                    <a:schemeClr val="bg1"/>
                  </a:solidFill>
                  <a:effectLst/>
                  <a:latin typeface="华文细黑" pitchFamily="2" charset="-122"/>
                  <a:ea typeface="华文细黑" pitchFamily="2" charset="-122"/>
                </a:rPr>
                <a:t>德邦</a:t>
              </a:r>
              <a:endParaRPr kumimoji="0" lang="zh-CN" altLang="zh-CN" sz="1200" b="1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华文细黑" pitchFamily="2" charset="-122"/>
                <a:ea typeface="华文细黑" pitchFamily="2" charset="-122"/>
              </a:endParaRPr>
            </a:p>
          </p:txBody>
        </p:sp>
      </p:grpSp>
      <p:grpSp>
        <p:nvGrpSpPr>
          <p:cNvPr id="18" name="组合 17"/>
          <p:cNvGrpSpPr/>
          <p:nvPr/>
        </p:nvGrpSpPr>
        <p:grpSpPr>
          <a:xfrm>
            <a:off x="2627784" y="1376172"/>
            <a:ext cx="1018985" cy="547506"/>
            <a:chOff x="2668449" y="1517417"/>
            <a:chExt cx="832138" cy="547506"/>
          </a:xfrm>
        </p:grpSpPr>
        <p:sp>
          <p:nvSpPr>
            <p:cNvPr id="224" name="椭圆 104"/>
            <p:cNvSpPr/>
            <p:nvPr/>
          </p:nvSpPr>
          <p:spPr>
            <a:xfrm>
              <a:off x="2668449" y="1517417"/>
              <a:ext cx="832138" cy="547506"/>
            </a:xfrm>
            <a:prstGeom prst="ellipse">
              <a:avLst/>
            </a:prstGeom>
            <a:solidFill>
              <a:srgbClr val="7030A0"/>
            </a:solidFill>
          </p:spPr>
          <p:txBody>
            <a:bodyPr wrap="square" rtlCol="0" anchor="ctr">
              <a:no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700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230" name="Text Box 2"/>
            <p:cNvSpPr txBox="1">
              <a:spLocks noChangeArrowheads="1"/>
            </p:cNvSpPr>
            <p:nvPr/>
          </p:nvSpPr>
          <p:spPr bwMode="auto">
            <a:xfrm>
              <a:off x="2865270" y="1650986"/>
              <a:ext cx="612447" cy="261610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algn="just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lang="zh-CN" altLang="en-US" sz="1100" b="1">
                  <a:solidFill>
                    <a:schemeClr val="bg1"/>
                  </a:solidFill>
                  <a:latin typeface="华文细黑" pitchFamily="2" charset="-122"/>
                  <a:ea typeface="华文细黑" pitchFamily="2" charset="-122"/>
                </a:rPr>
                <a:t>跨越</a:t>
              </a:r>
              <a:endParaRPr kumimoji="0" lang="zh-CN" altLang="zh-CN" sz="1100" b="1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华文细黑" pitchFamily="2" charset="-122"/>
                <a:ea typeface="华文细黑" pitchFamily="2" charset="-122"/>
              </a:endParaRPr>
            </a:p>
          </p:txBody>
        </p:sp>
      </p:grpSp>
      <p:grpSp>
        <p:nvGrpSpPr>
          <p:cNvPr id="239" name="组合 238"/>
          <p:cNvGrpSpPr/>
          <p:nvPr/>
        </p:nvGrpSpPr>
        <p:grpSpPr>
          <a:xfrm>
            <a:off x="465913" y="3172382"/>
            <a:ext cx="4178095" cy="1143941"/>
            <a:chOff x="465913" y="3145537"/>
            <a:chExt cx="4178095" cy="1010389"/>
          </a:xfrm>
        </p:grpSpPr>
        <p:sp>
          <p:nvSpPr>
            <p:cNvPr id="9" name="Text Box 2"/>
            <p:cNvSpPr txBox="1">
              <a:spLocks noChangeArrowheads="1"/>
            </p:cNvSpPr>
            <p:nvPr/>
          </p:nvSpPr>
          <p:spPr bwMode="auto">
            <a:xfrm>
              <a:off x="1475656" y="3927345"/>
              <a:ext cx="550889" cy="19029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algn="just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altLang="en-US" sz="80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华文细黑" pitchFamily="2" charset="-122"/>
                  <a:ea typeface="华文细黑" pitchFamily="2" charset="-122"/>
                </a:rPr>
                <a:t>分部</a:t>
              </a:r>
              <a:endParaRPr kumimoji="0" lang="zh-CN" altLang="zh-CN" sz="80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细黑" pitchFamily="2" charset="-122"/>
                <a:ea typeface="华文细黑" pitchFamily="2" charset="-122"/>
              </a:endParaRPr>
            </a:p>
          </p:txBody>
        </p:sp>
        <p:grpSp>
          <p:nvGrpSpPr>
            <p:cNvPr id="45" name="组合 130"/>
            <p:cNvGrpSpPr/>
            <p:nvPr/>
          </p:nvGrpSpPr>
          <p:grpSpPr>
            <a:xfrm>
              <a:off x="1763688" y="3426703"/>
              <a:ext cx="515117" cy="729223"/>
              <a:chOff x="4067945" y="1857494"/>
              <a:chExt cx="580066" cy="588066"/>
            </a:xfrm>
          </p:grpSpPr>
          <p:sp>
            <p:nvSpPr>
              <p:cNvPr id="54" name="任意多边形 140"/>
              <p:cNvSpPr/>
              <p:nvPr/>
            </p:nvSpPr>
            <p:spPr>
              <a:xfrm rot="8785998">
                <a:off x="4067945" y="1857494"/>
                <a:ext cx="580066" cy="238196"/>
              </a:xfrm>
              <a:custGeom>
                <a:gdLst>
                  <a:gd name="connsiteX0" fmla="*/ 0 w 1455313"/>
                  <a:gd name="connsiteY0" fmla="*/ 0 h 450760"/>
                  <a:gd name="connsiteX1" fmla="*/ 605307 w 1455313"/>
                  <a:gd name="connsiteY1" fmla="*/ 341290 h 450760"/>
                  <a:gd name="connsiteX2" fmla="*/ 1455313 w 1455313"/>
                  <a:gd name="connsiteY2" fmla="*/ 450760 h 45076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455313" h="450760">
                    <a:moveTo>
                      <a:pt x="0" y="0"/>
                    </a:moveTo>
                    <a:cubicBezTo>
                      <a:pt x="181377" y="133081"/>
                      <a:pt x="362755" y="266163"/>
                      <a:pt x="605307" y="341290"/>
                    </a:cubicBezTo>
                    <a:cubicBezTo>
                      <a:pt x="847859" y="416417"/>
                      <a:pt x="1151586" y="433588"/>
                      <a:pt x="1455313" y="450760"/>
                    </a:cubicBezTo>
                  </a:path>
                </a:pathLst>
              </a:custGeom>
              <a:noFill/>
              <a:ln>
                <a:solidFill>
                  <a:schemeClr val="tx1"/>
                </a:solidFill>
                <a:headEnd type="triangle"/>
              </a:ln>
            </p:spPr>
            <p:txBody>
              <a:bodyPr rtlCol="0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55" name="任意多边形 141"/>
              <p:cNvSpPr/>
              <p:nvPr/>
            </p:nvSpPr>
            <p:spPr>
              <a:xfrm rot="13222318" flipV="1">
                <a:off x="4067945" y="2207364"/>
                <a:ext cx="580066" cy="238196"/>
              </a:xfrm>
              <a:custGeom>
                <a:gdLst>
                  <a:gd name="connsiteX0" fmla="*/ 0 w 1455313"/>
                  <a:gd name="connsiteY0" fmla="*/ 0 h 450760"/>
                  <a:gd name="connsiteX1" fmla="*/ 605307 w 1455313"/>
                  <a:gd name="connsiteY1" fmla="*/ 341290 h 450760"/>
                  <a:gd name="connsiteX2" fmla="*/ 1455313 w 1455313"/>
                  <a:gd name="connsiteY2" fmla="*/ 450760 h 45076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455313" h="450760">
                    <a:moveTo>
                      <a:pt x="0" y="0"/>
                    </a:moveTo>
                    <a:cubicBezTo>
                      <a:pt x="181377" y="133081"/>
                      <a:pt x="362755" y="266163"/>
                      <a:pt x="605307" y="341290"/>
                    </a:cubicBezTo>
                    <a:cubicBezTo>
                      <a:pt x="847859" y="416417"/>
                      <a:pt x="1151586" y="433588"/>
                      <a:pt x="1455313" y="450760"/>
                    </a:cubicBezTo>
                  </a:path>
                </a:pathLst>
              </a:custGeom>
              <a:noFill/>
              <a:ln>
                <a:solidFill>
                  <a:schemeClr val="tx1"/>
                </a:solidFill>
                <a:headEnd type="triangle"/>
              </a:ln>
            </p:spPr>
            <p:txBody>
              <a:bodyPr rtlCol="0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华文细黑" pitchFamily="2" charset="-122"/>
                  <a:ea typeface="华文细黑" pitchFamily="2" charset="-122"/>
                </a:endParaRPr>
              </a:p>
            </p:txBody>
          </p:sp>
        </p:grpSp>
        <p:sp>
          <p:nvSpPr>
            <p:cNvPr id="47" name="任意多边形 132"/>
            <p:cNvSpPr/>
            <p:nvPr/>
          </p:nvSpPr>
          <p:spPr>
            <a:xfrm rot="11372781" flipV="1">
              <a:off x="2792727" y="3822252"/>
              <a:ext cx="515117" cy="295371"/>
            </a:xfrm>
            <a:custGeom>
              <a:gdLst>
                <a:gd name="connsiteX0" fmla="*/ 0 w 1455313"/>
                <a:gd name="connsiteY0" fmla="*/ 0 h 450760"/>
                <a:gd name="connsiteX1" fmla="*/ 605307 w 1455313"/>
                <a:gd name="connsiteY1" fmla="*/ 341290 h 450760"/>
                <a:gd name="connsiteX2" fmla="*/ 1455313 w 1455313"/>
                <a:gd name="connsiteY2" fmla="*/ 450760 h 45076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55313" h="450760">
                  <a:moveTo>
                    <a:pt x="0" y="0"/>
                  </a:moveTo>
                  <a:cubicBezTo>
                    <a:pt x="181377" y="133081"/>
                    <a:pt x="362755" y="266163"/>
                    <a:pt x="605307" y="341290"/>
                  </a:cubicBezTo>
                  <a:cubicBezTo>
                    <a:pt x="847859" y="416417"/>
                    <a:pt x="1151586" y="433588"/>
                    <a:pt x="1455313" y="450760"/>
                  </a:cubicBezTo>
                </a:path>
              </a:pathLst>
            </a:custGeom>
            <a:noFill/>
            <a:ln>
              <a:solidFill>
                <a:schemeClr val="tx1"/>
              </a:solidFill>
              <a:headEnd type="triangle"/>
            </a:ln>
          </p:spPr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latin typeface="华文细黑" pitchFamily="2" charset="-122"/>
                <a:ea typeface="华文细黑" pitchFamily="2" charset="-122"/>
              </a:endParaRPr>
            </a:p>
          </p:txBody>
        </p:sp>
        <p:grpSp>
          <p:nvGrpSpPr>
            <p:cNvPr id="3" name="组合 2"/>
            <p:cNvGrpSpPr/>
            <p:nvPr/>
          </p:nvGrpSpPr>
          <p:grpSpPr>
            <a:xfrm>
              <a:off x="465913" y="3145537"/>
              <a:ext cx="4178095" cy="918070"/>
              <a:chOff x="712089" y="3145537"/>
              <a:chExt cx="4178095" cy="918070"/>
            </a:xfrm>
          </p:grpSpPr>
          <p:sp>
            <p:nvSpPr>
              <p:cNvPr id="8" name="Text Box 2"/>
              <p:cNvSpPr txBox="1">
                <a:spLocks noChangeArrowheads="1"/>
              </p:cNvSpPr>
              <p:nvPr/>
            </p:nvSpPr>
            <p:spPr bwMode="auto">
              <a:xfrm>
                <a:off x="712089" y="3873315"/>
                <a:ext cx="550889" cy="190292"/>
              </a:xfrm>
              <a:prstGeom prst="rect">
                <a:avLst/>
              </a:prstGeom>
              <a:noFill/>
              <a:ln>
                <a:noFill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marL="0" marR="0" lvl="0" indent="0" algn="just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r>
                  <a:rPr kumimoji="0" lang="zh-CN" altLang="en-US" sz="800" i="0" u="none" strike="noStrike" cap="none" normalizeH="0" baseline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华文细黑" pitchFamily="2" charset="-122"/>
                    <a:ea typeface="华文细黑" pitchFamily="2" charset="-122"/>
                  </a:rPr>
                  <a:t>客户</a:t>
                </a:r>
                <a:endParaRPr kumimoji="0" lang="zh-CN" altLang="zh-CN" sz="80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37" name="Text Box 2"/>
              <p:cNvSpPr txBox="1">
                <a:spLocks noChangeArrowheads="1"/>
              </p:cNvSpPr>
              <p:nvPr/>
            </p:nvSpPr>
            <p:spPr bwMode="auto">
              <a:xfrm>
                <a:off x="3850774" y="3521318"/>
                <a:ext cx="587674" cy="190292"/>
              </a:xfrm>
              <a:prstGeom prst="rect">
                <a:avLst/>
              </a:prstGeom>
              <a:noFill/>
              <a:ln>
                <a:noFill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marL="0" marR="0" lvl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r>
                  <a:rPr kumimoji="0" lang="zh-CN" altLang="en-US" sz="800" i="0" u="none" strike="noStrike" cap="none" normalizeH="0" baseline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华文细黑" pitchFamily="2" charset="-122"/>
                    <a:ea typeface="华文细黑" pitchFamily="2" charset="-122"/>
                  </a:rPr>
                  <a:t> 送货</a:t>
                </a:r>
                <a:endParaRPr kumimoji="0" lang="zh-CN" altLang="zh-CN" sz="80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38" name="Text Box 2"/>
              <p:cNvSpPr txBox="1">
                <a:spLocks noChangeArrowheads="1"/>
              </p:cNvSpPr>
              <p:nvPr/>
            </p:nvSpPr>
            <p:spPr bwMode="auto">
              <a:xfrm>
                <a:off x="1115616" y="3521318"/>
                <a:ext cx="587674" cy="190292"/>
              </a:xfrm>
              <a:prstGeom prst="rect">
                <a:avLst/>
              </a:prstGeom>
              <a:noFill/>
              <a:ln>
                <a:noFill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marL="0" marR="0" lvl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r>
                  <a:rPr kumimoji="0" lang="zh-CN" altLang="en-US" sz="800" i="0" u="none" strike="noStrike" cap="none" normalizeH="0" baseline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华文细黑" pitchFamily="2" charset="-122"/>
                    <a:ea typeface="华文细黑" pitchFamily="2" charset="-122"/>
                  </a:rPr>
                  <a:t> 接货</a:t>
                </a:r>
                <a:endParaRPr kumimoji="0" lang="zh-CN" altLang="zh-CN" sz="80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华文细黑" pitchFamily="2" charset="-122"/>
                  <a:ea typeface="华文细黑" pitchFamily="2" charset="-122"/>
                </a:endParaRPr>
              </a:p>
            </p:txBody>
          </p:sp>
          <p:grpSp>
            <p:nvGrpSpPr>
              <p:cNvPr id="40" name="组合 54"/>
              <p:cNvGrpSpPr/>
              <p:nvPr/>
            </p:nvGrpSpPr>
            <p:grpSpPr>
              <a:xfrm>
                <a:off x="2436387" y="3145537"/>
                <a:ext cx="791885" cy="557916"/>
                <a:chOff x="4939279" y="1479462"/>
                <a:chExt cx="729342" cy="468559"/>
              </a:xfrm>
            </p:grpSpPr>
            <p:pic>
              <p:nvPicPr>
                <p:cNvPr id="56" name="Picture 2"/>
                <p:cNvPicPr>
                  <a:picLocks noChangeAspect="1" noChangeArrowheads="1"/>
                </p:cNvPicPr>
                <p:nvPr/>
              </p:nvPicPr>
              <p:blipFill>
                <a:blip r:embed="rId15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 bwMode="auto">
                <a:xfrm>
                  <a:off x="5059938" y="1479462"/>
                  <a:ext cx="413497" cy="26597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sp>
              <p:nvSpPr>
                <p:cNvPr id="57" name="TextBox 102"/>
                <p:cNvSpPr txBox="1"/>
                <p:nvPr/>
              </p:nvSpPr>
              <p:spPr bwMode="auto">
                <a:xfrm>
                  <a:off x="4939279" y="1751400"/>
                  <a:ext cx="729342" cy="196621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FAA26D3D-D897-4be2-8F04-BA451C77F1D7}">
                    <ma14:placeholderFlag xmlns:ma14="http://schemas.microsoft.com/office/mac/drawingml/2011/main" xmlns="" val="1"/>
                  </a:ext>
                </a:extLst>
              </p:spPr>
              <p:txBody>
                <a:bodyPr vert="horz" wrap="square" lIns="36000" tIns="36000" rIns="36000" bIns="36000" numCol="1" rtlCol="0" anchor="ctr" anchorCtr="0" compatLnSpc="1">
                  <a:prstTxWarp prst="textNoShape">
                    <a:avLst/>
                  </a:prstTxWarp>
                  <a:sp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>
                    <a:lnSpc>
                      <a:spcPts val="1500"/>
                    </a:lnSpc>
                  </a:pPr>
                  <a:r>
                    <a:rPr lang="zh-CN" altLang="en-US" sz="800" kern="0">
                      <a:latin typeface="华文细黑" pitchFamily="2" charset="-122"/>
                      <a:ea typeface="华文细黑" pitchFamily="2" charset="-122"/>
                      <a:cs typeface="华文黑体" pitchFamily="2" charset="-122"/>
                    </a:rPr>
                    <a:t>机场转运</a:t>
                  </a:r>
                </a:p>
              </p:txBody>
            </p:sp>
          </p:grpSp>
          <p:cxnSp>
            <p:nvCxnSpPr>
              <p:cNvPr id="41" name="直接箭头连接符 114"/>
              <p:cNvCxnSpPr/>
              <p:nvPr/>
            </p:nvCxnSpPr>
            <p:spPr>
              <a:xfrm>
                <a:off x="1170088" y="3815891"/>
                <a:ext cx="432000" cy="0"/>
              </a:xfrm>
              <a:prstGeom prst="straightConnector1">
                <a:avLst/>
              </a:prstGeom>
              <a:ln>
                <a:solidFill>
                  <a:srgbClr val="373C64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pic>
            <p:nvPicPr>
              <p:cNvPr id="43" name="Picture 3" descr="F:\新建文件夹\business-professor.png"/>
              <p:cNvPicPr>
                <a:picLocks noChangeAspect="1" noChangeArrowheads="1"/>
              </p:cNvPicPr>
              <p:nvPr/>
            </p:nvPicPr>
            <p:blipFill>
              <a:blip r:embed="rId15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737291" y="3422234"/>
                <a:ext cx="350745" cy="49627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44" name="Picture 1266"/>
              <p:cNvPicPr>
                <a:picLocks noChangeAspect="1" noChangeArrowheads="1"/>
              </p:cNvPicPr>
              <p:nvPr/>
            </p:nvPicPr>
            <p:blipFill>
              <a:blip r:embed="rId15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1619672" y="3507854"/>
                <a:ext cx="318478" cy="47549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46" name="任意多边形 131"/>
              <p:cNvSpPr/>
              <p:nvPr/>
            </p:nvSpPr>
            <p:spPr>
              <a:xfrm rot="10306534">
                <a:off x="3043142" y="3491144"/>
                <a:ext cx="515117" cy="295371"/>
              </a:xfrm>
              <a:custGeom>
                <a:gdLst>
                  <a:gd name="connsiteX0" fmla="*/ 0 w 1455313"/>
                  <a:gd name="connsiteY0" fmla="*/ 0 h 450760"/>
                  <a:gd name="connsiteX1" fmla="*/ 605307 w 1455313"/>
                  <a:gd name="connsiteY1" fmla="*/ 341290 h 450760"/>
                  <a:gd name="connsiteX2" fmla="*/ 1455313 w 1455313"/>
                  <a:gd name="connsiteY2" fmla="*/ 450760 h 45076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455313" h="450760">
                    <a:moveTo>
                      <a:pt x="0" y="0"/>
                    </a:moveTo>
                    <a:cubicBezTo>
                      <a:pt x="181377" y="133081"/>
                      <a:pt x="362755" y="266163"/>
                      <a:pt x="605307" y="341290"/>
                    </a:cubicBezTo>
                    <a:cubicBezTo>
                      <a:pt x="847859" y="416417"/>
                      <a:pt x="1151586" y="433588"/>
                      <a:pt x="1455313" y="450760"/>
                    </a:cubicBezTo>
                  </a:path>
                </a:pathLst>
              </a:custGeom>
              <a:noFill/>
              <a:ln>
                <a:solidFill>
                  <a:schemeClr val="tx1"/>
                </a:solidFill>
                <a:headEnd type="triangle"/>
              </a:ln>
            </p:spPr>
            <p:txBody>
              <a:bodyPr rtlCol="0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50" name="任意多边形 138"/>
              <p:cNvSpPr/>
              <p:nvPr/>
            </p:nvSpPr>
            <p:spPr>
              <a:xfrm rot="8916334">
                <a:off x="1213776" y="3220128"/>
                <a:ext cx="1274996" cy="371740"/>
              </a:xfrm>
              <a:custGeom>
                <a:gdLst>
                  <a:gd name="connsiteX0" fmla="*/ 0 w 1455313"/>
                  <a:gd name="connsiteY0" fmla="*/ 0 h 450760"/>
                  <a:gd name="connsiteX1" fmla="*/ 605307 w 1455313"/>
                  <a:gd name="connsiteY1" fmla="*/ 341290 h 450760"/>
                  <a:gd name="connsiteX2" fmla="*/ 1455313 w 1455313"/>
                  <a:gd name="connsiteY2" fmla="*/ 450760 h 45076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455313" h="450760">
                    <a:moveTo>
                      <a:pt x="0" y="0"/>
                    </a:moveTo>
                    <a:cubicBezTo>
                      <a:pt x="181377" y="133081"/>
                      <a:pt x="362755" y="266163"/>
                      <a:pt x="605307" y="341290"/>
                    </a:cubicBezTo>
                    <a:cubicBezTo>
                      <a:pt x="847859" y="416417"/>
                      <a:pt x="1151586" y="433588"/>
                      <a:pt x="1455313" y="450760"/>
                    </a:cubicBezTo>
                  </a:path>
                </a:pathLst>
              </a:custGeom>
              <a:noFill/>
              <a:ln>
                <a:solidFill>
                  <a:schemeClr val="tx1"/>
                </a:solidFill>
                <a:prstDash val="dash"/>
                <a:headEnd type="triangle"/>
              </a:ln>
            </p:spPr>
            <p:txBody>
              <a:bodyPr rtlCol="0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51" name="任意多边形 139"/>
              <p:cNvSpPr/>
              <p:nvPr/>
            </p:nvSpPr>
            <p:spPr>
              <a:xfrm rot="10961900">
                <a:off x="3225424" y="3252571"/>
                <a:ext cx="1209604" cy="372544"/>
              </a:xfrm>
              <a:custGeom>
                <a:gdLst>
                  <a:gd name="connsiteX0" fmla="*/ 0 w 1455313"/>
                  <a:gd name="connsiteY0" fmla="*/ 0 h 450760"/>
                  <a:gd name="connsiteX1" fmla="*/ 605307 w 1455313"/>
                  <a:gd name="connsiteY1" fmla="*/ 341290 h 450760"/>
                  <a:gd name="connsiteX2" fmla="*/ 1455313 w 1455313"/>
                  <a:gd name="connsiteY2" fmla="*/ 450760 h 45076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455313" h="450760">
                    <a:moveTo>
                      <a:pt x="0" y="0"/>
                    </a:moveTo>
                    <a:cubicBezTo>
                      <a:pt x="181377" y="133081"/>
                      <a:pt x="362755" y="266163"/>
                      <a:pt x="605307" y="341290"/>
                    </a:cubicBezTo>
                    <a:cubicBezTo>
                      <a:pt x="847859" y="416417"/>
                      <a:pt x="1151586" y="433588"/>
                      <a:pt x="1455313" y="450760"/>
                    </a:cubicBezTo>
                  </a:path>
                </a:pathLst>
              </a:custGeom>
              <a:noFill/>
              <a:ln>
                <a:solidFill>
                  <a:schemeClr val="tx1"/>
                </a:solidFill>
                <a:prstDash val="dash"/>
                <a:headEnd type="triangle"/>
              </a:ln>
            </p:spPr>
            <p:txBody>
              <a:bodyPr rtlCol="0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52" name="Text Box 2"/>
              <p:cNvSpPr txBox="1">
                <a:spLocks noChangeArrowheads="1"/>
              </p:cNvSpPr>
              <p:nvPr/>
            </p:nvSpPr>
            <p:spPr bwMode="auto">
              <a:xfrm>
                <a:off x="1892406" y="3212839"/>
                <a:ext cx="587674" cy="190292"/>
              </a:xfrm>
              <a:prstGeom prst="rect">
                <a:avLst/>
              </a:prstGeom>
              <a:noFill/>
              <a:ln>
                <a:noFill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marL="0" marR="0" lvl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r>
                  <a:rPr kumimoji="0" lang="zh-CN" altLang="en-US" sz="800" i="0" u="none" strike="noStrike" cap="none" normalizeH="0" baseline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华文细黑" pitchFamily="2" charset="-122"/>
                    <a:ea typeface="华文细黑" pitchFamily="2" charset="-122"/>
                  </a:rPr>
                  <a:t> </a:t>
                </a:r>
                <a:r>
                  <a:rPr lang="zh-CN" altLang="en-US" sz="800">
                    <a:latin typeface="华文细黑" pitchFamily="2" charset="-122"/>
                    <a:ea typeface="华文细黑" pitchFamily="2" charset="-122"/>
                  </a:rPr>
                  <a:t>紧急件</a:t>
                </a:r>
                <a:endParaRPr kumimoji="0" lang="zh-CN" altLang="zh-CN" sz="80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53" name="Text Box 2"/>
              <p:cNvSpPr txBox="1">
                <a:spLocks noChangeArrowheads="1"/>
              </p:cNvSpPr>
              <p:nvPr/>
            </p:nvSpPr>
            <p:spPr bwMode="auto">
              <a:xfrm>
                <a:off x="3194888" y="3283038"/>
                <a:ext cx="587674" cy="190292"/>
              </a:xfrm>
              <a:prstGeom prst="rect">
                <a:avLst/>
              </a:prstGeom>
              <a:noFill/>
              <a:ln>
                <a:noFill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marL="0" marR="0" lvl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r>
                  <a:rPr kumimoji="0" lang="zh-CN" altLang="en-US" sz="800" i="0" u="none" strike="noStrike" cap="none" normalizeH="0" baseline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华文细黑" pitchFamily="2" charset="-122"/>
                    <a:ea typeface="华文细黑" pitchFamily="2" charset="-122"/>
                  </a:rPr>
                  <a:t> </a:t>
                </a:r>
                <a:r>
                  <a:rPr lang="zh-CN" altLang="en-US" sz="800">
                    <a:latin typeface="华文细黑" pitchFamily="2" charset="-122"/>
                    <a:ea typeface="华文细黑" pitchFamily="2" charset="-122"/>
                  </a:rPr>
                  <a:t>紧急件</a:t>
                </a:r>
                <a:endParaRPr kumimoji="0" lang="zh-CN" altLang="zh-CN" sz="80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华文细黑" pitchFamily="2" charset="-122"/>
                  <a:ea typeface="华文细黑" pitchFamily="2" charset="-122"/>
                </a:endParaRPr>
              </a:p>
            </p:txBody>
          </p:sp>
          <p:pic>
            <p:nvPicPr>
              <p:cNvPr id="236" name="Picture 1266"/>
              <p:cNvPicPr>
                <a:picLocks noChangeAspect="1" noChangeArrowheads="1"/>
              </p:cNvPicPr>
              <p:nvPr/>
            </p:nvPicPr>
            <p:blipFill>
              <a:blip r:embed="rId15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3587052" y="3507854"/>
                <a:ext cx="318478" cy="47549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cxnSp>
            <p:nvCxnSpPr>
              <p:cNvPr id="237" name="直接箭头连接符 114"/>
              <p:cNvCxnSpPr/>
              <p:nvPr/>
            </p:nvCxnSpPr>
            <p:spPr>
              <a:xfrm>
                <a:off x="3933610" y="3815891"/>
                <a:ext cx="432000" cy="0"/>
              </a:xfrm>
              <a:prstGeom prst="straightConnector1">
                <a:avLst/>
              </a:prstGeom>
              <a:ln>
                <a:solidFill>
                  <a:srgbClr val="373C64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pic>
            <p:nvPicPr>
              <p:cNvPr id="238" name="Picture 3" descr="F:\新建文件夹\business-professor.png"/>
              <p:cNvPicPr>
                <a:picLocks noChangeAspect="1" noChangeArrowheads="1"/>
              </p:cNvPicPr>
              <p:nvPr/>
            </p:nvPicPr>
            <p:blipFill>
              <a:blip r:embed="rId15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4320230" y="3422234"/>
                <a:ext cx="350745" cy="49627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240" name="Text Box 2"/>
              <p:cNvSpPr txBox="1">
                <a:spLocks noChangeArrowheads="1"/>
              </p:cNvSpPr>
              <p:nvPr/>
            </p:nvSpPr>
            <p:spPr bwMode="auto">
              <a:xfrm>
                <a:off x="4339295" y="3873315"/>
                <a:ext cx="550889" cy="190292"/>
              </a:xfrm>
              <a:prstGeom prst="rect">
                <a:avLst/>
              </a:prstGeom>
              <a:noFill/>
              <a:ln>
                <a:noFill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marL="0" marR="0" lvl="0" indent="0" algn="just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r>
                  <a:rPr kumimoji="0" lang="zh-CN" altLang="en-US" sz="800" i="0" u="none" strike="noStrike" cap="none" normalizeH="0" baseline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华文细黑" pitchFamily="2" charset="-122"/>
                    <a:ea typeface="华文细黑" pitchFamily="2" charset="-122"/>
                  </a:rPr>
                  <a:t>客户</a:t>
                </a:r>
                <a:endParaRPr kumimoji="0" lang="zh-CN" altLang="zh-CN" sz="80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华文细黑" pitchFamily="2" charset="-122"/>
                  <a:ea typeface="华文细黑" pitchFamily="2" charset="-122"/>
                </a:endParaRPr>
              </a:p>
            </p:txBody>
          </p:sp>
        </p:grpSp>
      </p:grpSp>
      <p:grpSp>
        <p:nvGrpSpPr>
          <p:cNvPr id="244" name="组合 243"/>
          <p:cNvGrpSpPr/>
          <p:nvPr/>
        </p:nvGrpSpPr>
        <p:grpSpPr>
          <a:xfrm>
            <a:off x="3131840" y="4494747"/>
            <a:ext cx="1368049" cy="286233"/>
            <a:chOff x="1844322" y="4055040"/>
            <a:chExt cx="1132179" cy="200503"/>
          </a:xfrm>
        </p:grpSpPr>
        <p:sp>
          <p:nvSpPr>
            <p:cNvPr id="245" name="矩形标注 354"/>
            <p:cNvSpPr/>
            <p:nvPr/>
          </p:nvSpPr>
          <p:spPr>
            <a:xfrm>
              <a:off x="1918286" y="4055040"/>
              <a:ext cx="1010079" cy="188378"/>
            </a:xfrm>
            <a:prstGeom prst="wedgeRectCallout">
              <a:avLst>
                <a:gd name="adj1" fmla="val 29509"/>
                <a:gd name="adj2" fmla="val -65247"/>
              </a:avLst>
            </a:prstGeom>
            <a:solidFill>
              <a:schemeClr val="bg1">
                <a:lumMod val="95000"/>
              </a:schemeClr>
            </a:solidFill>
          </p:spPr>
          <p:txBody>
            <a:bodyPr wrap="square" rtlCol="0" anchor="ctr">
              <a:no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1600" b="1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246" name="TextBox 245"/>
            <p:cNvSpPr txBox="1"/>
            <p:nvPr/>
          </p:nvSpPr>
          <p:spPr>
            <a:xfrm>
              <a:off x="1844322" y="4055041"/>
              <a:ext cx="1132179" cy="20050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zh-CN" altLang="en-US" sz="1050" b="1">
                  <a:latin typeface="华文细黑" pitchFamily="2" charset="-122"/>
                  <a:ea typeface="华文细黑" pitchFamily="2" charset="-122"/>
                </a:rPr>
                <a:t>后端自营</a:t>
              </a:r>
              <a:endParaRPr lang="en-US" altLang="zh-CN" sz="1050">
                <a:latin typeface="华文细黑" pitchFamily="2" charset="-122"/>
                <a:ea typeface="华文细黑" pitchFamily="2" charset="-122"/>
              </a:endParaRPr>
            </a:p>
          </p:txBody>
        </p:sp>
      </p:grpSp>
      <p:grpSp>
        <p:nvGrpSpPr>
          <p:cNvPr id="275" name="组合 274"/>
          <p:cNvGrpSpPr/>
          <p:nvPr/>
        </p:nvGrpSpPr>
        <p:grpSpPr>
          <a:xfrm>
            <a:off x="573369" y="2714026"/>
            <a:ext cx="3926520" cy="316616"/>
            <a:chOff x="573073" y="2789514"/>
            <a:chExt cx="3905582" cy="316616"/>
          </a:xfrm>
        </p:grpSpPr>
        <p:sp>
          <p:nvSpPr>
            <p:cNvPr id="259" name="矩形 258"/>
            <p:cNvSpPr/>
            <p:nvPr/>
          </p:nvSpPr>
          <p:spPr>
            <a:xfrm>
              <a:off x="573073" y="2789514"/>
              <a:ext cx="3905582" cy="31661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1200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262" name="Title 1"/>
            <p:cNvSpPr txBox="1"/>
            <p:nvPr/>
          </p:nvSpPr>
          <p:spPr>
            <a:xfrm>
              <a:off x="902246" y="2805284"/>
              <a:ext cx="3290015" cy="236601"/>
            </a:xfrm>
            <a:prstGeom prst="rect">
              <a:avLst/>
            </a:prstGeom>
          </p:spPr>
          <p:txBody>
            <a:bodyPr vert="horz" wrap="square" lIns="68580" tIns="34290" rIns="68580" bIns="34290" rtlCol="0" anchor="ctr" anchorCtr="0">
              <a:noAutofit/>
            </a:bodyPr>
            <a:lstStyle>
              <a:defPPr>
                <a:defRPr lang="zh-CN"/>
              </a:defPPr>
              <a:lvl1pPr algn="l" defTabSz="914400" rtl="0" eaLnBrk="1" fontAlgn="base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zh-CN" altLang="en-US" sz="1200">
                  <a:latin typeface="华文细黑" pitchFamily="2" charset="-122"/>
                  <a:ea typeface="华文细黑" pitchFamily="2" charset="-122"/>
                  <a:cs typeface="华文黑体" pitchFamily="2" charset="-122"/>
                </a:rPr>
                <a:t>与德邦两端运营模式相同皆采取自营方式</a:t>
              </a:r>
            </a:p>
          </p:txBody>
        </p:sp>
      </p:grpSp>
      <p:grpSp>
        <p:nvGrpSpPr>
          <p:cNvPr id="263" name="组合 262"/>
          <p:cNvGrpSpPr/>
          <p:nvPr/>
        </p:nvGrpSpPr>
        <p:grpSpPr>
          <a:xfrm>
            <a:off x="1785891" y="4494747"/>
            <a:ext cx="1368049" cy="286233"/>
            <a:chOff x="1844322" y="4055040"/>
            <a:chExt cx="1132179" cy="200503"/>
          </a:xfrm>
        </p:grpSpPr>
        <p:sp>
          <p:nvSpPr>
            <p:cNvPr id="264" name="矩形标注 354"/>
            <p:cNvSpPr/>
            <p:nvPr/>
          </p:nvSpPr>
          <p:spPr>
            <a:xfrm>
              <a:off x="1918286" y="4055040"/>
              <a:ext cx="1010079" cy="188375"/>
            </a:xfrm>
            <a:prstGeom prst="wedgeRectCallout">
              <a:avLst>
                <a:gd name="adj1" fmla="val -24519"/>
                <a:gd name="adj2" fmla="val -60063"/>
              </a:avLst>
            </a:prstGeom>
            <a:solidFill>
              <a:schemeClr val="bg1">
                <a:lumMod val="95000"/>
              </a:schemeClr>
            </a:solidFill>
          </p:spPr>
          <p:txBody>
            <a:bodyPr wrap="square" rtlCol="0" anchor="ctr">
              <a:no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1600" b="1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265" name="TextBox 264"/>
            <p:cNvSpPr txBox="1"/>
            <p:nvPr/>
          </p:nvSpPr>
          <p:spPr>
            <a:xfrm>
              <a:off x="1844322" y="4055041"/>
              <a:ext cx="1132179" cy="20050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zh-CN" altLang="en-US" sz="1050" b="1">
                  <a:latin typeface="华文细黑" pitchFamily="2" charset="-122"/>
                  <a:ea typeface="华文细黑" pitchFamily="2" charset="-122"/>
                </a:rPr>
                <a:t>干线外包</a:t>
              </a:r>
              <a:endParaRPr lang="en-US" altLang="zh-CN" sz="1050" b="1">
                <a:latin typeface="华文细黑" pitchFamily="2" charset="-122"/>
                <a:ea typeface="华文细黑" pitchFamily="2" charset="-122"/>
              </a:endParaRPr>
            </a:p>
          </p:txBody>
        </p:sp>
      </p:grpSp>
      <p:sp>
        <p:nvSpPr>
          <p:cNvPr id="252" name="矩形 251"/>
          <p:cNvSpPr/>
          <p:nvPr/>
        </p:nvSpPr>
        <p:spPr>
          <a:xfrm>
            <a:off x="573073" y="823553"/>
            <a:ext cx="3926499" cy="31661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2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261" name="Title 1"/>
          <p:cNvSpPr txBox="1"/>
          <p:nvPr/>
        </p:nvSpPr>
        <p:spPr>
          <a:xfrm>
            <a:off x="899592" y="843558"/>
            <a:ext cx="3584524" cy="236601"/>
          </a:xfrm>
          <a:prstGeom prst="rect">
            <a:avLst/>
          </a:prstGeom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zh-CN"/>
            </a:defPPr>
            <a:lvl1pPr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20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定位</a:t>
            </a:r>
            <a:r>
              <a:rPr lang="en-US" altLang="zh-CN" sz="120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B2B</a:t>
            </a:r>
            <a:r>
              <a:rPr lang="zh-CN" altLang="en-US" sz="120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重货市场，与德邦零担重货市场高度</a:t>
            </a:r>
            <a:r>
              <a:rPr lang="zh-CN" altLang="en-US" sz="1200" smtClean="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重合</a:t>
            </a:r>
            <a:endParaRPr lang="zh-CN" altLang="en-US" sz="1200">
              <a:latin typeface="华文细黑" pitchFamily="2" charset="-122"/>
              <a:ea typeface="华文细黑" pitchFamily="2" charset="-122"/>
              <a:cs typeface="华文黑体" pitchFamily="2" charset="-122"/>
            </a:endParaRPr>
          </a:p>
        </p:txBody>
      </p:sp>
      <p:sp>
        <p:nvSpPr>
          <p:cNvPr id="268" name="矩形 267"/>
          <p:cNvSpPr/>
          <p:nvPr/>
        </p:nvSpPr>
        <p:spPr>
          <a:xfrm>
            <a:off x="4991845" y="823553"/>
            <a:ext cx="3249882" cy="31661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2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270" name="Title 1"/>
          <p:cNvSpPr txBox="1"/>
          <p:nvPr/>
        </p:nvSpPr>
        <p:spPr>
          <a:xfrm>
            <a:off x="5346826" y="843558"/>
            <a:ext cx="3050859" cy="236601"/>
          </a:xfrm>
          <a:prstGeom prst="rect">
            <a:avLst/>
          </a:prstGeom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zh-CN"/>
            </a:defPPr>
            <a:lvl1pPr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20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收入增长快，年复合增长率高达</a:t>
            </a:r>
            <a:r>
              <a:rPr lang="en-US" altLang="zh-CN" sz="120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132</a:t>
            </a:r>
            <a:r>
              <a:rPr lang="en-US" altLang="zh-CN" sz="1200" smtClean="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%</a:t>
            </a:r>
            <a:endParaRPr lang="zh-CN" altLang="en-US" sz="1200">
              <a:latin typeface="华文细黑" pitchFamily="2" charset="-122"/>
              <a:ea typeface="华文细黑" pitchFamily="2" charset="-122"/>
              <a:cs typeface="华文黑体" pitchFamily="2" charset="-122"/>
            </a:endParaRPr>
          </a:p>
        </p:txBody>
      </p:sp>
      <p:sp>
        <p:nvSpPr>
          <p:cNvPr id="271" name="矩形 368"/>
          <p:cNvSpPr/>
          <p:nvPr/>
        </p:nvSpPr>
        <p:spPr bwMode="auto">
          <a:xfrm>
            <a:off x="4860031" y="771550"/>
            <a:ext cx="3888433" cy="4064136"/>
          </a:xfrm>
          <a:prstGeom prst="rect">
            <a:avLst/>
          </a:prstGeom>
          <a:noFill/>
          <a:ln w="952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100" b="0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华文细黑" pitchFamily="2" charset="-122"/>
              <a:ea typeface="华文细黑" pitchFamily="2" charset="-122"/>
              <a:cs typeface="ＭＳ Ｐゴシック" charset="0"/>
            </a:endParaRPr>
          </a:p>
        </p:txBody>
      </p:sp>
      <p:grpSp>
        <p:nvGrpSpPr>
          <p:cNvPr id="273" name="组合 272"/>
          <p:cNvGrpSpPr/>
          <p:nvPr/>
        </p:nvGrpSpPr>
        <p:grpSpPr>
          <a:xfrm>
            <a:off x="5047202" y="1445409"/>
            <a:ext cx="3917286" cy="3085634"/>
            <a:chOff x="4891244" y="1051285"/>
            <a:chExt cx="3917286" cy="3824721"/>
          </a:xfrm>
        </p:grpSpPr>
        <p:grpSp>
          <p:nvGrpSpPr>
            <p:cNvPr id="231" name="组合 230"/>
            <p:cNvGrpSpPr/>
            <p:nvPr/>
          </p:nvGrpSpPr>
          <p:grpSpPr>
            <a:xfrm>
              <a:off x="4891244" y="1051285"/>
              <a:ext cx="3917286" cy="3824721"/>
              <a:chOff x="651987" y="1051285"/>
              <a:chExt cx="3917286" cy="1397451"/>
            </a:xfrm>
          </p:grpSpPr>
          <p:graphicFrame>
            <p:nvGraphicFramePr>
              <p:cNvPr id="235" name="图表 86"/>
              <p:cNvGraphicFramePr/>
              <p:nvPr>
                <p:extLst>
                  <p:ext uri="{D42A27DB-BD31-4B8C-83A1-F6EECF244321}">
                    <p14:modId xmlns:p14="http://schemas.microsoft.com/office/powerpoint/2010/main" val="2746762351"/>
                  </p:ext>
                </p:extLst>
              </p:nvPr>
            </p:nvGraphicFramePr>
            <p:xfrm>
              <a:off x="651987" y="1051285"/>
              <a:ext cx="3485238" cy="1397451"/>
            </p:xfrm>
            <a:graphic>
              <a:graphicData uri="http://schemas.openxmlformats.org/drawingml/2006/chart">
                <c:chart xmlns:c="http://schemas.openxmlformats.org/drawingml/2006/chart" r:id="rId158"/>
              </a:graphicData>
            </a:graphic>
          </p:graphicFrame>
          <p:sp>
            <p:nvSpPr>
              <p:cNvPr id="233" name="TextBox 232"/>
              <p:cNvSpPr txBox="1"/>
              <p:nvPr/>
            </p:nvSpPr>
            <p:spPr>
              <a:xfrm>
                <a:off x="3616714" y="1166832"/>
                <a:ext cx="952559" cy="14635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defTabSz="0">
                  <a:lnSpc>
                    <a:spcPct val="150000"/>
                  </a:lnSpc>
                  <a:tabLst>
                    <a:tab pos="5205095"/>
                  </a:tabLst>
                </a:pPr>
                <a:r>
                  <a:rPr lang="zh-CN" altLang="en-US" sz="1000">
                    <a:latin typeface="华文细黑" pitchFamily="2" charset="-122"/>
                    <a:ea typeface="华文细黑" pitchFamily="2" charset="-122"/>
                  </a:rPr>
                  <a:t>（估算值）</a:t>
                </a:r>
              </a:p>
            </p:txBody>
          </p:sp>
        </p:grpSp>
        <p:sp>
          <p:nvSpPr>
            <p:cNvPr id="272" name="TextBox 271"/>
            <p:cNvSpPr txBox="1"/>
            <p:nvPr/>
          </p:nvSpPr>
          <p:spPr>
            <a:xfrm rot="19526948">
              <a:off x="5923222" y="2334132"/>
              <a:ext cx="1407424" cy="40057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defTabSz="0">
                <a:lnSpc>
                  <a:spcPct val="150000"/>
                </a:lnSpc>
                <a:tabLst>
                  <a:tab pos="5205095"/>
                </a:tabLst>
              </a:pPr>
              <a:r>
                <a:rPr lang="zh-CN" altLang="en-US" sz="1000" smtClean="0">
                  <a:latin typeface="华文细黑" pitchFamily="2" charset="-122"/>
                  <a:ea typeface="华文细黑" pitchFamily="2" charset="-122"/>
                </a:rPr>
                <a:t>年</a:t>
              </a:r>
              <a:r>
                <a:rPr lang="zh-CN" altLang="en-US" sz="1000">
                  <a:latin typeface="华文细黑" pitchFamily="2" charset="-122"/>
                  <a:ea typeface="华文细黑" pitchFamily="2" charset="-122"/>
                </a:rPr>
                <a:t>复</a:t>
              </a:r>
              <a:r>
                <a:rPr lang="zh-CN" altLang="en-US" sz="1000" smtClean="0">
                  <a:latin typeface="华文细黑" pitchFamily="2" charset="-122"/>
                  <a:ea typeface="华文细黑" pitchFamily="2" charset="-122"/>
                </a:rPr>
                <a:t>合</a:t>
              </a:r>
              <a:r>
                <a:rPr lang="zh-CN" altLang="en-US" sz="1000">
                  <a:latin typeface="华文细黑" pitchFamily="2" charset="-122"/>
                  <a:ea typeface="华文细黑" pitchFamily="2" charset="-122"/>
                </a:rPr>
                <a:t>增长率</a:t>
              </a:r>
              <a:r>
                <a:rPr lang="en-US" altLang="zh-CN" sz="1000">
                  <a:latin typeface="华文细黑" pitchFamily="2" charset="-122"/>
                  <a:ea typeface="华文细黑" pitchFamily="2" charset="-122"/>
                </a:rPr>
                <a:t>132%</a:t>
              </a:r>
              <a:endParaRPr lang="zh-CN" altLang="en-US" sz="1000">
                <a:latin typeface="华文细黑" pitchFamily="2" charset="-122"/>
                <a:ea typeface="华文细黑" pitchFamily="2" charset="-122"/>
              </a:endParaRPr>
            </a:p>
          </p:txBody>
        </p:sp>
      </p:grpSp>
      <p:sp>
        <p:nvSpPr>
          <p:cNvPr id="247" name="TextBox 246"/>
          <p:cNvSpPr txBox="1"/>
          <p:nvPr/>
        </p:nvSpPr>
        <p:spPr>
          <a:xfrm>
            <a:off x="467544" y="680378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800" b="1" i="1" smtClean="0">
                <a:solidFill>
                  <a:srgbClr val="373C64"/>
                </a:solidFill>
                <a:latin typeface="Times New Roman" pitchFamily="18" charset="0"/>
                <a:ea typeface="华文细黑" pitchFamily="2" charset="-122"/>
                <a:cs typeface="Times New Roman" pitchFamily="18" charset="0"/>
              </a:rPr>
              <a:t> </a:t>
            </a:r>
            <a:r>
              <a:rPr lang="en-US" altLang="zh-CN" sz="2800" b="1" i="1" smtClean="0">
                <a:solidFill>
                  <a:srgbClr val="373C64"/>
                </a:solidFill>
                <a:latin typeface="Times New Roman" pitchFamily="18" charset="0"/>
                <a:ea typeface="华文细黑" pitchFamily="2" charset="-122"/>
                <a:cs typeface="Times New Roman" pitchFamily="18" charset="0"/>
              </a:rPr>
              <a:t>1.</a:t>
            </a:r>
            <a:endParaRPr lang="zh-CN" altLang="en-US" sz="2800" b="1" i="1">
              <a:solidFill>
                <a:srgbClr val="373C64"/>
              </a:solidFill>
              <a:latin typeface="Times New Roman" pitchFamily="18" charset="0"/>
              <a:ea typeface="华文细黑" pitchFamily="2" charset="-122"/>
              <a:cs typeface="Times New Roman" pitchFamily="18" charset="0"/>
            </a:endParaRPr>
          </a:p>
        </p:txBody>
      </p:sp>
      <p:sp>
        <p:nvSpPr>
          <p:cNvPr id="248" name="TextBox 247"/>
          <p:cNvSpPr txBox="1"/>
          <p:nvPr/>
        </p:nvSpPr>
        <p:spPr>
          <a:xfrm>
            <a:off x="4892357" y="680378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800" b="1" i="1" smtClean="0">
                <a:solidFill>
                  <a:srgbClr val="373C64"/>
                </a:solidFill>
                <a:latin typeface="Times New Roman" pitchFamily="18" charset="0"/>
                <a:ea typeface="华文细黑" pitchFamily="2" charset="-122"/>
                <a:cs typeface="Times New Roman" pitchFamily="18" charset="0"/>
              </a:rPr>
              <a:t> </a:t>
            </a:r>
            <a:r>
              <a:rPr lang="en-US" altLang="zh-CN" sz="2800" b="1" i="1" smtClean="0">
                <a:solidFill>
                  <a:srgbClr val="373C64"/>
                </a:solidFill>
                <a:latin typeface="Times New Roman" pitchFamily="18" charset="0"/>
                <a:ea typeface="华文细黑" pitchFamily="2" charset="-122"/>
                <a:cs typeface="Times New Roman" pitchFamily="18" charset="0"/>
              </a:rPr>
              <a:t>3.</a:t>
            </a:r>
            <a:endParaRPr lang="zh-CN" altLang="en-US" sz="2800" b="1" i="1">
              <a:solidFill>
                <a:srgbClr val="373C64"/>
              </a:solidFill>
              <a:latin typeface="Times New Roman" pitchFamily="18" charset="0"/>
              <a:ea typeface="华文细黑" pitchFamily="2" charset="-122"/>
              <a:cs typeface="Times New Roman" pitchFamily="18" charset="0"/>
            </a:endParaRPr>
          </a:p>
        </p:txBody>
      </p:sp>
      <p:sp>
        <p:nvSpPr>
          <p:cNvPr id="249" name="TextBox 248"/>
          <p:cNvSpPr txBox="1"/>
          <p:nvPr/>
        </p:nvSpPr>
        <p:spPr>
          <a:xfrm>
            <a:off x="499869" y="2571750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800" b="1" i="1" smtClean="0">
                <a:solidFill>
                  <a:srgbClr val="373C64"/>
                </a:solidFill>
                <a:latin typeface="Times New Roman" pitchFamily="18" charset="0"/>
                <a:ea typeface="华文细黑" pitchFamily="2" charset="-122"/>
                <a:cs typeface="Times New Roman" pitchFamily="18" charset="0"/>
              </a:rPr>
              <a:t> </a:t>
            </a:r>
            <a:r>
              <a:rPr lang="en-US" altLang="zh-CN" sz="2800" b="1" i="1">
                <a:solidFill>
                  <a:srgbClr val="373C64"/>
                </a:solidFill>
                <a:latin typeface="Times New Roman" pitchFamily="18" charset="0"/>
                <a:ea typeface="华文细黑" pitchFamily="2" charset="-122"/>
                <a:cs typeface="Times New Roman" pitchFamily="18" charset="0"/>
              </a:rPr>
              <a:t>2</a:t>
            </a:r>
            <a:r>
              <a:rPr lang="en-US" altLang="zh-CN" sz="2800" b="1" i="1" smtClean="0">
                <a:solidFill>
                  <a:srgbClr val="373C64"/>
                </a:solidFill>
                <a:latin typeface="Times New Roman" pitchFamily="18" charset="0"/>
                <a:ea typeface="华文细黑" pitchFamily="2" charset="-122"/>
                <a:cs typeface="Times New Roman" pitchFamily="18" charset="0"/>
              </a:rPr>
              <a:t>.</a:t>
            </a:r>
            <a:endParaRPr lang="zh-CN" altLang="en-US" sz="2800" b="1" i="1">
              <a:solidFill>
                <a:srgbClr val="373C64"/>
              </a:solidFill>
              <a:latin typeface="Times New Roman" pitchFamily="18" charset="0"/>
              <a:ea typeface="华文细黑" pitchFamily="2" charset="-122"/>
              <a:cs typeface="Times New Roman" pitchFamily="18" charset="0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876402" y="1203598"/>
            <a:ext cx="3407566" cy="1438343"/>
          </a:xfrm>
          <a:prstGeom prst="rect">
            <a:avLst/>
          </a:prstGeom>
          <a:noFill/>
          <a:ln w="317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400" smtClean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7012496" y="505015"/>
            <a:ext cx="1702991" cy="246779"/>
            <a:chOff x="7012496" y="505015"/>
            <a:chExt cx="1702991" cy="246779"/>
          </a:xfrm>
        </p:grpSpPr>
        <p:sp>
          <p:nvSpPr>
            <p:cNvPr id="234" name="矩形 233"/>
            <p:cNvSpPr/>
            <p:nvPr/>
          </p:nvSpPr>
          <p:spPr>
            <a:xfrm>
              <a:off x="7820434" y="521023"/>
              <a:ext cx="784014" cy="216024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1400" smtClean="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250" name="矩形 249"/>
            <p:cNvSpPr/>
            <p:nvPr/>
          </p:nvSpPr>
          <p:spPr>
            <a:xfrm>
              <a:off x="7012496" y="521023"/>
              <a:ext cx="784014" cy="216024"/>
            </a:xfrm>
            <a:prstGeom prst="rect">
              <a:avLst/>
            </a:prstGeom>
            <a:solidFill>
              <a:srgbClr val="FAAF1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1400" smtClean="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232" name="Title 1"/>
            <p:cNvSpPr txBox="1"/>
            <p:nvPr/>
          </p:nvSpPr>
          <p:spPr bwMode="auto">
            <a:xfrm>
              <a:off x="7046322" y="505015"/>
              <a:ext cx="956597" cy="24677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defTabSz="4572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+mn-ea"/>
                  <a:ea typeface="+mn-ea"/>
                  <a:cs typeface="Arial"/>
                </a:defRPr>
              </a:lvl1pPr>
              <a:lvl2pPr marL="457189" algn="l" defTabSz="457200" rtl="0" eaLnBrk="0" fontAlgn="base" hangingPunct="0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cs typeface="Arial"/>
                </a:defRPr>
              </a:lvl2pPr>
              <a:lvl3pPr marL="914378" algn="l" defTabSz="457200" rtl="0" eaLnBrk="0" fontAlgn="base" hangingPunct="0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cs typeface="Arial"/>
                </a:defRPr>
              </a:lvl3pPr>
              <a:lvl4pPr marL="1371566" algn="l" defTabSz="457200" rtl="0" eaLnBrk="0" fontAlgn="base" hangingPunct="0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cs typeface="Arial"/>
                </a:defRPr>
              </a:lvl4pPr>
              <a:lvl5pPr marL="1828754" algn="l" defTabSz="457200" rtl="0" eaLnBrk="0" fontAlgn="base" hangingPunct="0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cs typeface="Arial"/>
                </a:defRPr>
              </a:lvl5pPr>
              <a:lvl6pPr marL="457200" algn="l" defTabSz="457200" rtl="0" eaLnBrk="1" fontAlgn="base" latinLnBrk="0" hangingPunct="1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600" kern="1200">
                  <a:solidFill>
                    <a:srgbClr val="000000"/>
                  </a:solidFill>
                  <a:latin typeface="Arial" pitchFamily="-106" charset="0"/>
                  <a:ea typeface="ＭＳ Ｐゴシック" pitchFamily="-106" charset="-128"/>
                  <a:cs typeface="+mn-cs"/>
                </a:defRPr>
              </a:lvl6pPr>
              <a:lvl7pPr marL="914400" algn="l" defTabSz="457200" rtl="0" eaLnBrk="1" fontAlgn="base" latinLnBrk="0" hangingPunct="1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600" kern="1200">
                  <a:solidFill>
                    <a:srgbClr val="000000"/>
                  </a:solidFill>
                  <a:latin typeface="Arial" pitchFamily="-106" charset="0"/>
                  <a:ea typeface="ＭＳ Ｐゴシック" pitchFamily="-106" charset="-128"/>
                  <a:cs typeface="+mn-cs"/>
                </a:defRPr>
              </a:lvl7pPr>
              <a:lvl8pPr marL="1371600" algn="l" defTabSz="457200" rtl="0" eaLnBrk="1" fontAlgn="base" latinLnBrk="0" hangingPunct="1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600" kern="1200">
                  <a:solidFill>
                    <a:srgbClr val="000000"/>
                  </a:solidFill>
                  <a:latin typeface="Arial" pitchFamily="-106" charset="0"/>
                  <a:ea typeface="ＭＳ Ｐゴシック" pitchFamily="-106" charset="-128"/>
                  <a:cs typeface="+mn-cs"/>
                </a:defRPr>
              </a:lvl8pPr>
              <a:lvl9pPr marL="1828800" algn="l" defTabSz="457200" rtl="0" eaLnBrk="1" fontAlgn="base" latinLnBrk="0" hangingPunct="1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600" kern="1200">
                  <a:solidFill>
                    <a:srgbClr val="000000"/>
                  </a:solidFill>
                  <a:latin typeface="Arial" pitchFamily="-106" charset="0"/>
                  <a:ea typeface="ＭＳ Ｐゴシック" pitchFamily="-106" charset="-128"/>
                  <a:cs typeface="+mn-cs"/>
                </a:defRPr>
              </a:lvl9pPr>
            </a:lstStyle>
            <a:p>
              <a:r>
                <a:rPr lang="zh-CN" altLang="en-US" sz="1100" smtClean="0">
                  <a:solidFill>
                    <a:schemeClr val="tx1"/>
                  </a:solidFill>
                  <a:latin typeface="华文细黑" pitchFamily="2" charset="-122"/>
                  <a:ea typeface="华文细黑" pitchFamily="2" charset="-122"/>
                </a:rPr>
                <a:t>同行对标</a:t>
              </a:r>
              <a:endParaRPr lang="zh-CN" altLang="en-US" sz="110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253" name="Title 1"/>
            <p:cNvSpPr txBox="1"/>
            <p:nvPr/>
          </p:nvSpPr>
          <p:spPr bwMode="auto">
            <a:xfrm>
              <a:off x="7758890" y="505015"/>
              <a:ext cx="956597" cy="24677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defTabSz="4572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+mn-ea"/>
                  <a:ea typeface="+mn-ea"/>
                  <a:cs typeface="Arial"/>
                </a:defRPr>
              </a:lvl1pPr>
              <a:lvl2pPr marL="457189" algn="l" defTabSz="457200" rtl="0" eaLnBrk="0" fontAlgn="base" hangingPunct="0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cs typeface="Arial"/>
                </a:defRPr>
              </a:lvl2pPr>
              <a:lvl3pPr marL="914378" algn="l" defTabSz="457200" rtl="0" eaLnBrk="0" fontAlgn="base" hangingPunct="0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cs typeface="Arial"/>
                </a:defRPr>
              </a:lvl3pPr>
              <a:lvl4pPr marL="1371566" algn="l" defTabSz="457200" rtl="0" eaLnBrk="0" fontAlgn="base" hangingPunct="0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cs typeface="Arial"/>
                </a:defRPr>
              </a:lvl4pPr>
              <a:lvl5pPr marL="1828754" algn="l" defTabSz="457200" rtl="0" eaLnBrk="0" fontAlgn="base" hangingPunct="0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cs typeface="Arial"/>
                </a:defRPr>
              </a:lvl5pPr>
              <a:lvl6pPr marL="457200" algn="l" defTabSz="457200" rtl="0" eaLnBrk="1" fontAlgn="base" latinLnBrk="0" hangingPunct="1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600" kern="1200">
                  <a:solidFill>
                    <a:srgbClr val="000000"/>
                  </a:solidFill>
                  <a:latin typeface="Arial" pitchFamily="-106" charset="0"/>
                  <a:ea typeface="ＭＳ Ｐゴシック" pitchFamily="-106" charset="-128"/>
                  <a:cs typeface="+mn-cs"/>
                </a:defRPr>
              </a:lvl6pPr>
              <a:lvl7pPr marL="914400" algn="l" defTabSz="457200" rtl="0" eaLnBrk="1" fontAlgn="base" latinLnBrk="0" hangingPunct="1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600" kern="1200">
                  <a:solidFill>
                    <a:srgbClr val="000000"/>
                  </a:solidFill>
                  <a:latin typeface="Arial" pitchFamily="-106" charset="0"/>
                  <a:ea typeface="ＭＳ Ｐゴシック" pitchFamily="-106" charset="-128"/>
                  <a:cs typeface="+mn-cs"/>
                </a:defRPr>
              </a:lvl7pPr>
              <a:lvl8pPr marL="1371600" algn="l" defTabSz="457200" rtl="0" eaLnBrk="1" fontAlgn="base" latinLnBrk="0" hangingPunct="1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600" kern="1200">
                  <a:solidFill>
                    <a:srgbClr val="000000"/>
                  </a:solidFill>
                  <a:latin typeface="Arial" pitchFamily="-106" charset="0"/>
                  <a:ea typeface="ＭＳ Ｐゴシック" pitchFamily="-106" charset="-128"/>
                  <a:cs typeface="+mn-cs"/>
                </a:defRPr>
              </a:lvl8pPr>
              <a:lvl9pPr marL="1828800" algn="l" defTabSz="457200" rtl="0" eaLnBrk="1" fontAlgn="base" latinLnBrk="0" hangingPunct="1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600" kern="1200">
                  <a:solidFill>
                    <a:srgbClr val="000000"/>
                  </a:solidFill>
                  <a:latin typeface="Arial" pitchFamily="-106" charset="0"/>
                  <a:ea typeface="ＭＳ Ｐゴシック" pitchFamily="-106" charset="-128"/>
                  <a:cs typeface="+mn-cs"/>
                </a:defRPr>
              </a:lvl9pPr>
            </a:lstStyle>
            <a:p>
              <a:r>
                <a:rPr lang="zh-CN" altLang="en-US" sz="1100" smtClean="0">
                  <a:solidFill>
                    <a:schemeClr val="tx1"/>
                  </a:solidFill>
                  <a:latin typeface="华文细黑" pitchFamily="2" charset="-122"/>
                  <a:ea typeface="华文细黑" pitchFamily="2" charset="-122"/>
                </a:rPr>
                <a:t>方案及试点</a:t>
              </a:r>
              <a:endParaRPr lang="zh-CN" altLang="en-US" sz="110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630540995"/>
      </p:ext>
    </p:ext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 txBox="1"/>
          <p:nvPr/>
        </p:nvSpPr>
        <p:spPr>
          <a:xfrm>
            <a:off x="571472" y="-18"/>
            <a:ext cx="7500990" cy="473202"/>
          </a:xfrm>
          <a:prstGeom prst="rect">
            <a:avLst/>
          </a:prstGeom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zh-CN"/>
            </a:defPPr>
            <a:lvl1pPr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80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经过调研发现，客户对于跨越的服务满意度非常高</a:t>
            </a:r>
          </a:p>
        </p:txBody>
      </p:sp>
      <p:sp>
        <p:nvSpPr>
          <p:cNvPr id="102" name="矩形 101"/>
          <p:cNvSpPr/>
          <p:nvPr/>
        </p:nvSpPr>
        <p:spPr>
          <a:xfrm>
            <a:off x="6136864" y="879966"/>
            <a:ext cx="2664000" cy="363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defTabSz="911225"/>
            <a:endParaRPr lang="zh-CN" altLang="en-US">
              <a:solidFill>
                <a:prstClr val="white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101" name="矩形 100"/>
          <p:cNvSpPr/>
          <p:nvPr/>
        </p:nvSpPr>
        <p:spPr>
          <a:xfrm>
            <a:off x="3249003" y="879966"/>
            <a:ext cx="2664000" cy="363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defTabSz="911225"/>
            <a:endParaRPr lang="zh-CN" altLang="en-US">
              <a:solidFill>
                <a:prstClr val="white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100" name="矩形 99"/>
          <p:cNvSpPr/>
          <p:nvPr/>
        </p:nvSpPr>
        <p:spPr>
          <a:xfrm>
            <a:off x="323527" y="879966"/>
            <a:ext cx="2664000" cy="363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defTabSz="911225"/>
            <a:endParaRPr lang="zh-CN" altLang="en-US">
              <a:solidFill>
                <a:prstClr val="white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70" name="TextBox 69"/>
          <p:cNvSpPr txBox="1"/>
          <p:nvPr/>
        </p:nvSpPr>
        <p:spPr>
          <a:xfrm>
            <a:off x="713300" y="1615074"/>
            <a:ext cx="242112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1100">
                <a:latin typeface="华文细黑" pitchFamily="2" charset="-122"/>
                <a:ea typeface="华文细黑" pitchFamily="2" charset="-122"/>
              </a:rPr>
              <a:t>主营业务：高价值电子产品</a:t>
            </a:r>
            <a:endParaRPr lang="en-US" altLang="zh-CN" sz="1100">
              <a:latin typeface="华文细黑" pitchFamily="2" charset="-122"/>
              <a:ea typeface="华文细黑" pitchFamily="2" charset="-122"/>
            </a:endParaRPr>
          </a:p>
          <a:p>
            <a:pPr>
              <a:lnSpc>
                <a:spcPct val="200000"/>
              </a:lnSpc>
            </a:pPr>
            <a:r>
              <a:rPr lang="zh-CN" altLang="en-US" sz="1100">
                <a:latin typeface="华文细黑" pitchFamily="2" charset="-122"/>
                <a:ea typeface="华文细黑" pitchFamily="2" charset="-122"/>
              </a:rPr>
              <a:t>合作同行：</a:t>
            </a:r>
            <a:r>
              <a:rPr lang="zh-CN" altLang="en-US" sz="1100" smtClean="0">
                <a:latin typeface="华文细黑" pitchFamily="2" charset="-122"/>
                <a:ea typeface="华文细黑" pitchFamily="2" charset="-122"/>
              </a:rPr>
              <a:t>德邦</a:t>
            </a:r>
            <a:r>
              <a:rPr lang="en-US" altLang="zh-CN" sz="1100" smtClean="0">
                <a:latin typeface="华文细黑" pitchFamily="2" charset="-122"/>
                <a:ea typeface="华文细黑" pitchFamily="2" charset="-122"/>
              </a:rPr>
              <a:t>1</a:t>
            </a:r>
            <a:r>
              <a:rPr lang="zh-CN" altLang="en-US" sz="1100" smtClean="0">
                <a:latin typeface="华文细黑" pitchFamily="2" charset="-122"/>
                <a:ea typeface="华文细黑" pitchFamily="2" charset="-122"/>
              </a:rPr>
              <a:t>万</a:t>
            </a:r>
            <a:r>
              <a:rPr lang="en-US" altLang="zh-CN" sz="1100">
                <a:latin typeface="华文细黑" pitchFamily="2" charset="-122"/>
                <a:ea typeface="华文细黑" pitchFamily="2" charset="-122"/>
              </a:rPr>
              <a:t>/</a:t>
            </a:r>
            <a:r>
              <a:rPr lang="zh-CN" altLang="en-US" sz="1100">
                <a:latin typeface="华文细黑" pitchFamily="2" charset="-122"/>
                <a:ea typeface="华文细黑" pitchFamily="2" charset="-122"/>
              </a:rPr>
              <a:t>月</a:t>
            </a:r>
            <a:endParaRPr lang="en-US" altLang="zh-CN" sz="1100">
              <a:latin typeface="华文细黑" pitchFamily="2" charset="-122"/>
              <a:ea typeface="华文细黑" pitchFamily="2" charset="-122"/>
            </a:endParaRPr>
          </a:p>
          <a:p>
            <a:pPr>
              <a:lnSpc>
                <a:spcPct val="200000"/>
              </a:lnSpc>
            </a:pPr>
            <a:r>
              <a:rPr lang="en-US" altLang="zh-CN" sz="1100">
                <a:latin typeface="华文细黑" pitchFamily="2" charset="-122"/>
                <a:ea typeface="华文细黑" pitchFamily="2" charset="-122"/>
              </a:rPr>
              <a:t>                   </a:t>
            </a:r>
            <a:r>
              <a:rPr lang="en-US" altLang="zh-CN" sz="300">
                <a:latin typeface="华文细黑" pitchFamily="2" charset="-122"/>
                <a:ea typeface="华文细黑" pitchFamily="2" charset="-122"/>
              </a:rPr>
              <a:t>    </a:t>
            </a:r>
            <a:r>
              <a:rPr lang="zh-CN" altLang="en-US" sz="1100">
                <a:latin typeface="华文细黑" pitchFamily="2" charset="-122"/>
                <a:ea typeface="华文细黑" pitchFamily="2" charset="-122"/>
              </a:rPr>
              <a:t>跨越</a:t>
            </a:r>
            <a:r>
              <a:rPr lang="en-US" altLang="zh-CN" sz="1100">
                <a:latin typeface="华文细黑" pitchFamily="2" charset="-122"/>
                <a:ea typeface="华文细黑" pitchFamily="2" charset="-122"/>
              </a:rPr>
              <a:t>10</a:t>
            </a:r>
            <a:r>
              <a:rPr lang="zh-CN" altLang="en-US" sz="1100">
                <a:latin typeface="华文细黑" pitchFamily="2" charset="-122"/>
                <a:ea typeface="华文细黑" pitchFamily="2" charset="-122"/>
              </a:rPr>
              <a:t>万</a:t>
            </a:r>
            <a:r>
              <a:rPr lang="en-US" altLang="zh-CN" sz="1100">
                <a:latin typeface="华文细黑" pitchFamily="2" charset="-122"/>
                <a:ea typeface="华文细黑" pitchFamily="2" charset="-122"/>
              </a:rPr>
              <a:t>/</a:t>
            </a:r>
            <a:r>
              <a:rPr lang="zh-CN" altLang="en-US" sz="1100">
                <a:latin typeface="华文细黑" pitchFamily="2" charset="-122"/>
                <a:ea typeface="华文细黑" pitchFamily="2" charset="-122"/>
              </a:rPr>
              <a:t>月</a:t>
            </a:r>
            <a:endParaRPr lang="en-US" altLang="zh-CN" sz="1100">
              <a:latin typeface="华文细黑" pitchFamily="2" charset="-122"/>
              <a:ea typeface="华文细黑" pitchFamily="2" charset="-122"/>
            </a:endParaRPr>
          </a:p>
          <a:p>
            <a:pPr>
              <a:lnSpc>
                <a:spcPct val="200000"/>
              </a:lnSpc>
            </a:pPr>
            <a:r>
              <a:rPr lang="zh-CN" altLang="en-US" sz="1100">
                <a:latin typeface="华文细黑" pitchFamily="2" charset="-122"/>
                <a:ea typeface="华文细黑" pitchFamily="2" charset="-122"/>
              </a:rPr>
              <a:t>核心需求</a:t>
            </a:r>
            <a:r>
              <a:rPr lang="zh-CN" altLang="en-US" sz="1100" b="1">
                <a:latin typeface="华文细黑" pitchFamily="2" charset="-122"/>
                <a:ea typeface="华文细黑" pitchFamily="2" charset="-122"/>
              </a:rPr>
              <a:t>：</a:t>
            </a:r>
            <a:r>
              <a:rPr lang="zh-CN" altLang="en-US" sz="1100" b="1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安全、时效、服务</a:t>
            </a:r>
            <a:endParaRPr lang="en-US" altLang="zh-CN" sz="1100" b="1">
              <a:solidFill>
                <a:srgbClr val="FF0000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73" name="TextBox 72"/>
          <p:cNvSpPr txBox="1"/>
          <p:nvPr/>
        </p:nvSpPr>
        <p:spPr>
          <a:xfrm>
            <a:off x="3444057" y="1615074"/>
            <a:ext cx="265841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1100">
                <a:latin typeface="华文细黑" pitchFamily="2" charset="-122"/>
                <a:ea typeface="华文细黑" pitchFamily="2" charset="-122"/>
              </a:rPr>
              <a:t>主营业务：服装辅料设计与生产</a:t>
            </a:r>
            <a:endParaRPr lang="en-US" altLang="zh-CN" sz="1100">
              <a:latin typeface="华文细黑" pitchFamily="2" charset="-122"/>
              <a:ea typeface="华文细黑" pitchFamily="2" charset="-122"/>
            </a:endParaRPr>
          </a:p>
          <a:p>
            <a:pPr>
              <a:lnSpc>
                <a:spcPct val="200000"/>
              </a:lnSpc>
            </a:pPr>
            <a:r>
              <a:rPr lang="zh-CN" altLang="en-US" sz="1100">
                <a:latin typeface="华文细黑" pitchFamily="2" charset="-122"/>
                <a:ea typeface="华文细黑" pitchFamily="2" charset="-122"/>
              </a:rPr>
              <a:t>合作同行：安</a:t>
            </a:r>
            <a:r>
              <a:rPr lang="zh-CN" altLang="en-US" sz="1100" smtClean="0">
                <a:latin typeface="华文细黑" pitchFamily="2" charset="-122"/>
                <a:ea typeface="华文细黑" pitchFamily="2" charset="-122"/>
              </a:rPr>
              <a:t>能</a:t>
            </a:r>
            <a:r>
              <a:rPr lang="en-US" altLang="zh-CN" sz="1100" smtClean="0">
                <a:latin typeface="华文细黑" pitchFamily="2" charset="-122"/>
                <a:ea typeface="华文细黑" pitchFamily="2" charset="-122"/>
              </a:rPr>
              <a:t>15</a:t>
            </a:r>
            <a:r>
              <a:rPr lang="zh-CN" altLang="en-US" sz="1100" smtClean="0">
                <a:latin typeface="华文细黑" pitchFamily="2" charset="-122"/>
                <a:ea typeface="华文细黑" pitchFamily="2" charset="-122"/>
              </a:rPr>
              <a:t>万</a:t>
            </a:r>
            <a:r>
              <a:rPr lang="en-US" altLang="zh-CN" sz="1100" smtClean="0">
                <a:latin typeface="华文细黑" pitchFamily="2" charset="-122"/>
                <a:ea typeface="华文细黑" pitchFamily="2" charset="-122"/>
              </a:rPr>
              <a:t>/</a:t>
            </a:r>
            <a:r>
              <a:rPr lang="zh-CN" altLang="en-US" sz="1100">
                <a:latin typeface="华文细黑" pitchFamily="2" charset="-122"/>
                <a:ea typeface="华文细黑" pitchFamily="2" charset="-122"/>
              </a:rPr>
              <a:t>月</a:t>
            </a:r>
            <a:endParaRPr lang="en-US" altLang="zh-CN" sz="1100" smtClean="0">
              <a:latin typeface="华文细黑" pitchFamily="2" charset="-122"/>
              <a:ea typeface="华文细黑" pitchFamily="2" charset="-122"/>
            </a:endParaRPr>
          </a:p>
          <a:p>
            <a:pPr>
              <a:lnSpc>
                <a:spcPct val="200000"/>
              </a:lnSpc>
            </a:pPr>
            <a:r>
              <a:rPr lang="zh-CN" altLang="en-US" sz="1100" smtClean="0">
                <a:latin typeface="华文细黑" pitchFamily="2" charset="-122"/>
                <a:ea typeface="华文细黑" pitchFamily="2" charset="-122"/>
              </a:rPr>
              <a:t>                     跨越</a:t>
            </a:r>
            <a:r>
              <a:rPr lang="en-US" altLang="zh-CN" sz="1100" smtClean="0">
                <a:latin typeface="华文细黑" pitchFamily="2" charset="-122"/>
                <a:ea typeface="华文细黑" pitchFamily="2" charset="-122"/>
              </a:rPr>
              <a:t>30</a:t>
            </a:r>
            <a:r>
              <a:rPr lang="zh-CN" altLang="en-US" sz="1100">
                <a:latin typeface="华文细黑" pitchFamily="2" charset="-122"/>
                <a:ea typeface="华文细黑" pitchFamily="2" charset="-122"/>
              </a:rPr>
              <a:t>万</a:t>
            </a:r>
            <a:r>
              <a:rPr lang="en-US" altLang="zh-CN" sz="1100">
                <a:latin typeface="华文细黑" pitchFamily="2" charset="-122"/>
                <a:ea typeface="华文细黑" pitchFamily="2" charset="-122"/>
              </a:rPr>
              <a:t>/</a:t>
            </a:r>
            <a:r>
              <a:rPr lang="zh-CN" altLang="en-US" sz="1100">
                <a:latin typeface="华文细黑" pitchFamily="2" charset="-122"/>
                <a:ea typeface="华文细黑" pitchFamily="2" charset="-122"/>
              </a:rPr>
              <a:t>月</a:t>
            </a:r>
            <a:endParaRPr lang="en-US" altLang="zh-CN" sz="1100">
              <a:latin typeface="华文细黑" pitchFamily="2" charset="-122"/>
              <a:ea typeface="华文细黑" pitchFamily="2" charset="-122"/>
            </a:endParaRPr>
          </a:p>
          <a:p>
            <a:pPr>
              <a:lnSpc>
                <a:spcPct val="200000"/>
              </a:lnSpc>
            </a:pPr>
            <a:r>
              <a:rPr lang="zh-CN" altLang="en-US" sz="1100">
                <a:latin typeface="华文细黑" pitchFamily="2" charset="-122"/>
                <a:ea typeface="华文细黑" pitchFamily="2" charset="-122"/>
              </a:rPr>
              <a:t>核心需求</a:t>
            </a:r>
            <a:r>
              <a:rPr lang="zh-CN" altLang="en-US" sz="1100" b="1">
                <a:latin typeface="华文细黑" pitchFamily="2" charset="-122"/>
                <a:ea typeface="华文细黑" pitchFamily="2" charset="-122"/>
              </a:rPr>
              <a:t>：</a:t>
            </a:r>
            <a:r>
              <a:rPr lang="zh-CN" altLang="en-US" sz="1100" b="1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时效、安全、价格</a:t>
            </a:r>
            <a:endParaRPr lang="en-US" altLang="zh-CN" sz="1100" b="1">
              <a:solidFill>
                <a:srgbClr val="FF0000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83" name="TextBox 82"/>
          <p:cNvSpPr txBox="1"/>
          <p:nvPr/>
        </p:nvSpPr>
        <p:spPr>
          <a:xfrm>
            <a:off x="6409735" y="1615074"/>
            <a:ext cx="242112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1100">
                <a:latin typeface="华文细黑" pitchFamily="2" charset="-122"/>
                <a:ea typeface="华文细黑" pitchFamily="2" charset="-122"/>
              </a:rPr>
              <a:t>主营业务：新能源汽配件生产</a:t>
            </a:r>
            <a:endParaRPr lang="en-US" altLang="zh-CN" sz="1100">
              <a:latin typeface="华文细黑" pitchFamily="2" charset="-122"/>
              <a:ea typeface="华文细黑" pitchFamily="2" charset="-122"/>
            </a:endParaRPr>
          </a:p>
          <a:p>
            <a:pPr>
              <a:lnSpc>
                <a:spcPct val="200000"/>
              </a:lnSpc>
            </a:pPr>
            <a:r>
              <a:rPr lang="zh-CN" altLang="en-US" sz="1100">
                <a:latin typeface="华文细黑" pitchFamily="2" charset="-122"/>
                <a:ea typeface="华文细黑" pitchFamily="2" charset="-122"/>
              </a:rPr>
              <a:t>合作同行：跨越</a:t>
            </a:r>
            <a:r>
              <a:rPr lang="en-US" altLang="zh-CN" sz="1100">
                <a:latin typeface="华文细黑" pitchFamily="2" charset="-122"/>
                <a:ea typeface="华文细黑" pitchFamily="2" charset="-122"/>
              </a:rPr>
              <a:t>60</a:t>
            </a:r>
            <a:r>
              <a:rPr lang="zh-CN" altLang="en-US" sz="1100">
                <a:latin typeface="华文细黑" pitchFamily="2" charset="-122"/>
                <a:ea typeface="华文细黑" pitchFamily="2" charset="-122"/>
              </a:rPr>
              <a:t>万</a:t>
            </a:r>
            <a:r>
              <a:rPr lang="en-US" altLang="zh-CN" sz="1100">
                <a:latin typeface="华文细黑" pitchFamily="2" charset="-122"/>
                <a:ea typeface="华文细黑" pitchFamily="2" charset="-122"/>
              </a:rPr>
              <a:t>/</a:t>
            </a:r>
            <a:r>
              <a:rPr lang="zh-CN" altLang="en-US" sz="1100">
                <a:latin typeface="华文细黑" pitchFamily="2" charset="-122"/>
                <a:ea typeface="华文细黑" pitchFamily="2" charset="-122"/>
              </a:rPr>
              <a:t>月</a:t>
            </a:r>
            <a:endParaRPr lang="en-US" altLang="zh-CN" sz="1100">
              <a:latin typeface="华文细黑" pitchFamily="2" charset="-122"/>
              <a:ea typeface="华文细黑" pitchFamily="2" charset="-122"/>
            </a:endParaRPr>
          </a:p>
          <a:p>
            <a:pPr>
              <a:lnSpc>
                <a:spcPct val="200000"/>
              </a:lnSpc>
            </a:pPr>
            <a:r>
              <a:rPr lang="en-US" altLang="zh-CN" sz="1100">
                <a:latin typeface="华文细黑" pitchFamily="2" charset="-122"/>
                <a:ea typeface="华文细黑" pitchFamily="2" charset="-122"/>
              </a:rPr>
              <a:t>                    </a:t>
            </a:r>
            <a:r>
              <a:rPr lang="zh-CN" altLang="en-US" sz="1100">
                <a:latin typeface="华文细黑" pitchFamily="2" charset="-122"/>
                <a:ea typeface="华文细黑" pitchFamily="2" charset="-122"/>
              </a:rPr>
              <a:t>安能</a:t>
            </a:r>
            <a:r>
              <a:rPr lang="en-US" altLang="zh-CN" sz="1100">
                <a:latin typeface="华文细黑" pitchFamily="2" charset="-122"/>
                <a:ea typeface="华文细黑" pitchFamily="2" charset="-122"/>
              </a:rPr>
              <a:t>20</a:t>
            </a:r>
            <a:r>
              <a:rPr lang="zh-CN" altLang="en-US" sz="1100">
                <a:latin typeface="华文细黑" pitchFamily="2" charset="-122"/>
                <a:ea typeface="华文细黑" pitchFamily="2" charset="-122"/>
              </a:rPr>
              <a:t>万</a:t>
            </a:r>
            <a:r>
              <a:rPr lang="en-US" altLang="zh-CN" sz="1100">
                <a:latin typeface="华文细黑" pitchFamily="2" charset="-122"/>
                <a:ea typeface="华文细黑" pitchFamily="2" charset="-122"/>
              </a:rPr>
              <a:t>/</a:t>
            </a:r>
            <a:r>
              <a:rPr lang="zh-CN" altLang="en-US" sz="1100">
                <a:latin typeface="华文细黑" pitchFamily="2" charset="-122"/>
                <a:ea typeface="华文细黑" pitchFamily="2" charset="-122"/>
              </a:rPr>
              <a:t>月</a:t>
            </a:r>
            <a:endParaRPr lang="en-US" altLang="zh-CN" sz="1100">
              <a:latin typeface="华文细黑" pitchFamily="2" charset="-122"/>
              <a:ea typeface="华文细黑" pitchFamily="2" charset="-122"/>
            </a:endParaRPr>
          </a:p>
          <a:p>
            <a:pPr>
              <a:lnSpc>
                <a:spcPct val="200000"/>
              </a:lnSpc>
            </a:pPr>
            <a:r>
              <a:rPr lang="zh-CN" altLang="en-US" sz="1100">
                <a:latin typeface="华文细黑" pitchFamily="2" charset="-122"/>
                <a:ea typeface="华文细黑" pitchFamily="2" charset="-122"/>
              </a:rPr>
              <a:t>核心需求</a:t>
            </a:r>
            <a:r>
              <a:rPr lang="zh-CN" altLang="en-US" sz="1100" b="1">
                <a:latin typeface="华文细黑" pitchFamily="2" charset="-122"/>
                <a:ea typeface="华文细黑" pitchFamily="2" charset="-122"/>
              </a:rPr>
              <a:t>：</a:t>
            </a:r>
            <a:r>
              <a:rPr lang="zh-CN" altLang="en-US" sz="1100" b="1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时效、安全、服务</a:t>
            </a:r>
            <a:endParaRPr lang="en-US" altLang="zh-CN" sz="1100" b="1">
              <a:solidFill>
                <a:srgbClr val="FF0000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94" name="TextBox 93"/>
          <p:cNvSpPr txBox="1"/>
          <p:nvPr/>
        </p:nvSpPr>
        <p:spPr>
          <a:xfrm>
            <a:off x="513771" y="3626037"/>
            <a:ext cx="2068215" cy="6890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71450" indent="-171450">
              <a:lnSpc>
                <a:spcPct val="200000"/>
              </a:lnSpc>
              <a:buFont typeface="Wingdings" pitchFamily="2" charset="2"/>
              <a:buChar char="Ø"/>
            </a:pPr>
            <a:r>
              <a:rPr lang="zh-CN" altLang="en-US" sz="1050">
                <a:latin typeface="华文细黑" pitchFamily="2" charset="-122"/>
                <a:ea typeface="华文细黑" pitchFamily="2" charset="-122"/>
              </a:rPr>
              <a:t>下单就接货，司机</a:t>
            </a:r>
            <a:r>
              <a:rPr lang="zh-CN" altLang="en-US" sz="1050" b="1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服务细致</a:t>
            </a:r>
            <a:endParaRPr lang="en-US" altLang="zh-CN" sz="1050" b="1">
              <a:solidFill>
                <a:srgbClr val="FF0000"/>
              </a:solidFill>
              <a:latin typeface="华文细黑" pitchFamily="2" charset="-122"/>
              <a:ea typeface="华文细黑" pitchFamily="2" charset="-122"/>
            </a:endParaRPr>
          </a:p>
          <a:p>
            <a:pPr marL="171450" indent="-171450">
              <a:lnSpc>
                <a:spcPct val="200000"/>
              </a:lnSpc>
              <a:buFont typeface="Wingdings" pitchFamily="2" charset="2"/>
              <a:buChar char="Ø"/>
            </a:pPr>
            <a:r>
              <a:rPr lang="zh-CN" altLang="en-US" sz="1050" b="1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合作</a:t>
            </a:r>
            <a:r>
              <a:rPr lang="en-US" altLang="zh-CN" sz="1050" b="1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6</a:t>
            </a:r>
            <a:r>
              <a:rPr lang="zh-CN" altLang="en-US" sz="1050" b="1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年，未有异常</a:t>
            </a:r>
            <a:endParaRPr lang="en-US" altLang="zh-CN" sz="1050" b="1">
              <a:solidFill>
                <a:srgbClr val="FF0000"/>
              </a:solidFill>
              <a:latin typeface="华文细黑" pitchFamily="2" charset="-122"/>
              <a:ea typeface="华文细黑" pitchFamily="2" charset="-122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571472" y="3225834"/>
            <a:ext cx="1192216" cy="282020"/>
            <a:chOff x="571472" y="3077646"/>
            <a:chExt cx="1192216" cy="282020"/>
          </a:xfrm>
        </p:grpSpPr>
        <p:sp>
          <p:nvSpPr>
            <p:cNvPr id="71" name="TextBox 70"/>
            <p:cNvSpPr txBox="1"/>
            <p:nvPr/>
          </p:nvSpPr>
          <p:spPr>
            <a:xfrm>
              <a:off x="899592" y="3082667"/>
              <a:ext cx="864096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 sz="1200" b="1">
                  <a:latin typeface="华文细黑" pitchFamily="2" charset="-122"/>
                  <a:ea typeface="华文细黑" pitchFamily="2" charset="-122"/>
                </a:rPr>
                <a:t>客户评价</a:t>
              </a:r>
            </a:p>
          </p:txBody>
        </p:sp>
        <p:grpSp>
          <p:nvGrpSpPr>
            <p:cNvPr id="95" name="组合 94"/>
            <p:cNvGrpSpPr/>
            <p:nvPr/>
          </p:nvGrpSpPr>
          <p:grpSpPr>
            <a:xfrm>
              <a:off x="571472" y="3077646"/>
              <a:ext cx="397692" cy="281734"/>
              <a:chOff x="3254375" y="2860675"/>
              <a:chExt cx="654050" cy="581025"/>
            </a:xfrm>
          </p:grpSpPr>
          <p:sp>
            <p:nvSpPr>
              <p:cNvPr id="96" name="Freeform 8"/>
              <p:cNvSpPr/>
              <p:nvPr/>
            </p:nvSpPr>
            <p:spPr bwMode="auto">
              <a:xfrm>
                <a:off x="3763963" y="2860675"/>
                <a:ext cx="144462" cy="577850"/>
              </a:xfrm>
              <a:custGeom>
                <a:gdLst>
                  <a:gd name="T0" fmla="*/ 5 w 55"/>
                  <a:gd name="T1" fmla="*/ 0 h 221"/>
                  <a:gd name="T2" fmla="*/ 0 w 55"/>
                  <a:gd name="T3" fmla="*/ 1 h 221"/>
                  <a:gd name="T4" fmla="*/ 39 w 55"/>
                  <a:gd name="T5" fmla="*/ 111 h 221"/>
                  <a:gd name="T6" fmla="*/ 0 w 55"/>
                  <a:gd name="T7" fmla="*/ 220 h 221"/>
                  <a:gd name="T8" fmla="*/ 5 w 55"/>
                  <a:gd name="T9" fmla="*/ 221 h 221"/>
                  <a:gd name="T10" fmla="*/ 55 w 55"/>
                  <a:gd name="T11" fmla="*/ 111 h 221"/>
                  <a:gd name="T12" fmla="*/ 5 w 55"/>
                  <a:gd name="T13" fmla="*/ 0 h 22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55" h="221">
                    <a:moveTo>
                      <a:pt x="5" y="0"/>
                    </a:moveTo>
                    <a:cubicBezTo>
                      <a:pt x="3" y="0"/>
                      <a:pt x="2" y="1"/>
                      <a:pt x="0" y="1"/>
                    </a:cubicBezTo>
                    <a:cubicBezTo>
                      <a:pt x="16" y="8"/>
                      <a:pt x="39" y="54"/>
                      <a:pt x="39" y="111"/>
                    </a:cubicBezTo>
                    <a:cubicBezTo>
                      <a:pt x="39" y="167"/>
                      <a:pt x="16" y="213"/>
                      <a:pt x="0" y="220"/>
                    </a:cubicBezTo>
                    <a:cubicBezTo>
                      <a:pt x="2" y="220"/>
                      <a:pt x="3" y="221"/>
                      <a:pt x="5" y="221"/>
                    </a:cubicBezTo>
                    <a:cubicBezTo>
                      <a:pt x="24" y="221"/>
                      <a:pt x="55" y="171"/>
                      <a:pt x="55" y="111"/>
                    </a:cubicBezTo>
                    <a:cubicBezTo>
                      <a:pt x="55" y="50"/>
                      <a:pt x="24" y="0"/>
                      <a:pt x="5" y="0"/>
                    </a:cubicBezTo>
                    <a:close/>
                  </a:path>
                </a:pathLst>
              </a:custGeom>
              <a:solidFill>
                <a:srgbClr val="41414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IE"/>
              </a:p>
            </p:txBody>
          </p:sp>
          <p:sp>
            <p:nvSpPr>
              <p:cNvPr id="97" name="Freeform 9"/>
              <p:cNvSpPr>
                <a:spLocks noEditPoints="1"/>
              </p:cNvSpPr>
              <p:nvPr/>
            </p:nvSpPr>
            <p:spPr bwMode="auto">
              <a:xfrm>
                <a:off x="3702050" y="3054350"/>
                <a:ext cx="133350" cy="190500"/>
              </a:xfrm>
              <a:custGeom>
                <a:gdLst>
                  <a:gd name="T0" fmla="*/ 51 w 51"/>
                  <a:gd name="T1" fmla="*/ 37 h 73"/>
                  <a:gd name="T2" fmla="*/ 6 w 51"/>
                  <a:gd name="T3" fmla="*/ 0 h 73"/>
                  <a:gd name="T4" fmla="*/ 0 w 51"/>
                  <a:gd name="T5" fmla="*/ 36 h 73"/>
                  <a:gd name="T6" fmla="*/ 6 w 51"/>
                  <a:gd name="T7" fmla="*/ 73 h 73"/>
                  <a:gd name="T8" fmla="*/ 51 w 51"/>
                  <a:gd name="T9" fmla="*/ 37 h 73"/>
                  <a:gd name="T10" fmla="*/ 40 w 51"/>
                  <a:gd name="T11" fmla="*/ 34 h 73"/>
                  <a:gd name="T12" fmla="*/ 38 w 51"/>
                  <a:gd name="T13" fmla="*/ 35 h 73"/>
                  <a:gd name="T14" fmla="*/ 35 w 51"/>
                  <a:gd name="T15" fmla="*/ 33 h 73"/>
                  <a:gd name="T16" fmla="*/ 12 w 51"/>
                  <a:gd name="T17" fmla="*/ 20 h 73"/>
                  <a:gd name="T18" fmla="*/ 9 w 51"/>
                  <a:gd name="T19" fmla="*/ 16 h 73"/>
                  <a:gd name="T20" fmla="*/ 13 w 51"/>
                  <a:gd name="T21" fmla="*/ 13 h 73"/>
                  <a:gd name="T22" fmla="*/ 41 w 51"/>
                  <a:gd name="T23" fmla="*/ 30 h 73"/>
                  <a:gd name="T24" fmla="*/ 40 w 51"/>
                  <a:gd name="T25" fmla="*/ 34 h 7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51" h="73">
                    <a:moveTo>
                      <a:pt x="51" y="37"/>
                    </a:moveTo>
                    <a:cubicBezTo>
                      <a:pt x="51" y="6"/>
                      <a:pt x="6" y="0"/>
                      <a:pt x="6" y="0"/>
                    </a:cubicBezTo>
                    <a:cubicBezTo>
                      <a:pt x="6" y="0"/>
                      <a:pt x="0" y="7"/>
                      <a:pt x="0" y="36"/>
                    </a:cubicBezTo>
                    <a:cubicBezTo>
                      <a:pt x="0" y="66"/>
                      <a:pt x="6" y="73"/>
                      <a:pt x="6" y="73"/>
                    </a:cubicBezTo>
                    <a:cubicBezTo>
                      <a:pt x="6" y="73"/>
                      <a:pt x="51" y="67"/>
                      <a:pt x="51" y="37"/>
                    </a:cubicBezTo>
                    <a:close/>
                    <a:moveTo>
                      <a:pt x="40" y="34"/>
                    </a:moveTo>
                    <a:cubicBezTo>
                      <a:pt x="40" y="35"/>
                      <a:pt x="39" y="35"/>
                      <a:pt x="38" y="35"/>
                    </a:cubicBezTo>
                    <a:cubicBezTo>
                      <a:pt x="37" y="35"/>
                      <a:pt x="36" y="34"/>
                      <a:pt x="35" y="33"/>
                    </a:cubicBezTo>
                    <a:cubicBezTo>
                      <a:pt x="27" y="21"/>
                      <a:pt x="12" y="20"/>
                      <a:pt x="12" y="20"/>
                    </a:cubicBezTo>
                    <a:cubicBezTo>
                      <a:pt x="10" y="19"/>
                      <a:pt x="9" y="18"/>
                      <a:pt x="9" y="16"/>
                    </a:cubicBezTo>
                    <a:cubicBezTo>
                      <a:pt x="9" y="14"/>
                      <a:pt x="11" y="13"/>
                      <a:pt x="13" y="13"/>
                    </a:cubicBezTo>
                    <a:cubicBezTo>
                      <a:pt x="13" y="13"/>
                      <a:pt x="31" y="15"/>
                      <a:pt x="41" y="30"/>
                    </a:cubicBezTo>
                    <a:cubicBezTo>
                      <a:pt x="42" y="31"/>
                      <a:pt x="42" y="33"/>
                      <a:pt x="40" y="34"/>
                    </a:cubicBezTo>
                    <a:close/>
                  </a:path>
                </a:pathLst>
              </a:custGeom>
              <a:solidFill>
                <a:srgbClr val="41414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IE"/>
              </a:p>
            </p:txBody>
          </p:sp>
          <p:sp>
            <p:nvSpPr>
              <p:cNvPr id="98" name="Freeform 10"/>
              <p:cNvSpPr/>
              <p:nvPr/>
            </p:nvSpPr>
            <p:spPr bwMode="auto">
              <a:xfrm>
                <a:off x="3254375" y="3025775"/>
                <a:ext cx="177800" cy="415925"/>
              </a:xfrm>
              <a:custGeom>
                <a:gdLst>
                  <a:gd name="T0" fmla="*/ 20 w 68"/>
                  <a:gd name="T1" fmla="*/ 14 h 159"/>
                  <a:gd name="T2" fmla="*/ 65 w 68"/>
                  <a:gd name="T3" fmla="*/ 9 h 159"/>
                  <a:gd name="T4" fmla="*/ 68 w 68"/>
                  <a:gd name="T5" fmla="*/ 0 h 159"/>
                  <a:gd name="T6" fmla="*/ 25 w 68"/>
                  <a:gd name="T7" fmla="*/ 4 h 159"/>
                  <a:gd name="T8" fmla="*/ 0 w 68"/>
                  <a:gd name="T9" fmla="*/ 48 h 159"/>
                  <a:gd name="T10" fmla="*/ 25 w 68"/>
                  <a:gd name="T11" fmla="*/ 90 h 159"/>
                  <a:gd name="T12" fmla="*/ 29 w 68"/>
                  <a:gd name="T13" fmla="*/ 91 h 159"/>
                  <a:gd name="T14" fmla="*/ 29 w 68"/>
                  <a:gd name="T15" fmla="*/ 159 h 159"/>
                  <a:gd name="T16" fmla="*/ 66 w 68"/>
                  <a:gd name="T17" fmla="*/ 159 h 159"/>
                  <a:gd name="T18" fmla="*/ 66 w 68"/>
                  <a:gd name="T19" fmla="*/ 94 h 159"/>
                  <a:gd name="T20" fmla="*/ 67 w 68"/>
                  <a:gd name="T21" fmla="*/ 95 h 159"/>
                  <a:gd name="T22" fmla="*/ 61 w 68"/>
                  <a:gd name="T23" fmla="*/ 48 h 159"/>
                  <a:gd name="T24" fmla="*/ 64 w 68"/>
                  <a:gd name="T25" fmla="*/ 17 h 159"/>
                  <a:gd name="T26" fmla="*/ 20 w 68"/>
                  <a:gd name="T27" fmla="*/ 21 h 159"/>
                  <a:gd name="T28" fmla="*/ 20 w 68"/>
                  <a:gd name="T29" fmla="*/ 21 h 159"/>
                  <a:gd name="T30" fmla="*/ 17 w 68"/>
                  <a:gd name="T31" fmla="*/ 17 h 159"/>
                  <a:gd name="T32" fmla="*/ 20 w 68"/>
                  <a:gd name="T33" fmla="*/ 14 h 15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68" h="159">
                    <a:moveTo>
                      <a:pt x="20" y="14"/>
                    </a:moveTo>
                    <a:cubicBezTo>
                      <a:pt x="21" y="14"/>
                      <a:pt x="40" y="14"/>
                      <a:pt x="65" y="9"/>
                    </a:cubicBezTo>
                    <a:cubicBezTo>
                      <a:pt x="66" y="6"/>
                      <a:pt x="67" y="3"/>
                      <a:pt x="68" y="0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0" y="3"/>
                      <a:pt x="0" y="48"/>
                    </a:cubicBezTo>
                    <a:cubicBezTo>
                      <a:pt x="0" y="93"/>
                      <a:pt x="25" y="90"/>
                      <a:pt x="25" y="90"/>
                    </a:cubicBezTo>
                    <a:cubicBezTo>
                      <a:pt x="29" y="91"/>
                      <a:pt x="29" y="91"/>
                      <a:pt x="29" y="91"/>
                    </a:cubicBezTo>
                    <a:cubicBezTo>
                      <a:pt x="29" y="159"/>
                      <a:pt x="29" y="159"/>
                      <a:pt x="29" y="159"/>
                    </a:cubicBezTo>
                    <a:cubicBezTo>
                      <a:pt x="66" y="159"/>
                      <a:pt x="66" y="159"/>
                      <a:pt x="66" y="159"/>
                    </a:cubicBezTo>
                    <a:cubicBezTo>
                      <a:pt x="66" y="94"/>
                      <a:pt x="66" y="94"/>
                      <a:pt x="66" y="94"/>
                    </a:cubicBezTo>
                    <a:cubicBezTo>
                      <a:pt x="67" y="95"/>
                      <a:pt x="67" y="95"/>
                      <a:pt x="67" y="95"/>
                    </a:cubicBezTo>
                    <a:cubicBezTo>
                      <a:pt x="64" y="83"/>
                      <a:pt x="61" y="67"/>
                      <a:pt x="61" y="48"/>
                    </a:cubicBezTo>
                    <a:cubicBezTo>
                      <a:pt x="61" y="36"/>
                      <a:pt x="62" y="26"/>
                      <a:pt x="64" y="17"/>
                    </a:cubicBezTo>
                    <a:cubicBezTo>
                      <a:pt x="40" y="20"/>
                      <a:pt x="22" y="21"/>
                      <a:pt x="20" y="21"/>
                    </a:cubicBezTo>
                    <a:cubicBezTo>
                      <a:pt x="20" y="21"/>
                      <a:pt x="20" y="21"/>
                      <a:pt x="20" y="21"/>
                    </a:cubicBezTo>
                    <a:cubicBezTo>
                      <a:pt x="19" y="21"/>
                      <a:pt x="17" y="19"/>
                      <a:pt x="17" y="17"/>
                    </a:cubicBezTo>
                    <a:cubicBezTo>
                      <a:pt x="17" y="16"/>
                      <a:pt x="18" y="14"/>
                      <a:pt x="20" y="14"/>
                    </a:cubicBezTo>
                    <a:close/>
                  </a:path>
                </a:pathLst>
              </a:custGeom>
              <a:solidFill>
                <a:srgbClr val="41414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IE"/>
              </a:p>
            </p:txBody>
          </p:sp>
          <p:sp>
            <p:nvSpPr>
              <p:cNvPr id="99" name="Freeform 11"/>
              <p:cNvSpPr/>
              <p:nvPr/>
            </p:nvSpPr>
            <p:spPr bwMode="auto">
              <a:xfrm>
                <a:off x="3460750" y="2895600"/>
                <a:ext cx="250825" cy="498475"/>
              </a:xfrm>
              <a:custGeom>
                <a:gdLst>
                  <a:gd name="T0" fmla="*/ 96 w 96"/>
                  <a:gd name="T1" fmla="*/ 0 h 191"/>
                  <a:gd name="T2" fmla="*/ 8 w 96"/>
                  <a:gd name="T3" fmla="*/ 48 h 191"/>
                  <a:gd name="T4" fmla="*/ 5 w 96"/>
                  <a:gd name="T5" fmla="*/ 56 h 191"/>
                  <a:gd name="T6" fmla="*/ 62 w 96"/>
                  <a:gd name="T7" fmla="*/ 34 h 191"/>
                  <a:gd name="T8" fmla="*/ 67 w 96"/>
                  <a:gd name="T9" fmla="*/ 35 h 191"/>
                  <a:gd name="T10" fmla="*/ 66 w 96"/>
                  <a:gd name="T11" fmla="*/ 40 h 191"/>
                  <a:gd name="T12" fmla="*/ 3 w 96"/>
                  <a:gd name="T13" fmla="*/ 63 h 191"/>
                  <a:gd name="T14" fmla="*/ 0 w 96"/>
                  <a:gd name="T15" fmla="*/ 98 h 191"/>
                  <a:gd name="T16" fmla="*/ 6 w 96"/>
                  <a:gd name="T17" fmla="*/ 144 h 191"/>
                  <a:gd name="T18" fmla="*/ 93 w 96"/>
                  <a:gd name="T19" fmla="*/ 191 h 191"/>
                  <a:gd name="T20" fmla="*/ 72 w 96"/>
                  <a:gd name="T21" fmla="*/ 98 h 191"/>
                  <a:gd name="T22" fmla="*/ 96 w 96"/>
                  <a:gd name="T23" fmla="*/ 0 h 19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96" h="191">
                    <a:moveTo>
                      <a:pt x="96" y="0"/>
                    </a:moveTo>
                    <a:cubicBezTo>
                      <a:pt x="77" y="15"/>
                      <a:pt x="42" y="38"/>
                      <a:pt x="8" y="48"/>
                    </a:cubicBezTo>
                    <a:cubicBezTo>
                      <a:pt x="7" y="51"/>
                      <a:pt x="6" y="53"/>
                      <a:pt x="5" y="56"/>
                    </a:cubicBezTo>
                    <a:cubicBezTo>
                      <a:pt x="25" y="51"/>
                      <a:pt x="46" y="45"/>
                      <a:pt x="62" y="34"/>
                    </a:cubicBezTo>
                    <a:cubicBezTo>
                      <a:pt x="64" y="33"/>
                      <a:pt x="66" y="34"/>
                      <a:pt x="67" y="35"/>
                    </a:cubicBezTo>
                    <a:cubicBezTo>
                      <a:pt x="68" y="37"/>
                      <a:pt x="67" y="39"/>
                      <a:pt x="66" y="40"/>
                    </a:cubicBezTo>
                    <a:cubicBezTo>
                      <a:pt x="48" y="51"/>
                      <a:pt x="25" y="59"/>
                      <a:pt x="3" y="63"/>
                    </a:cubicBezTo>
                    <a:cubicBezTo>
                      <a:pt x="1" y="72"/>
                      <a:pt x="0" y="84"/>
                      <a:pt x="0" y="98"/>
                    </a:cubicBezTo>
                    <a:cubicBezTo>
                      <a:pt x="0" y="119"/>
                      <a:pt x="3" y="134"/>
                      <a:pt x="6" y="144"/>
                    </a:cubicBezTo>
                    <a:cubicBezTo>
                      <a:pt x="43" y="153"/>
                      <a:pt x="74" y="175"/>
                      <a:pt x="93" y="191"/>
                    </a:cubicBezTo>
                    <a:cubicBezTo>
                      <a:pt x="82" y="171"/>
                      <a:pt x="72" y="137"/>
                      <a:pt x="72" y="98"/>
                    </a:cubicBezTo>
                    <a:cubicBezTo>
                      <a:pt x="72" y="55"/>
                      <a:pt x="84" y="19"/>
                      <a:pt x="96" y="0"/>
                    </a:cubicBezTo>
                    <a:close/>
                  </a:path>
                </a:pathLst>
              </a:custGeom>
              <a:solidFill>
                <a:srgbClr val="41414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IE"/>
              </a:p>
            </p:txBody>
          </p:sp>
        </p:grpSp>
      </p:grpSp>
      <p:grpSp>
        <p:nvGrpSpPr>
          <p:cNvPr id="106" name="组合 105"/>
          <p:cNvGrpSpPr/>
          <p:nvPr/>
        </p:nvGrpSpPr>
        <p:grpSpPr>
          <a:xfrm>
            <a:off x="3444057" y="3225834"/>
            <a:ext cx="1192216" cy="282020"/>
            <a:chOff x="571472" y="3077646"/>
            <a:chExt cx="1192216" cy="282020"/>
          </a:xfrm>
        </p:grpSpPr>
        <p:sp>
          <p:nvSpPr>
            <p:cNvPr id="107" name="TextBox 106"/>
            <p:cNvSpPr txBox="1"/>
            <p:nvPr/>
          </p:nvSpPr>
          <p:spPr>
            <a:xfrm>
              <a:off x="899592" y="3082667"/>
              <a:ext cx="864096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 sz="1200" b="1">
                  <a:latin typeface="华文细黑" pitchFamily="2" charset="-122"/>
                  <a:ea typeface="华文细黑" pitchFamily="2" charset="-122"/>
                </a:rPr>
                <a:t>客户评价</a:t>
              </a:r>
            </a:p>
          </p:txBody>
        </p:sp>
        <p:grpSp>
          <p:nvGrpSpPr>
            <p:cNvPr id="108" name="组合 107"/>
            <p:cNvGrpSpPr/>
            <p:nvPr/>
          </p:nvGrpSpPr>
          <p:grpSpPr>
            <a:xfrm>
              <a:off x="571472" y="3077646"/>
              <a:ext cx="397692" cy="281734"/>
              <a:chOff x="3254375" y="2860675"/>
              <a:chExt cx="654050" cy="581025"/>
            </a:xfrm>
          </p:grpSpPr>
          <p:sp>
            <p:nvSpPr>
              <p:cNvPr id="109" name="Freeform 8"/>
              <p:cNvSpPr/>
              <p:nvPr/>
            </p:nvSpPr>
            <p:spPr bwMode="auto">
              <a:xfrm>
                <a:off x="3763963" y="2860675"/>
                <a:ext cx="144462" cy="577850"/>
              </a:xfrm>
              <a:custGeom>
                <a:gdLst>
                  <a:gd name="T0" fmla="*/ 5 w 55"/>
                  <a:gd name="T1" fmla="*/ 0 h 221"/>
                  <a:gd name="T2" fmla="*/ 0 w 55"/>
                  <a:gd name="T3" fmla="*/ 1 h 221"/>
                  <a:gd name="T4" fmla="*/ 39 w 55"/>
                  <a:gd name="T5" fmla="*/ 111 h 221"/>
                  <a:gd name="T6" fmla="*/ 0 w 55"/>
                  <a:gd name="T7" fmla="*/ 220 h 221"/>
                  <a:gd name="T8" fmla="*/ 5 w 55"/>
                  <a:gd name="T9" fmla="*/ 221 h 221"/>
                  <a:gd name="T10" fmla="*/ 55 w 55"/>
                  <a:gd name="T11" fmla="*/ 111 h 221"/>
                  <a:gd name="T12" fmla="*/ 5 w 55"/>
                  <a:gd name="T13" fmla="*/ 0 h 22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55" h="221">
                    <a:moveTo>
                      <a:pt x="5" y="0"/>
                    </a:moveTo>
                    <a:cubicBezTo>
                      <a:pt x="3" y="0"/>
                      <a:pt x="2" y="1"/>
                      <a:pt x="0" y="1"/>
                    </a:cubicBezTo>
                    <a:cubicBezTo>
                      <a:pt x="16" y="8"/>
                      <a:pt x="39" y="54"/>
                      <a:pt x="39" y="111"/>
                    </a:cubicBezTo>
                    <a:cubicBezTo>
                      <a:pt x="39" y="167"/>
                      <a:pt x="16" y="213"/>
                      <a:pt x="0" y="220"/>
                    </a:cubicBezTo>
                    <a:cubicBezTo>
                      <a:pt x="2" y="220"/>
                      <a:pt x="3" y="221"/>
                      <a:pt x="5" y="221"/>
                    </a:cubicBezTo>
                    <a:cubicBezTo>
                      <a:pt x="24" y="221"/>
                      <a:pt x="55" y="171"/>
                      <a:pt x="55" y="111"/>
                    </a:cubicBezTo>
                    <a:cubicBezTo>
                      <a:pt x="55" y="50"/>
                      <a:pt x="24" y="0"/>
                      <a:pt x="5" y="0"/>
                    </a:cubicBezTo>
                    <a:close/>
                  </a:path>
                </a:pathLst>
              </a:custGeom>
              <a:solidFill>
                <a:srgbClr val="41414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IE"/>
              </a:p>
            </p:txBody>
          </p:sp>
          <p:sp>
            <p:nvSpPr>
              <p:cNvPr id="110" name="Freeform 9"/>
              <p:cNvSpPr>
                <a:spLocks noEditPoints="1"/>
              </p:cNvSpPr>
              <p:nvPr/>
            </p:nvSpPr>
            <p:spPr bwMode="auto">
              <a:xfrm>
                <a:off x="3702050" y="3054350"/>
                <a:ext cx="133350" cy="190500"/>
              </a:xfrm>
              <a:custGeom>
                <a:gdLst>
                  <a:gd name="T0" fmla="*/ 51 w 51"/>
                  <a:gd name="T1" fmla="*/ 37 h 73"/>
                  <a:gd name="T2" fmla="*/ 6 w 51"/>
                  <a:gd name="T3" fmla="*/ 0 h 73"/>
                  <a:gd name="T4" fmla="*/ 0 w 51"/>
                  <a:gd name="T5" fmla="*/ 36 h 73"/>
                  <a:gd name="T6" fmla="*/ 6 w 51"/>
                  <a:gd name="T7" fmla="*/ 73 h 73"/>
                  <a:gd name="T8" fmla="*/ 51 w 51"/>
                  <a:gd name="T9" fmla="*/ 37 h 73"/>
                  <a:gd name="T10" fmla="*/ 40 w 51"/>
                  <a:gd name="T11" fmla="*/ 34 h 73"/>
                  <a:gd name="T12" fmla="*/ 38 w 51"/>
                  <a:gd name="T13" fmla="*/ 35 h 73"/>
                  <a:gd name="T14" fmla="*/ 35 w 51"/>
                  <a:gd name="T15" fmla="*/ 33 h 73"/>
                  <a:gd name="T16" fmla="*/ 12 w 51"/>
                  <a:gd name="T17" fmla="*/ 20 h 73"/>
                  <a:gd name="T18" fmla="*/ 9 w 51"/>
                  <a:gd name="T19" fmla="*/ 16 h 73"/>
                  <a:gd name="T20" fmla="*/ 13 w 51"/>
                  <a:gd name="T21" fmla="*/ 13 h 73"/>
                  <a:gd name="T22" fmla="*/ 41 w 51"/>
                  <a:gd name="T23" fmla="*/ 30 h 73"/>
                  <a:gd name="T24" fmla="*/ 40 w 51"/>
                  <a:gd name="T25" fmla="*/ 34 h 7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51" h="73">
                    <a:moveTo>
                      <a:pt x="51" y="37"/>
                    </a:moveTo>
                    <a:cubicBezTo>
                      <a:pt x="51" y="6"/>
                      <a:pt x="6" y="0"/>
                      <a:pt x="6" y="0"/>
                    </a:cubicBezTo>
                    <a:cubicBezTo>
                      <a:pt x="6" y="0"/>
                      <a:pt x="0" y="7"/>
                      <a:pt x="0" y="36"/>
                    </a:cubicBezTo>
                    <a:cubicBezTo>
                      <a:pt x="0" y="66"/>
                      <a:pt x="6" y="73"/>
                      <a:pt x="6" y="73"/>
                    </a:cubicBezTo>
                    <a:cubicBezTo>
                      <a:pt x="6" y="73"/>
                      <a:pt x="51" y="67"/>
                      <a:pt x="51" y="37"/>
                    </a:cubicBezTo>
                    <a:close/>
                    <a:moveTo>
                      <a:pt x="40" y="34"/>
                    </a:moveTo>
                    <a:cubicBezTo>
                      <a:pt x="40" y="35"/>
                      <a:pt x="39" y="35"/>
                      <a:pt x="38" y="35"/>
                    </a:cubicBezTo>
                    <a:cubicBezTo>
                      <a:pt x="37" y="35"/>
                      <a:pt x="36" y="34"/>
                      <a:pt x="35" y="33"/>
                    </a:cubicBezTo>
                    <a:cubicBezTo>
                      <a:pt x="27" y="21"/>
                      <a:pt x="12" y="20"/>
                      <a:pt x="12" y="20"/>
                    </a:cubicBezTo>
                    <a:cubicBezTo>
                      <a:pt x="10" y="19"/>
                      <a:pt x="9" y="18"/>
                      <a:pt x="9" y="16"/>
                    </a:cubicBezTo>
                    <a:cubicBezTo>
                      <a:pt x="9" y="14"/>
                      <a:pt x="11" y="13"/>
                      <a:pt x="13" y="13"/>
                    </a:cubicBezTo>
                    <a:cubicBezTo>
                      <a:pt x="13" y="13"/>
                      <a:pt x="31" y="15"/>
                      <a:pt x="41" y="30"/>
                    </a:cubicBezTo>
                    <a:cubicBezTo>
                      <a:pt x="42" y="31"/>
                      <a:pt x="42" y="33"/>
                      <a:pt x="40" y="34"/>
                    </a:cubicBezTo>
                    <a:close/>
                  </a:path>
                </a:pathLst>
              </a:custGeom>
              <a:solidFill>
                <a:srgbClr val="41414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IE"/>
              </a:p>
            </p:txBody>
          </p:sp>
          <p:sp>
            <p:nvSpPr>
              <p:cNvPr id="111" name="Freeform 10"/>
              <p:cNvSpPr/>
              <p:nvPr/>
            </p:nvSpPr>
            <p:spPr bwMode="auto">
              <a:xfrm>
                <a:off x="3254375" y="3025775"/>
                <a:ext cx="177800" cy="415925"/>
              </a:xfrm>
              <a:custGeom>
                <a:gdLst>
                  <a:gd name="T0" fmla="*/ 20 w 68"/>
                  <a:gd name="T1" fmla="*/ 14 h 159"/>
                  <a:gd name="T2" fmla="*/ 65 w 68"/>
                  <a:gd name="T3" fmla="*/ 9 h 159"/>
                  <a:gd name="T4" fmla="*/ 68 w 68"/>
                  <a:gd name="T5" fmla="*/ 0 h 159"/>
                  <a:gd name="T6" fmla="*/ 25 w 68"/>
                  <a:gd name="T7" fmla="*/ 4 h 159"/>
                  <a:gd name="T8" fmla="*/ 0 w 68"/>
                  <a:gd name="T9" fmla="*/ 48 h 159"/>
                  <a:gd name="T10" fmla="*/ 25 w 68"/>
                  <a:gd name="T11" fmla="*/ 90 h 159"/>
                  <a:gd name="T12" fmla="*/ 29 w 68"/>
                  <a:gd name="T13" fmla="*/ 91 h 159"/>
                  <a:gd name="T14" fmla="*/ 29 w 68"/>
                  <a:gd name="T15" fmla="*/ 159 h 159"/>
                  <a:gd name="T16" fmla="*/ 66 w 68"/>
                  <a:gd name="T17" fmla="*/ 159 h 159"/>
                  <a:gd name="T18" fmla="*/ 66 w 68"/>
                  <a:gd name="T19" fmla="*/ 94 h 159"/>
                  <a:gd name="T20" fmla="*/ 67 w 68"/>
                  <a:gd name="T21" fmla="*/ 95 h 159"/>
                  <a:gd name="T22" fmla="*/ 61 w 68"/>
                  <a:gd name="T23" fmla="*/ 48 h 159"/>
                  <a:gd name="T24" fmla="*/ 64 w 68"/>
                  <a:gd name="T25" fmla="*/ 17 h 159"/>
                  <a:gd name="T26" fmla="*/ 20 w 68"/>
                  <a:gd name="T27" fmla="*/ 21 h 159"/>
                  <a:gd name="T28" fmla="*/ 20 w 68"/>
                  <a:gd name="T29" fmla="*/ 21 h 159"/>
                  <a:gd name="T30" fmla="*/ 17 w 68"/>
                  <a:gd name="T31" fmla="*/ 17 h 159"/>
                  <a:gd name="T32" fmla="*/ 20 w 68"/>
                  <a:gd name="T33" fmla="*/ 14 h 15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68" h="159">
                    <a:moveTo>
                      <a:pt x="20" y="14"/>
                    </a:moveTo>
                    <a:cubicBezTo>
                      <a:pt x="21" y="14"/>
                      <a:pt x="40" y="14"/>
                      <a:pt x="65" y="9"/>
                    </a:cubicBezTo>
                    <a:cubicBezTo>
                      <a:pt x="66" y="6"/>
                      <a:pt x="67" y="3"/>
                      <a:pt x="68" y="0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0" y="3"/>
                      <a:pt x="0" y="48"/>
                    </a:cubicBezTo>
                    <a:cubicBezTo>
                      <a:pt x="0" y="93"/>
                      <a:pt x="25" y="90"/>
                      <a:pt x="25" y="90"/>
                    </a:cubicBezTo>
                    <a:cubicBezTo>
                      <a:pt x="29" y="91"/>
                      <a:pt x="29" y="91"/>
                      <a:pt x="29" y="91"/>
                    </a:cubicBezTo>
                    <a:cubicBezTo>
                      <a:pt x="29" y="159"/>
                      <a:pt x="29" y="159"/>
                      <a:pt x="29" y="159"/>
                    </a:cubicBezTo>
                    <a:cubicBezTo>
                      <a:pt x="66" y="159"/>
                      <a:pt x="66" y="159"/>
                      <a:pt x="66" y="159"/>
                    </a:cubicBezTo>
                    <a:cubicBezTo>
                      <a:pt x="66" y="94"/>
                      <a:pt x="66" y="94"/>
                      <a:pt x="66" y="94"/>
                    </a:cubicBezTo>
                    <a:cubicBezTo>
                      <a:pt x="67" y="95"/>
                      <a:pt x="67" y="95"/>
                      <a:pt x="67" y="95"/>
                    </a:cubicBezTo>
                    <a:cubicBezTo>
                      <a:pt x="64" y="83"/>
                      <a:pt x="61" y="67"/>
                      <a:pt x="61" y="48"/>
                    </a:cubicBezTo>
                    <a:cubicBezTo>
                      <a:pt x="61" y="36"/>
                      <a:pt x="62" y="26"/>
                      <a:pt x="64" y="17"/>
                    </a:cubicBezTo>
                    <a:cubicBezTo>
                      <a:pt x="40" y="20"/>
                      <a:pt x="22" y="21"/>
                      <a:pt x="20" y="21"/>
                    </a:cubicBezTo>
                    <a:cubicBezTo>
                      <a:pt x="20" y="21"/>
                      <a:pt x="20" y="21"/>
                      <a:pt x="20" y="21"/>
                    </a:cubicBezTo>
                    <a:cubicBezTo>
                      <a:pt x="19" y="21"/>
                      <a:pt x="17" y="19"/>
                      <a:pt x="17" y="17"/>
                    </a:cubicBezTo>
                    <a:cubicBezTo>
                      <a:pt x="17" y="16"/>
                      <a:pt x="18" y="14"/>
                      <a:pt x="20" y="14"/>
                    </a:cubicBezTo>
                    <a:close/>
                  </a:path>
                </a:pathLst>
              </a:custGeom>
              <a:solidFill>
                <a:srgbClr val="41414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IE"/>
              </a:p>
            </p:txBody>
          </p:sp>
          <p:sp>
            <p:nvSpPr>
              <p:cNvPr id="112" name="Freeform 11"/>
              <p:cNvSpPr/>
              <p:nvPr/>
            </p:nvSpPr>
            <p:spPr bwMode="auto">
              <a:xfrm>
                <a:off x="3460750" y="2895600"/>
                <a:ext cx="250825" cy="498475"/>
              </a:xfrm>
              <a:custGeom>
                <a:gdLst>
                  <a:gd name="T0" fmla="*/ 96 w 96"/>
                  <a:gd name="T1" fmla="*/ 0 h 191"/>
                  <a:gd name="T2" fmla="*/ 8 w 96"/>
                  <a:gd name="T3" fmla="*/ 48 h 191"/>
                  <a:gd name="T4" fmla="*/ 5 w 96"/>
                  <a:gd name="T5" fmla="*/ 56 h 191"/>
                  <a:gd name="T6" fmla="*/ 62 w 96"/>
                  <a:gd name="T7" fmla="*/ 34 h 191"/>
                  <a:gd name="T8" fmla="*/ 67 w 96"/>
                  <a:gd name="T9" fmla="*/ 35 h 191"/>
                  <a:gd name="T10" fmla="*/ 66 w 96"/>
                  <a:gd name="T11" fmla="*/ 40 h 191"/>
                  <a:gd name="T12" fmla="*/ 3 w 96"/>
                  <a:gd name="T13" fmla="*/ 63 h 191"/>
                  <a:gd name="T14" fmla="*/ 0 w 96"/>
                  <a:gd name="T15" fmla="*/ 98 h 191"/>
                  <a:gd name="T16" fmla="*/ 6 w 96"/>
                  <a:gd name="T17" fmla="*/ 144 h 191"/>
                  <a:gd name="T18" fmla="*/ 93 w 96"/>
                  <a:gd name="T19" fmla="*/ 191 h 191"/>
                  <a:gd name="T20" fmla="*/ 72 w 96"/>
                  <a:gd name="T21" fmla="*/ 98 h 191"/>
                  <a:gd name="T22" fmla="*/ 96 w 96"/>
                  <a:gd name="T23" fmla="*/ 0 h 19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96" h="191">
                    <a:moveTo>
                      <a:pt x="96" y="0"/>
                    </a:moveTo>
                    <a:cubicBezTo>
                      <a:pt x="77" y="15"/>
                      <a:pt x="42" y="38"/>
                      <a:pt x="8" y="48"/>
                    </a:cubicBezTo>
                    <a:cubicBezTo>
                      <a:pt x="7" y="51"/>
                      <a:pt x="6" y="53"/>
                      <a:pt x="5" y="56"/>
                    </a:cubicBezTo>
                    <a:cubicBezTo>
                      <a:pt x="25" y="51"/>
                      <a:pt x="46" y="45"/>
                      <a:pt x="62" y="34"/>
                    </a:cubicBezTo>
                    <a:cubicBezTo>
                      <a:pt x="64" y="33"/>
                      <a:pt x="66" y="34"/>
                      <a:pt x="67" y="35"/>
                    </a:cubicBezTo>
                    <a:cubicBezTo>
                      <a:pt x="68" y="37"/>
                      <a:pt x="67" y="39"/>
                      <a:pt x="66" y="40"/>
                    </a:cubicBezTo>
                    <a:cubicBezTo>
                      <a:pt x="48" y="51"/>
                      <a:pt x="25" y="59"/>
                      <a:pt x="3" y="63"/>
                    </a:cubicBezTo>
                    <a:cubicBezTo>
                      <a:pt x="1" y="72"/>
                      <a:pt x="0" y="84"/>
                      <a:pt x="0" y="98"/>
                    </a:cubicBezTo>
                    <a:cubicBezTo>
                      <a:pt x="0" y="119"/>
                      <a:pt x="3" y="134"/>
                      <a:pt x="6" y="144"/>
                    </a:cubicBezTo>
                    <a:cubicBezTo>
                      <a:pt x="43" y="153"/>
                      <a:pt x="74" y="175"/>
                      <a:pt x="93" y="191"/>
                    </a:cubicBezTo>
                    <a:cubicBezTo>
                      <a:pt x="82" y="171"/>
                      <a:pt x="72" y="137"/>
                      <a:pt x="72" y="98"/>
                    </a:cubicBezTo>
                    <a:cubicBezTo>
                      <a:pt x="72" y="55"/>
                      <a:pt x="84" y="19"/>
                      <a:pt x="96" y="0"/>
                    </a:cubicBezTo>
                    <a:close/>
                  </a:path>
                </a:pathLst>
              </a:custGeom>
              <a:solidFill>
                <a:srgbClr val="41414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IE"/>
              </a:p>
            </p:txBody>
          </p:sp>
        </p:grpSp>
      </p:grpSp>
      <p:grpSp>
        <p:nvGrpSpPr>
          <p:cNvPr id="113" name="组合 112"/>
          <p:cNvGrpSpPr/>
          <p:nvPr/>
        </p:nvGrpSpPr>
        <p:grpSpPr>
          <a:xfrm>
            <a:off x="6276796" y="3225834"/>
            <a:ext cx="1192216" cy="282020"/>
            <a:chOff x="571472" y="3077646"/>
            <a:chExt cx="1192216" cy="282020"/>
          </a:xfrm>
        </p:grpSpPr>
        <p:sp>
          <p:nvSpPr>
            <p:cNvPr id="114" name="TextBox 113"/>
            <p:cNvSpPr txBox="1"/>
            <p:nvPr/>
          </p:nvSpPr>
          <p:spPr>
            <a:xfrm>
              <a:off x="899592" y="3082667"/>
              <a:ext cx="864096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 sz="1200" b="1">
                  <a:latin typeface="华文细黑" pitchFamily="2" charset="-122"/>
                  <a:ea typeface="华文细黑" pitchFamily="2" charset="-122"/>
                </a:rPr>
                <a:t>客户评价</a:t>
              </a:r>
            </a:p>
          </p:txBody>
        </p:sp>
        <p:grpSp>
          <p:nvGrpSpPr>
            <p:cNvPr id="115" name="组合 114"/>
            <p:cNvGrpSpPr/>
            <p:nvPr/>
          </p:nvGrpSpPr>
          <p:grpSpPr>
            <a:xfrm>
              <a:off x="571472" y="3077646"/>
              <a:ext cx="397692" cy="281734"/>
              <a:chOff x="3254375" y="2860675"/>
              <a:chExt cx="654050" cy="581025"/>
            </a:xfrm>
          </p:grpSpPr>
          <p:sp>
            <p:nvSpPr>
              <p:cNvPr id="116" name="Freeform 8"/>
              <p:cNvSpPr/>
              <p:nvPr/>
            </p:nvSpPr>
            <p:spPr bwMode="auto">
              <a:xfrm>
                <a:off x="3763963" y="2860675"/>
                <a:ext cx="144462" cy="577850"/>
              </a:xfrm>
              <a:custGeom>
                <a:gdLst>
                  <a:gd name="T0" fmla="*/ 5 w 55"/>
                  <a:gd name="T1" fmla="*/ 0 h 221"/>
                  <a:gd name="T2" fmla="*/ 0 w 55"/>
                  <a:gd name="T3" fmla="*/ 1 h 221"/>
                  <a:gd name="T4" fmla="*/ 39 w 55"/>
                  <a:gd name="T5" fmla="*/ 111 h 221"/>
                  <a:gd name="T6" fmla="*/ 0 w 55"/>
                  <a:gd name="T7" fmla="*/ 220 h 221"/>
                  <a:gd name="T8" fmla="*/ 5 w 55"/>
                  <a:gd name="T9" fmla="*/ 221 h 221"/>
                  <a:gd name="T10" fmla="*/ 55 w 55"/>
                  <a:gd name="T11" fmla="*/ 111 h 221"/>
                  <a:gd name="T12" fmla="*/ 5 w 55"/>
                  <a:gd name="T13" fmla="*/ 0 h 22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55" h="221">
                    <a:moveTo>
                      <a:pt x="5" y="0"/>
                    </a:moveTo>
                    <a:cubicBezTo>
                      <a:pt x="3" y="0"/>
                      <a:pt x="2" y="1"/>
                      <a:pt x="0" y="1"/>
                    </a:cubicBezTo>
                    <a:cubicBezTo>
                      <a:pt x="16" y="8"/>
                      <a:pt x="39" y="54"/>
                      <a:pt x="39" y="111"/>
                    </a:cubicBezTo>
                    <a:cubicBezTo>
                      <a:pt x="39" y="167"/>
                      <a:pt x="16" y="213"/>
                      <a:pt x="0" y="220"/>
                    </a:cubicBezTo>
                    <a:cubicBezTo>
                      <a:pt x="2" y="220"/>
                      <a:pt x="3" y="221"/>
                      <a:pt x="5" y="221"/>
                    </a:cubicBezTo>
                    <a:cubicBezTo>
                      <a:pt x="24" y="221"/>
                      <a:pt x="55" y="171"/>
                      <a:pt x="55" y="111"/>
                    </a:cubicBezTo>
                    <a:cubicBezTo>
                      <a:pt x="55" y="50"/>
                      <a:pt x="24" y="0"/>
                      <a:pt x="5" y="0"/>
                    </a:cubicBezTo>
                    <a:close/>
                  </a:path>
                </a:pathLst>
              </a:custGeom>
              <a:solidFill>
                <a:srgbClr val="41414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IE"/>
              </a:p>
            </p:txBody>
          </p:sp>
          <p:sp>
            <p:nvSpPr>
              <p:cNvPr id="117" name="Freeform 9"/>
              <p:cNvSpPr>
                <a:spLocks noEditPoints="1"/>
              </p:cNvSpPr>
              <p:nvPr/>
            </p:nvSpPr>
            <p:spPr bwMode="auto">
              <a:xfrm>
                <a:off x="3702050" y="3054350"/>
                <a:ext cx="133350" cy="190500"/>
              </a:xfrm>
              <a:custGeom>
                <a:gdLst>
                  <a:gd name="T0" fmla="*/ 51 w 51"/>
                  <a:gd name="T1" fmla="*/ 37 h 73"/>
                  <a:gd name="T2" fmla="*/ 6 w 51"/>
                  <a:gd name="T3" fmla="*/ 0 h 73"/>
                  <a:gd name="T4" fmla="*/ 0 w 51"/>
                  <a:gd name="T5" fmla="*/ 36 h 73"/>
                  <a:gd name="T6" fmla="*/ 6 w 51"/>
                  <a:gd name="T7" fmla="*/ 73 h 73"/>
                  <a:gd name="T8" fmla="*/ 51 w 51"/>
                  <a:gd name="T9" fmla="*/ 37 h 73"/>
                  <a:gd name="T10" fmla="*/ 40 w 51"/>
                  <a:gd name="T11" fmla="*/ 34 h 73"/>
                  <a:gd name="T12" fmla="*/ 38 w 51"/>
                  <a:gd name="T13" fmla="*/ 35 h 73"/>
                  <a:gd name="T14" fmla="*/ 35 w 51"/>
                  <a:gd name="T15" fmla="*/ 33 h 73"/>
                  <a:gd name="T16" fmla="*/ 12 w 51"/>
                  <a:gd name="T17" fmla="*/ 20 h 73"/>
                  <a:gd name="T18" fmla="*/ 9 w 51"/>
                  <a:gd name="T19" fmla="*/ 16 h 73"/>
                  <a:gd name="T20" fmla="*/ 13 w 51"/>
                  <a:gd name="T21" fmla="*/ 13 h 73"/>
                  <a:gd name="T22" fmla="*/ 41 w 51"/>
                  <a:gd name="T23" fmla="*/ 30 h 73"/>
                  <a:gd name="T24" fmla="*/ 40 w 51"/>
                  <a:gd name="T25" fmla="*/ 34 h 7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51" h="73">
                    <a:moveTo>
                      <a:pt x="51" y="37"/>
                    </a:moveTo>
                    <a:cubicBezTo>
                      <a:pt x="51" y="6"/>
                      <a:pt x="6" y="0"/>
                      <a:pt x="6" y="0"/>
                    </a:cubicBezTo>
                    <a:cubicBezTo>
                      <a:pt x="6" y="0"/>
                      <a:pt x="0" y="7"/>
                      <a:pt x="0" y="36"/>
                    </a:cubicBezTo>
                    <a:cubicBezTo>
                      <a:pt x="0" y="66"/>
                      <a:pt x="6" y="73"/>
                      <a:pt x="6" y="73"/>
                    </a:cubicBezTo>
                    <a:cubicBezTo>
                      <a:pt x="6" y="73"/>
                      <a:pt x="51" y="67"/>
                      <a:pt x="51" y="37"/>
                    </a:cubicBezTo>
                    <a:close/>
                    <a:moveTo>
                      <a:pt x="40" y="34"/>
                    </a:moveTo>
                    <a:cubicBezTo>
                      <a:pt x="40" y="35"/>
                      <a:pt x="39" y="35"/>
                      <a:pt x="38" y="35"/>
                    </a:cubicBezTo>
                    <a:cubicBezTo>
                      <a:pt x="37" y="35"/>
                      <a:pt x="36" y="34"/>
                      <a:pt x="35" y="33"/>
                    </a:cubicBezTo>
                    <a:cubicBezTo>
                      <a:pt x="27" y="21"/>
                      <a:pt x="12" y="20"/>
                      <a:pt x="12" y="20"/>
                    </a:cubicBezTo>
                    <a:cubicBezTo>
                      <a:pt x="10" y="19"/>
                      <a:pt x="9" y="18"/>
                      <a:pt x="9" y="16"/>
                    </a:cubicBezTo>
                    <a:cubicBezTo>
                      <a:pt x="9" y="14"/>
                      <a:pt x="11" y="13"/>
                      <a:pt x="13" y="13"/>
                    </a:cubicBezTo>
                    <a:cubicBezTo>
                      <a:pt x="13" y="13"/>
                      <a:pt x="31" y="15"/>
                      <a:pt x="41" y="30"/>
                    </a:cubicBezTo>
                    <a:cubicBezTo>
                      <a:pt x="42" y="31"/>
                      <a:pt x="42" y="33"/>
                      <a:pt x="40" y="34"/>
                    </a:cubicBezTo>
                    <a:close/>
                  </a:path>
                </a:pathLst>
              </a:custGeom>
              <a:solidFill>
                <a:srgbClr val="41414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IE"/>
              </a:p>
            </p:txBody>
          </p:sp>
          <p:sp>
            <p:nvSpPr>
              <p:cNvPr id="118" name="Freeform 10"/>
              <p:cNvSpPr/>
              <p:nvPr/>
            </p:nvSpPr>
            <p:spPr bwMode="auto">
              <a:xfrm>
                <a:off x="3254375" y="3025775"/>
                <a:ext cx="177800" cy="415925"/>
              </a:xfrm>
              <a:custGeom>
                <a:gdLst>
                  <a:gd name="T0" fmla="*/ 20 w 68"/>
                  <a:gd name="T1" fmla="*/ 14 h 159"/>
                  <a:gd name="T2" fmla="*/ 65 w 68"/>
                  <a:gd name="T3" fmla="*/ 9 h 159"/>
                  <a:gd name="T4" fmla="*/ 68 w 68"/>
                  <a:gd name="T5" fmla="*/ 0 h 159"/>
                  <a:gd name="T6" fmla="*/ 25 w 68"/>
                  <a:gd name="T7" fmla="*/ 4 h 159"/>
                  <a:gd name="T8" fmla="*/ 0 w 68"/>
                  <a:gd name="T9" fmla="*/ 48 h 159"/>
                  <a:gd name="T10" fmla="*/ 25 w 68"/>
                  <a:gd name="T11" fmla="*/ 90 h 159"/>
                  <a:gd name="T12" fmla="*/ 29 w 68"/>
                  <a:gd name="T13" fmla="*/ 91 h 159"/>
                  <a:gd name="T14" fmla="*/ 29 w 68"/>
                  <a:gd name="T15" fmla="*/ 159 h 159"/>
                  <a:gd name="T16" fmla="*/ 66 w 68"/>
                  <a:gd name="T17" fmla="*/ 159 h 159"/>
                  <a:gd name="T18" fmla="*/ 66 w 68"/>
                  <a:gd name="T19" fmla="*/ 94 h 159"/>
                  <a:gd name="T20" fmla="*/ 67 w 68"/>
                  <a:gd name="T21" fmla="*/ 95 h 159"/>
                  <a:gd name="T22" fmla="*/ 61 w 68"/>
                  <a:gd name="T23" fmla="*/ 48 h 159"/>
                  <a:gd name="T24" fmla="*/ 64 w 68"/>
                  <a:gd name="T25" fmla="*/ 17 h 159"/>
                  <a:gd name="T26" fmla="*/ 20 w 68"/>
                  <a:gd name="T27" fmla="*/ 21 h 159"/>
                  <a:gd name="T28" fmla="*/ 20 w 68"/>
                  <a:gd name="T29" fmla="*/ 21 h 159"/>
                  <a:gd name="T30" fmla="*/ 17 w 68"/>
                  <a:gd name="T31" fmla="*/ 17 h 159"/>
                  <a:gd name="T32" fmla="*/ 20 w 68"/>
                  <a:gd name="T33" fmla="*/ 14 h 15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68" h="159">
                    <a:moveTo>
                      <a:pt x="20" y="14"/>
                    </a:moveTo>
                    <a:cubicBezTo>
                      <a:pt x="21" y="14"/>
                      <a:pt x="40" y="14"/>
                      <a:pt x="65" y="9"/>
                    </a:cubicBezTo>
                    <a:cubicBezTo>
                      <a:pt x="66" y="6"/>
                      <a:pt x="67" y="3"/>
                      <a:pt x="68" y="0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0" y="3"/>
                      <a:pt x="0" y="48"/>
                    </a:cubicBezTo>
                    <a:cubicBezTo>
                      <a:pt x="0" y="93"/>
                      <a:pt x="25" y="90"/>
                      <a:pt x="25" y="90"/>
                    </a:cubicBezTo>
                    <a:cubicBezTo>
                      <a:pt x="29" y="91"/>
                      <a:pt x="29" y="91"/>
                      <a:pt x="29" y="91"/>
                    </a:cubicBezTo>
                    <a:cubicBezTo>
                      <a:pt x="29" y="159"/>
                      <a:pt x="29" y="159"/>
                      <a:pt x="29" y="159"/>
                    </a:cubicBezTo>
                    <a:cubicBezTo>
                      <a:pt x="66" y="159"/>
                      <a:pt x="66" y="159"/>
                      <a:pt x="66" y="159"/>
                    </a:cubicBezTo>
                    <a:cubicBezTo>
                      <a:pt x="66" y="94"/>
                      <a:pt x="66" y="94"/>
                      <a:pt x="66" y="94"/>
                    </a:cubicBezTo>
                    <a:cubicBezTo>
                      <a:pt x="67" y="95"/>
                      <a:pt x="67" y="95"/>
                      <a:pt x="67" y="95"/>
                    </a:cubicBezTo>
                    <a:cubicBezTo>
                      <a:pt x="64" y="83"/>
                      <a:pt x="61" y="67"/>
                      <a:pt x="61" y="48"/>
                    </a:cubicBezTo>
                    <a:cubicBezTo>
                      <a:pt x="61" y="36"/>
                      <a:pt x="62" y="26"/>
                      <a:pt x="64" y="17"/>
                    </a:cubicBezTo>
                    <a:cubicBezTo>
                      <a:pt x="40" y="20"/>
                      <a:pt x="22" y="21"/>
                      <a:pt x="20" y="21"/>
                    </a:cubicBezTo>
                    <a:cubicBezTo>
                      <a:pt x="20" y="21"/>
                      <a:pt x="20" y="21"/>
                      <a:pt x="20" y="21"/>
                    </a:cubicBezTo>
                    <a:cubicBezTo>
                      <a:pt x="19" y="21"/>
                      <a:pt x="17" y="19"/>
                      <a:pt x="17" y="17"/>
                    </a:cubicBezTo>
                    <a:cubicBezTo>
                      <a:pt x="17" y="16"/>
                      <a:pt x="18" y="14"/>
                      <a:pt x="20" y="14"/>
                    </a:cubicBezTo>
                    <a:close/>
                  </a:path>
                </a:pathLst>
              </a:custGeom>
              <a:solidFill>
                <a:srgbClr val="41414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IE"/>
              </a:p>
            </p:txBody>
          </p:sp>
          <p:sp>
            <p:nvSpPr>
              <p:cNvPr id="119" name="Freeform 11"/>
              <p:cNvSpPr/>
              <p:nvPr/>
            </p:nvSpPr>
            <p:spPr bwMode="auto">
              <a:xfrm>
                <a:off x="3460750" y="2895600"/>
                <a:ext cx="250825" cy="498475"/>
              </a:xfrm>
              <a:custGeom>
                <a:gdLst>
                  <a:gd name="T0" fmla="*/ 96 w 96"/>
                  <a:gd name="T1" fmla="*/ 0 h 191"/>
                  <a:gd name="T2" fmla="*/ 8 w 96"/>
                  <a:gd name="T3" fmla="*/ 48 h 191"/>
                  <a:gd name="T4" fmla="*/ 5 w 96"/>
                  <a:gd name="T5" fmla="*/ 56 h 191"/>
                  <a:gd name="T6" fmla="*/ 62 w 96"/>
                  <a:gd name="T7" fmla="*/ 34 h 191"/>
                  <a:gd name="T8" fmla="*/ 67 w 96"/>
                  <a:gd name="T9" fmla="*/ 35 h 191"/>
                  <a:gd name="T10" fmla="*/ 66 w 96"/>
                  <a:gd name="T11" fmla="*/ 40 h 191"/>
                  <a:gd name="T12" fmla="*/ 3 w 96"/>
                  <a:gd name="T13" fmla="*/ 63 h 191"/>
                  <a:gd name="T14" fmla="*/ 0 w 96"/>
                  <a:gd name="T15" fmla="*/ 98 h 191"/>
                  <a:gd name="T16" fmla="*/ 6 w 96"/>
                  <a:gd name="T17" fmla="*/ 144 h 191"/>
                  <a:gd name="T18" fmla="*/ 93 w 96"/>
                  <a:gd name="T19" fmla="*/ 191 h 191"/>
                  <a:gd name="T20" fmla="*/ 72 w 96"/>
                  <a:gd name="T21" fmla="*/ 98 h 191"/>
                  <a:gd name="T22" fmla="*/ 96 w 96"/>
                  <a:gd name="T23" fmla="*/ 0 h 19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96" h="191">
                    <a:moveTo>
                      <a:pt x="96" y="0"/>
                    </a:moveTo>
                    <a:cubicBezTo>
                      <a:pt x="77" y="15"/>
                      <a:pt x="42" y="38"/>
                      <a:pt x="8" y="48"/>
                    </a:cubicBezTo>
                    <a:cubicBezTo>
                      <a:pt x="7" y="51"/>
                      <a:pt x="6" y="53"/>
                      <a:pt x="5" y="56"/>
                    </a:cubicBezTo>
                    <a:cubicBezTo>
                      <a:pt x="25" y="51"/>
                      <a:pt x="46" y="45"/>
                      <a:pt x="62" y="34"/>
                    </a:cubicBezTo>
                    <a:cubicBezTo>
                      <a:pt x="64" y="33"/>
                      <a:pt x="66" y="34"/>
                      <a:pt x="67" y="35"/>
                    </a:cubicBezTo>
                    <a:cubicBezTo>
                      <a:pt x="68" y="37"/>
                      <a:pt x="67" y="39"/>
                      <a:pt x="66" y="40"/>
                    </a:cubicBezTo>
                    <a:cubicBezTo>
                      <a:pt x="48" y="51"/>
                      <a:pt x="25" y="59"/>
                      <a:pt x="3" y="63"/>
                    </a:cubicBezTo>
                    <a:cubicBezTo>
                      <a:pt x="1" y="72"/>
                      <a:pt x="0" y="84"/>
                      <a:pt x="0" y="98"/>
                    </a:cubicBezTo>
                    <a:cubicBezTo>
                      <a:pt x="0" y="119"/>
                      <a:pt x="3" y="134"/>
                      <a:pt x="6" y="144"/>
                    </a:cubicBezTo>
                    <a:cubicBezTo>
                      <a:pt x="43" y="153"/>
                      <a:pt x="74" y="175"/>
                      <a:pt x="93" y="191"/>
                    </a:cubicBezTo>
                    <a:cubicBezTo>
                      <a:pt x="82" y="171"/>
                      <a:pt x="72" y="137"/>
                      <a:pt x="72" y="98"/>
                    </a:cubicBezTo>
                    <a:cubicBezTo>
                      <a:pt x="72" y="55"/>
                      <a:pt x="84" y="19"/>
                      <a:pt x="96" y="0"/>
                    </a:cubicBezTo>
                    <a:close/>
                  </a:path>
                </a:pathLst>
              </a:custGeom>
              <a:solidFill>
                <a:srgbClr val="41414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IE"/>
              </a:p>
            </p:txBody>
          </p:sp>
        </p:grpSp>
      </p:grpSp>
      <p:sp>
        <p:nvSpPr>
          <p:cNvPr id="120" name="TextBox 119"/>
          <p:cNvSpPr txBox="1"/>
          <p:nvPr/>
        </p:nvSpPr>
        <p:spPr>
          <a:xfrm>
            <a:off x="3370589" y="3626037"/>
            <a:ext cx="2421124" cy="6890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71450" indent="-171450">
              <a:lnSpc>
                <a:spcPct val="200000"/>
              </a:lnSpc>
              <a:buFont typeface="Wingdings" pitchFamily="2" charset="2"/>
              <a:buChar char="Ø"/>
            </a:pPr>
            <a:r>
              <a:rPr lang="zh-CN" altLang="en-US" sz="1050">
                <a:latin typeface="华文细黑" pitchFamily="2" charset="-122"/>
                <a:ea typeface="华文细黑" pitchFamily="2" charset="-122"/>
              </a:rPr>
              <a:t>接货随叫随到，</a:t>
            </a:r>
            <a:r>
              <a:rPr lang="zh-CN" altLang="en-US" sz="1050" b="1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跟单服务好</a:t>
            </a:r>
            <a:endParaRPr lang="en-US" altLang="zh-CN" sz="1050" b="1">
              <a:solidFill>
                <a:srgbClr val="FF0000"/>
              </a:solidFill>
              <a:latin typeface="华文细黑" pitchFamily="2" charset="-122"/>
              <a:ea typeface="华文细黑" pitchFamily="2" charset="-122"/>
            </a:endParaRPr>
          </a:p>
          <a:p>
            <a:pPr marL="171450" indent="-171450">
              <a:lnSpc>
                <a:spcPct val="200000"/>
              </a:lnSpc>
              <a:buFont typeface="Wingdings" pitchFamily="2" charset="2"/>
              <a:buChar char="Ø"/>
            </a:pPr>
            <a:r>
              <a:rPr lang="zh-CN" altLang="en-US" sz="1050">
                <a:latin typeface="华文细黑" pitchFamily="2" charset="-122"/>
                <a:ea typeface="华文细黑" pitchFamily="2" charset="-122"/>
              </a:rPr>
              <a:t>异常</a:t>
            </a:r>
            <a:r>
              <a:rPr lang="zh-CN" altLang="en-US" sz="1050" b="1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提前反馈、主动快速解决</a:t>
            </a:r>
            <a:r>
              <a:rPr lang="zh-CN" altLang="en-US" sz="105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！</a:t>
            </a:r>
            <a:endParaRPr lang="en-US" altLang="zh-CN" sz="1050">
              <a:solidFill>
                <a:srgbClr val="FF0000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123" name="TextBox 122"/>
          <p:cNvSpPr txBox="1"/>
          <p:nvPr/>
        </p:nvSpPr>
        <p:spPr>
          <a:xfrm>
            <a:off x="6213838" y="3626037"/>
            <a:ext cx="237442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71450" indent="-171450">
              <a:lnSpc>
                <a:spcPct val="200000"/>
              </a:lnSpc>
              <a:buFont typeface="Wingdings" pitchFamily="2" charset="2"/>
              <a:buChar char="Ø"/>
            </a:pPr>
            <a:r>
              <a:rPr lang="zh-CN" altLang="en-US" sz="1050" b="1" smtClean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时效</a:t>
            </a:r>
            <a:r>
              <a:rPr lang="zh-CN" altLang="en-US" sz="1050" b="1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、服务</a:t>
            </a:r>
            <a:r>
              <a:rPr lang="zh-CN" altLang="en-US" sz="1050">
                <a:latin typeface="华文细黑" pitchFamily="2" charset="-122"/>
                <a:ea typeface="华文细黑" pitchFamily="2" charset="-122"/>
              </a:rPr>
              <a:t>非常好</a:t>
            </a:r>
            <a:endParaRPr lang="en-US" altLang="zh-CN" sz="1050">
              <a:latin typeface="华文细黑" pitchFamily="2" charset="-122"/>
              <a:ea typeface="华文细黑" pitchFamily="2" charset="-122"/>
            </a:endParaRPr>
          </a:p>
          <a:p>
            <a:pPr marL="171450" indent="-171450">
              <a:lnSpc>
                <a:spcPct val="200000"/>
              </a:lnSpc>
              <a:buFont typeface="Wingdings" pitchFamily="2" charset="2"/>
              <a:buChar char="Ø"/>
            </a:pPr>
            <a:r>
              <a:rPr lang="zh-CN" altLang="en-US" sz="1050" b="1" smtClean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销售及时跟进解决</a:t>
            </a:r>
            <a:r>
              <a:rPr lang="zh-CN" altLang="en-US" sz="1050" smtClean="0">
                <a:latin typeface="华文细黑" pitchFamily="2" charset="-122"/>
                <a:ea typeface="华文细黑" pitchFamily="2" charset="-122"/>
              </a:rPr>
              <a:t>异常</a:t>
            </a:r>
            <a:endParaRPr lang="zh-CN" altLang="en-US" sz="105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125" name="Title 1"/>
          <p:cNvSpPr txBox="1"/>
          <p:nvPr/>
        </p:nvSpPr>
        <p:spPr>
          <a:xfrm>
            <a:off x="323528" y="4659982"/>
            <a:ext cx="7500990" cy="216024"/>
          </a:xfrm>
          <a:prstGeom prst="rect">
            <a:avLst/>
          </a:prstGeom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zh-CN"/>
            </a:defPPr>
            <a:lvl1pPr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285750" indent="-285750">
              <a:buFont typeface="Wingdings" pitchFamily="2" charset="2"/>
              <a:buChar char="p"/>
            </a:pPr>
            <a:r>
              <a:rPr lang="zh-CN" altLang="en-US" sz="140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跨越的前端客户服务体验获得客户一致好评，客户粘性极</a:t>
            </a:r>
            <a:r>
              <a:rPr lang="zh-CN" altLang="en-US" sz="1400" smtClean="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强</a:t>
            </a:r>
            <a:endParaRPr lang="zh-CN" altLang="en-US" sz="1400">
              <a:latin typeface="华文细黑" pitchFamily="2" charset="-122"/>
              <a:ea typeface="华文细黑" pitchFamily="2" charset="-122"/>
              <a:cs typeface="华文黑体" pitchFamily="2" charset="-122"/>
            </a:endParaRP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30851" y="1021486"/>
            <a:ext cx="1768509" cy="542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9" name="Picture 2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7073" y="949634"/>
            <a:ext cx="1514475" cy="6140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8F8F8"/>
              </a:clrFrom>
              <a:clrTo>
                <a:srgbClr val="F8F8F8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370589" y="949635"/>
            <a:ext cx="1802507" cy="6140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44" name="组合 43"/>
          <p:cNvGrpSpPr/>
          <p:nvPr/>
        </p:nvGrpSpPr>
        <p:grpSpPr>
          <a:xfrm>
            <a:off x="7012496" y="505015"/>
            <a:ext cx="1702991" cy="246779"/>
            <a:chOff x="7012496" y="505015"/>
            <a:chExt cx="1702991" cy="246779"/>
          </a:xfrm>
        </p:grpSpPr>
        <p:sp>
          <p:nvSpPr>
            <p:cNvPr id="45" name="矩形 44"/>
            <p:cNvSpPr/>
            <p:nvPr/>
          </p:nvSpPr>
          <p:spPr>
            <a:xfrm>
              <a:off x="7820434" y="521023"/>
              <a:ext cx="784014" cy="216024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1400" smtClean="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46" name="矩形 45"/>
            <p:cNvSpPr/>
            <p:nvPr/>
          </p:nvSpPr>
          <p:spPr>
            <a:xfrm>
              <a:off x="7012496" y="521023"/>
              <a:ext cx="784014" cy="216024"/>
            </a:xfrm>
            <a:prstGeom prst="rect">
              <a:avLst/>
            </a:prstGeom>
            <a:solidFill>
              <a:srgbClr val="FAAF1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1400" smtClean="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47" name="Title 1"/>
            <p:cNvSpPr txBox="1"/>
            <p:nvPr/>
          </p:nvSpPr>
          <p:spPr bwMode="auto">
            <a:xfrm>
              <a:off x="7046322" y="505015"/>
              <a:ext cx="956597" cy="24677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defTabSz="4572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+mn-ea"/>
                  <a:ea typeface="+mn-ea"/>
                  <a:cs typeface="Arial"/>
                </a:defRPr>
              </a:lvl1pPr>
              <a:lvl2pPr marL="457189" algn="l" defTabSz="457200" rtl="0" eaLnBrk="0" fontAlgn="base" hangingPunct="0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cs typeface="Arial"/>
                </a:defRPr>
              </a:lvl2pPr>
              <a:lvl3pPr marL="914378" algn="l" defTabSz="457200" rtl="0" eaLnBrk="0" fontAlgn="base" hangingPunct="0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cs typeface="Arial"/>
                </a:defRPr>
              </a:lvl3pPr>
              <a:lvl4pPr marL="1371566" algn="l" defTabSz="457200" rtl="0" eaLnBrk="0" fontAlgn="base" hangingPunct="0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cs typeface="Arial"/>
                </a:defRPr>
              </a:lvl4pPr>
              <a:lvl5pPr marL="1828754" algn="l" defTabSz="457200" rtl="0" eaLnBrk="0" fontAlgn="base" hangingPunct="0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cs typeface="Arial"/>
                </a:defRPr>
              </a:lvl5pPr>
              <a:lvl6pPr marL="457200" algn="l" defTabSz="457200" rtl="0" eaLnBrk="1" fontAlgn="base" latinLnBrk="0" hangingPunct="1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600" kern="1200">
                  <a:solidFill>
                    <a:srgbClr val="000000"/>
                  </a:solidFill>
                  <a:latin typeface="Arial" pitchFamily="-106" charset="0"/>
                  <a:ea typeface="ＭＳ Ｐゴシック" pitchFamily="-106" charset="-128"/>
                  <a:cs typeface="+mn-cs"/>
                </a:defRPr>
              </a:lvl6pPr>
              <a:lvl7pPr marL="914400" algn="l" defTabSz="457200" rtl="0" eaLnBrk="1" fontAlgn="base" latinLnBrk="0" hangingPunct="1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600" kern="1200">
                  <a:solidFill>
                    <a:srgbClr val="000000"/>
                  </a:solidFill>
                  <a:latin typeface="Arial" pitchFamily="-106" charset="0"/>
                  <a:ea typeface="ＭＳ Ｐゴシック" pitchFamily="-106" charset="-128"/>
                  <a:cs typeface="+mn-cs"/>
                </a:defRPr>
              </a:lvl7pPr>
              <a:lvl8pPr marL="1371600" algn="l" defTabSz="457200" rtl="0" eaLnBrk="1" fontAlgn="base" latinLnBrk="0" hangingPunct="1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600" kern="1200">
                  <a:solidFill>
                    <a:srgbClr val="000000"/>
                  </a:solidFill>
                  <a:latin typeface="Arial" pitchFamily="-106" charset="0"/>
                  <a:ea typeface="ＭＳ Ｐゴシック" pitchFamily="-106" charset="-128"/>
                  <a:cs typeface="+mn-cs"/>
                </a:defRPr>
              </a:lvl8pPr>
              <a:lvl9pPr marL="1828800" algn="l" defTabSz="457200" rtl="0" eaLnBrk="1" fontAlgn="base" latinLnBrk="0" hangingPunct="1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600" kern="1200">
                  <a:solidFill>
                    <a:srgbClr val="000000"/>
                  </a:solidFill>
                  <a:latin typeface="Arial" pitchFamily="-106" charset="0"/>
                  <a:ea typeface="ＭＳ Ｐゴシック" pitchFamily="-106" charset="-128"/>
                  <a:cs typeface="+mn-cs"/>
                </a:defRPr>
              </a:lvl9pPr>
            </a:lstStyle>
            <a:p>
              <a:r>
                <a:rPr lang="zh-CN" altLang="en-US" sz="1100" smtClean="0">
                  <a:solidFill>
                    <a:schemeClr val="tx1"/>
                  </a:solidFill>
                  <a:latin typeface="华文细黑" pitchFamily="2" charset="-122"/>
                  <a:ea typeface="华文细黑" pitchFamily="2" charset="-122"/>
                </a:rPr>
                <a:t>同行对标</a:t>
              </a:r>
              <a:endParaRPr lang="zh-CN" altLang="en-US" sz="110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48" name="Title 1"/>
            <p:cNvSpPr txBox="1"/>
            <p:nvPr/>
          </p:nvSpPr>
          <p:spPr bwMode="auto">
            <a:xfrm>
              <a:off x="7758890" y="505015"/>
              <a:ext cx="956597" cy="24677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defTabSz="4572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+mn-ea"/>
                  <a:ea typeface="+mn-ea"/>
                  <a:cs typeface="Arial"/>
                </a:defRPr>
              </a:lvl1pPr>
              <a:lvl2pPr marL="457189" algn="l" defTabSz="457200" rtl="0" eaLnBrk="0" fontAlgn="base" hangingPunct="0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cs typeface="Arial"/>
                </a:defRPr>
              </a:lvl2pPr>
              <a:lvl3pPr marL="914378" algn="l" defTabSz="457200" rtl="0" eaLnBrk="0" fontAlgn="base" hangingPunct="0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cs typeface="Arial"/>
                </a:defRPr>
              </a:lvl3pPr>
              <a:lvl4pPr marL="1371566" algn="l" defTabSz="457200" rtl="0" eaLnBrk="0" fontAlgn="base" hangingPunct="0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cs typeface="Arial"/>
                </a:defRPr>
              </a:lvl4pPr>
              <a:lvl5pPr marL="1828754" algn="l" defTabSz="457200" rtl="0" eaLnBrk="0" fontAlgn="base" hangingPunct="0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cs typeface="Arial"/>
                </a:defRPr>
              </a:lvl5pPr>
              <a:lvl6pPr marL="457200" algn="l" defTabSz="457200" rtl="0" eaLnBrk="1" fontAlgn="base" latinLnBrk="0" hangingPunct="1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600" kern="1200">
                  <a:solidFill>
                    <a:srgbClr val="000000"/>
                  </a:solidFill>
                  <a:latin typeface="Arial" pitchFamily="-106" charset="0"/>
                  <a:ea typeface="ＭＳ Ｐゴシック" pitchFamily="-106" charset="-128"/>
                  <a:cs typeface="+mn-cs"/>
                </a:defRPr>
              </a:lvl6pPr>
              <a:lvl7pPr marL="914400" algn="l" defTabSz="457200" rtl="0" eaLnBrk="1" fontAlgn="base" latinLnBrk="0" hangingPunct="1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600" kern="1200">
                  <a:solidFill>
                    <a:srgbClr val="000000"/>
                  </a:solidFill>
                  <a:latin typeface="Arial" pitchFamily="-106" charset="0"/>
                  <a:ea typeface="ＭＳ Ｐゴシック" pitchFamily="-106" charset="-128"/>
                  <a:cs typeface="+mn-cs"/>
                </a:defRPr>
              </a:lvl7pPr>
              <a:lvl8pPr marL="1371600" algn="l" defTabSz="457200" rtl="0" eaLnBrk="1" fontAlgn="base" latinLnBrk="0" hangingPunct="1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600" kern="1200">
                  <a:solidFill>
                    <a:srgbClr val="000000"/>
                  </a:solidFill>
                  <a:latin typeface="Arial" pitchFamily="-106" charset="0"/>
                  <a:ea typeface="ＭＳ Ｐゴシック" pitchFamily="-106" charset="-128"/>
                  <a:cs typeface="+mn-cs"/>
                </a:defRPr>
              </a:lvl8pPr>
              <a:lvl9pPr marL="1828800" algn="l" defTabSz="457200" rtl="0" eaLnBrk="1" fontAlgn="base" latinLnBrk="0" hangingPunct="1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600" kern="1200">
                  <a:solidFill>
                    <a:srgbClr val="000000"/>
                  </a:solidFill>
                  <a:latin typeface="Arial" pitchFamily="-106" charset="0"/>
                  <a:ea typeface="ＭＳ Ｐゴシック" pitchFamily="-106" charset="-128"/>
                  <a:cs typeface="+mn-cs"/>
                </a:defRPr>
              </a:lvl9pPr>
            </a:lstStyle>
            <a:p>
              <a:r>
                <a:rPr lang="zh-CN" altLang="en-US" sz="1100" smtClean="0">
                  <a:solidFill>
                    <a:schemeClr val="tx1"/>
                  </a:solidFill>
                  <a:latin typeface="华文细黑" pitchFamily="2" charset="-122"/>
                  <a:ea typeface="华文细黑" pitchFamily="2" charset="-122"/>
                </a:rPr>
                <a:t>方案及试点</a:t>
              </a:r>
              <a:endParaRPr lang="zh-CN" altLang="en-US" sz="110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664823243"/>
      </p:ext>
    </p:ext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 txBox="1"/>
          <p:nvPr/>
        </p:nvSpPr>
        <p:spPr>
          <a:xfrm>
            <a:off x="571472" y="-18"/>
            <a:ext cx="7500990" cy="473202"/>
          </a:xfrm>
          <a:prstGeom prst="rect">
            <a:avLst/>
          </a:prstGeom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zh-CN"/>
            </a:defPPr>
            <a:lvl1pPr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80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在客户满意的背后，跨越有着一套领先的大客户运作模式</a:t>
            </a:r>
          </a:p>
        </p:txBody>
      </p:sp>
      <p:sp>
        <p:nvSpPr>
          <p:cNvPr id="4" name="矩形 9"/>
          <p:cNvSpPr/>
          <p:nvPr/>
        </p:nvSpPr>
        <p:spPr>
          <a:xfrm>
            <a:off x="2573809" y="878520"/>
            <a:ext cx="2076474" cy="55530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提升客户满意度</a:t>
            </a:r>
          </a:p>
        </p:txBody>
      </p:sp>
      <p:sp>
        <p:nvSpPr>
          <p:cNvPr id="5" name="矩形 10"/>
          <p:cNvSpPr/>
          <p:nvPr/>
        </p:nvSpPr>
        <p:spPr>
          <a:xfrm>
            <a:off x="712294" y="1541151"/>
            <a:ext cx="7652257" cy="38624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400" b="1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rPr>
              <a:t>大客户模式创新和</a:t>
            </a:r>
            <a:r>
              <a:rPr lang="zh-CN" altLang="en-US" sz="1400" b="1" smtClean="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rPr>
              <a:t>销售模式</a:t>
            </a:r>
            <a:r>
              <a:rPr lang="zh-CN" altLang="en-US" sz="1400" b="1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rPr>
              <a:t>变革，促进大客户收入提升，同时提高销售人员积极性</a:t>
            </a:r>
          </a:p>
        </p:txBody>
      </p:sp>
      <p:sp>
        <p:nvSpPr>
          <p:cNvPr id="6" name="流程图: 磁盘 16"/>
          <p:cNvSpPr/>
          <p:nvPr/>
        </p:nvSpPr>
        <p:spPr>
          <a:xfrm>
            <a:off x="1589402" y="4259145"/>
            <a:ext cx="489189" cy="130499"/>
          </a:xfrm>
          <a:prstGeom prst="flowChartMagneticDisk">
            <a:avLst/>
          </a:prstGeom>
          <a:solidFill>
            <a:srgbClr val="373C64"/>
          </a:solidFill>
          <a:ln w="3175"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40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7" name="流程图: 磁盘 17"/>
          <p:cNvSpPr/>
          <p:nvPr/>
        </p:nvSpPr>
        <p:spPr>
          <a:xfrm>
            <a:off x="4395582" y="4246458"/>
            <a:ext cx="489189" cy="130499"/>
          </a:xfrm>
          <a:prstGeom prst="flowChartMagneticDisk">
            <a:avLst/>
          </a:prstGeom>
          <a:solidFill>
            <a:srgbClr val="373C64"/>
          </a:solidFill>
          <a:ln w="3175"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40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38" name="等腰三角形 30"/>
          <p:cNvSpPr/>
          <p:nvPr/>
        </p:nvSpPr>
        <p:spPr>
          <a:xfrm>
            <a:off x="537605" y="555526"/>
            <a:ext cx="7973814" cy="960226"/>
          </a:xfrm>
          <a:prstGeom prst="triangle">
            <a:avLst/>
          </a:prstGeom>
          <a:solidFill>
            <a:srgbClr val="373C64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en-US" altLang="zh-CN" sz="2800" b="1">
              <a:solidFill>
                <a:schemeClr val="bg1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39" name="矩形 31"/>
          <p:cNvSpPr/>
          <p:nvPr/>
        </p:nvSpPr>
        <p:spPr>
          <a:xfrm>
            <a:off x="2853572" y="845731"/>
            <a:ext cx="3341881" cy="55530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rgbClr val="FFC000"/>
                </a:solidFill>
                <a:latin typeface="华文细黑" pitchFamily="2" charset="-122"/>
                <a:ea typeface="华文细黑" pitchFamily="2" charset="-122"/>
              </a:rPr>
              <a:t>跨越大客户运作模式</a:t>
            </a:r>
          </a:p>
        </p:txBody>
      </p:sp>
      <p:sp>
        <p:nvSpPr>
          <p:cNvPr id="9" name="梯形 23"/>
          <p:cNvSpPr/>
          <p:nvPr/>
        </p:nvSpPr>
        <p:spPr>
          <a:xfrm>
            <a:off x="629825" y="4408770"/>
            <a:ext cx="7902615" cy="467236"/>
          </a:xfrm>
          <a:prstGeom prst="trapezoid">
            <a:avLst/>
          </a:prstGeom>
          <a:solidFill>
            <a:srgbClr val="373C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2000" b="1">
              <a:solidFill>
                <a:srgbClr val="FAAF19"/>
              </a:solidFill>
              <a:latin typeface="华文细黑" pitchFamily="2" charset="-122"/>
              <a:ea typeface="华文细黑" pitchFamily="2" charset="-122"/>
            </a:endParaRPr>
          </a:p>
        </p:txBody>
      </p:sp>
      <p:grpSp>
        <p:nvGrpSpPr>
          <p:cNvPr id="10" name="组合 58"/>
          <p:cNvGrpSpPr/>
          <p:nvPr/>
        </p:nvGrpSpPr>
        <p:grpSpPr>
          <a:xfrm>
            <a:off x="712293" y="1987398"/>
            <a:ext cx="7652257" cy="2259060"/>
            <a:chOff x="1604671" y="2136550"/>
            <a:chExt cx="5203880" cy="1767831"/>
          </a:xfrm>
        </p:grpSpPr>
        <p:grpSp>
          <p:nvGrpSpPr>
            <p:cNvPr id="29" name="组合 59"/>
            <p:cNvGrpSpPr/>
            <p:nvPr/>
          </p:nvGrpSpPr>
          <p:grpSpPr>
            <a:xfrm>
              <a:off x="5095106" y="2136550"/>
              <a:ext cx="1713445" cy="1767831"/>
              <a:chOff x="6793783" y="2868517"/>
              <a:chExt cx="2058848" cy="1740580"/>
            </a:xfrm>
          </p:grpSpPr>
          <p:sp>
            <p:nvSpPr>
              <p:cNvPr id="36" name="矩形 70"/>
              <p:cNvSpPr/>
              <p:nvPr/>
            </p:nvSpPr>
            <p:spPr>
              <a:xfrm>
                <a:off x="6793783" y="2868517"/>
                <a:ext cx="2058848" cy="174058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 sz="1100">
                  <a:solidFill>
                    <a:schemeClr val="tx1"/>
                  </a:solidFill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37" name="矩形 71"/>
              <p:cNvSpPr/>
              <p:nvPr/>
            </p:nvSpPr>
            <p:spPr>
              <a:xfrm>
                <a:off x="6841400" y="2950767"/>
                <a:ext cx="1903463" cy="334917"/>
              </a:xfrm>
              <a:prstGeom prst="rect">
                <a:avLst/>
              </a:prstGeom>
              <a:solidFill>
                <a:srgbClr val="373C64"/>
              </a:solidFill>
              <a:ln>
                <a:noFill/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1200" b="1">
                    <a:solidFill>
                      <a:schemeClr val="bg1"/>
                    </a:solidFill>
                    <a:latin typeface="华文细黑" pitchFamily="2" charset="-122"/>
                    <a:ea typeface="华文细黑" pitchFamily="2" charset="-122"/>
                  </a:rPr>
                  <a:t>客服“全流程覆盖”</a:t>
                </a:r>
              </a:p>
            </p:txBody>
          </p:sp>
        </p:grpSp>
        <p:grpSp>
          <p:nvGrpSpPr>
            <p:cNvPr id="30" name="组合 60"/>
            <p:cNvGrpSpPr/>
            <p:nvPr/>
          </p:nvGrpSpPr>
          <p:grpSpPr>
            <a:xfrm>
              <a:off x="1604671" y="2136550"/>
              <a:ext cx="1713445" cy="1767831"/>
              <a:chOff x="6793783" y="2868517"/>
              <a:chExt cx="2058848" cy="1740580"/>
            </a:xfrm>
          </p:grpSpPr>
          <p:sp>
            <p:nvSpPr>
              <p:cNvPr id="34" name="矩形 66"/>
              <p:cNvSpPr/>
              <p:nvPr/>
            </p:nvSpPr>
            <p:spPr>
              <a:xfrm>
                <a:off x="6793783" y="2868517"/>
                <a:ext cx="2058848" cy="174058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 sz="1100">
                  <a:solidFill>
                    <a:schemeClr val="tx1"/>
                  </a:solidFill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35" name="矩形 67"/>
              <p:cNvSpPr/>
              <p:nvPr/>
            </p:nvSpPr>
            <p:spPr>
              <a:xfrm>
                <a:off x="6841400" y="2950767"/>
                <a:ext cx="1903463" cy="334917"/>
              </a:xfrm>
              <a:prstGeom prst="rect">
                <a:avLst/>
              </a:prstGeom>
              <a:solidFill>
                <a:srgbClr val="373C64"/>
              </a:solidFill>
              <a:ln>
                <a:noFill/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1200" b="1" smtClean="0">
                    <a:solidFill>
                      <a:schemeClr val="bg1"/>
                    </a:solidFill>
                    <a:latin typeface="华文细黑" pitchFamily="2" charset="-122"/>
                    <a:ea typeface="华文细黑" pitchFamily="2" charset="-122"/>
                  </a:rPr>
                  <a:t>  销售</a:t>
                </a:r>
                <a:r>
                  <a:rPr lang="zh-CN" altLang="en-US" sz="1200" b="1">
                    <a:solidFill>
                      <a:schemeClr val="bg1"/>
                    </a:solidFill>
                    <a:latin typeface="华文细黑" pitchFamily="2" charset="-122"/>
                    <a:ea typeface="华文细黑" pitchFamily="2" charset="-122"/>
                  </a:rPr>
                  <a:t>“移动的门店”</a:t>
                </a:r>
              </a:p>
            </p:txBody>
          </p:sp>
        </p:grpSp>
        <p:grpSp>
          <p:nvGrpSpPr>
            <p:cNvPr id="31" name="组合 61"/>
            <p:cNvGrpSpPr/>
            <p:nvPr/>
          </p:nvGrpSpPr>
          <p:grpSpPr>
            <a:xfrm>
              <a:off x="3347864" y="2136550"/>
              <a:ext cx="1713445" cy="1767831"/>
              <a:chOff x="6793783" y="2868517"/>
              <a:chExt cx="2058848" cy="1740580"/>
            </a:xfrm>
          </p:grpSpPr>
          <p:sp>
            <p:nvSpPr>
              <p:cNvPr id="32" name="矩形 62"/>
              <p:cNvSpPr/>
              <p:nvPr/>
            </p:nvSpPr>
            <p:spPr>
              <a:xfrm>
                <a:off x="6793783" y="2868517"/>
                <a:ext cx="2058848" cy="174058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 sz="1100">
                  <a:solidFill>
                    <a:schemeClr val="tx1"/>
                  </a:solidFill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33" name="矩形 63"/>
              <p:cNvSpPr/>
              <p:nvPr/>
            </p:nvSpPr>
            <p:spPr>
              <a:xfrm>
                <a:off x="6841400" y="2950767"/>
                <a:ext cx="1903463" cy="334917"/>
              </a:xfrm>
              <a:prstGeom prst="rect">
                <a:avLst/>
              </a:prstGeom>
              <a:solidFill>
                <a:srgbClr val="373C64"/>
              </a:solidFill>
              <a:ln>
                <a:noFill/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1200" b="1" smtClean="0">
                    <a:solidFill>
                      <a:schemeClr val="bg1"/>
                    </a:solidFill>
                    <a:latin typeface="华文细黑" pitchFamily="2" charset="-122"/>
                    <a:ea typeface="华文细黑" pitchFamily="2" charset="-122"/>
                  </a:rPr>
                  <a:t>   接</a:t>
                </a:r>
                <a:r>
                  <a:rPr lang="zh-CN" altLang="en-US" sz="1200" b="1">
                    <a:solidFill>
                      <a:schemeClr val="bg1"/>
                    </a:solidFill>
                    <a:latin typeface="华文细黑" pitchFamily="2" charset="-122"/>
                    <a:ea typeface="华文细黑" pitchFamily="2" charset="-122"/>
                  </a:rPr>
                  <a:t>送货“优质的服务”</a:t>
                </a:r>
              </a:p>
            </p:txBody>
          </p:sp>
        </p:grpSp>
      </p:grpSp>
      <p:sp>
        <p:nvSpPr>
          <p:cNvPr id="11" name="流程图: 磁盘 74"/>
          <p:cNvSpPr/>
          <p:nvPr/>
        </p:nvSpPr>
        <p:spPr>
          <a:xfrm>
            <a:off x="7053408" y="4246458"/>
            <a:ext cx="489189" cy="130499"/>
          </a:xfrm>
          <a:prstGeom prst="flowChartMagneticDisk">
            <a:avLst/>
          </a:prstGeom>
          <a:solidFill>
            <a:srgbClr val="373C64"/>
          </a:solidFill>
          <a:ln w="3175"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40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12" name="矩形 75"/>
          <p:cNvSpPr/>
          <p:nvPr/>
        </p:nvSpPr>
        <p:spPr>
          <a:xfrm>
            <a:off x="796741" y="2635545"/>
            <a:ext cx="703937" cy="1472271"/>
          </a:xfrm>
          <a:prstGeom prst="rect">
            <a:avLst/>
          </a:prstGeom>
          <a:solidFill>
            <a:srgbClr val="FAAF19"/>
          </a:solidFill>
        </p:spPr>
        <p:txBody>
          <a:bodyPr wrap="none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6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3" name="矩形 76"/>
          <p:cNvSpPr/>
          <p:nvPr/>
        </p:nvSpPr>
        <p:spPr>
          <a:xfrm>
            <a:off x="1583320" y="2635545"/>
            <a:ext cx="703937" cy="1472271"/>
          </a:xfrm>
          <a:prstGeom prst="rect">
            <a:avLst/>
          </a:prstGeom>
          <a:solidFill>
            <a:srgbClr val="FAAF19"/>
          </a:solidFill>
        </p:spPr>
        <p:txBody>
          <a:bodyPr wrap="none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6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4" name="矩形 77"/>
          <p:cNvSpPr/>
          <p:nvPr/>
        </p:nvSpPr>
        <p:spPr>
          <a:xfrm>
            <a:off x="2396075" y="2635545"/>
            <a:ext cx="703937" cy="1472271"/>
          </a:xfrm>
          <a:prstGeom prst="rect">
            <a:avLst/>
          </a:prstGeom>
          <a:solidFill>
            <a:srgbClr val="FAAF19"/>
          </a:solidFill>
        </p:spPr>
        <p:txBody>
          <a:bodyPr wrap="none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6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591855" y="2980912"/>
            <a:ext cx="703937" cy="5950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00"/>
              </a:spcBef>
            </a:pPr>
            <a:r>
              <a:rPr lang="zh-CN" altLang="en-US" sz="1200" b="1">
                <a:latin typeface="华文细黑"/>
                <a:ea typeface="华文细黑"/>
              </a:rPr>
              <a:t>逐级抽成模式</a:t>
            </a:r>
            <a:endParaRPr lang="en-US" altLang="zh-CN" sz="1200" b="1">
              <a:latin typeface="华文细黑"/>
              <a:ea typeface="华文细黑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827584" y="2968253"/>
            <a:ext cx="785749" cy="5157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00"/>
              </a:spcBef>
            </a:pPr>
            <a:r>
              <a:rPr lang="zh-CN" altLang="en-US" sz="1200" b="1" smtClean="0">
                <a:latin typeface="华文细黑"/>
                <a:ea typeface="华文细黑"/>
              </a:rPr>
              <a:t>五级三阶制</a:t>
            </a:r>
            <a:endParaRPr lang="en-US" altLang="zh-CN" sz="1200" b="1">
              <a:latin typeface="华文细黑"/>
              <a:ea typeface="华文细黑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2339752" y="2980912"/>
            <a:ext cx="828440" cy="5355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00"/>
              </a:spcBef>
            </a:pPr>
            <a:r>
              <a:rPr lang="zh-CN" altLang="en-US" sz="1200" b="1" smtClean="0">
                <a:latin typeface="华文细黑"/>
                <a:ea typeface="华文细黑"/>
              </a:rPr>
              <a:t>半强制式人才培养</a:t>
            </a:r>
            <a:endParaRPr lang="en-US" altLang="zh-CN" sz="1200" b="1">
              <a:latin typeface="华文细黑"/>
              <a:ea typeface="华文细黑"/>
            </a:endParaRPr>
          </a:p>
        </p:txBody>
      </p:sp>
      <p:sp>
        <p:nvSpPr>
          <p:cNvPr id="18" name="矩形 81"/>
          <p:cNvSpPr/>
          <p:nvPr/>
        </p:nvSpPr>
        <p:spPr>
          <a:xfrm>
            <a:off x="3354661" y="2635545"/>
            <a:ext cx="1066363" cy="1472271"/>
          </a:xfrm>
          <a:prstGeom prst="rect">
            <a:avLst/>
          </a:prstGeom>
          <a:solidFill>
            <a:srgbClr val="FAAF19"/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6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3423968" y="3002443"/>
            <a:ext cx="953096" cy="6179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00"/>
              </a:spcBef>
            </a:pPr>
            <a:r>
              <a:rPr lang="zh-CN" altLang="en-US" sz="1200" b="1">
                <a:latin typeface="华文细黑"/>
                <a:ea typeface="华文细黑"/>
              </a:rPr>
              <a:t>销售</a:t>
            </a:r>
            <a:r>
              <a:rPr lang="en-US" altLang="zh-CN" sz="1200" b="1">
                <a:latin typeface="华文细黑"/>
                <a:ea typeface="华文细黑"/>
              </a:rPr>
              <a:t>+</a:t>
            </a:r>
            <a:r>
              <a:rPr lang="zh-CN" altLang="en-US" sz="1200" b="1">
                <a:latin typeface="华文细黑"/>
                <a:ea typeface="华文细黑"/>
              </a:rPr>
              <a:t>接送货负责前端</a:t>
            </a:r>
            <a:endParaRPr lang="en-US" altLang="zh-CN" sz="1200" b="1">
              <a:latin typeface="华文细黑"/>
              <a:ea typeface="华文细黑"/>
            </a:endParaRPr>
          </a:p>
        </p:txBody>
      </p:sp>
      <p:sp>
        <p:nvSpPr>
          <p:cNvPr id="20" name="矩形 83"/>
          <p:cNvSpPr/>
          <p:nvPr/>
        </p:nvSpPr>
        <p:spPr>
          <a:xfrm>
            <a:off x="4610426" y="2635545"/>
            <a:ext cx="1066363" cy="1472271"/>
          </a:xfrm>
          <a:prstGeom prst="rect">
            <a:avLst/>
          </a:prstGeom>
          <a:solidFill>
            <a:srgbClr val="FAAF19"/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6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4716064" y="3025303"/>
            <a:ext cx="855087" cy="5950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00"/>
              </a:spcBef>
            </a:pPr>
            <a:r>
              <a:rPr lang="zh-CN" altLang="en-US" sz="1200" b="1">
                <a:latin typeface="华文细黑" pitchFamily="2" charset="-122"/>
                <a:ea typeface="华文细黑" pitchFamily="2" charset="-122"/>
              </a:rPr>
              <a:t>细致耐心接货服务</a:t>
            </a:r>
            <a:endParaRPr lang="en-US" altLang="zh-CN" sz="1200" b="1">
              <a:latin typeface="华文细黑"/>
              <a:ea typeface="华文细黑"/>
            </a:endParaRPr>
          </a:p>
        </p:txBody>
      </p:sp>
      <p:sp>
        <p:nvSpPr>
          <p:cNvPr id="22" name="矩形 85"/>
          <p:cNvSpPr/>
          <p:nvPr/>
        </p:nvSpPr>
        <p:spPr>
          <a:xfrm>
            <a:off x="5903218" y="2635545"/>
            <a:ext cx="2329445" cy="1472271"/>
          </a:xfrm>
          <a:prstGeom prst="rect">
            <a:avLst/>
          </a:prstGeom>
          <a:solidFill>
            <a:srgbClr val="FAAF19"/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6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6363863" y="3172555"/>
            <a:ext cx="1474835" cy="3393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00"/>
              </a:spcBef>
            </a:pPr>
            <a:r>
              <a:rPr lang="zh-CN" altLang="en-US" sz="1200" b="1">
                <a:latin typeface="华文细黑"/>
                <a:ea typeface="华文细黑"/>
              </a:rPr>
              <a:t>全流程监控与跟踪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3378412" y="4538370"/>
            <a:ext cx="2405440" cy="2146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50000"/>
              </a:lnSpc>
              <a:spcBef>
                <a:spcPts val="300"/>
              </a:spcBef>
            </a:pPr>
            <a:r>
              <a:rPr lang="zh-CN" altLang="en-US" sz="1400" b="1">
                <a:solidFill>
                  <a:schemeClr val="bg1"/>
                </a:solidFill>
                <a:latin typeface="华文细黑"/>
                <a:ea typeface="华文细黑"/>
              </a:rPr>
              <a:t>前端成本结构精简</a:t>
            </a:r>
            <a:endParaRPr lang="en-US" altLang="zh-CN" sz="1400" b="1">
              <a:solidFill>
                <a:schemeClr val="bg1"/>
              </a:solidFill>
              <a:latin typeface="华文细黑"/>
              <a:ea typeface="华文细黑"/>
            </a:endParaRPr>
          </a:p>
        </p:txBody>
      </p:sp>
      <p:sp>
        <p:nvSpPr>
          <p:cNvPr id="47" name="TextBox 46"/>
          <p:cNvSpPr txBox="1"/>
          <p:nvPr/>
        </p:nvSpPr>
        <p:spPr>
          <a:xfrm>
            <a:off x="683568" y="2048530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800" b="1" i="1" smtClean="0">
                <a:solidFill>
                  <a:srgbClr val="FAAF19"/>
                </a:solidFill>
                <a:latin typeface="Times New Roman" pitchFamily="18" charset="0"/>
                <a:ea typeface="华文细黑" pitchFamily="2" charset="-122"/>
                <a:cs typeface="Times New Roman" pitchFamily="18" charset="0"/>
              </a:rPr>
              <a:t> </a:t>
            </a:r>
            <a:r>
              <a:rPr lang="en-US" altLang="zh-CN" sz="2800" b="1" i="1" smtClean="0">
                <a:solidFill>
                  <a:srgbClr val="FAAF19"/>
                </a:solidFill>
                <a:latin typeface="Times New Roman" pitchFamily="18" charset="0"/>
                <a:ea typeface="华文细黑" pitchFamily="2" charset="-122"/>
                <a:cs typeface="Times New Roman" pitchFamily="18" charset="0"/>
              </a:rPr>
              <a:t>1.</a:t>
            </a:r>
            <a:endParaRPr lang="zh-CN" altLang="en-US" sz="2800" b="1" i="1">
              <a:solidFill>
                <a:srgbClr val="FAAF19"/>
              </a:solidFill>
              <a:latin typeface="Times New Roman" pitchFamily="18" charset="0"/>
              <a:ea typeface="华文细黑" pitchFamily="2" charset="-122"/>
              <a:cs typeface="Times New Roman" pitchFamily="18" charset="0"/>
            </a:endParaRPr>
          </a:p>
        </p:txBody>
      </p:sp>
      <p:sp>
        <p:nvSpPr>
          <p:cNvPr id="49" name="TextBox 48"/>
          <p:cNvSpPr txBox="1"/>
          <p:nvPr/>
        </p:nvSpPr>
        <p:spPr>
          <a:xfrm>
            <a:off x="3236173" y="2049878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800" b="1" i="1" smtClean="0">
                <a:solidFill>
                  <a:srgbClr val="FAAF19"/>
                </a:solidFill>
                <a:latin typeface="Times New Roman" pitchFamily="18" charset="0"/>
                <a:ea typeface="华文细黑" pitchFamily="2" charset="-122"/>
                <a:cs typeface="Times New Roman" pitchFamily="18" charset="0"/>
              </a:rPr>
              <a:t> </a:t>
            </a:r>
            <a:r>
              <a:rPr lang="en-US" altLang="zh-CN" sz="2800" b="1" i="1">
                <a:solidFill>
                  <a:srgbClr val="FAAF19"/>
                </a:solidFill>
                <a:latin typeface="Times New Roman" pitchFamily="18" charset="0"/>
                <a:ea typeface="华文细黑" pitchFamily="2" charset="-122"/>
                <a:cs typeface="Times New Roman" pitchFamily="18" charset="0"/>
              </a:rPr>
              <a:t>2</a:t>
            </a:r>
            <a:r>
              <a:rPr lang="en-US" altLang="zh-CN" sz="2800" b="1" i="1" smtClean="0">
                <a:solidFill>
                  <a:srgbClr val="FAAF19"/>
                </a:solidFill>
                <a:latin typeface="Times New Roman" pitchFamily="18" charset="0"/>
                <a:ea typeface="华文细黑" pitchFamily="2" charset="-122"/>
                <a:cs typeface="Times New Roman" pitchFamily="18" charset="0"/>
              </a:rPr>
              <a:t>.</a:t>
            </a:r>
            <a:endParaRPr lang="zh-CN" altLang="en-US" sz="2800" b="1" i="1">
              <a:solidFill>
                <a:srgbClr val="FAAF19"/>
              </a:solidFill>
              <a:latin typeface="Times New Roman" pitchFamily="18" charset="0"/>
              <a:ea typeface="华文细黑" pitchFamily="2" charset="-122"/>
              <a:cs typeface="Times New Roman" pitchFamily="18" charset="0"/>
            </a:endParaRPr>
          </a:p>
        </p:txBody>
      </p:sp>
      <p:sp>
        <p:nvSpPr>
          <p:cNvPr id="50" name="TextBox 49"/>
          <p:cNvSpPr txBox="1"/>
          <p:nvPr/>
        </p:nvSpPr>
        <p:spPr>
          <a:xfrm>
            <a:off x="5828461" y="2049878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800" b="1" i="1" smtClean="0">
                <a:solidFill>
                  <a:srgbClr val="FAAF19"/>
                </a:solidFill>
                <a:latin typeface="Times New Roman" pitchFamily="18" charset="0"/>
                <a:ea typeface="华文细黑" pitchFamily="2" charset="-122"/>
                <a:cs typeface="Times New Roman" pitchFamily="18" charset="0"/>
              </a:rPr>
              <a:t> </a:t>
            </a:r>
            <a:r>
              <a:rPr lang="en-US" altLang="zh-CN" sz="2800" b="1" i="1" smtClean="0">
                <a:solidFill>
                  <a:srgbClr val="FAAF19"/>
                </a:solidFill>
                <a:latin typeface="Times New Roman" pitchFamily="18" charset="0"/>
                <a:ea typeface="华文细黑" pitchFamily="2" charset="-122"/>
                <a:cs typeface="Times New Roman" pitchFamily="18" charset="0"/>
              </a:rPr>
              <a:t>3.</a:t>
            </a:r>
            <a:endParaRPr lang="zh-CN" altLang="en-US" sz="2800" b="1" i="1">
              <a:solidFill>
                <a:srgbClr val="FAAF19"/>
              </a:solidFill>
              <a:latin typeface="Times New Roman" pitchFamily="18" charset="0"/>
              <a:ea typeface="华文细黑" pitchFamily="2" charset="-122"/>
              <a:cs typeface="Times New Roman" pitchFamily="18" charset="0"/>
            </a:endParaRPr>
          </a:p>
        </p:txBody>
      </p:sp>
      <p:sp>
        <p:nvSpPr>
          <p:cNvPr id="51" name="TextBox 50"/>
          <p:cNvSpPr txBox="1"/>
          <p:nvPr/>
        </p:nvSpPr>
        <p:spPr>
          <a:xfrm>
            <a:off x="2444085" y="4352786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800" b="1" i="1" smtClean="0">
                <a:solidFill>
                  <a:srgbClr val="FAAF19"/>
                </a:solidFill>
                <a:latin typeface="Times New Roman" pitchFamily="18" charset="0"/>
                <a:ea typeface="华文细黑" pitchFamily="2" charset="-122"/>
                <a:cs typeface="Times New Roman" pitchFamily="18" charset="0"/>
              </a:rPr>
              <a:t> </a:t>
            </a:r>
            <a:r>
              <a:rPr lang="en-US" altLang="zh-CN" sz="2800" b="1" i="1">
                <a:solidFill>
                  <a:srgbClr val="FAAF19"/>
                </a:solidFill>
                <a:latin typeface="Times New Roman" pitchFamily="18" charset="0"/>
                <a:ea typeface="华文细黑" pitchFamily="2" charset="-122"/>
                <a:cs typeface="Times New Roman" pitchFamily="18" charset="0"/>
              </a:rPr>
              <a:t>4</a:t>
            </a:r>
            <a:r>
              <a:rPr lang="en-US" altLang="zh-CN" sz="2800" b="1" i="1" smtClean="0">
                <a:solidFill>
                  <a:srgbClr val="FAAF19"/>
                </a:solidFill>
                <a:latin typeface="Times New Roman" pitchFamily="18" charset="0"/>
                <a:ea typeface="华文细黑" pitchFamily="2" charset="-122"/>
                <a:cs typeface="Times New Roman" pitchFamily="18" charset="0"/>
              </a:rPr>
              <a:t>.</a:t>
            </a:r>
            <a:endParaRPr lang="zh-CN" altLang="en-US" sz="2800" b="1" i="1">
              <a:solidFill>
                <a:srgbClr val="FAAF19"/>
              </a:solidFill>
              <a:latin typeface="Times New Roman" pitchFamily="18" charset="0"/>
              <a:ea typeface="华文细黑" pitchFamily="2" charset="-122"/>
              <a:cs typeface="Times New Roman" pitchFamily="18" charset="0"/>
            </a:endParaRPr>
          </a:p>
        </p:txBody>
      </p:sp>
      <p:grpSp>
        <p:nvGrpSpPr>
          <p:cNvPr id="48" name="组合 47"/>
          <p:cNvGrpSpPr/>
          <p:nvPr/>
        </p:nvGrpSpPr>
        <p:grpSpPr>
          <a:xfrm>
            <a:off x="7012496" y="505015"/>
            <a:ext cx="1702991" cy="246779"/>
            <a:chOff x="7012496" y="505015"/>
            <a:chExt cx="1702991" cy="246779"/>
          </a:xfrm>
        </p:grpSpPr>
        <p:sp>
          <p:nvSpPr>
            <p:cNvPr id="52" name="矩形 51"/>
            <p:cNvSpPr/>
            <p:nvPr/>
          </p:nvSpPr>
          <p:spPr>
            <a:xfrm>
              <a:off x="7820434" y="521023"/>
              <a:ext cx="784014" cy="216024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1400" smtClean="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53" name="矩形 52"/>
            <p:cNvSpPr/>
            <p:nvPr/>
          </p:nvSpPr>
          <p:spPr>
            <a:xfrm>
              <a:off x="7012496" y="521023"/>
              <a:ext cx="784014" cy="216024"/>
            </a:xfrm>
            <a:prstGeom prst="rect">
              <a:avLst/>
            </a:prstGeom>
            <a:solidFill>
              <a:srgbClr val="FAAF1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1400" smtClean="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54" name="Title 1"/>
            <p:cNvSpPr txBox="1"/>
            <p:nvPr/>
          </p:nvSpPr>
          <p:spPr bwMode="auto">
            <a:xfrm>
              <a:off x="7046322" y="505015"/>
              <a:ext cx="956597" cy="24677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defTabSz="4572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+mn-ea"/>
                  <a:ea typeface="+mn-ea"/>
                  <a:cs typeface="Arial"/>
                </a:defRPr>
              </a:lvl1pPr>
              <a:lvl2pPr marL="457189" algn="l" defTabSz="457200" rtl="0" eaLnBrk="0" fontAlgn="base" hangingPunct="0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cs typeface="Arial"/>
                </a:defRPr>
              </a:lvl2pPr>
              <a:lvl3pPr marL="914378" algn="l" defTabSz="457200" rtl="0" eaLnBrk="0" fontAlgn="base" hangingPunct="0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cs typeface="Arial"/>
                </a:defRPr>
              </a:lvl3pPr>
              <a:lvl4pPr marL="1371566" algn="l" defTabSz="457200" rtl="0" eaLnBrk="0" fontAlgn="base" hangingPunct="0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cs typeface="Arial"/>
                </a:defRPr>
              </a:lvl4pPr>
              <a:lvl5pPr marL="1828754" algn="l" defTabSz="457200" rtl="0" eaLnBrk="0" fontAlgn="base" hangingPunct="0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cs typeface="Arial"/>
                </a:defRPr>
              </a:lvl5pPr>
              <a:lvl6pPr marL="457200" algn="l" defTabSz="457200" rtl="0" eaLnBrk="1" fontAlgn="base" latinLnBrk="0" hangingPunct="1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600" kern="1200">
                  <a:solidFill>
                    <a:srgbClr val="000000"/>
                  </a:solidFill>
                  <a:latin typeface="Arial" pitchFamily="-106" charset="0"/>
                  <a:ea typeface="ＭＳ Ｐゴシック" pitchFamily="-106" charset="-128"/>
                  <a:cs typeface="+mn-cs"/>
                </a:defRPr>
              </a:lvl6pPr>
              <a:lvl7pPr marL="914400" algn="l" defTabSz="457200" rtl="0" eaLnBrk="1" fontAlgn="base" latinLnBrk="0" hangingPunct="1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600" kern="1200">
                  <a:solidFill>
                    <a:srgbClr val="000000"/>
                  </a:solidFill>
                  <a:latin typeface="Arial" pitchFamily="-106" charset="0"/>
                  <a:ea typeface="ＭＳ Ｐゴシック" pitchFamily="-106" charset="-128"/>
                  <a:cs typeface="+mn-cs"/>
                </a:defRPr>
              </a:lvl7pPr>
              <a:lvl8pPr marL="1371600" algn="l" defTabSz="457200" rtl="0" eaLnBrk="1" fontAlgn="base" latinLnBrk="0" hangingPunct="1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600" kern="1200">
                  <a:solidFill>
                    <a:srgbClr val="000000"/>
                  </a:solidFill>
                  <a:latin typeface="Arial" pitchFamily="-106" charset="0"/>
                  <a:ea typeface="ＭＳ Ｐゴシック" pitchFamily="-106" charset="-128"/>
                  <a:cs typeface="+mn-cs"/>
                </a:defRPr>
              </a:lvl8pPr>
              <a:lvl9pPr marL="1828800" algn="l" defTabSz="457200" rtl="0" eaLnBrk="1" fontAlgn="base" latinLnBrk="0" hangingPunct="1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600" kern="1200">
                  <a:solidFill>
                    <a:srgbClr val="000000"/>
                  </a:solidFill>
                  <a:latin typeface="Arial" pitchFamily="-106" charset="0"/>
                  <a:ea typeface="ＭＳ Ｐゴシック" pitchFamily="-106" charset="-128"/>
                  <a:cs typeface="+mn-cs"/>
                </a:defRPr>
              </a:lvl9pPr>
            </a:lstStyle>
            <a:p>
              <a:r>
                <a:rPr lang="zh-CN" altLang="en-US" sz="1100" smtClean="0">
                  <a:solidFill>
                    <a:schemeClr val="tx1"/>
                  </a:solidFill>
                  <a:latin typeface="华文细黑" pitchFamily="2" charset="-122"/>
                  <a:ea typeface="华文细黑" pitchFamily="2" charset="-122"/>
                </a:rPr>
                <a:t>同行对标</a:t>
              </a:r>
              <a:endParaRPr lang="zh-CN" altLang="en-US" sz="110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55" name="Title 1"/>
            <p:cNvSpPr txBox="1"/>
            <p:nvPr/>
          </p:nvSpPr>
          <p:spPr bwMode="auto">
            <a:xfrm>
              <a:off x="7758890" y="505015"/>
              <a:ext cx="956597" cy="24677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defTabSz="4572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+mn-ea"/>
                  <a:ea typeface="+mn-ea"/>
                  <a:cs typeface="Arial"/>
                </a:defRPr>
              </a:lvl1pPr>
              <a:lvl2pPr marL="457189" algn="l" defTabSz="457200" rtl="0" eaLnBrk="0" fontAlgn="base" hangingPunct="0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cs typeface="Arial"/>
                </a:defRPr>
              </a:lvl2pPr>
              <a:lvl3pPr marL="914378" algn="l" defTabSz="457200" rtl="0" eaLnBrk="0" fontAlgn="base" hangingPunct="0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cs typeface="Arial"/>
                </a:defRPr>
              </a:lvl3pPr>
              <a:lvl4pPr marL="1371566" algn="l" defTabSz="457200" rtl="0" eaLnBrk="0" fontAlgn="base" hangingPunct="0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cs typeface="Arial"/>
                </a:defRPr>
              </a:lvl4pPr>
              <a:lvl5pPr marL="1828754" algn="l" defTabSz="457200" rtl="0" eaLnBrk="0" fontAlgn="base" hangingPunct="0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cs typeface="Arial"/>
                </a:defRPr>
              </a:lvl5pPr>
              <a:lvl6pPr marL="457200" algn="l" defTabSz="457200" rtl="0" eaLnBrk="1" fontAlgn="base" latinLnBrk="0" hangingPunct="1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600" kern="1200">
                  <a:solidFill>
                    <a:srgbClr val="000000"/>
                  </a:solidFill>
                  <a:latin typeface="Arial" pitchFamily="-106" charset="0"/>
                  <a:ea typeface="ＭＳ Ｐゴシック" pitchFamily="-106" charset="-128"/>
                  <a:cs typeface="+mn-cs"/>
                </a:defRPr>
              </a:lvl6pPr>
              <a:lvl7pPr marL="914400" algn="l" defTabSz="457200" rtl="0" eaLnBrk="1" fontAlgn="base" latinLnBrk="0" hangingPunct="1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600" kern="1200">
                  <a:solidFill>
                    <a:srgbClr val="000000"/>
                  </a:solidFill>
                  <a:latin typeface="Arial" pitchFamily="-106" charset="0"/>
                  <a:ea typeface="ＭＳ Ｐゴシック" pitchFamily="-106" charset="-128"/>
                  <a:cs typeface="+mn-cs"/>
                </a:defRPr>
              </a:lvl7pPr>
              <a:lvl8pPr marL="1371600" algn="l" defTabSz="457200" rtl="0" eaLnBrk="1" fontAlgn="base" latinLnBrk="0" hangingPunct="1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600" kern="1200">
                  <a:solidFill>
                    <a:srgbClr val="000000"/>
                  </a:solidFill>
                  <a:latin typeface="Arial" pitchFamily="-106" charset="0"/>
                  <a:ea typeface="ＭＳ Ｐゴシック" pitchFamily="-106" charset="-128"/>
                  <a:cs typeface="+mn-cs"/>
                </a:defRPr>
              </a:lvl8pPr>
              <a:lvl9pPr marL="1828800" algn="l" defTabSz="457200" rtl="0" eaLnBrk="1" fontAlgn="base" latinLnBrk="0" hangingPunct="1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600" kern="1200">
                  <a:solidFill>
                    <a:srgbClr val="000000"/>
                  </a:solidFill>
                  <a:latin typeface="Arial" pitchFamily="-106" charset="0"/>
                  <a:ea typeface="ＭＳ Ｐゴシック" pitchFamily="-106" charset="-128"/>
                  <a:cs typeface="+mn-cs"/>
                </a:defRPr>
              </a:lvl9pPr>
            </a:lstStyle>
            <a:p>
              <a:r>
                <a:rPr lang="zh-CN" altLang="en-US" sz="1100" smtClean="0">
                  <a:solidFill>
                    <a:schemeClr val="tx1"/>
                  </a:solidFill>
                  <a:latin typeface="华文细黑" pitchFamily="2" charset="-122"/>
                  <a:ea typeface="华文细黑" pitchFamily="2" charset="-122"/>
                </a:rPr>
                <a:t>方案及试点</a:t>
              </a:r>
              <a:endParaRPr lang="zh-CN" altLang="en-US" sz="110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195152617"/>
      </p:ext>
    </p:ext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 txBox="1"/>
          <p:nvPr/>
        </p:nvSpPr>
        <p:spPr>
          <a:xfrm>
            <a:off x="571472" y="-18"/>
            <a:ext cx="7500990" cy="473202"/>
          </a:xfrm>
          <a:prstGeom prst="rect">
            <a:avLst/>
          </a:prstGeom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zh-CN"/>
            </a:defPPr>
            <a:lvl1pPr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80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跨越对标</a:t>
            </a:r>
            <a:r>
              <a:rPr lang="en-US" altLang="zh-CN" sz="180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——</a:t>
            </a:r>
            <a:r>
              <a:rPr lang="zh-CN" altLang="en-US" sz="180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销售是“移动的门店”，</a:t>
            </a:r>
            <a:r>
              <a:rPr lang="zh-CN" altLang="en-US" sz="1800">
                <a:latin typeface="华文细黑" pitchFamily="2" charset="-122"/>
                <a:ea typeface="华文细黑" pitchFamily="2" charset="-122"/>
              </a:rPr>
              <a:t>成本低且灵活机动</a:t>
            </a:r>
            <a:endParaRPr lang="zh-CN" altLang="en-US" sz="1800">
              <a:latin typeface="华文细黑" pitchFamily="2" charset="-122"/>
              <a:ea typeface="华文细黑" pitchFamily="2" charset="-122"/>
              <a:cs typeface="华文黑体" pitchFamily="2" charset="-122"/>
            </a:endParaRPr>
          </a:p>
        </p:txBody>
      </p:sp>
      <p:sp>
        <p:nvSpPr>
          <p:cNvPr id="43" name="矩形 42"/>
          <p:cNvSpPr/>
          <p:nvPr/>
        </p:nvSpPr>
        <p:spPr bwMode="auto">
          <a:xfrm>
            <a:off x="233937" y="658645"/>
            <a:ext cx="6760976" cy="3951048"/>
          </a:xfrm>
          <a:prstGeom prst="rect">
            <a:avLst/>
          </a:prstGeom>
          <a:noFill/>
          <a:ln w="9525" cap="flat" cmpd="sng" algn="ctr">
            <a:solidFill>
              <a:schemeClr val="bg1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2000" b="0" i="0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华文细黑" pitchFamily="2" charset="-122"/>
              <a:ea typeface="华文细黑" pitchFamily="2" charset="-122"/>
              <a:cs typeface="ＭＳ Ｐゴシック" charset="0"/>
            </a:endParaRPr>
          </a:p>
        </p:txBody>
      </p:sp>
      <p:sp>
        <p:nvSpPr>
          <p:cNvPr id="44" name="TextBox 43"/>
          <p:cNvSpPr txBox="1"/>
          <p:nvPr/>
        </p:nvSpPr>
        <p:spPr>
          <a:xfrm>
            <a:off x="233937" y="657254"/>
            <a:ext cx="6760976" cy="329333"/>
          </a:xfrm>
          <a:prstGeom prst="rect">
            <a:avLst/>
          </a:prstGeom>
          <a:solidFill>
            <a:srgbClr val="373C64"/>
          </a:solidFill>
          <a:ln w="9525" cap="flat" cmpd="sng" algn="ctr">
            <a:solidFill>
              <a:schemeClr val="bg1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000" b="0" i="0" u="none" strike="noStrike" kern="1200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细黑" pitchFamily="2" charset="-122"/>
                <a:ea typeface="华文细黑" pitchFamily="2" charset="-122"/>
                <a:cs typeface="ＭＳ Ｐゴシック" charset="0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600" b="1" smtClean="0">
                <a:solidFill>
                  <a:schemeClr val="bg1"/>
                </a:solidFill>
                <a:latin typeface="华文细黑"/>
                <a:ea typeface="华文细黑"/>
              </a:rPr>
              <a:t>跨越销售</a:t>
            </a:r>
            <a:r>
              <a:rPr lang="en-US" altLang="zh-CN" sz="1600" b="1" smtClean="0">
                <a:solidFill>
                  <a:schemeClr val="bg1"/>
                </a:solidFill>
                <a:latin typeface="华文细黑"/>
                <a:ea typeface="华文细黑"/>
              </a:rPr>
              <a:t>VS</a:t>
            </a:r>
            <a:r>
              <a:rPr lang="zh-CN" altLang="en-US" sz="1600" b="1">
                <a:solidFill>
                  <a:schemeClr val="bg1"/>
                </a:solidFill>
                <a:latin typeface="华文细黑"/>
                <a:ea typeface="华文细黑"/>
              </a:rPr>
              <a:t>德邦门店</a:t>
            </a:r>
          </a:p>
        </p:txBody>
      </p:sp>
      <p:cxnSp>
        <p:nvCxnSpPr>
          <p:cNvPr id="45" name="直接连接符 44"/>
          <p:cNvCxnSpPr/>
          <p:nvPr/>
        </p:nvCxnSpPr>
        <p:spPr bwMode="auto">
          <a:xfrm>
            <a:off x="1069950" y="3365406"/>
            <a:ext cx="5900213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sp>
        <p:nvSpPr>
          <p:cNvPr id="46" name="TextBox 45"/>
          <p:cNvSpPr txBox="1"/>
          <p:nvPr/>
        </p:nvSpPr>
        <p:spPr>
          <a:xfrm>
            <a:off x="297901" y="1278787"/>
            <a:ext cx="9380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200" b="1">
                <a:latin typeface="华文细黑" pitchFamily="2" charset="-122"/>
                <a:ea typeface="华文细黑" pitchFamily="2" charset="-122"/>
              </a:rPr>
              <a:t>操作</a:t>
            </a:r>
            <a:endParaRPr lang="en-US" altLang="zh-CN" sz="1200" b="1">
              <a:latin typeface="华文细黑" pitchFamily="2" charset="-122"/>
              <a:ea typeface="华文细黑" pitchFamily="2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sz="1200" b="1">
                <a:latin typeface="华文细黑" pitchFamily="2" charset="-122"/>
                <a:ea typeface="华文细黑" pitchFamily="2" charset="-122"/>
              </a:rPr>
              <a:t>环节</a:t>
            </a:r>
          </a:p>
        </p:txBody>
      </p:sp>
      <p:cxnSp>
        <p:nvCxnSpPr>
          <p:cNvPr id="47" name="Straight Connector 127"/>
          <p:cNvCxnSpPr/>
          <p:nvPr/>
        </p:nvCxnSpPr>
        <p:spPr>
          <a:xfrm flipV="1">
            <a:off x="287702" y="2126581"/>
            <a:ext cx="826949" cy="1"/>
          </a:xfrm>
          <a:prstGeom prst="line">
            <a:avLst/>
          </a:prstGeom>
          <a:noFill/>
          <a:ln w="9525" cap="flat" cmpd="sng" algn="ctr">
            <a:solidFill>
              <a:srgbClr val="002060"/>
            </a:solidFill>
            <a:prstDash val="solid"/>
          </a:ln>
          <a:effectLst/>
        </p:spPr>
      </p:cxnSp>
      <p:sp>
        <p:nvSpPr>
          <p:cNvPr id="49" name="圆角矩形 114"/>
          <p:cNvSpPr/>
          <p:nvPr/>
        </p:nvSpPr>
        <p:spPr>
          <a:xfrm>
            <a:off x="390422" y="2941552"/>
            <a:ext cx="581571" cy="277467"/>
          </a:xfrm>
          <a:prstGeom prst="roundRect">
            <a:avLst/>
          </a:prstGeom>
          <a:solidFill>
            <a:srgbClr val="7030A0"/>
          </a:solidFill>
        </p:spPr>
        <p:txBody>
          <a:bodyPr wrap="none"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000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跨越销售</a:t>
            </a:r>
          </a:p>
        </p:txBody>
      </p:sp>
      <p:sp>
        <p:nvSpPr>
          <p:cNvPr id="50" name="圆角矩形 93"/>
          <p:cNvSpPr/>
          <p:nvPr/>
        </p:nvSpPr>
        <p:spPr>
          <a:xfrm>
            <a:off x="381436" y="4210970"/>
            <a:ext cx="581571" cy="252337"/>
          </a:xfrm>
          <a:prstGeom prst="roundRect">
            <a:avLst/>
          </a:prstGeom>
          <a:solidFill>
            <a:srgbClr val="373C64"/>
          </a:solidFill>
        </p:spPr>
        <p:txBody>
          <a:bodyPr wrap="none"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000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德邦门店</a:t>
            </a:r>
          </a:p>
        </p:txBody>
      </p:sp>
      <p:pic>
        <p:nvPicPr>
          <p:cNvPr id="51" name="图片 9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082" y="3569329"/>
            <a:ext cx="634635" cy="528010"/>
          </a:xfrm>
          <a:prstGeom prst="rect">
            <a:avLst/>
          </a:prstGeom>
        </p:spPr>
      </p:pic>
      <p:sp>
        <p:nvSpPr>
          <p:cNvPr id="52" name="矩形 51"/>
          <p:cNvSpPr/>
          <p:nvPr/>
        </p:nvSpPr>
        <p:spPr bwMode="auto">
          <a:xfrm>
            <a:off x="7464091" y="986588"/>
            <a:ext cx="1216742" cy="3317122"/>
          </a:xfrm>
          <a:prstGeom prst="rect">
            <a:avLst/>
          </a:prstGeom>
          <a:solidFill>
            <a:schemeClr val="bg1">
              <a:lumMod val="85000"/>
              <a:alpha val="47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>
                <a:latin typeface="华文细黑" pitchFamily="2" charset="-122"/>
                <a:ea typeface="华文细黑" pitchFamily="2" charset="-122"/>
              </a:rPr>
              <a:t>跨越销售</a:t>
            </a:r>
            <a:endParaRPr lang="en-US" altLang="zh-CN">
              <a:latin typeface="华文细黑" pitchFamily="2" charset="-122"/>
              <a:ea typeface="华文细黑" pitchFamily="2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>
                <a:latin typeface="华文细黑" pitchFamily="2" charset="-122"/>
                <a:ea typeface="华文细黑" pitchFamily="2" charset="-122"/>
              </a:rPr>
              <a:t>相当于</a:t>
            </a:r>
            <a:endParaRPr lang="en-US" altLang="zh-CN">
              <a:latin typeface="华文细黑" pitchFamily="2" charset="-122"/>
              <a:ea typeface="华文细黑" pitchFamily="2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b="1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移动的</a:t>
            </a:r>
            <a:endParaRPr lang="en-US" altLang="zh-CN" b="1">
              <a:solidFill>
                <a:srgbClr val="FF0000"/>
              </a:solidFill>
              <a:latin typeface="华文细黑" pitchFamily="2" charset="-122"/>
              <a:ea typeface="华文细黑" pitchFamily="2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b="1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门店</a:t>
            </a:r>
          </a:p>
        </p:txBody>
      </p:sp>
      <p:cxnSp>
        <p:nvCxnSpPr>
          <p:cNvPr id="53" name="直接连接符 52"/>
          <p:cNvCxnSpPr/>
          <p:nvPr/>
        </p:nvCxnSpPr>
        <p:spPr bwMode="auto">
          <a:xfrm>
            <a:off x="1069950" y="2121120"/>
            <a:ext cx="5904000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sp>
        <p:nvSpPr>
          <p:cNvPr id="127" name="圆角矩形 98"/>
          <p:cNvSpPr/>
          <p:nvPr/>
        </p:nvSpPr>
        <p:spPr>
          <a:xfrm>
            <a:off x="1307532" y="1694921"/>
            <a:ext cx="329969" cy="353006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000" b="1" smtClean="0">
                <a:latin typeface="华文细黑" pitchFamily="2" charset="-122"/>
                <a:ea typeface="华文细黑" pitchFamily="2" charset="-122"/>
              </a:rPr>
              <a:t>营销</a:t>
            </a:r>
            <a:endParaRPr lang="zh-CN" altLang="en-US" sz="1000" b="1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128" name="Freeform 6"/>
          <p:cNvSpPr>
            <a:spLocks noEditPoints="1"/>
          </p:cNvSpPr>
          <p:nvPr/>
        </p:nvSpPr>
        <p:spPr bwMode="auto">
          <a:xfrm>
            <a:off x="1329639" y="1303476"/>
            <a:ext cx="285757" cy="357513"/>
          </a:xfrm>
          <a:custGeom>
            <a:gdLst>
              <a:gd name="T0" fmla="*/ 1122 w 1977"/>
              <a:gd name="T1" fmla="*/ 178 h 2232"/>
              <a:gd name="T2" fmla="*/ 768 w 1977"/>
              <a:gd name="T3" fmla="*/ 178 h 2232"/>
              <a:gd name="T4" fmla="*/ 1188 w 1977"/>
              <a:gd name="T5" fmla="*/ 1257 h 2232"/>
              <a:gd name="T6" fmla="*/ 1068 w 1977"/>
              <a:gd name="T7" fmla="*/ 1346 h 2232"/>
              <a:gd name="T8" fmla="*/ 1246 w 1977"/>
              <a:gd name="T9" fmla="*/ 1777 h 2232"/>
              <a:gd name="T10" fmla="*/ 1395 w 1977"/>
              <a:gd name="T11" fmla="*/ 1756 h 2232"/>
              <a:gd name="T12" fmla="*/ 1188 w 1977"/>
              <a:gd name="T13" fmla="*/ 1257 h 2232"/>
              <a:gd name="T14" fmla="*/ 1846 w 1977"/>
              <a:gd name="T15" fmla="*/ 1183 h 2232"/>
              <a:gd name="T16" fmla="*/ 1742 w 1977"/>
              <a:gd name="T17" fmla="*/ 1027 h 2232"/>
              <a:gd name="T18" fmla="*/ 1710 w 1977"/>
              <a:gd name="T19" fmla="*/ 1232 h 2232"/>
              <a:gd name="T20" fmla="*/ 1949 w 1977"/>
              <a:gd name="T21" fmla="*/ 1527 h 2232"/>
              <a:gd name="T22" fmla="*/ 1616 w 1977"/>
              <a:gd name="T23" fmla="*/ 1079 h 2232"/>
              <a:gd name="T24" fmla="*/ 1499 w 1977"/>
              <a:gd name="T25" fmla="*/ 1054 h 2232"/>
              <a:gd name="T26" fmla="*/ 1444 w 1977"/>
              <a:gd name="T27" fmla="*/ 984 h 2232"/>
              <a:gd name="T28" fmla="*/ 1071 w 1977"/>
              <a:gd name="T29" fmla="*/ 819 h 2232"/>
              <a:gd name="T30" fmla="*/ 927 w 1977"/>
              <a:gd name="T31" fmla="*/ 467 h 2232"/>
              <a:gd name="T32" fmla="*/ 912 w 1977"/>
              <a:gd name="T33" fmla="*/ 445 h 2232"/>
              <a:gd name="T34" fmla="*/ 802 w 1977"/>
              <a:gd name="T35" fmla="*/ 369 h 2232"/>
              <a:gd name="T36" fmla="*/ 633 w 1977"/>
              <a:gd name="T37" fmla="*/ 377 h 2232"/>
              <a:gd name="T38" fmla="*/ 205 w 1977"/>
              <a:gd name="T39" fmla="*/ 534 h 2232"/>
              <a:gd name="T40" fmla="*/ 123 w 1977"/>
              <a:gd name="T41" fmla="*/ 985 h 2232"/>
              <a:gd name="T42" fmla="*/ 313 w 1977"/>
              <a:gd name="T43" fmla="*/ 1012 h 2232"/>
              <a:gd name="T44" fmla="*/ 498 w 1977"/>
              <a:gd name="T45" fmla="*/ 623 h 2232"/>
              <a:gd name="T46" fmla="*/ 414 w 1977"/>
              <a:gd name="T47" fmla="*/ 1188 h 2232"/>
              <a:gd name="T48" fmla="*/ 27 w 1977"/>
              <a:gd name="T49" fmla="*/ 2047 h 2232"/>
              <a:gd name="T50" fmla="*/ 245 w 1977"/>
              <a:gd name="T51" fmla="*/ 2145 h 2232"/>
              <a:gd name="T52" fmla="*/ 747 w 1977"/>
              <a:gd name="T53" fmla="*/ 1610 h 2232"/>
              <a:gd name="T54" fmla="*/ 939 w 1977"/>
              <a:gd name="T55" fmla="*/ 2217 h 2232"/>
              <a:gd name="T56" fmla="*/ 983 w 1977"/>
              <a:gd name="T57" fmla="*/ 1572 h 2232"/>
              <a:gd name="T58" fmla="*/ 744 w 1977"/>
              <a:gd name="T59" fmla="*/ 1212 h 2232"/>
              <a:gd name="T60" fmla="*/ 884 w 1977"/>
              <a:gd name="T61" fmla="*/ 870 h 2232"/>
              <a:gd name="T62" fmla="*/ 927 w 1977"/>
              <a:gd name="T63" fmla="*/ 954 h 2232"/>
              <a:gd name="T64" fmla="*/ 1110 w 1977"/>
              <a:gd name="T65" fmla="*/ 1033 h 2232"/>
              <a:gd name="T66" fmla="*/ 1279 w 1977"/>
              <a:gd name="T67" fmla="*/ 1145 h 2232"/>
              <a:gd name="T68" fmla="*/ 1214 w 1977"/>
              <a:gd name="T69" fmla="*/ 1246 h 2232"/>
              <a:gd name="T70" fmla="*/ 1420 w 1977"/>
              <a:gd name="T71" fmla="*/ 1746 h 2232"/>
              <a:gd name="T72" fmla="*/ 1685 w 1977"/>
              <a:gd name="T73" fmla="*/ 1244 h 2232"/>
              <a:gd name="T74" fmla="*/ 1337 w 1977"/>
              <a:gd name="T75" fmla="*/ 1195 h 2232"/>
              <a:gd name="T76" fmla="*/ 1318 w 1977"/>
              <a:gd name="T77" fmla="*/ 1114 h 2232"/>
              <a:gd name="T78" fmla="*/ 1329 w 1977"/>
              <a:gd name="T79" fmla="*/ 1114 h 2232"/>
              <a:gd name="T80" fmla="*/ 1449 w 1977"/>
              <a:gd name="T81" fmla="*/ 1060 h 2232"/>
              <a:gd name="T82" fmla="*/ 1494 w 1977"/>
              <a:gd name="T83" fmla="*/ 1130 h 22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</a:cxnLst>
            <a:rect l="0" t="0" r="r" b="b"/>
            <a:pathLst>
              <a:path w="1977" h="2232">
                <a:moveTo>
                  <a:pt x="945" y="355"/>
                </a:moveTo>
                <a:cubicBezTo>
                  <a:pt x="1043" y="355"/>
                  <a:pt x="1122" y="276"/>
                  <a:pt x="1122" y="178"/>
                </a:cubicBezTo>
                <a:cubicBezTo>
                  <a:pt x="1122" y="80"/>
                  <a:pt x="1043" y="0"/>
                  <a:pt x="945" y="0"/>
                </a:cubicBezTo>
                <a:cubicBezTo>
                  <a:pt x="847" y="0"/>
                  <a:pt x="768" y="80"/>
                  <a:pt x="768" y="178"/>
                </a:cubicBezTo>
                <a:cubicBezTo>
                  <a:pt x="768" y="276"/>
                  <a:pt x="847" y="355"/>
                  <a:pt x="945" y="355"/>
                </a:cubicBezTo>
                <a:close/>
                <a:moveTo>
                  <a:pt x="1188" y="1257"/>
                </a:moveTo>
                <a:cubicBezTo>
                  <a:pt x="1088" y="1298"/>
                  <a:pt x="1088" y="1298"/>
                  <a:pt x="1088" y="1298"/>
                </a:cubicBezTo>
                <a:cubicBezTo>
                  <a:pt x="1069" y="1306"/>
                  <a:pt x="1060" y="1327"/>
                  <a:pt x="1068" y="1346"/>
                </a:cubicBezTo>
                <a:cubicBezTo>
                  <a:pt x="1171" y="1596"/>
                  <a:pt x="1171" y="1596"/>
                  <a:pt x="1171" y="1596"/>
                </a:cubicBezTo>
                <a:cubicBezTo>
                  <a:pt x="1246" y="1777"/>
                  <a:pt x="1246" y="1777"/>
                  <a:pt x="1246" y="1777"/>
                </a:cubicBezTo>
                <a:cubicBezTo>
                  <a:pt x="1254" y="1796"/>
                  <a:pt x="1276" y="1805"/>
                  <a:pt x="1295" y="1798"/>
                </a:cubicBezTo>
                <a:cubicBezTo>
                  <a:pt x="1395" y="1756"/>
                  <a:pt x="1395" y="1756"/>
                  <a:pt x="1395" y="1756"/>
                </a:cubicBezTo>
                <a:cubicBezTo>
                  <a:pt x="1307" y="1545"/>
                  <a:pt x="1307" y="1545"/>
                  <a:pt x="1307" y="1545"/>
                </a:cubicBezTo>
                <a:lnTo>
                  <a:pt x="1188" y="1257"/>
                </a:lnTo>
                <a:close/>
                <a:moveTo>
                  <a:pt x="1969" y="1479"/>
                </a:moveTo>
                <a:cubicBezTo>
                  <a:pt x="1846" y="1183"/>
                  <a:pt x="1846" y="1183"/>
                  <a:pt x="1846" y="1183"/>
                </a:cubicBezTo>
                <a:cubicBezTo>
                  <a:pt x="1790" y="1048"/>
                  <a:pt x="1790" y="1048"/>
                  <a:pt x="1790" y="1048"/>
                </a:cubicBezTo>
                <a:cubicBezTo>
                  <a:pt x="1783" y="1029"/>
                  <a:pt x="1761" y="1020"/>
                  <a:pt x="1742" y="1027"/>
                </a:cubicBezTo>
                <a:cubicBezTo>
                  <a:pt x="1642" y="1069"/>
                  <a:pt x="1642" y="1069"/>
                  <a:pt x="1642" y="1069"/>
                </a:cubicBezTo>
                <a:cubicBezTo>
                  <a:pt x="1710" y="1232"/>
                  <a:pt x="1710" y="1232"/>
                  <a:pt x="1710" y="1232"/>
                </a:cubicBezTo>
                <a:cubicBezTo>
                  <a:pt x="1849" y="1568"/>
                  <a:pt x="1849" y="1568"/>
                  <a:pt x="1849" y="1568"/>
                </a:cubicBezTo>
                <a:cubicBezTo>
                  <a:pt x="1949" y="1527"/>
                  <a:pt x="1949" y="1527"/>
                  <a:pt x="1949" y="1527"/>
                </a:cubicBezTo>
                <a:cubicBezTo>
                  <a:pt x="1968" y="1519"/>
                  <a:pt x="1977" y="1498"/>
                  <a:pt x="1969" y="1479"/>
                </a:cubicBezTo>
                <a:close/>
                <a:moveTo>
                  <a:pt x="1616" y="1079"/>
                </a:moveTo>
                <a:cubicBezTo>
                  <a:pt x="1525" y="1117"/>
                  <a:pt x="1525" y="1117"/>
                  <a:pt x="1525" y="1117"/>
                </a:cubicBezTo>
                <a:cubicBezTo>
                  <a:pt x="1499" y="1054"/>
                  <a:pt x="1499" y="1054"/>
                  <a:pt x="1499" y="1054"/>
                </a:cubicBezTo>
                <a:cubicBezTo>
                  <a:pt x="1491" y="1036"/>
                  <a:pt x="1474" y="1025"/>
                  <a:pt x="1455" y="1025"/>
                </a:cubicBezTo>
                <a:cubicBezTo>
                  <a:pt x="1455" y="1010"/>
                  <a:pt x="1451" y="996"/>
                  <a:pt x="1444" y="984"/>
                </a:cubicBezTo>
                <a:cubicBezTo>
                  <a:pt x="1434" y="964"/>
                  <a:pt x="1417" y="948"/>
                  <a:pt x="1394" y="939"/>
                </a:cubicBezTo>
                <a:cubicBezTo>
                  <a:pt x="1071" y="819"/>
                  <a:pt x="1071" y="819"/>
                  <a:pt x="1071" y="819"/>
                </a:cubicBezTo>
                <a:cubicBezTo>
                  <a:pt x="956" y="535"/>
                  <a:pt x="956" y="535"/>
                  <a:pt x="956" y="535"/>
                </a:cubicBezTo>
                <a:cubicBezTo>
                  <a:pt x="950" y="511"/>
                  <a:pt x="940" y="488"/>
                  <a:pt x="927" y="467"/>
                </a:cubicBezTo>
                <a:cubicBezTo>
                  <a:pt x="923" y="459"/>
                  <a:pt x="919" y="453"/>
                  <a:pt x="913" y="447"/>
                </a:cubicBezTo>
                <a:cubicBezTo>
                  <a:pt x="913" y="446"/>
                  <a:pt x="912" y="446"/>
                  <a:pt x="912" y="445"/>
                </a:cubicBezTo>
                <a:cubicBezTo>
                  <a:pt x="912" y="444"/>
                  <a:pt x="911" y="444"/>
                  <a:pt x="911" y="444"/>
                </a:cubicBezTo>
                <a:cubicBezTo>
                  <a:pt x="884" y="410"/>
                  <a:pt x="846" y="383"/>
                  <a:pt x="802" y="369"/>
                </a:cubicBezTo>
                <a:cubicBezTo>
                  <a:pt x="750" y="353"/>
                  <a:pt x="698" y="356"/>
                  <a:pt x="651" y="373"/>
                </a:cubicBezTo>
                <a:cubicBezTo>
                  <a:pt x="645" y="374"/>
                  <a:pt x="639" y="375"/>
                  <a:pt x="633" y="377"/>
                </a:cubicBezTo>
                <a:cubicBezTo>
                  <a:pt x="252" y="501"/>
                  <a:pt x="252" y="501"/>
                  <a:pt x="252" y="501"/>
                </a:cubicBezTo>
                <a:cubicBezTo>
                  <a:pt x="233" y="508"/>
                  <a:pt x="217" y="519"/>
                  <a:pt x="205" y="534"/>
                </a:cubicBezTo>
                <a:cubicBezTo>
                  <a:pt x="192" y="548"/>
                  <a:pt x="182" y="566"/>
                  <a:pt x="179" y="587"/>
                </a:cubicBezTo>
                <a:cubicBezTo>
                  <a:pt x="123" y="985"/>
                  <a:pt x="123" y="985"/>
                  <a:pt x="123" y="985"/>
                </a:cubicBezTo>
                <a:cubicBezTo>
                  <a:pt x="115" y="1037"/>
                  <a:pt x="152" y="1086"/>
                  <a:pt x="204" y="1093"/>
                </a:cubicBezTo>
                <a:cubicBezTo>
                  <a:pt x="257" y="1101"/>
                  <a:pt x="306" y="1064"/>
                  <a:pt x="313" y="1012"/>
                </a:cubicBezTo>
                <a:cubicBezTo>
                  <a:pt x="362" y="668"/>
                  <a:pt x="362" y="668"/>
                  <a:pt x="362" y="668"/>
                </a:cubicBezTo>
                <a:cubicBezTo>
                  <a:pt x="498" y="623"/>
                  <a:pt x="498" y="623"/>
                  <a:pt x="498" y="623"/>
                </a:cubicBezTo>
                <a:cubicBezTo>
                  <a:pt x="378" y="968"/>
                  <a:pt x="378" y="968"/>
                  <a:pt x="378" y="968"/>
                </a:cubicBezTo>
                <a:cubicBezTo>
                  <a:pt x="353" y="1047"/>
                  <a:pt x="363" y="1130"/>
                  <a:pt x="414" y="1188"/>
                </a:cubicBezTo>
                <a:cubicBezTo>
                  <a:pt x="359" y="1311"/>
                  <a:pt x="359" y="1311"/>
                  <a:pt x="359" y="1311"/>
                </a:cubicBezTo>
                <a:cubicBezTo>
                  <a:pt x="27" y="2047"/>
                  <a:pt x="27" y="2047"/>
                  <a:pt x="27" y="2047"/>
                </a:cubicBezTo>
                <a:cubicBezTo>
                  <a:pt x="0" y="2107"/>
                  <a:pt x="27" y="2178"/>
                  <a:pt x="87" y="2205"/>
                </a:cubicBezTo>
                <a:cubicBezTo>
                  <a:pt x="147" y="2232"/>
                  <a:pt x="218" y="2205"/>
                  <a:pt x="245" y="2145"/>
                </a:cubicBezTo>
                <a:cubicBezTo>
                  <a:pt x="582" y="1397"/>
                  <a:pt x="582" y="1397"/>
                  <a:pt x="582" y="1397"/>
                </a:cubicBezTo>
                <a:cubicBezTo>
                  <a:pt x="747" y="1610"/>
                  <a:pt x="747" y="1610"/>
                  <a:pt x="747" y="1610"/>
                </a:cubicBezTo>
                <a:cubicBezTo>
                  <a:pt x="807" y="2112"/>
                  <a:pt x="807" y="2112"/>
                  <a:pt x="807" y="2112"/>
                </a:cubicBezTo>
                <a:cubicBezTo>
                  <a:pt x="815" y="2178"/>
                  <a:pt x="874" y="2225"/>
                  <a:pt x="939" y="2217"/>
                </a:cubicBezTo>
                <a:cubicBezTo>
                  <a:pt x="1005" y="2209"/>
                  <a:pt x="1052" y="2150"/>
                  <a:pt x="1044" y="2084"/>
                </a:cubicBezTo>
                <a:cubicBezTo>
                  <a:pt x="983" y="1572"/>
                  <a:pt x="983" y="1572"/>
                  <a:pt x="983" y="1572"/>
                </a:cubicBezTo>
                <a:cubicBezTo>
                  <a:pt x="982" y="1556"/>
                  <a:pt x="976" y="1516"/>
                  <a:pt x="942" y="1472"/>
                </a:cubicBezTo>
                <a:cubicBezTo>
                  <a:pt x="744" y="1212"/>
                  <a:pt x="744" y="1212"/>
                  <a:pt x="744" y="1212"/>
                </a:cubicBezTo>
                <a:cubicBezTo>
                  <a:pt x="745" y="1210"/>
                  <a:pt x="752" y="1195"/>
                  <a:pt x="761" y="1173"/>
                </a:cubicBezTo>
                <a:cubicBezTo>
                  <a:pt x="798" y="1083"/>
                  <a:pt x="884" y="870"/>
                  <a:pt x="884" y="870"/>
                </a:cubicBezTo>
                <a:cubicBezTo>
                  <a:pt x="904" y="920"/>
                  <a:pt x="904" y="920"/>
                  <a:pt x="904" y="920"/>
                </a:cubicBezTo>
                <a:cubicBezTo>
                  <a:pt x="909" y="933"/>
                  <a:pt x="917" y="944"/>
                  <a:pt x="927" y="954"/>
                </a:cubicBezTo>
                <a:cubicBezTo>
                  <a:pt x="937" y="964"/>
                  <a:pt x="949" y="973"/>
                  <a:pt x="964" y="979"/>
                </a:cubicBezTo>
                <a:cubicBezTo>
                  <a:pt x="1110" y="1033"/>
                  <a:pt x="1110" y="1033"/>
                  <a:pt x="1110" y="1033"/>
                </a:cubicBezTo>
                <a:cubicBezTo>
                  <a:pt x="1285" y="1098"/>
                  <a:pt x="1285" y="1098"/>
                  <a:pt x="1285" y="1098"/>
                </a:cubicBezTo>
                <a:cubicBezTo>
                  <a:pt x="1275" y="1111"/>
                  <a:pt x="1272" y="1129"/>
                  <a:pt x="1279" y="1145"/>
                </a:cubicBezTo>
                <a:cubicBezTo>
                  <a:pt x="1305" y="1208"/>
                  <a:pt x="1305" y="1208"/>
                  <a:pt x="1305" y="1208"/>
                </a:cubicBezTo>
                <a:cubicBezTo>
                  <a:pt x="1214" y="1246"/>
                  <a:pt x="1214" y="1246"/>
                  <a:pt x="1214" y="1246"/>
                </a:cubicBezTo>
                <a:cubicBezTo>
                  <a:pt x="1332" y="1532"/>
                  <a:pt x="1332" y="1532"/>
                  <a:pt x="1332" y="1532"/>
                </a:cubicBezTo>
                <a:cubicBezTo>
                  <a:pt x="1420" y="1746"/>
                  <a:pt x="1420" y="1746"/>
                  <a:pt x="1420" y="1746"/>
                </a:cubicBezTo>
                <a:cubicBezTo>
                  <a:pt x="1823" y="1579"/>
                  <a:pt x="1823" y="1579"/>
                  <a:pt x="1823" y="1579"/>
                </a:cubicBezTo>
                <a:cubicBezTo>
                  <a:pt x="1685" y="1244"/>
                  <a:pt x="1685" y="1244"/>
                  <a:pt x="1685" y="1244"/>
                </a:cubicBezTo>
                <a:lnTo>
                  <a:pt x="1616" y="1079"/>
                </a:lnTo>
                <a:close/>
                <a:moveTo>
                  <a:pt x="1337" y="1195"/>
                </a:moveTo>
                <a:cubicBezTo>
                  <a:pt x="1311" y="1132"/>
                  <a:pt x="1311" y="1132"/>
                  <a:pt x="1311" y="1132"/>
                </a:cubicBezTo>
                <a:cubicBezTo>
                  <a:pt x="1308" y="1125"/>
                  <a:pt x="1311" y="1117"/>
                  <a:pt x="1318" y="1114"/>
                </a:cubicBezTo>
                <a:cubicBezTo>
                  <a:pt x="1323" y="1112"/>
                  <a:pt x="1323" y="1112"/>
                  <a:pt x="1323" y="1112"/>
                </a:cubicBezTo>
                <a:cubicBezTo>
                  <a:pt x="1329" y="1114"/>
                  <a:pt x="1329" y="1114"/>
                  <a:pt x="1329" y="1114"/>
                </a:cubicBezTo>
                <a:cubicBezTo>
                  <a:pt x="1377" y="1132"/>
                  <a:pt x="1431" y="1108"/>
                  <a:pt x="1449" y="1060"/>
                </a:cubicBezTo>
                <a:cubicBezTo>
                  <a:pt x="1449" y="1060"/>
                  <a:pt x="1449" y="1060"/>
                  <a:pt x="1449" y="1060"/>
                </a:cubicBezTo>
                <a:cubicBezTo>
                  <a:pt x="1456" y="1057"/>
                  <a:pt x="1465" y="1060"/>
                  <a:pt x="1468" y="1067"/>
                </a:cubicBezTo>
                <a:cubicBezTo>
                  <a:pt x="1494" y="1130"/>
                  <a:pt x="1494" y="1130"/>
                  <a:pt x="1494" y="1130"/>
                </a:cubicBezTo>
                <a:lnTo>
                  <a:pt x="1337" y="1195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en-IE"/>
          </a:p>
        </p:txBody>
      </p:sp>
      <p:sp>
        <p:nvSpPr>
          <p:cNvPr id="125" name="圆角矩形 99"/>
          <p:cNvSpPr/>
          <p:nvPr/>
        </p:nvSpPr>
        <p:spPr>
          <a:xfrm>
            <a:off x="4250810" y="1682404"/>
            <a:ext cx="365101" cy="353005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000" b="1">
                <a:latin typeface="华文细黑" pitchFamily="2" charset="-122"/>
                <a:ea typeface="华文细黑" pitchFamily="2" charset="-122"/>
              </a:rPr>
              <a:t>异常</a:t>
            </a:r>
            <a:endParaRPr lang="en-US" altLang="zh-CN" sz="1000" b="1">
              <a:latin typeface="华文细黑" pitchFamily="2" charset="-122"/>
              <a:ea typeface="华文细黑" pitchFamily="2" charset="-122"/>
            </a:endParaRPr>
          </a:p>
          <a:p>
            <a:pPr algn="ctr"/>
            <a:r>
              <a:rPr lang="zh-CN" altLang="en-US" sz="1000" b="1">
                <a:latin typeface="华文细黑" pitchFamily="2" charset="-122"/>
                <a:ea typeface="华文细黑" pitchFamily="2" charset="-122"/>
              </a:rPr>
              <a:t>处理</a:t>
            </a:r>
          </a:p>
        </p:txBody>
      </p:sp>
      <p:sp>
        <p:nvSpPr>
          <p:cNvPr id="126" name="Freeform 62"/>
          <p:cNvSpPr>
            <a:spLocks noChangeAspect="1" noEditPoints="1"/>
          </p:cNvSpPr>
          <p:nvPr/>
        </p:nvSpPr>
        <p:spPr bwMode="auto">
          <a:xfrm>
            <a:off x="4351586" y="1347598"/>
            <a:ext cx="192966" cy="248651"/>
          </a:xfrm>
          <a:custGeom>
            <a:gdLst>
              <a:gd name="T0" fmla="*/ 431 w 628"/>
              <a:gd name="T1" fmla="*/ 305 h 566"/>
              <a:gd name="T2" fmla="*/ 349 w 628"/>
              <a:gd name="T3" fmla="*/ 377 h 566"/>
              <a:gd name="T4" fmla="*/ 278 w 628"/>
              <a:gd name="T5" fmla="*/ 458 h 566"/>
              <a:gd name="T6" fmla="*/ 197 w 628"/>
              <a:gd name="T7" fmla="*/ 377 h 566"/>
              <a:gd name="T8" fmla="*/ 278 w 628"/>
              <a:gd name="T9" fmla="*/ 305 h 566"/>
              <a:gd name="T10" fmla="*/ 349 w 628"/>
              <a:gd name="T11" fmla="*/ 224 h 566"/>
              <a:gd name="T12" fmla="*/ 628 w 628"/>
              <a:gd name="T13" fmla="*/ 170 h 566"/>
              <a:gd name="T14" fmla="*/ 624 w 628"/>
              <a:gd name="T15" fmla="*/ 522 h 566"/>
              <a:gd name="T16" fmla="*/ 567 w 628"/>
              <a:gd name="T17" fmla="*/ 566 h 566"/>
              <a:gd name="T18" fmla="*/ 504 w 628"/>
              <a:gd name="T19" fmla="*/ 566 h 566"/>
              <a:gd name="T20" fmla="*/ 104 w 628"/>
              <a:gd name="T21" fmla="*/ 566 h 566"/>
              <a:gd name="T22" fmla="*/ 44 w 628"/>
              <a:gd name="T23" fmla="*/ 563 h 566"/>
              <a:gd name="T24" fmla="*/ 0 w 628"/>
              <a:gd name="T25" fmla="*/ 506 h 566"/>
              <a:gd name="T26" fmla="*/ 3 w 628"/>
              <a:gd name="T27" fmla="*/ 154 h 566"/>
              <a:gd name="T28" fmla="*/ 60 w 628"/>
              <a:gd name="T29" fmla="*/ 110 h 566"/>
              <a:gd name="T30" fmla="*/ 104 w 628"/>
              <a:gd name="T31" fmla="*/ 110 h 566"/>
              <a:gd name="T32" fmla="*/ 167 w 628"/>
              <a:gd name="T33" fmla="*/ 101 h 566"/>
              <a:gd name="T34" fmla="*/ 170 w 628"/>
              <a:gd name="T35" fmla="*/ 17 h 566"/>
              <a:gd name="T36" fmla="*/ 199 w 628"/>
              <a:gd name="T37" fmla="*/ 0 h 566"/>
              <a:gd name="T38" fmla="*/ 444 w 628"/>
              <a:gd name="T39" fmla="*/ 4 h 566"/>
              <a:gd name="T40" fmla="*/ 461 w 628"/>
              <a:gd name="T41" fmla="*/ 33 h 566"/>
              <a:gd name="T42" fmla="*/ 469 w 628"/>
              <a:gd name="T43" fmla="*/ 110 h 566"/>
              <a:gd name="T44" fmla="*/ 524 w 628"/>
              <a:gd name="T45" fmla="*/ 110 h 566"/>
              <a:gd name="T46" fmla="*/ 583 w 628"/>
              <a:gd name="T47" fmla="*/ 113 h 566"/>
              <a:gd name="T48" fmla="*/ 628 w 628"/>
              <a:gd name="T49" fmla="*/ 170 h 566"/>
              <a:gd name="T50" fmla="*/ 231 w 628"/>
              <a:gd name="T51" fmla="*/ 110 h 566"/>
              <a:gd name="T52" fmla="*/ 405 w 628"/>
              <a:gd name="T53" fmla="*/ 101 h 566"/>
              <a:gd name="T54" fmla="*/ 396 w 628"/>
              <a:gd name="T55" fmla="*/ 53 h 566"/>
              <a:gd name="T56" fmla="*/ 223 w 628"/>
              <a:gd name="T57" fmla="*/ 61 h 566"/>
              <a:gd name="T58" fmla="*/ 475 w 628"/>
              <a:gd name="T59" fmla="*/ 341 h 566"/>
              <a:gd name="T60" fmla="*/ 152 w 628"/>
              <a:gd name="T61" fmla="*/ 341 h 566"/>
              <a:gd name="T62" fmla="*/ 475 w 628"/>
              <a:gd name="T63" fmla="*/ 341 h 56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628" h="566">
                <a:moveTo>
                  <a:pt x="349" y="305"/>
                </a:moveTo>
                <a:cubicBezTo>
                  <a:pt x="431" y="305"/>
                  <a:pt x="431" y="305"/>
                  <a:pt x="431" y="305"/>
                </a:cubicBezTo>
                <a:cubicBezTo>
                  <a:pt x="431" y="377"/>
                  <a:pt x="431" y="377"/>
                  <a:pt x="431" y="377"/>
                </a:cubicBezTo>
                <a:cubicBezTo>
                  <a:pt x="349" y="377"/>
                  <a:pt x="349" y="377"/>
                  <a:pt x="349" y="377"/>
                </a:cubicBezTo>
                <a:cubicBezTo>
                  <a:pt x="349" y="458"/>
                  <a:pt x="349" y="458"/>
                  <a:pt x="349" y="458"/>
                </a:cubicBezTo>
                <a:cubicBezTo>
                  <a:pt x="278" y="458"/>
                  <a:pt x="278" y="458"/>
                  <a:pt x="278" y="458"/>
                </a:cubicBezTo>
                <a:cubicBezTo>
                  <a:pt x="278" y="377"/>
                  <a:pt x="278" y="377"/>
                  <a:pt x="278" y="377"/>
                </a:cubicBezTo>
                <a:cubicBezTo>
                  <a:pt x="197" y="377"/>
                  <a:pt x="197" y="377"/>
                  <a:pt x="197" y="377"/>
                </a:cubicBezTo>
                <a:cubicBezTo>
                  <a:pt x="197" y="305"/>
                  <a:pt x="197" y="305"/>
                  <a:pt x="197" y="305"/>
                </a:cubicBezTo>
                <a:cubicBezTo>
                  <a:pt x="278" y="305"/>
                  <a:pt x="278" y="305"/>
                  <a:pt x="278" y="305"/>
                </a:cubicBezTo>
                <a:cubicBezTo>
                  <a:pt x="278" y="224"/>
                  <a:pt x="278" y="224"/>
                  <a:pt x="278" y="224"/>
                </a:cubicBezTo>
                <a:cubicBezTo>
                  <a:pt x="349" y="224"/>
                  <a:pt x="349" y="224"/>
                  <a:pt x="349" y="224"/>
                </a:cubicBezTo>
                <a:lnTo>
                  <a:pt x="349" y="305"/>
                </a:lnTo>
                <a:close/>
                <a:moveTo>
                  <a:pt x="628" y="170"/>
                </a:moveTo>
                <a:cubicBezTo>
                  <a:pt x="628" y="506"/>
                  <a:pt x="628" y="506"/>
                  <a:pt x="628" y="506"/>
                </a:cubicBezTo>
                <a:cubicBezTo>
                  <a:pt x="628" y="510"/>
                  <a:pt x="626" y="517"/>
                  <a:pt x="624" y="522"/>
                </a:cubicBezTo>
                <a:cubicBezTo>
                  <a:pt x="583" y="563"/>
                  <a:pt x="583" y="563"/>
                  <a:pt x="583" y="563"/>
                </a:cubicBezTo>
                <a:cubicBezTo>
                  <a:pt x="579" y="565"/>
                  <a:pt x="572" y="566"/>
                  <a:pt x="567" y="566"/>
                </a:cubicBezTo>
                <a:cubicBezTo>
                  <a:pt x="524" y="566"/>
                  <a:pt x="524" y="566"/>
                  <a:pt x="524" y="566"/>
                </a:cubicBezTo>
                <a:cubicBezTo>
                  <a:pt x="504" y="566"/>
                  <a:pt x="504" y="566"/>
                  <a:pt x="504" y="566"/>
                </a:cubicBezTo>
                <a:cubicBezTo>
                  <a:pt x="123" y="566"/>
                  <a:pt x="123" y="566"/>
                  <a:pt x="123" y="566"/>
                </a:cubicBezTo>
                <a:cubicBezTo>
                  <a:pt x="104" y="566"/>
                  <a:pt x="104" y="566"/>
                  <a:pt x="104" y="566"/>
                </a:cubicBezTo>
                <a:cubicBezTo>
                  <a:pt x="60" y="566"/>
                  <a:pt x="60" y="566"/>
                  <a:pt x="60" y="566"/>
                </a:cubicBezTo>
                <a:cubicBezTo>
                  <a:pt x="56" y="566"/>
                  <a:pt x="49" y="565"/>
                  <a:pt x="44" y="563"/>
                </a:cubicBezTo>
                <a:cubicBezTo>
                  <a:pt x="3" y="522"/>
                  <a:pt x="3" y="522"/>
                  <a:pt x="3" y="522"/>
                </a:cubicBezTo>
                <a:cubicBezTo>
                  <a:pt x="1" y="517"/>
                  <a:pt x="0" y="510"/>
                  <a:pt x="0" y="506"/>
                </a:cubicBezTo>
                <a:cubicBezTo>
                  <a:pt x="0" y="170"/>
                  <a:pt x="0" y="170"/>
                  <a:pt x="0" y="170"/>
                </a:cubicBezTo>
                <a:cubicBezTo>
                  <a:pt x="0" y="166"/>
                  <a:pt x="1" y="158"/>
                  <a:pt x="3" y="154"/>
                </a:cubicBezTo>
                <a:cubicBezTo>
                  <a:pt x="44" y="113"/>
                  <a:pt x="44" y="113"/>
                  <a:pt x="44" y="113"/>
                </a:cubicBezTo>
                <a:cubicBezTo>
                  <a:pt x="49" y="111"/>
                  <a:pt x="56" y="110"/>
                  <a:pt x="60" y="110"/>
                </a:cubicBezTo>
                <a:cubicBezTo>
                  <a:pt x="85" y="110"/>
                  <a:pt x="85" y="110"/>
                  <a:pt x="85" y="110"/>
                </a:cubicBezTo>
                <a:cubicBezTo>
                  <a:pt x="104" y="110"/>
                  <a:pt x="104" y="110"/>
                  <a:pt x="104" y="110"/>
                </a:cubicBezTo>
                <a:cubicBezTo>
                  <a:pt x="158" y="110"/>
                  <a:pt x="158" y="110"/>
                  <a:pt x="158" y="110"/>
                </a:cubicBezTo>
                <a:cubicBezTo>
                  <a:pt x="163" y="110"/>
                  <a:pt x="167" y="106"/>
                  <a:pt x="167" y="101"/>
                </a:cubicBezTo>
                <a:cubicBezTo>
                  <a:pt x="167" y="33"/>
                  <a:pt x="167" y="33"/>
                  <a:pt x="167" y="33"/>
                </a:cubicBezTo>
                <a:cubicBezTo>
                  <a:pt x="167" y="28"/>
                  <a:pt x="168" y="21"/>
                  <a:pt x="170" y="17"/>
                </a:cubicBezTo>
                <a:cubicBezTo>
                  <a:pt x="183" y="4"/>
                  <a:pt x="183" y="4"/>
                  <a:pt x="183" y="4"/>
                </a:cubicBezTo>
                <a:cubicBezTo>
                  <a:pt x="187" y="2"/>
                  <a:pt x="195" y="0"/>
                  <a:pt x="199" y="0"/>
                </a:cubicBezTo>
                <a:cubicBezTo>
                  <a:pt x="428" y="0"/>
                  <a:pt x="428" y="0"/>
                  <a:pt x="428" y="0"/>
                </a:cubicBezTo>
                <a:cubicBezTo>
                  <a:pt x="433" y="0"/>
                  <a:pt x="440" y="2"/>
                  <a:pt x="444" y="4"/>
                </a:cubicBezTo>
                <a:cubicBezTo>
                  <a:pt x="458" y="17"/>
                  <a:pt x="458" y="17"/>
                  <a:pt x="458" y="17"/>
                </a:cubicBezTo>
                <a:cubicBezTo>
                  <a:pt x="459" y="21"/>
                  <a:pt x="461" y="28"/>
                  <a:pt x="461" y="33"/>
                </a:cubicBezTo>
                <a:cubicBezTo>
                  <a:pt x="461" y="101"/>
                  <a:pt x="461" y="101"/>
                  <a:pt x="461" y="101"/>
                </a:cubicBezTo>
                <a:cubicBezTo>
                  <a:pt x="461" y="106"/>
                  <a:pt x="465" y="110"/>
                  <a:pt x="469" y="110"/>
                </a:cubicBezTo>
                <a:cubicBezTo>
                  <a:pt x="508" y="110"/>
                  <a:pt x="508" y="110"/>
                  <a:pt x="508" y="110"/>
                </a:cubicBezTo>
                <a:cubicBezTo>
                  <a:pt x="524" y="110"/>
                  <a:pt x="524" y="110"/>
                  <a:pt x="524" y="110"/>
                </a:cubicBezTo>
                <a:cubicBezTo>
                  <a:pt x="567" y="110"/>
                  <a:pt x="567" y="110"/>
                  <a:pt x="567" y="110"/>
                </a:cubicBezTo>
                <a:cubicBezTo>
                  <a:pt x="572" y="110"/>
                  <a:pt x="579" y="111"/>
                  <a:pt x="583" y="113"/>
                </a:cubicBezTo>
                <a:cubicBezTo>
                  <a:pt x="624" y="154"/>
                  <a:pt x="624" y="154"/>
                  <a:pt x="624" y="154"/>
                </a:cubicBezTo>
                <a:cubicBezTo>
                  <a:pt x="626" y="158"/>
                  <a:pt x="628" y="166"/>
                  <a:pt x="628" y="170"/>
                </a:cubicBezTo>
                <a:close/>
                <a:moveTo>
                  <a:pt x="223" y="101"/>
                </a:moveTo>
                <a:cubicBezTo>
                  <a:pt x="223" y="106"/>
                  <a:pt x="227" y="110"/>
                  <a:pt x="231" y="110"/>
                </a:cubicBezTo>
                <a:cubicBezTo>
                  <a:pt x="396" y="110"/>
                  <a:pt x="396" y="110"/>
                  <a:pt x="396" y="110"/>
                </a:cubicBezTo>
                <a:cubicBezTo>
                  <a:pt x="401" y="110"/>
                  <a:pt x="405" y="106"/>
                  <a:pt x="405" y="101"/>
                </a:cubicBezTo>
                <a:cubicBezTo>
                  <a:pt x="405" y="61"/>
                  <a:pt x="405" y="61"/>
                  <a:pt x="405" y="61"/>
                </a:cubicBezTo>
                <a:cubicBezTo>
                  <a:pt x="405" y="56"/>
                  <a:pt x="401" y="53"/>
                  <a:pt x="396" y="53"/>
                </a:cubicBezTo>
                <a:cubicBezTo>
                  <a:pt x="231" y="53"/>
                  <a:pt x="231" y="53"/>
                  <a:pt x="231" y="53"/>
                </a:cubicBezTo>
                <a:cubicBezTo>
                  <a:pt x="227" y="53"/>
                  <a:pt x="223" y="56"/>
                  <a:pt x="223" y="61"/>
                </a:cubicBezTo>
                <a:lnTo>
                  <a:pt x="223" y="101"/>
                </a:lnTo>
                <a:close/>
                <a:moveTo>
                  <a:pt x="475" y="341"/>
                </a:moveTo>
                <a:cubicBezTo>
                  <a:pt x="475" y="252"/>
                  <a:pt x="403" y="180"/>
                  <a:pt x="314" y="180"/>
                </a:cubicBezTo>
                <a:cubicBezTo>
                  <a:pt x="225" y="180"/>
                  <a:pt x="152" y="252"/>
                  <a:pt x="152" y="341"/>
                </a:cubicBezTo>
                <a:cubicBezTo>
                  <a:pt x="152" y="430"/>
                  <a:pt x="225" y="502"/>
                  <a:pt x="314" y="502"/>
                </a:cubicBezTo>
                <a:cubicBezTo>
                  <a:pt x="403" y="502"/>
                  <a:pt x="475" y="430"/>
                  <a:pt x="475" y="341"/>
                </a:cubicBezTo>
                <a:close/>
              </a:path>
            </a:pathLst>
          </a:cu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en-IE"/>
          </a:p>
        </p:txBody>
      </p:sp>
      <p:sp>
        <p:nvSpPr>
          <p:cNvPr id="123" name="圆角矩形 105"/>
          <p:cNvSpPr/>
          <p:nvPr/>
        </p:nvSpPr>
        <p:spPr>
          <a:xfrm>
            <a:off x="1850914" y="1682404"/>
            <a:ext cx="348866" cy="353006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000" b="1">
                <a:latin typeface="华文细黑" pitchFamily="2" charset="-122"/>
                <a:ea typeface="华文细黑" pitchFamily="2" charset="-122"/>
              </a:rPr>
              <a:t>客户</a:t>
            </a:r>
            <a:endParaRPr lang="en-US" altLang="zh-CN" sz="1000" b="1">
              <a:latin typeface="华文细黑" pitchFamily="2" charset="-122"/>
              <a:ea typeface="华文细黑" pitchFamily="2" charset="-122"/>
            </a:endParaRPr>
          </a:p>
          <a:p>
            <a:pPr algn="ctr"/>
            <a:r>
              <a:rPr lang="zh-CN" altLang="en-US" sz="1000" b="1">
                <a:latin typeface="华文细黑" pitchFamily="2" charset="-122"/>
                <a:ea typeface="华文细黑" pitchFamily="2" charset="-122"/>
              </a:rPr>
              <a:t>咨询</a:t>
            </a:r>
          </a:p>
        </p:txBody>
      </p:sp>
      <p:sp>
        <p:nvSpPr>
          <p:cNvPr id="124" name="Freeform 5"/>
          <p:cNvSpPr>
            <a:spLocks noChangeAspect="1" noEditPoints="1"/>
          </p:cNvSpPr>
          <p:nvPr/>
        </p:nvSpPr>
        <p:spPr bwMode="auto">
          <a:xfrm>
            <a:off x="1894879" y="1335471"/>
            <a:ext cx="257307" cy="272842"/>
          </a:xfrm>
          <a:custGeom>
            <a:gdLst>
              <a:gd name="T0" fmla="*/ 247 w 352"/>
              <a:gd name="T1" fmla="*/ 132 h 401"/>
              <a:gd name="T2" fmla="*/ 249 w 352"/>
              <a:gd name="T3" fmla="*/ 128 h 401"/>
              <a:gd name="T4" fmla="*/ 270 w 352"/>
              <a:gd name="T5" fmla="*/ 89 h 401"/>
              <a:gd name="T6" fmla="*/ 245 w 352"/>
              <a:gd name="T7" fmla="*/ 51 h 401"/>
              <a:gd name="T8" fmla="*/ 209 w 352"/>
              <a:gd name="T9" fmla="*/ 73 h 401"/>
              <a:gd name="T10" fmla="*/ 195 w 352"/>
              <a:gd name="T11" fmla="*/ 57 h 401"/>
              <a:gd name="T12" fmla="*/ 177 w 352"/>
              <a:gd name="T13" fmla="*/ 124 h 401"/>
              <a:gd name="T14" fmla="*/ 180 w 352"/>
              <a:gd name="T15" fmla="*/ 128 h 401"/>
              <a:gd name="T16" fmla="*/ 263 w 352"/>
              <a:gd name="T17" fmla="*/ 148 h 401"/>
              <a:gd name="T18" fmla="*/ 242 w 352"/>
              <a:gd name="T19" fmla="*/ 186 h 401"/>
              <a:gd name="T20" fmla="*/ 266 w 352"/>
              <a:gd name="T21" fmla="*/ 224 h 401"/>
              <a:gd name="T22" fmla="*/ 303 w 352"/>
              <a:gd name="T23" fmla="*/ 203 h 401"/>
              <a:gd name="T24" fmla="*/ 316 w 352"/>
              <a:gd name="T25" fmla="*/ 219 h 401"/>
              <a:gd name="T26" fmla="*/ 335 w 352"/>
              <a:gd name="T27" fmla="*/ 152 h 401"/>
              <a:gd name="T28" fmla="*/ 333 w 352"/>
              <a:gd name="T29" fmla="*/ 149 h 401"/>
              <a:gd name="T30" fmla="*/ 263 w 352"/>
              <a:gd name="T31" fmla="*/ 145 h 401"/>
              <a:gd name="T32" fmla="*/ 348 w 352"/>
              <a:gd name="T33" fmla="*/ 319 h 401"/>
              <a:gd name="T34" fmla="*/ 270 w 352"/>
              <a:gd name="T35" fmla="*/ 244 h 401"/>
              <a:gd name="T36" fmla="*/ 233 w 352"/>
              <a:gd name="T37" fmla="*/ 250 h 401"/>
              <a:gd name="T38" fmla="*/ 217 w 352"/>
              <a:gd name="T39" fmla="*/ 269 h 401"/>
              <a:gd name="T40" fmla="*/ 195 w 352"/>
              <a:gd name="T41" fmla="*/ 274 h 401"/>
              <a:gd name="T42" fmla="*/ 149 w 352"/>
              <a:gd name="T43" fmla="*/ 223 h 401"/>
              <a:gd name="T44" fmla="*/ 110 w 352"/>
              <a:gd name="T45" fmla="*/ 165 h 401"/>
              <a:gd name="T46" fmla="*/ 128 w 352"/>
              <a:gd name="T47" fmla="*/ 141 h 401"/>
              <a:gd name="T48" fmla="*/ 143 w 352"/>
              <a:gd name="T49" fmla="*/ 133 h 401"/>
              <a:gd name="T50" fmla="*/ 115 w 352"/>
              <a:gd name="T51" fmla="*/ 19 h 401"/>
              <a:gd name="T52" fmla="*/ 91 w 352"/>
              <a:gd name="T53" fmla="*/ 0 h 401"/>
              <a:gd name="T54" fmla="*/ 60 w 352"/>
              <a:gd name="T55" fmla="*/ 4 h 401"/>
              <a:gd name="T56" fmla="*/ 39 w 352"/>
              <a:gd name="T57" fmla="*/ 19 h 401"/>
              <a:gd name="T58" fmla="*/ 0 w 352"/>
              <a:gd name="T59" fmla="*/ 95 h 401"/>
              <a:gd name="T60" fmla="*/ 2 w 352"/>
              <a:gd name="T61" fmla="*/ 108 h 401"/>
              <a:gd name="T62" fmla="*/ 84 w 352"/>
              <a:gd name="T63" fmla="*/ 271 h 401"/>
              <a:gd name="T64" fmla="*/ 89 w 352"/>
              <a:gd name="T65" fmla="*/ 278 h 401"/>
              <a:gd name="T66" fmla="*/ 225 w 352"/>
              <a:gd name="T67" fmla="*/ 394 h 401"/>
              <a:gd name="T68" fmla="*/ 252 w 352"/>
              <a:gd name="T69" fmla="*/ 400 h 401"/>
              <a:gd name="T70" fmla="*/ 319 w 352"/>
              <a:gd name="T71" fmla="*/ 378 h 401"/>
              <a:gd name="T72" fmla="*/ 339 w 352"/>
              <a:gd name="T73" fmla="*/ 362 h 401"/>
              <a:gd name="T74" fmla="*/ 350 w 352"/>
              <a:gd name="T75" fmla="*/ 334 h 401"/>
              <a:gd name="T76" fmla="*/ 316 w 352"/>
              <a:gd name="T77" fmla="*/ 342 h 401"/>
              <a:gd name="T78" fmla="*/ 302 w 352"/>
              <a:gd name="T79" fmla="*/ 354 h 401"/>
              <a:gd name="T80" fmla="*/ 244 w 352"/>
              <a:gd name="T81" fmla="*/ 369 h 401"/>
              <a:gd name="T82" fmla="*/ 236 w 352"/>
              <a:gd name="T83" fmla="*/ 366 h 401"/>
              <a:gd name="T84" fmla="*/ 111 w 352"/>
              <a:gd name="T85" fmla="*/ 257 h 401"/>
              <a:gd name="T86" fmla="*/ 104 w 352"/>
              <a:gd name="T87" fmla="*/ 249 h 401"/>
              <a:gd name="T88" fmla="*/ 31 w 352"/>
              <a:gd name="T89" fmla="*/ 102 h 401"/>
              <a:gd name="T90" fmla="*/ 30 w 352"/>
              <a:gd name="T91" fmla="*/ 94 h 401"/>
              <a:gd name="T92" fmla="*/ 59 w 352"/>
              <a:gd name="T93" fmla="*/ 41 h 401"/>
              <a:gd name="T94" fmla="*/ 74 w 352"/>
              <a:gd name="T95" fmla="*/ 30 h 401"/>
              <a:gd name="T96" fmla="*/ 92 w 352"/>
              <a:gd name="T97" fmla="*/ 38 h 401"/>
              <a:gd name="T98" fmla="*/ 122 w 352"/>
              <a:gd name="T99" fmla="*/ 112 h 401"/>
              <a:gd name="T100" fmla="*/ 118 w 352"/>
              <a:gd name="T101" fmla="*/ 114 h 401"/>
              <a:gd name="T102" fmla="*/ 82 w 352"/>
              <a:gd name="T103" fmla="*/ 175 h 401"/>
              <a:gd name="T104" fmla="*/ 122 w 352"/>
              <a:gd name="T105" fmla="*/ 238 h 401"/>
              <a:gd name="T106" fmla="*/ 126 w 352"/>
              <a:gd name="T107" fmla="*/ 243 h 401"/>
              <a:gd name="T108" fmla="*/ 178 w 352"/>
              <a:gd name="T109" fmla="*/ 299 h 401"/>
              <a:gd name="T110" fmla="*/ 240 w 352"/>
              <a:gd name="T111" fmla="*/ 288 h 401"/>
              <a:gd name="T112" fmla="*/ 249 w 352"/>
              <a:gd name="T113" fmla="*/ 276 h 401"/>
              <a:gd name="T114" fmla="*/ 314 w 352"/>
              <a:gd name="T115" fmla="*/ 323 h 401"/>
              <a:gd name="T116" fmla="*/ 316 w 352"/>
              <a:gd name="T117" fmla="*/ 342 h 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</a:cxnLst>
            <a:rect l="0" t="0" r="r" b="b"/>
            <a:pathLst>
              <a:path w="352" h="401">
                <a:moveTo>
                  <a:pt x="180" y="128"/>
                </a:moveTo>
                <a:cubicBezTo>
                  <a:pt x="247" y="132"/>
                  <a:pt x="247" y="132"/>
                  <a:pt x="247" y="132"/>
                </a:cubicBezTo>
                <a:cubicBezTo>
                  <a:pt x="248" y="132"/>
                  <a:pt x="249" y="132"/>
                  <a:pt x="250" y="131"/>
                </a:cubicBezTo>
                <a:cubicBezTo>
                  <a:pt x="250" y="130"/>
                  <a:pt x="250" y="129"/>
                  <a:pt x="249" y="128"/>
                </a:cubicBezTo>
                <a:cubicBezTo>
                  <a:pt x="238" y="112"/>
                  <a:pt x="238" y="112"/>
                  <a:pt x="238" y="112"/>
                </a:cubicBezTo>
                <a:cubicBezTo>
                  <a:pt x="270" y="89"/>
                  <a:pt x="270" y="89"/>
                  <a:pt x="270" y="89"/>
                </a:cubicBezTo>
                <a:cubicBezTo>
                  <a:pt x="271" y="88"/>
                  <a:pt x="271" y="86"/>
                  <a:pt x="270" y="84"/>
                </a:cubicBezTo>
                <a:cubicBezTo>
                  <a:pt x="245" y="51"/>
                  <a:pt x="245" y="51"/>
                  <a:pt x="245" y="51"/>
                </a:cubicBezTo>
                <a:cubicBezTo>
                  <a:pt x="244" y="49"/>
                  <a:pt x="242" y="49"/>
                  <a:pt x="241" y="50"/>
                </a:cubicBezTo>
                <a:cubicBezTo>
                  <a:pt x="209" y="73"/>
                  <a:pt x="209" y="73"/>
                  <a:pt x="209" y="73"/>
                </a:cubicBezTo>
                <a:cubicBezTo>
                  <a:pt x="198" y="58"/>
                  <a:pt x="198" y="58"/>
                  <a:pt x="198" y="58"/>
                </a:cubicBezTo>
                <a:cubicBezTo>
                  <a:pt x="197" y="57"/>
                  <a:pt x="196" y="56"/>
                  <a:pt x="195" y="57"/>
                </a:cubicBezTo>
                <a:cubicBezTo>
                  <a:pt x="194" y="57"/>
                  <a:pt x="194" y="57"/>
                  <a:pt x="193" y="58"/>
                </a:cubicBezTo>
                <a:cubicBezTo>
                  <a:pt x="177" y="124"/>
                  <a:pt x="177" y="124"/>
                  <a:pt x="177" y="124"/>
                </a:cubicBezTo>
                <a:cubicBezTo>
                  <a:pt x="177" y="125"/>
                  <a:pt x="177" y="126"/>
                  <a:pt x="178" y="126"/>
                </a:cubicBezTo>
                <a:cubicBezTo>
                  <a:pt x="178" y="127"/>
                  <a:pt x="179" y="128"/>
                  <a:pt x="180" y="128"/>
                </a:cubicBezTo>
                <a:close/>
                <a:moveTo>
                  <a:pt x="263" y="145"/>
                </a:moveTo>
                <a:cubicBezTo>
                  <a:pt x="262" y="146"/>
                  <a:pt x="263" y="147"/>
                  <a:pt x="263" y="148"/>
                </a:cubicBezTo>
                <a:cubicBezTo>
                  <a:pt x="274" y="163"/>
                  <a:pt x="274" y="163"/>
                  <a:pt x="274" y="163"/>
                </a:cubicBezTo>
                <a:cubicBezTo>
                  <a:pt x="242" y="186"/>
                  <a:pt x="242" y="186"/>
                  <a:pt x="242" y="186"/>
                </a:cubicBezTo>
                <a:cubicBezTo>
                  <a:pt x="241" y="187"/>
                  <a:pt x="241" y="189"/>
                  <a:pt x="242" y="191"/>
                </a:cubicBezTo>
                <a:cubicBezTo>
                  <a:pt x="266" y="224"/>
                  <a:pt x="266" y="224"/>
                  <a:pt x="266" y="224"/>
                </a:cubicBezTo>
                <a:cubicBezTo>
                  <a:pt x="267" y="226"/>
                  <a:pt x="269" y="227"/>
                  <a:pt x="271" y="226"/>
                </a:cubicBezTo>
                <a:cubicBezTo>
                  <a:pt x="303" y="203"/>
                  <a:pt x="303" y="203"/>
                  <a:pt x="303" y="203"/>
                </a:cubicBezTo>
                <a:cubicBezTo>
                  <a:pt x="314" y="218"/>
                  <a:pt x="314" y="218"/>
                  <a:pt x="314" y="218"/>
                </a:cubicBezTo>
                <a:cubicBezTo>
                  <a:pt x="315" y="219"/>
                  <a:pt x="316" y="220"/>
                  <a:pt x="316" y="219"/>
                </a:cubicBezTo>
                <a:cubicBezTo>
                  <a:pt x="317" y="219"/>
                  <a:pt x="318" y="219"/>
                  <a:pt x="319" y="218"/>
                </a:cubicBezTo>
                <a:cubicBezTo>
                  <a:pt x="335" y="152"/>
                  <a:pt x="335" y="152"/>
                  <a:pt x="335" y="152"/>
                </a:cubicBezTo>
                <a:cubicBezTo>
                  <a:pt x="335" y="151"/>
                  <a:pt x="335" y="151"/>
                  <a:pt x="335" y="150"/>
                </a:cubicBezTo>
                <a:cubicBezTo>
                  <a:pt x="334" y="149"/>
                  <a:pt x="333" y="149"/>
                  <a:pt x="333" y="149"/>
                </a:cubicBezTo>
                <a:cubicBezTo>
                  <a:pt x="265" y="144"/>
                  <a:pt x="265" y="144"/>
                  <a:pt x="265" y="144"/>
                </a:cubicBezTo>
                <a:cubicBezTo>
                  <a:pt x="264" y="144"/>
                  <a:pt x="263" y="144"/>
                  <a:pt x="263" y="145"/>
                </a:cubicBezTo>
                <a:close/>
                <a:moveTo>
                  <a:pt x="348" y="319"/>
                </a:moveTo>
                <a:cubicBezTo>
                  <a:pt x="348" y="319"/>
                  <a:pt x="348" y="319"/>
                  <a:pt x="348" y="319"/>
                </a:cubicBezTo>
                <a:cubicBezTo>
                  <a:pt x="344" y="313"/>
                  <a:pt x="340" y="308"/>
                  <a:pt x="337" y="304"/>
                </a:cubicBezTo>
                <a:cubicBezTo>
                  <a:pt x="324" y="288"/>
                  <a:pt x="298" y="258"/>
                  <a:pt x="270" y="244"/>
                </a:cubicBezTo>
                <a:cubicBezTo>
                  <a:pt x="267" y="243"/>
                  <a:pt x="265" y="242"/>
                  <a:pt x="262" y="242"/>
                </a:cubicBezTo>
                <a:cubicBezTo>
                  <a:pt x="253" y="242"/>
                  <a:pt x="237" y="248"/>
                  <a:pt x="233" y="250"/>
                </a:cubicBezTo>
                <a:cubicBezTo>
                  <a:pt x="228" y="253"/>
                  <a:pt x="225" y="257"/>
                  <a:pt x="222" y="262"/>
                </a:cubicBezTo>
                <a:cubicBezTo>
                  <a:pt x="221" y="264"/>
                  <a:pt x="219" y="266"/>
                  <a:pt x="217" y="269"/>
                </a:cubicBezTo>
                <a:cubicBezTo>
                  <a:pt x="214" y="273"/>
                  <a:pt x="209" y="278"/>
                  <a:pt x="203" y="278"/>
                </a:cubicBezTo>
                <a:cubicBezTo>
                  <a:pt x="200" y="278"/>
                  <a:pt x="197" y="276"/>
                  <a:pt x="195" y="274"/>
                </a:cubicBezTo>
                <a:cubicBezTo>
                  <a:pt x="180" y="262"/>
                  <a:pt x="164" y="244"/>
                  <a:pt x="150" y="225"/>
                </a:cubicBezTo>
                <a:cubicBezTo>
                  <a:pt x="149" y="223"/>
                  <a:pt x="149" y="223"/>
                  <a:pt x="149" y="223"/>
                </a:cubicBezTo>
                <a:cubicBezTo>
                  <a:pt x="147" y="221"/>
                  <a:pt x="147" y="221"/>
                  <a:pt x="147" y="221"/>
                </a:cubicBezTo>
                <a:cubicBezTo>
                  <a:pt x="132" y="203"/>
                  <a:pt x="118" y="183"/>
                  <a:pt x="110" y="165"/>
                </a:cubicBezTo>
                <a:cubicBezTo>
                  <a:pt x="108" y="159"/>
                  <a:pt x="106" y="152"/>
                  <a:pt x="121" y="145"/>
                </a:cubicBezTo>
                <a:cubicBezTo>
                  <a:pt x="123" y="143"/>
                  <a:pt x="126" y="142"/>
                  <a:pt x="128" y="141"/>
                </a:cubicBezTo>
                <a:cubicBezTo>
                  <a:pt x="129" y="141"/>
                  <a:pt x="129" y="141"/>
                  <a:pt x="129" y="141"/>
                </a:cubicBezTo>
                <a:cubicBezTo>
                  <a:pt x="134" y="139"/>
                  <a:pt x="139" y="138"/>
                  <a:pt x="143" y="133"/>
                </a:cubicBezTo>
                <a:cubicBezTo>
                  <a:pt x="143" y="133"/>
                  <a:pt x="161" y="113"/>
                  <a:pt x="158" y="100"/>
                </a:cubicBezTo>
                <a:cubicBezTo>
                  <a:pt x="152" y="70"/>
                  <a:pt x="131" y="40"/>
                  <a:pt x="115" y="19"/>
                </a:cubicBezTo>
                <a:cubicBezTo>
                  <a:pt x="109" y="11"/>
                  <a:pt x="105" y="6"/>
                  <a:pt x="104" y="6"/>
                </a:cubicBezTo>
                <a:cubicBezTo>
                  <a:pt x="101" y="2"/>
                  <a:pt x="96" y="0"/>
                  <a:pt x="91" y="0"/>
                </a:cubicBezTo>
                <a:cubicBezTo>
                  <a:pt x="69" y="1"/>
                  <a:pt x="69" y="1"/>
                  <a:pt x="69" y="1"/>
                </a:cubicBezTo>
                <a:cubicBezTo>
                  <a:pt x="65" y="1"/>
                  <a:pt x="62" y="2"/>
                  <a:pt x="60" y="4"/>
                </a:cubicBezTo>
                <a:cubicBezTo>
                  <a:pt x="60" y="4"/>
                  <a:pt x="50" y="10"/>
                  <a:pt x="43" y="16"/>
                </a:cubicBezTo>
                <a:cubicBezTo>
                  <a:pt x="42" y="17"/>
                  <a:pt x="41" y="18"/>
                  <a:pt x="39" y="19"/>
                </a:cubicBezTo>
                <a:cubicBezTo>
                  <a:pt x="25" y="32"/>
                  <a:pt x="7" y="53"/>
                  <a:pt x="1" y="79"/>
                </a:cubicBezTo>
                <a:cubicBezTo>
                  <a:pt x="0" y="84"/>
                  <a:pt x="0" y="89"/>
                  <a:pt x="0" y="95"/>
                </a:cubicBezTo>
                <a:cubicBezTo>
                  <a:pt x="0" y="99"/>
                  <a:pt x="1" y="102"/>
                  <a:pt x="1" y="106"/>
                </a:cubicBezTo>
                <a:cubicBezTo>
                  <a:pt x="1" y="107"/>
                  <a:pt x="1" y="107"/>
                  <a:pt x="2" y="108"/>
                </a:cubicBezTo>
                <a:cubicBezTo>
                  <a:pt x="14" y="159"/>
                  <a:pt x="46" y="223"/>
                  <a:pt x="83" y="270"/>
                </a:cubicBezTo>
                <a:cubicBezTo>
                  <a:pt x="84" y="271"/>
                  <a:pt x="84" y="271"/>
                  <a:pt x="84" y="271"/>
                </a:cubicBezTo>
                <a:cubicBezTo>
                  <a:pt x="87" y="278"/>
                  <a:pt x="87" y="278"/>
                  <a:pt x="87" y="278"/>
                </a:cubicBezTo>
                <a:cubicBezTo>
                  <a:pt x="89" y="278"/>
                  <a:pt x="89" y="278"/>
                  <a:pt x="89" y="278"/>
                </a:cubicBezTo>
                <a:cubicBezTo>
                  <a:pt x="126" y="324"/>
                  <a:pt x="178" y="369"/>
                  <a:pt x="223" y="393"/>
                </a:cubicBezTo>
                <a:cubicBezTo>
                  <a:pt x="224" y="393"/>
                  <a:pt x="225" y="394"/>
                  <a:pt x="225" y="394"/>
                </a:cubicBezTo>
                <a:cubicBezTo>
                  <a:pt x="229" y="395"/>
                  <a:pt x="232" y="397"/>
                  <a:pt x="236" y="398"/>
                </a:cubicBezTo>
                <a:cubicBezTo>
                  <a:pt x="241" y="399"/>
                  <a:pt x="247" y="400"/>
                  <a:pt x="252" y="400"/>
                </a:cubicBezTo>
                <a:cubicBezTo>
                  <a:pt x="253" y="401"/>
                  <a:pt x="255" y="401"/>
                  <a:pt x="256" y="401"/>
                </a:cubicBezTo>
                <a:cubicBezTo>
                  <a:pt x="281" y="401"/>
                  <a:pt x="304" y="389"/>
                  <a:pt x="319" y="378"/>
                </a:cubicBezTo>
                <a:cubicBezTo>
                  <a:pt x="320" y="377"/>
                  <a:pt x="322" y="376"/>
                  <a:pt x="323" y="375"/>
                </a:cubicBezTo>
                <a:cubicBezTo>
                  <a:pt x="329" y="371"/>
                  <a:pt x="337" y="364"/>
                  <a:pt x="339" y="362"/>
                </a:cubicBezTo>
                <a:cubicBezTo>
                  <a:pt x="341" y="360"/>
                  <a:pt x="343" y="357"/>
                  <a:pt x="344" y="354"/>
                </a:cubicBezTo>
                <a:cubicBezTo>
                  <a:pt x="350" y="334"/>
                  <a:pt x="350" y="334"/>
                  <a:pt x="350" y="334"/>
                </a:cubicBezTo>
                <a:cubicBezTo>
                  <a:pt x="352" y="329"/>
                  <a:pt x="351" y="324"/>
                  <a:pt x="348" y="319"/>
                </a:cubicBezTo>
                <a:close/>
                <a:moveTo>
                  <a:pt x="316" y="342"/>
                </a:moveTo>
                <a:cubicBezTo>
                  <a:pt x="313" y="345"/>
                  <a:pt x="309" y="349"/>
                  <a:pt x="305" y="351"/>
                </a:cubicBezTo>
                <a:cubicBezTo>
                  <a:pt x="304" y="352"/>
                  <a:pt x="303" y="353"/>
                  <a:pt x="302" y="354"/>
                </a:cubicBezTo>
                <a:cubicBezTo>
                  <a:pt x="290" y="362"/>
                  <a:pt x="272" y="372"/>
                  <a:pt x="253" y="371"/>
                </a:cubicBezTo>
                <a:cubicBezTo>
                  <a:pt x="250" y="371"/>
                  <a:pt x="247" y="370"/>
                  <a:pt x="244" y="369"/>
                </a:cubicBezTo>
                <a:cubicBezTo>
                  <a:pt x="242" y="369"/>
                  <a:pt x="239" y="368"/>
                  <a:pt x="237" y="367"/>
                </a:cubicBezTo>
                <a:cubicBezTo>
                  <a:pt x="236" y="366"/>
                  <a:pt x="236" y="366"/>
                  <a:pt x="236" y="366"/>
                </a:cubicBezTo>
                <a:cubicBezTo>
                  <a:pt x="194" y="343"/>
                  <a:pt x="145" y="301"/>
                  <a:pt x="111" y="258"/>
                </a:cubicBezTo>
                <a:cubicBezTo>
                  <a:pt x="111" y="257"/>
                  <a:pt x="111" y="257"/>
                  <a:pt x="111" y="257"/>
                </a:cubicBezTo>
                <a:cubicBezTo>
                  <a:pt x="108" y="253"/>
                  <a:pt x="108" y="253"/>
                  <a:pt x="108" y="253"/>
                </a:cubicBezTo>
                <a:cubicBezTo>
                  <a:pt x="104" y="249"/>
                  <a:pt x="104" y="249"/>
                  <a:pt x="104" y="249"/>
                </a:cubicBezTo>
                <a:cubicBezTo>
                  <a:pt x="104" y="249"/>
                  <a:pt x="104" y="249"/>
                  <a:pt x="104" y="249"/>
                </a:cubicBezTo>
                <a:cubicBezTo>
                  <a:pt x="71" y="205"/>
                  <a:pt x="42" y="148"/>
                  <a:pt x="31" y="102"/>
                </a:cubicBezTo>
                <a:cubicBezTo>
                  <a:pt x="30" y="101"/>
                  <a:pt x="30" y="101"/>
                  <a:pt x="30" y="101"/>
                </a:cubicBezTo>
                <a:cubicBezTo>
                  <a:pt x="30" y="99"/>
                  <a:pt x="30" y="96"/>
                  <a:pt x="30" y="94"/>
                </a:cubicBezTo>
                <a:cubicBezTo>
                  <a:pt x="30" y="91"/>
                  <a:pt x="30" y="88"/>
                  <a:pt x="30" y="84"/>
                </a:cubicBezTo>
                <a:cubicBezTo>
                  <a:pt x="34" y="67"/>
                  <a:pt x="48" y="51"/>
                  <a:pt x="59" y="41"/>
                </a:cubicBezTo>
                <a:cubicBezTo>
                  <a:pt x="60" y="40"/>
                  <a:pt x="61" y="39"/>
                  <a:pt x="62" y="39"/>
                </a:cubicBezTo>
                <a:cubicBezTo>
                  <a:pt x="66" y="36"/>
                  <a:pt x="70" y="32"/>
                  <a:pt x="74" y="30"/>
                </a:cubicBezTo>
                <a:cubicBezTo>
                  <a:pt x="86" y="30"/>
                  <a:pt x="86" y="30"/>
                  <a:pt x="86" y="30"/>
                </a:cubicBezTo>
                <a:cubicBezTo>
                  <a:pt x="87" y="32"/>
                  <a:pt x="89" y="34"/>
                  <a:pt x="92" y="38"/>
                </a:cubicBezTo>
                <a:cubicBezTo>
                  <a:pt x="103" y="52"/>
                  <a:pt x="122" y="78"/>
                  <a:pt x="128" y="102"/>
                </a:cubicBezTo>
                <a:cubicBezTo>
                  <a:pt x="126" y="105"/>
                  <a:pt x="123" y="110"/>
                  <a:pt x="122" y="112"/>
                </a:cubicBezTo>
                <a:cubicBezTo>
                  <a:pt x="121" y="113"/>
                  <a:pt x="120" y="113"/>
                  <a:pt x="118" y="113"/>
                </a:cubicBezTo>
                <a:cubicBezTo>
                  <a:pt x="118" y="114"/>
                  <a:pt x="118" y="114"/>
                  <a:pt x="118" y="114"/>
                </a:cubicBezTo>
                <a:cubicBezTo>
                  <a:pt x="115" y="115"/>
                  <a:pt x="112" y="116"/>
                  <a:pt x="108" y="118"/>
                </a:cubicBezTo>
                <a:cubicBezTo>
                  <a:pt x="93" y="125"/>
                  <a:pt x="71" y="142"/>
                  <a:pt x="82" y="175"/>
                </a:cubicBezTo>
                <a:cubicBezTo>
                  <a:pt x="82" y="177"/>
                  <a:pt x="82" y="177"/>
                  <a:pt x="82" y="177"/>
                </a:cubicBezTo>
                <a:cubicBezTo>
                  <a:pt x="92" y="197"/>
                  <a:pt x="107" y="218"/>
                  <a:pt x="122" y="238"/>
                </a:cubicBezTo>
                <a:cubicBezTo>
                  <a:pt x="123" y="241"/>
                  <a:pt x="123" y="241"/>
                  <a:pt x="123" y="241"/>
                </a:cubicBezTo>
                <a:cubicBezTo>
                  <a:pt x="126" y="243"/>
                  <a:pt x="126" y="243"/>
                  <a:pt x="126" y="243"/>
                </a:cubicBezTo>
                <a:cubicBezTo>
                  <a:pt x="142" y="263"/>
                  <a:pt x="159" y="284"/>
                  <a:pt x="177" y="298"/>
                </a:cubicBezTo>
                <a:cubicBezTo>
                  <a:pt x="178" y="299"/>
                  <a:pt x="178" y="299"/>
                  <a:pt x="178" y="299"/>
                </a:cubicBezTo>
                <a:cubicBezTo>
                  <a:pt x="182" y="301"/>
                  <a:pt x="191" y="307"/>
                  <a:pt x="203" y="307"/>
                </a:cubicBezTo>
                <a:cubicBezTo>
                  <a:pt x="217" y="307"/>
                  <a:pt x="229" y="301"/>
                  <a:pt x="240" y="288"/>
                </a:cubicBezTo>
                <a:cubicBezTo>
                  <a:pt x="243" y="284"/>
                  <a:pt x="245" y="281"/>
                  <a:pt x="247" y="278"/>
                </a:cubicBezTo>
                <a:cubicBezTo>
                  <a:pt x="248" y="277"/>
                  <a:pt x="248" y="276"/>
                  <a:pt x="249" y="276"/>
                </a:cubicBezTo>
                <a:cubicBezTo>
                  <a:pt x="252" y="275"/>
                  <a:pt x="257" y="273"/>
                  <a:pt x="260" y="272"/>
                </a:cubicBezTo>
                <a:cubicBezTo>
                  <a:pt x="283" y="285"/>
                  <a:pt x="305" y="311"/>
                  <a:pt x="314" y="323"/>
                </a:cubicBezTo>
                <a:cubicBezTo>
                  <a:pt x="315" y="325"/>
                  <a:pt x="318" y="328"/>
                  <a:pt x="320" y="331"/>
                </a:cubicBezTo>
                <a:lnTo>
                  <a:pt x="316" y="342"/>
                </a:lnTo>
                <a:close/>
              </a:path>
            </a:pathLst>
          </a:custGeom>
          <a:solidFill>
            <a:srgbClr val="424143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en-IE"/>
          </a:p>
        </p:txBody>
      </p:sp>
      <p:sp>
        <p:nvSpPr>
          <p:cNvPr id="118" name="圆角矩形 104"/>
          <p:cNvSpPr/>
          <p:nvPr/>
        </p:nvSpPr>
        <p:spPr>
          <a:xfrm>
            <a:off x="4829324" y="1682404"/>
            <a:ext cx="365007" cy="353004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000" b="1">
                <a:latin typeface="华文细黑" pitchFamily="2" charset="-122"/>
                <a:ea typeface="华文细黑" pitchFamily="2" charset="-122"/>
              </a:rPr>
              <a:t>对账</a:t>
            </a:r>
            <a:endParaRPr lang="en-US" altLang="zh-CN" sz="1000" b="1">
              <a:latin typeface="华文细黑" pitchFamily="2" charset="-122"/>
              <a:ea typeface="华文细黑" pitchFamily="2" charset="-122"/>
            </a:endParaRPr>
          </a:p>
          <a:p>
            <a:pPr algn="ctr"/>
            <a:r>
              <a:rPr lang="zh-CN" altLang="en-US" sz="1000" b="1">
                <a:latin typeface="华文细黑" pitchFamily="2" charset="-122"/>
                <a:ea typeface="华文细黑" pitchFamily="2" charset="-122"/>
              </a:rPr>
              <a:t>收款</a:t>
            </a:r>
          </a:p>
        </p:txBody>
      </p:sp>
      <p:grpSp>
        <p:nvGrpSpPr>
          <p:cNvPr id="119" name="组合 188"/>
          <p:cNvGrpSpPr>
            <a:grpSpLocks noChangeAspect="1"/>
          </p:cNvGrpSpPr>
          <p:nvPr/>
        </p:nvGrpSpPr>
        <p:grpSpPr>
          <a:xfrm>
            <a:off x="4922530" y="1351584"/>
            <a:ext cx="213281" cy="244665"/>
            <a:chOff x="2768497" y="2552008"/>
            <a:chExt cx="714355" cy="615390"/>
          </a:xfrm>
        </p:grpSpPr>
        <p:sp>
          <p:nvSpPr>
            <p:cNvPr id="120" name="Freeform 116"/>
            <p:cNvSpPr>
              <a:spLocks noEditPoints="1"/>
            </p:cNvSpPr>
            <p:nvPr/>
          </p:nvSpPr>
          <p:spPr bwMode="auto">
            <a:xfrm>
              <a:off x="3070793" y="2751740"/>
              <a:ext cx="412059" cy="415658"/>
            </a:xfrm>
            <a:custGeom>
              <a:gdLst>
                <a:gd name="T0" fmla="*/ 578 w 1166"/>
                <a:gd name="T1" fmla="*/ 0 h 1176"/>
                <a:gd name="T2" fmla="*/ 454 w 1166"/>
                <a:gd name="T3" fmla="*/ 13 h 1176"/>
                <a:gd name="T4" fmla="*/ 455 w 1166"/>
                <a:gd name="T5" fmla="*/ 25 h 1176"/>
                <a:gd name="T6" fmla="*/ 0 w 1166"/>
                <a:gd name="T7" fmla="*/ 693 h 1176"/>
                <a:gd name="T8" fmla="*/ 578 w 1166"/>
                <a:gd name="T9" fmla="*/ 1176 h 1176"/>
                <a:gd name="T10" fmla="*/ 1166 w 1166"/>
                <a:gd name="T11" fmla="*/ 588 h 1176"/>
                <a:gd name="T12" fmla="*/ 578 w 1166"/>
                <a:gd name="T13" fmla="*/ 0 h 1176"/>
                <a:gd name="T14" fmla="*/ 622 w 1166"/>
                <a:gd name="T15" fmla="*/ 842 h 1176"/>
                <a:gd name="T16" fmla="*/ 622 w 1166"/>
                <a:gd name="T17" fmla="*/ 926 h 1176"/>
                <a:gd name="T18" fmla="*/ 527 w 1166"/>
                <a:gd name="T19" fmla="*/ 926 h 1176"/>
                <a:gd name="T20" fmla="*/ 527 w 1166"/>
                <a:gd name="T21" fmla="*/ 849 h 1176"/>
                <a:gd name="T22" fmla="*/ 380 w 1166"/>
                <a:gd name="T23" fmla="*/ 814 h 1176"/>
                <a:gd name="T24" fmla="*/ 407 w 1166"/>
                <a:gd name="T25" fmla="*/ 698 h 1176"/>
                <a:gd name="T26" fmla="*/ 553 w 1166"/>
                <a:gd name="T27" fmla="*/ 735 h 1176"/>
                <a:gd name="T28" fmla="*/ 624 w 1166"/>
                <a:gd name="T29" fmla="*/ 697 h 1176"/>
                <a:gd name="T30" fmla="*/ 538 w 1166"/>
                <a:gd name="T31" fmla="*/ 636 h 1176"/>
                <a:gd name="T32" fmla="*/ 384 w 1166"/>
                <a:gd name="T33" fmla="*/ 480 h 1176"/>
                <a:gd name="T34" fmla="*/ 531 w 1166"/>
                <a:gd name="T35" fmla="*/ 325 h 1176"/>
                <a:gd name="T36" fmla="*/ 531 w 1166"/>
                <a:gd name="T37" fmla="*/ 249 h 1176"/>
                <a:gd name="T38" fmla="*/ 626 w 1166"/>
                <a:gd name="T39" fmla="*/ 249 h 1176"/>
                <a:gd name="T40" fmla="*/ 626 w 1166"/>
                <a:gd name="T41" fmla="*/ 319 h 1176"/>
                <a:gd name="T42" fmla="*/ 752 w 1166"/>
                <a:gd name="T43" fmla="*/ 345 h 1176"/>
                <a:gd name="T44" fmla="*/ 725 w 1166"/>
                <a:gd name="T45" fmla="*/ 456 h 1176"/>
                <a:gd name="T46" fmla="*/ 599 w 1166"/>
                <a:gd name="T47" fmla="*/ 428 h 1176"/>
                <a:gd name="T48" fmla="*/ 535 w 1166"/>
                <a:gd name="T49" fmla="*/ 464 h 1176"/>
                <a:gd name="T50" fmla="*/ 633 w 1166"/>
                <a:gd name="T51" fmla="*/ 525 h 1176"/>
                <a:gd name="T52" fmla="*/ 777 w 1166"/>
                <a:gd name="T53" fmla="*/ 682 h 1176"/>
                <a:gd name="T54" fmla="*/ 622 w 1166"/>
                <a:gd name="T55" fmla="*/ 842 h 1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1166" h="1176">
                  <a:moveTo>
                    <a:pt x="578" y="0"/>
                  </a:moveTo>
                  <a:cubicBezTo>
                    <a:pt x="536" y="0"/>
                    <a:pt x="494" y="4"/>
                    <a:pt x="454" y="13"/>
                  </a:cubicBezTo>
                  <a:cubicBezTo>
                    <a:pt x="454" y="17"/>
                    <a:pt x="455" y="21"/>
                    <a:pt x="455" y="25"/>
                  </a:cubicBezTo>
                  <a:cubicBezTo>
                    <a:pt x="455" y="329"/>
                    <a:pt x="266" y="588"/>
                    <a:pt x="0" y="693"/>
                  </a:cubicBezTo>
                  <a:cubicBezTo>
                    <a:pt x="49" y="968"/>
                    <a:pt x="289" y="1176"/>
                    <a:pt x="578" y="1176"/>
                  </a:cubicBezTo>
                  <a:cubicBezTo>
                    <a:pt x="903" y="1176"/>
                    <a:pt x="1166" y="912"/>
                    <a:pt x="1166" y="588"/>
                  </a:cubicBezTo>
                  <a:cubicBezTo>
                    <a:pt x="1166" y="263"/>
                    <a:pt x="903" y="0"/>
                    <a:pt x="578" y="0"/>
                  </a:cubicBezTo>
                  <a:close/>
                  <a:moveTo>
                    <a:pt x="622" y="842"/>
                  </a:moveTo>
                  <a:cubicBezTo>
                    <a:pt x="622" y="926"/>
                    <a:pt x="622" y="926"/>
                    <a:pt x="622" y="926"/>
                  </a:cubicBezTo>
                  <a:cubicBezTo>
                    <a:pt x="527" y="926"/>
                    <a:pt x="527" y="926"/>
                    <a:pt x="527" y="926"/>
                  </a:cubicBezTo>
                  <a:cubicBezTo>
                    <a:pt x="527" y="849"/>
                    <a:pt x="527" y="849"/>
                    <a:pt x="527" y="849"/>
                  </a:cubicBezTo>
                  <a:cubicBezTo>
                    <a:pt x="469" y="847"/>
                    <a:pt x="412" y="831"/>
                    <a:pt x="380" y="814"/>
                  </a:cubicBezTo>
                  <a:cubicBezTo>
                    <a:pt x="407" y="698"/>
                    <a:pt x="407" y="698"/>
                    <a:pt x="407" y="698"/>
                  </a:cubicBezTo>
                  <a:cubicBezTo>
                    <a:pt x="445" y="717"/>
                    <a:pt x="496" y="735"/>
                    <a:pt x="553" y="735"/>
                  </a:cubicBezTo>
                  <a:cubicBezTo>
                    <a:pt x="595" y="735"/>
                    <a:pt x="624" y="723"/>
                    <a:pt x="624" y="697"/>
                  </a:cubicBezTo>
                  <a:cubicBezTo>
                    <a:pt x="624" y="671"/>
                    <a:pt x="600" y="655"/>
                    <a:pt x="538" y="636"/>
                  </a:cubicBezTo>
                  <a:cubicBezTo>
                    <a:pt x="448" y="607"/>
                    <a:pt x="384" y="564"/>
                    <a:pt x="384" y="480"/>
                  </a:cubicBezTo>
                  <a:cubicBezTo>
                    <a:pt x="384" y="404"/>
                    <a:pt x="436" y="344"/>
                    <a:pt x="531" y="325"/>
                  </a:cubicBezTo>
                  <a:cubicBezTo>
                    <a:pt x="531" y="249"/>
                    <a:pt x="531" y="249"/>
                    <a:pt x="531" y="249"/>
                  </a:cubicBezTo>
                  <a:cubicBezTo>
                    <a:pt x="626" y="249"/>
                    <a:pt x="626" y="249"/>
                    <a:pt x="626" y="249"/>
                  </a:cubicBezTo>
                  <a:cubicBezTo>
                    <a:pt x="626" y="319"/>
                    <a:pt x="626" y="319"/>
                    <a:pt x="626" y="319"/>
                  </a:cubicBezTo>
                  <a:cubicBezTo>
                    <a:pt x="683" y="321"/>
                    <a:pt x="723" y="333"/>
                    <a:pt x="752" y="345"/>
                  </a:cubicBezTo>
                  <a:cubicBezTo>
                    <a:pt x="725" y="456"/>
                    <a:pt x="725" y="456"/>
                    <a:pt x="725" y="456"/>
                  </a:cubicBezTo>
                  <a:cubicBezTo>
                    <a:pt x="703" y="447"/>
                    <a:pt x="663" y="428"/>
                    <a:pt x="599" y="428"/>
                  </a:cubicBezTo>
                  <a:cubicBezTo>
                    <a:pt x="550" y="428"/>
                    <a:pt x="535" y="445"/>
                    <a:pt x="535" y="464"/>
                  </a:cubicBezTo>
                  <a:cubicBezTo>
                    <a:pt x="535" y="484"/>
                    <a:pt x="564" y="500"/>
                    <a:pt x="633" y="525"/>
                  </a:cubicBezTo>
                  <a:cubicBezTo>
                    <a:pt x="738" y="559"/>
                    <a:pt x="777" y="607"/>
                    <a:pt x="777" y="682"/>
                  </a:cubicBezTo>
                  <a:cubicBezTo>
                    <a:pt x="777" y="760"/>
                    <a:pt x="722" y="824"/>
                    <a:pt x="622" y="842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/>
            </a:p>
          </p:txBody>
        </p:sp>
        <p:sp>
          <p:nvSpPr>
            <p:cNvPr id="121" name="Freeform 117"/>
            <p:cNvSpPr>
              <a:spLocks noEditPoints="1"/>
            </p:cNvSpPr>
            <p:nvPr/>
          </p:nvSpPr>
          <p:spPr bwMode="auto">
            <a:xfrm>
              <a:off x="2768497" y="2552008"/>
              <a:ext cx="415658" cy="417456"/>
            </a:xfrm>
            <a:custGeom>
              <a:gdLst>
                <a:gd name="T0" fmla="*/ 1175 w 1176"/>
                <a:gd name="T1" fmla="*/ 620 h 1176"/>
                <a:gd name="T2" fmla="*/ 1176 w 1176"/>
                <a:gd name="T3" fmla="*/ 588 h 1176"/>
                <a:gd name="T4" fmla="*/ 588 w 1176"/>
                <a:gd name="T5" fmla="*/ 0 h 1176"/>
                <a:gd name="T6" fmla="*/ 0 w 1176"/>
                <a:gd name="T7" fmla="*/ 588 h 1176"/>
                <a:gd name="T8" fmla="*/ 588 w 1176"/>
                <a:gd name="T9" fmla="*/ 1176 h 1176"/>
                <a:gd name="T10" fmla="*/ 843 w 1176"/>
                <a:gd name="T11" fmla="*/ 1118 h 1176"/>
                <a:gd name="T12" fmla="*/ 1175 w 1176"/>
                <a:gd name="T13" fmla="*/ 620 h 1176"/>
                <a:gd name="T14" fmla="*/ 871 w 1176"/>
                <a:gd name="T15" fmla="*/ 969 h 1176"/>
                <a:gd name="T16" fmla="*/ 588 w 1176"/>
                <a:gd name="T17" fmla="*/ 1062 h 1176"/>
                <a:gd name="T18" fmla="*/ 114 w 1176"/>
                <a:gd name="T19" fmla="*/ 588 h 1176"/>
                <a:gd name="T20" fmla="*/ 588 w 1176"/>
                <a:gd name="T21" fmla="*/ 114 h 1176"/>
                <a:gd name="T22" fmla="*/ 1063 w 1176"/>
                <a:gd name="T23" fmla="*/ 588 h 1176"/>
                <a:gd name="T24" fmla="*/ 1049 w 1176"/>
                <a:gd name="T25" fmla="*/ 703 h 1176"/>
                <a:gd name="T26" fmla="*/ 871 w 1176"/>
                <a:gd name="T27" fmla="*/ 969 h 1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176" h="1176">
                  <a:moveTo>
                    <a:pt x="1175" y="620"/>
                  </a:moveTo>
                  <a:cubicBezTo>
                    <a:pt x="1176" y="610"/>
                    <a:pt x="1176" y="599"/>
                    <a:pt x="1176" y="588"/>
                  </a:cubicBezTo>
                  <a:cubicBezTo>
                    <a:pt x="1176" y="263"/>
                    <a:pt x="913" y="0"/>
                    <a:pt x="588" y="0"/>
                  </a:cubicBezTo>
                  <a:cubicBezTo>
                    <a:pt x="264" y="0"/>
                    <a:pt x="0" y="263"/>
                    <a:pt x="0" y="588"/>
                  </a:cubicBezTo>
                  <a:cubicBezTo>
                    <a:pt x="0" y="913"/>
                    <a:pt x="264" y="1176"/>
                    <a:pt x="588" y="1176"/>
                  </a:cubicBezTo>
                  <a:cubicBezTo>
                    <a:pt x="680" y="1176"/>
                    <a:pt x="766" y="1155"/>
                    <a:pt x="843" y="1118"/>
                  </a:cubicBezTo>
                  <a:cubicBezTo>
                    <a:pt x="1031" y="1028"/>
                    <a:pt x="1163" y="840"/>
                    <a:pt x="1175" y="620"/>
                  </a:cubicBezTo>
                  <a:close/>
                  <a:moveTo>
                    <a:pt x="871" y="969"/>
                  </a:moveTo>
                  <a:cubicBezTo>
                    <a:pt x="792" y="1028"/>
                    <a:pt x="694" y="1062"/>
                    <a:pt x="588" y="1062"/>
                  </a:cubicBezTo>
                  <a:cubicBezTo>
                    <a:pt x="326" y="1062"/>
                    <a:pt x="114" y="850"/>
                    <a:pt x="114" y="588"/>
                  </a:cubicBezTo>
                  <a:cubicBezTo>
                    <a:pt x="114" y="326"/>
                    <a:pt x="326" y="114"/>
                    <a:pt x="588" y="114"/>
                  </a:cubicBezTo>
                  <a:cubicBezTo>
                    <a:pt x="850" y="114"/>
                    <a:pt x="1063" y="326"/>
                    <a:pt x="1063" y="588"/>
                  </a:cubicBezTo>
                  <a:cubicBezTo>
                    <a:pt x="1063" y="628"/>
                    <a:pt x="1058" y="666"/>
                    <a:pt x="1049" y="703"/>
                  </a:cubicBezTo>
                  <a:cubicBezTo>
                    <a:pt x="1022" y="811"/>
                    <a:pt x="958" y="905"/>
                    <a:pt x="871" y="969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/>
            </a:p>
          </p:txBody>
        </p:sp>
        <p:sp>
          <p:nvSpPr>
            <p:cNvPr id="122" name="Freeform 118"/>
            <p:cNvSpPr/>
            <p:nvPr/>
          </p:nvSpPr>
          <p:spPr bwMode="auto">
            <a:xfrm>
              <a:off x="2907050" y="2640178"/>
              <a:ext cx="140352" cy="241117"/>
            </a:xfrm>
            <a:custGeom>
              <a:gdLst>
                <a:gd name="T0" fmla="*/ 254 w 397"/>
                <a:gd name="T1" fmla="*/ 277 h 678"/>
                <a:gd name="T2" fmla="*/ 155 w 397"/>
                <a:gd name="T3" fmla="*/ 215 h 678"/>
                <a:gd name="T4" fmla="*/ 220 w 397"/>
                <a:gd name="T5" fmla="*/ 179 h 678"/>
                <a:gd name="T6" fmla="*/ 345 w 397"/>
                <a:gd name="T7" fmla="*/ 207 h 678"/>
                <a:gd name="T8" fmla="*/ 372 w 397"/>
                <a:gd name="T9" fmla="*/ 97 h 678"/>
                <a:gd name="T10" fmla="*/ 246 w 397"/>
                <a:gd name="T11" fmla="*/ 70 h 678"/>
                <a:gd name="T12" fmla="*/ 246 w 397"/>
                <a:gd name="T13" fmla="*/ 0 h 678"/>
                <a:gd name="T14" fmla="*/ 151 w 397"/>
                <a:gd name="T15" fmla="*/ 0 h 678"/>
                <a:gd name="T16" fmla="*/ 151 w 397"/>
                <a:gd name="T17" fmla="*/ 77 h 678"/>
                <a:gd name="T18" fmla="*/ 4 w 397"/>
                <a:gd name="T19" fmla="*/ 232 h 678"/>
                <a:gd name="T20" fmla="*/ 158 w 397"/>
                <a:gd name="T21" fmla="*/ 387 h 678"/>
                <a:gd name="T22" fmla="*/ 245 w 397"/>
                <a:gd name="T23" fmla="*/ 448 h 678"/>
                <a:gd name="T24" fmla="*/ 173 w 397"/>
                <a:gd name="T25" fmla="*/ 486 h 678"/>
                <a:gd name="T26" fmla="*/ 27 w 397"/>
                <a:gd name="T27" fmla="*/ 450 h 678"/>
                <a:gd name="T28" fmla="*/ 0 w 397"/>
                <a:gd name="T29" fmla="*/ 565 h 678"/>
                <a:gd name="T30" fmla="*/ 147 w 397"/>
                <a:gd name="T31" fmla="*/ 600 h 678"/>
                <a:gd name="T32" fmla="*/ 147 w 397"/>
                <a:gd name="T33" fmla="*/ 678 h 678"/>
                <a:gd name="T34" fmla="*/ 242 w 397"/>
                <a:gd name="T35" fmla="*/ 678 h 678"/>
                <a:gd name="T36" fmla="*/ 242 w 397"/>
                <a:gd name="T37" fmla="*/ 593 h 678"/>
                <a:gd name="T38" fmla="*/ 397 w 397"/>
                <a:gd name="T39" fmla="*/ 434 h 678"/>
                <a:gd name="T40" fmla="*/ 254 w 397"/>
                <a:gd name="T41" fmla="*/ 277 h 6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97" h="678">
                  <a:moveTo>
                    <a:pt x="254" y="277"/>
                  </a:moveTo>
                  <a:cubicBezTo>
                    <a:pt x="184" y="252"/>
                    <a:pt x="155" y="236"/>
                    <a:pt x="155" y="215"/>
                  </a:cubicBezTo>
                  <a:cubicBezTo>
                    <a:pt x="155" y="197"/>
                    <a:pt x="170" y="179"/>
                    <a:pt x="220" y="179"/>
                  </a:cubicBezTo>
                  <a:cubicBezTo>
                    <a:pt x="283" y="179"/>
                    <a:pt x="323" y="198"/>
                    <a:pt x="345" y="207"/>
                  </a:cubicBezTo>
                  <a:cubicBezTo>
                    <a:pt x="372" y="97"/>
                    <a:pt x="372" y="97"/>
                    <a:pt x="372" y="97"/>
                  </a:cubicBezTo>
                  <a:cubicBezTo>
                    <a:pt x="343" y="84"/>
                    <a:pt x="304" y="73"/>
                    <a:pt x="246" y="70"/>
                  </a:cubicBezTo>
                  <a:cubicBezTo>
                    <a:pt x="246" y="0"/>
                    <a:pt x="246" y="0"/>
                    <a:pt x="246" y="0"/>
                  </a:cubicBezTo>
                  <a:cubicBezTo>
                    <a:pt x="151" y="0"/>
                    <a:pt x="151" y="0"/>
                    <a:pt x="151" y="0"/>
                  </a:cubicBezTo>
                  <a:cubicBezTo>
                    <a:pt x="151" y="77"/>
                    <a:pt x="151" y="77"/>
                    <a:pt x="151" y="77"/>
                  </a:cubicBezTo>
                  <a:cubicBezTo>
                    <a:pt x="56" y="96"/>
                    <a:pt x="4" y="156"/>
                    <a:pt x="4" y="232"/>
                  </a:cubicBezTo>
                  <a:cubicBezTo>
                    <a:pt x="4" y="316"/>
                    <a:pt x="68" y="358"/>
                    <a:pt x="158" y="387"/>
                  </a:cubicBezTo>
                  <a:cubicBezTo>
                    <a:pt x="220" y="406"/>
                    <a:pt x="245" y="422"/>
                    <a:pt x="245" y="448"/>
                  </a:cubicBezTo>
                  <a:cubicBezTo>
                    <a:pt x="245" y="475"/>
                    <a:pt x="215" y="486"/>
                    <a:pt x="173" y="486"/>
                  </a:cubicBezTo>
                  <a:cubicBezTo>
                    <a:pt x="116" y="486"/>
                    <a:pt x="65" y="468"/>
                    <a:pt x="27" y="450"/>
                  </a:cubicBezTo>
                  <a:cubicBezTo>
                    <a:pt x="0" y="565"/>
                    <a:pt x="0" y="565"/>
                    <a:pt x="0" y="565"/>
                  </a:cubicBezTo>
                  <a:cubicBezTo>
                    <a:pt x="32" y="582"/>
                    <a:pt x="89" y="598"/>
                    <a:pt x="147" y="600"/>
                  </a:cubicBezTo>
                  <a:cubicBezTo>
                    <a:pt x="147" y="678"/>
                    <a:pt x="147" y="678"/>
                    <a:pt x="147" y="678"/>
                  </a:cubicBezTo>
                  <a:cubicBezTo>
                    <a:pt x="242" y="678"/>
                    <a:pt x="242" y="678"/>
                    <a:pt x="242" y="678"/>
                  </a:cubicBezTo>
                  <a:cubicBezTo>
                    <a:pt x="242" y="593"/>
                    <a:pt x="242" y="593"/>
                    <a:pt x="242" y="593"/>
                  </a:cubicBezTo>
                  <a:cubicBezTo>
                    <a:pt x="342" y="575"/>
                    <a:pt x="397" y="511"/>
                    <a:pt x="397" y="434"/>
                  </a:cubicBezTo>
                  <a:cubicBezTo>
                    <a:pt x="397" y="358"/>
                    <a:pt x="359" y="311"/>
                    <a:pt x="254" y="277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/>
            </a:p>
          </p:txBody>
        </p:sp>
      </p:grpSp>
      <p:sp>
        <p:nvSpPr>
          <p:cNvPr id="109" name="圆角矩形 103"/>
          <p:cNvSpPr/>
          <p:nvPr/>
        </p:nvSpPr>
        <p:spPr>
          <a:xfrm>
            <a:off x="6609737" y="1682404"/>
            <a:ext cx="352068" cy="353004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000" b="1">
                <a:latin typeface="华文细黑" pitchFamily="2" charset="-122"/>
                <a:ea typeface="华文细黑" pitchFamily="2" charset="-122"/>
              </a:rPr>
              <a:t>培养</a:t>
            </a:r>
            <a:endParaRPr lang="en-US" altLang="zh-CN" sz="1000" b="1">
              <a:latin typeface="华文细黑" pitchFamily="2" charset="-122"/>
              <a:ea typeface="华文细黑" pitchFamily="2" charset="-122"/>
            </a:endParaRPr>
          </a:p>
          <a:p>
            <a:pPr algn="ctr"/>
            <a:r>
              <a:rPr lang="zh-CN" altLang="en-US" sz="1000" b="1">
                <a:latin typeface="华文细黑" pitchFamily="2" charset="-122"/>
                <a:ea typeface="华文细黑" pitchFamily="2" charset="-122"/>
              </a:rPr>
              <a:t>新人</a:t>
            </a:r>
          </a:p>
        </p:txBody>
      </p:sp>
      <p:grpSp>
        <p:nvGrpSpPr>
          <p:cNvPr id="110" name="组合 197"/>
          <p:cNvGrpSpPr/>
          <p:nvPr/>
        </p:nvGrpSpPr>
        <p:grpSpPr>
          <a:xfrm>
            <a:off x="6631257" y="1303476"/>
            <a:ext cx="277863" cy="318339"/>
            <a:chOff x="1643063" y="5029201"/>
            <a:chExt cx="419100" cy="315912"/>
          </a:xfrm>
        </p:grpSpPr>
        <p:sp>
          <p:nvSpPr>
            <p:cNvPr id="111" name="Oval 41"/>
            <p:cNvSpPr>
              <a:spLocks noChangeArrowheads="1"/>
            </p:cNvSpPr>
            <p:nvPr/>
          </p:nvSpPr>
          <p:spPr bwMode="auto">
            <a:xfrm>
              <a:off x="1673226" y="5029201"/>
              <a:ext cx="63500" cy="63500"/>
            </a:xfrm>
            <a:prstGeom prst="ellipse">
              <a:avLst/>
            </a:prstGeom>
            <a:solidFill>
              <a:srgbClr val="4241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/>
            </a:p>
          </p:txBody>
        </p:sp>
        <p:sp>
          <p:nvSpPr>
            <p:cNvPr id="112" name="Freeform 42"/>
            <p:cNvSpPr/>
            <p:nvPr/>
          </p:nvSpPr>
          <p:spPr bwMode="auto">
            <a:xfrm>
              <a:off x="1643063" y="5092701"/>
              <a:ext cx="176212" cy="252412"/>
            </a:xfrm>
            <a:custGeom>
              <a:gdLst>
                <a:gd name="T0" fmla="*/ 96 w 100"/>
                <a:gd name="T1" fmla="*/ 4 h 144"/>
                <a:gd name="T2" fmla="*/ 82 w 100"/>
                <a:gd name="T3" fmla="*/ 4 h 144"/>
                <a:gd name="T4" fmla="*/ 75 w 100"/>
                <a:gd name="T5" fmla="*/ 11 h 144"/>
                <a:gd name="T6" fmla="*/ 77 w 100"/>
                <a:gd name="T7" fmla="*/ 9 h 144"/>
                <a:gd name="T8" fmla="*/ 74 w 100"/>
                <a:gd name="T9" fmla="*/ 12 h 144"/>
                <a:gd name="T10" fmla="*/ 66 w 100"/>
                <a:gd name="T11" fmla="*/ 4 h 144"/>
                <a:gd name="T12" fmla="*/ 59 w 100"/>
                <a:gd name="T13" fmla="*/ 1 h 144"/>
                <a:gd name="T14" fmla="*/ 59 w 100"/>
                <a:gd name="T15" fmla="*/ 1 h 144"/>
                <a:gd name="T16" fmla="*/ 48 w 100"/>
                <a:gd name="T17" fmla="*/ 1 h 144"/>
                <a:gd name="T18" fmla="*/ 42 w 100"/>
                <a:gd name="T19" fmla="*/ 12 h 144"/>
                <a:gd name="T20" fmla="*/ 35 w 100"/>
                <a:gd name="T21" fmla="*/ 1 h 144"/>
                <a:gd name="T22" fmla="*/ 35 w 100"/>
                <a:gd name="T23" fmla="*/ 1 h 144"/>
                <a:gd name="T24" fmla="*/ 28 w 100"/>
                <a:gd name="T25" fmla="*/ 12 h 144"/>
                <a:gd name="T26" fmla="*/ 21 w 100"/>
                <a:gd name="T27" fmla="*/ 1 h 144"/>
                <a:gd name="T28" fmla="*/ 11 w 100"/>
                <a:gd name="T29" fmla="*/ 1 h 144"/>
                <a:gd name="T30" fmla="*/ 11 w 100"/>
                <a:gd name="T31" fmla="*/ 1 h 144"/>
                <a:gd name="T32" fmla="*/ 11 w 100"/>
                <a:gd name="T33" fmla="*/ 1 h 144"/>
                <a:gd name="T34" fmla="*/ 0 w 100"/>
                <a:gd name="T35" fmla="*/ 12 h 144"/>
                <a:gd name="T36" fmla="*/ 0 w 100"/>
                <a:gd name="T37" fmla="*/ 21 h 144"/>
                <a:gd name="T38" fmla="*/ 0 w 100"/>
                <a:gd name="T39" fmla="*/ 51 h 144"/>
                <a:gd name="T40" fmla="*/ 0 w 100"/>
                <a:gd name="T41" fmla="*/ 60 h 144"/>
                <a:gd name="T42" fmla="*/ 11 w 100"/>
                <a:gd name="T43" fmla="*/ 70 h 144"/>
                <a:gd name="T44" fmla="*/ 11 w 100"/>
                <a:gd name="T45" fmla="*/ 70 h 144"/>
                <a:gd name="T46" fmla="*/ 11 w 100"/>
                <a:gd name="T47" fmla="*/ 133 h 144"/>
                <a:gd name="T48" fmla="*/ 22 w 100"/>
                <a:gd name="T49" fmla="*/ 144 h 144"/>
                <a:gd name="T50" fmla="*/ 33 w 100"/>
                <a:gd name="T51" fmla="*/ 133 h 144"/>
                <a:gd name="T52" fmla="*/ 33 w 100"/>
                <a:gd name="T53" fmla="*/ 70 h 144"/>
                <a:gd name="T54" fmla="*/ 37 w 100"/>
                <a:gd name="T55" fmla="*/ 70 h 144"/>
                <a:gd name="T56" fmla="*/ 37 w 100"/>
                <a:gd name="T57" fmla="*/ 133 h 144"/>
                <a:gd name="T58" fmla="*/ 48 w 100"/>
                <a:gd name="T59" fmla="*/ 144 h 144"/>
                <a:gd name="T60" fmla="*/ 59 w 100"/>
                <a:gd name="T61" fmla="*/ 133 h 144"/>
                <a:gd name="T62" fmla="*/ 59 w 100"/>
                <a:gd name="T63" fmla="*/ 70 h 144"/>
                <a:gd name="T64" fmla="*/ 59 w 100"/>
                <a:gd name="T65" fmla="*/ 58 h 144"/>
                <a:gd name="T66" fmla="*/ 59 w 100"/>
                <a:gd name="T67" fmla="*/ 26 h 144"/>
                <a:gd name="T68" fmla="*/ 60 w 100"/>
                <a:gd name="T69" fmla="*/ 27 h 144"/>
                <a:gd name="T70" fmla="*/ 67 w 100"/>
                <a:gd name="T71" fmla="*/ 34 h 144"/>
                <a:gd name="T72" fmla="*/ 81 w 100"/>
                <a:gd name="T73" fmla="*/ 34 h 144"/>
                <a:gd name="T74" fmla="*/ 89 w 100"/>
                <a:gd name="T75" fmla="*/ 25 h 144"/>
                <a:gd name="T76" fmla="*/ 96 w 100"/>
                <a:gd name="T77" fmla="*/ 19 h 144"/>
                <a:gd name="T78" fmla="*/ 96 w 100"/>
                <a:gd name="T79" fmla="*/ 4 h 14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100" h="144">
                  <a:moveTo>
                    <a:pt x="96" y="4"/>
                  </a:moveTo>
                  <a:cubicBezTo>
                    <a:pt x="92" y="0"/>
                    <a:pt x="86" y="0"/>
                    <a:pt x="82" y="4"/>
                  </a:cubicBezTo>
                  <a:cubicBezTo>
                    <a:pt x="75" y="11"/>
                    <a:pt x="75" y="11"/>
                    <a:pt x="75" y="11"/>
                  </a:cubicBezTo>
                  <a:cubicBezTo>
                    <a:pt x="77" y="9"/>
                    <a:pt x="77" y="9"/>
                    <a:pt x="77" y="9"/>
                  </a:cubicBezTo>
                  <a:cubicBezTo>
                    <a:pt x="74" y="12"/>
                    <a:pt x="74" y="12"/>
                    <a:pt x="74" y="12"/>
                  </a:cubicBezTo>
                  <a:cubicBezTo>
                    <a:pt x="66" y="4"/>
                    <a:pt x="66" y="4"/>
                    <a:pt x="66" y="4"/>
                  </a:cubicBezTo>
                  <a:cubicBezTo>
                    <a:pt x="64" y="2"/>
                    <a:pt x="62" y="2"/>
                    <a:pt x="59" y="1"/>
                  </a:cubicBezTo>
                  <a:cubicBezTo>
                    <a:pt x="59" y="1"/>
                    <a:pt x="59" y="1"/>
                    <a:pt x="59" y="1"/>
                  </a:cubicBezTo>
                  <a:cubicBezTo>
                    <a:pt x="48" y="1"/>
                    <a:pt x="48" y="1"/>
                    <a:pt x="48" y="1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35" y="1"/>
                    <a:pt x="35" y="1"/>
                    <a:pt x="35" y="1"/>
                  </a:cubicBezTo>
                  <a:cubicBezTo>
                    <a:pt x="35" y="1"/>
                    <a:pt x="35" y="1"/>
                    <a:pt x="35" y="1"/>
                  </a:cubicBezTo>
                  <a:cubicBezTo>
                    <a:pt x="28" y="12"/>
                    <a:pt x="28" y="12"/>
                    <a:pt x="28" y="12"/>
                  </a:cubicBezTo>
                  <a:cubicBezTo>
                    <a:pt x="21" y="1"/>
                    <a:pt x="21" y="1"/>
                    <a:pt x="21" y="1"/>
                  </a:cubicBezTo>
                  <a:cubicBezTo>
                    <a:pt x="11" y="1"/>
                    <a:pt x="11" y="1"/>
                    <a:pt x="11" y="1"/>
                  </a:cubicBezTo>
                  <a:cubicBezTo>
                    <a:pt x="11" y="1"/>
                    <a:pt x="11" y="1"/>
                    <a:pt x="11" y="1"/>
                  </a:cubicBezTo>
                  <a:cubicBezTo>
                    <a:pt x="11" y="1"/>
                    <a:pt x="11" y="1"/>
                    <a:pt x="11" y="1"/>
                  </a:cubicBezTo>
                  <a:cubicBezTo>
                    <a:pt x="5" y="1"/>
                    <a:pt x="0" y="6"/>
                    <a:pt x="0" y="12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51"/>
                    <a:pt x="0" y="51"/>
                    <a:pt x="0" y="51"/>
                  </a:cubicBezTo>
                  <a:cubicBezTo>
                    <a:pt x="0" y="60"/>
                    <a:pt x="0" y="60"/>
                    <a:pt x="0" y="60"/>
                  </a:cubicBezTo>
                  <a:cubicBezTo>
                    <a:pt x="0" y="66"/>
                    <a:pt x="5" y="70"/>
                    <a:pt x="11" y="70"/>
                  </a:cubicBezTo>
                  <a:cubicBezTo>
                    <a:pt x="11" y="70"/>
                    <a:pt x="11" y="70"/>
                    <a:pt x="11" y="70"/>
                  </a:cubicBezTo>
                  <a:cubicBezTo>
                    <a:pt x="11" y="133"/>
                    <a:pt x="11" y="133"/>
                    <a:pt x="11" y="133"/>
                  </a:cubicBezTo>
                  <a:cubicBezTo>
                    <a:pt x="11" y="139"/>
                    <a:pt x="15" y="144"/>
                    <a:pt x="22" y="144"/>
                  </a:cubicBezTo>
                  <a:cubicBezTo>
                    <a:pt x="28" y="144"/>
                    <a:pt x="33" y="139"/>
                    <a:pt x="33" y="133"/>
                  </a:cubicBezTo>
                  <a:cubicBezTo>
                    <a:pt x="33" y="70"/>
                    <a:pt x="33" y="70"/>
                    <a:pt x="33" y="70"/>
                  </a:cubicBezTo>
                  <a:cubicBezTo>
                    <a:pt x="37" y="70"/>
                    <a:pt x="37" y="70"/>
                    <a:pt x="37" y="70"/>
                  </a:cubicBezTo>
                  <a:cubicBezTo>
                    <a:pt x="37" y="133"/>
                    <a:pt x="37" y="133"/>
                    <a:pt x="37" y="133"/>
                  </a:cubicBezTo>
                  <a:cubicBezTo>
                    <a:pt x="37" y="139"/>
                    <a:pt x="42" y="144"/>
                    <a:pt x="48" y="144"/>
                  </a:cubicBezTo>
                  <a:cubicBezTo>
                    <a:pt x="54" y="144"/>
                    <a:pt x="59" y="139"/>
                    <a:pt x="59" y="133"/>
                  </a:cubicBezTo>
                  <a:cubicBezTo>
                    <a:pt x="59" y="70"/>
                    <a:pt x="59" y="70"/>
                    <a:pt x="59" y="70"/>
                  </a:cubicBezTo>
                  <a:cubicBezTo>
                    <a:pt x="59" y="58"/>
                    <a:pt x="59" y="58"/>
                    <a:pt x="59" y="58"/>
                  </a:cubicBezTo>
                  <a:cubicBezTo>
                    <a:pt x="59" y="26"/>
                    <a:pt x="59" y="26"/>
                    <a:pt x="59" y="26"/>
                  </a:cubicBezTo>
                  <a:cubicBezTo>
                    <a:pt x="60" y="27"/>
                    <a:pt x="60" y="27"/>
                    <a:pt x="60" y="27"/>
                  </a:cubicBezTo>
                  <a:cubicBezTo>
                    <a:pt x="67" y="34"/>
                    <a:pt x="67" y="34"/>
                    <a:pt x="67" y="34"/>
                  </a:cubicBezTo>
                  <a:cubicBezTo>
                    <a:pt x="71" y="37"/>
                    <a:pt x="77" y="37"/>
                    <a:pt x="81" y="34"/>
                  </a:cubicBezTo>
                  <a:cubicBezTo>
                    <a:pt x="89" y="25"/>
                    <a:pt x="89" y="25"/>
                    <a:pt x="89" y="25"/>
                  </a:cubicBezTo>
                  <a:cubicBezTo>
                    <a:pt x="96" y="19"/>
                    <a:pt x="96" y="19"/>
                    <a:pt x="96" y="19"/>
                  </a:cubicBezTo>
                  <a:cubicBezTo>
                    <a:pt x="100" y="15"/>
                    <a:pt x="100" y="8"/>
                    <a:pt x="96" y="4"/>
                  </a:cubicBezTo>
                  <a:close/>
                </a:path>
              </a:pathLst>
            </a:custGeom>
            <a:solidFill>
              <a:srgbClr val="4241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/>
            </a:p>
          </p:txBody>
        </p:sp>
        <p:sp>
          <p:nvSpPr>
            <p:cNvPr id="113" name="Freeform 43"/>
            <p:cNvSpPr/>
            <p:nvPr/>
          </p:nvSpPr>
          <p:spPr bwMode="auto">
            <a:xfrm>
              <a:off x="1830388" y="5127626"/>
              <a:ext cx="88900" cy="66675"/>
            </a:xfrm>
            <a:custGeom>
              <a:gdLst>
                <a:gd name="T0" fmla="*/ 43 w 51"/>
                <a:gd name="T1" fmla="*/ 0 h 38"/>
                <a:gd name="T2" fmla="*/ 43 w 51"/>
                <a:gd name="T3" fmla="*/ 0 h 38"/>
                <a:gd name="T4" fmla="*/ 43 w 51"/>
                <a:gd name="T5" fmla="*/ 0 h 38"/>
                <a:gd name="T6" fmla="*/ 34 w 51"/>
                <a:gd name="T7" fmla="*/ 0 h 38"/>
                <a:gd name="T8" fmla="*/ 29 w 51"/>
                <a:gd name="T9" fmla="*/ 6 h 38"/>
                <a:gd name="T10" fmla="*/ 25 w 51"/>
                <a:gd name="T11" fmla="*/ 1 h 38"/>
                <a:gd name="T12" fmla="*/ 21 w 51"/>
                <a:gd name="T13" fmla="*/ 6 h 38"/>
                <a:gd name="T14" fmla="*/ 17 w 51"/>
                <a:gd name="T15" fmla="*/ 0 h 38"/>
                <a:gd name="T16" fmla="*/ 8 w 51"/>
                <a:gd name="T17" fmla="*/ 0 h 38"/>
                <a:gd name="T18" fmla="*/ 8 w 51"/>
                <a:gd name="T19" fmla="*/ 0 h 38"/>
                <a:gd name="T20" fmla="*/ 8 w 51"/>
                <a:gd name="T21" fmla="*/ 0 h 38"/>
                <a:gd name="T22" fmla="*/ 0 w 51"/>
                <a:gd name="T23" fmla="*/ 8 h 38"/>
                <a:gd name="T24" fmla="*/ 0 w 51"/>
                <a:gd name="T25" fmla="*/ 30 h 38"/>
                <a:gd name="T26" fmla="*/ 8 w 51"/>
                <a:gd name="T27" fmla="*/ 38 h 38"/>
                <a:gd name="T28" fmla="*/ 8 w 51"/>
                <a:gd name="T29" fmla="*/ 38 h 38"/>
                <a:gd name="T30" fmla="*/ 8 w 51"/>
                <a:gd name="T31" fmla="*/ 38 h 38"/>
                <a:gd name="T32" fmla="*/ 43 w 51"/>
                <a:gd name="T33" fmla="*/ 38 h 38"/>
                <a:gd name="T34" fmla="*/ 43 w 51"/>
                <a:gd name="T35" fmla="*/ 38 h 38"/>
                <a:gd name="T36" fmla="*/ 43 w 51"/>
                <a:gd name="T37" fmla="*/ 38 h 38"/>
                <a:gd name="T38" fmla="*/ 51 w 51"/>
                <a:gd name="T39" fmla="*/ 30 h 38"/>
                <a:gd name="T40" fmla="*/ 51 w 51"/>
                <a:gd name="T41" fmla="*/ 8 h 38"/>
                <a:gd name="T42" fmla="*/ 43 w 51"/>
                <a:gd name="T43" fmla="*/ 0 h 3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51" h="38">
                  <a:moveTo>
                    <a:pt x="43" y="0"/>
                  </a:move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34" y="0"/>
                    <a:pt x="34" y="0"/>
                    <a:pt x="34" y="0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3" y="0"/>
                    <a:pt x="0" y="4"/>
                    <a:pt x="0" y="8"/>
                  </a:cubicBezTo>
                  <a:cubicBezTo>
                    <a:pt x="0" y="30"/>
                    <a:pt x="0" y="30"/>
                    <a:pt x="0" y="30"/>
                  </a:cubicBezTo>
                  <a:cubicBezTo>
                    <a:pt x="0" y="34"/>
                    <a:pt x="3" y="38"/>
                    <a:pt x="8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43" y="38"/>
                    <a:pt x="43" y="38"/>
                    <a:pt x="43" y="38"/>
                  </a:cubicBezTo>
                  <a:cubicBezTo>
                    <a:pt x="43" y="38"/>
                    <a:pt x="43" y="38"/>
                    <a:pt x="43" y="38"/>
                  </a:cubicBezTo>
                  <a:cubicBezTo>
                    <a:pt x="43" y="38"/>
                    <a:pt x="43" y="38"/>
                    <a:pt x="43" y="38"/>
                  </a:cubicBezTo>
                  <a:cubicBezTo>
                    <a:pt x="47" y="38"/>
                    <a:pt x="51" y="34"/>
                    <a:pt x="51" y="30"/>
                  </a:cubicBezTo>
                  <a:cubicBezTo>
                    <a:pt x="51" y="8"/>
                    <a:pt x="51" y="8"/>
                    <a:pt x="51" y="8"/>
                  </a:cubicBezTo>
                  <a:cubicBezTo>
                    <a:pt x="51" y="4"/>
                    <a:pt x="47" y="0"/>
                    <a:pt x="43" y="0"/>
                  </a:cubicBezTo>
                  <a:close/>
                </a:path>
              </a:pathLst>
            </a:custGeom>
            <a:solidFill>
              <a:srgbClr val="4241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/>
            </a:p>
          </p:txBody>
        </p:sp>
        <p:sp>
          <p:nvSpPr>
            <p:cNvPr id="114" name="Oval 44"/>
            <p:cNvSpPr>
              <a:spLocks noChangeArrowheads="1"/>
            </p:cNvSpPr>
            <p:nvPr/>
          </p:nvSpPr>
          <p:spPr bwMode="auto">
            <a:xfrm>
              <a:off x="1849438" y="5075238"/>
              <a:ext cx="50800" cy="50800"/>
            </a:xfrm>
            <a:prstGeom prst="ellipse">
              <a:avLst/>
            </a:prstGeom>
            <a:solidFill>
              <a:srgbClr val="4241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/>
            </a:p>
          </p:txBody>
        </p:sp>
        <p:sp>
          <p:nvSpPr>
            <p:cNvPr id="115" name="Freeform 45"/>
            <p:cNvSpPr/>
            <p:nvPr/>
          </p:nvSpPr>
          <p:spPr bwMode="auto">
            <a:xfrm>
              <a:off x="1939926" y="5127626"/>
              <a:ext cx="90487" cy="66675"/>
            </a:xfrm>
            <a:custGeom>
              <a:gdLst>
                <a:gd name="T0" fmla="*/ 43 w 51"/>
                <a:gd name="T1" fmla="*/ 0 h 38"/>
                <a:gd name="T2" fmla="*/ 43 w 51"/>
                <a:gd name="T3" fmla="*/ 0 h 38"/>
                <a:gd name="T4" fmla="*/ 43 w 51"/>
                <a:gd name="T5" fmla="*/ 0 h 38"/>
                <a:gd name="T6" fmla="*/ 34 w 51"/>
                <a:gd name="T7" fmla="*/ 0 h 38"/>
                <a:gd name="T8" fmla="*/ 29 w 51"/>
                <a:gd name="T9" fmla="*/ 6 h 38"/>
                <a:gd name="T10" fmla="*/ 25 w 51"/>
                <a:gd name="T11" fmla="*/ 1 h 38"/>
                <a:gd name="T12" fmla="*/ 21 w 51"/>
                <a:gd name="T13" fmla="*/ 6 h 38"/>
                <a:gd name="T14" fmla="*/ 17 w 51"/>
                <a:gd name="T15" fmla="*/ 0 h 38"/>
                <a:gd name="T16" fmla="*/ 8 w 51"/>
                <a:gd name="T17" fmla="*/ 0 h 38"/>
                <a:gd name="T18" fmla="*/ 8 w 51"/>
                <a:gd name="T19" fmla="*/ 0 h 38"/>
                <a:gd name="T20" fmla="*/ 7 w 51"/>
                <a:gd name="T21" fmla="*/ 0 h 38"/>
                <a:gd name="T22" fmla="*/ 0 w 51"/>
                <a:gd name="T23" fmla="*/ 8 h 38"/>
                <a:gd name="T24" fmla="*/ 0 w 51"/>
                <a:gd name="T25" fmla="*/ 30 h 38"/>
                <a:gd name="T26" fmla="*/ 7 w 51"/>
                <a:gd name="T27" fmla="*/ 38 h 38"/>
                <a:gd name="T28" fmla="*/ 8 w 51"/>
                <a:gd name="T29" fmla="*/ 38 h 38"/>
                <a:gd name="T30" fmla="*/ 8 w 51"/>
                <a:gd name="T31" fmla="*/ 38 h 38"/>
                <a:gd name="T32" fmla="*/ 43 w 51"/>
                <a:gd name="T33" fmla="*/ 38 h 38"/>
                <a:gd name="T34" fmla="*/ 43 w 51"/>
                <a:gd name="T35" fmla="*/ 38 h 38"/>
                <a:gd name="T36" fmla="*/ 43 w 51"/>
                <a:gd name="T37" fmla="*/ 38 h 38"/>
                <a:gd name="T38" fmla="*/ 51 w 51"/>
                <a:gd name="T39" fmla="*/ 30 h 38"/>
                <a:gd name="T40" fmla="*/ 51 w 51"/>
                <a:gd name="T41" fmla="*/ 8 h 38"/>
                <a:gd name="T42" fmla="*/ 43 w 51"/>
                <a:gd name="T43" fmla="*/ 0 h 3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51" h="38">
                  <a:moveTo>
                    <a:pt x="43" y="0"/>
                  </a:move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34" y="0"/>
                    <a:pt x="34" y="0"/>
                    <a:pt x="34" y="0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8" y="0"/>
                    <a:pt x="8" y="0"/>
                    <a:pt x="7" y="0"/>
                  </a:cubicBezTo>
                  <a:cubicBezTo>
                    <a:pt x="3" y="0"/>
                    <a:pt x="0" y="4"/>
                    <a:pt x="0" y="8"/>
                  </a:cubicBezTo>
                  <a:cubicBezTo>
                    <a:pt x="0" y="30"/>
                    <a:pt x="0" y="30"/>
                    <a:pt x="0" y="30"/>
                  </a:cubicBezTo>
                  <a:cubicBezTo>
                    <a:pt x="0" y="34"/>
                    <a:pt x="3" y="38"/>
                    <a:pt x="7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43" y="38"/>
                    <a:pt x="43" y="38"/>
                    <a:pt x="43" y="38"/>
                  </a:cubicBezTo>
                  <a:cubicBezTo>
                    <a:pt x="43" y="38"/>
                    <a:pt x="43" y="38"/>
                    <a:pt x="43" y="38"/>
                  </a:cubicBezTo>
                  <a:cubicBezTo>
                    <a:pt x="43" y="38"/>
                    <a:pt x="43" y="38"/>
                    <a:pt x="43" y="38"/>
                  </a:cubicBezTo>
                  <a:cubicBezTo>
                    <a:pt x="47" y="38"/>
                    <a:pt x="51" y="34"/>
                    <a:pt x="51" y="30"/>
                  </a:cubicBezTo>
                  <a:cubicBezTo>
                    <a:pt x="51" y="8"/>
                    <a:pt x="51" y="8"/>
                    <a:pt x="51" y="8"/>
                  </a:cubicBezTo>
                  <a:cubicBezTo>
                    <a:pt x="51" y="4"/>
                    <a:pt x="47" y="0"/>
                    <a:pt x="43" y="0"/>
                  </a:cubicBezTo>
                  <a:close/>
                </a:path>
              </a:pathLst>
            </a:custGeom>
            <a:solidFill>
              <a:srgbClr val="4241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/>
            </a:p>
          </p:txBody>
        </p:sp>
        <p:sp>
          <p:nvSpPr>
            <p:cNvPr id="116" name="Oval 46"/>
            <p:cNvSpPr>
              <a:spLocks noChangeArrowheads="1"/>
            </p:cNvSpPr>
            <p:nvPr/>
          </p:nvSpPr>
          <p:spPr bwMode="auto">
            <a:xfrm>
              <a:off x="1960563" y="5075238"/>
              <a:ext cx="50800" cy="50800"/>
            </a:xfrm>
            <a:prstGeom prst="ellipse">
              <a:avLst/>
            </a:prstGeom>
            <a:solidFill>
              <a:srgbClr val="4241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/>
            </a:p>
          </p:txBody>
        </p:sp>
        <p:sp>
          <p:nvSpPr>
            <p:cNvPr id="117" name="Freeform 47"/>
            <p:cNvSpPr/>
            <p:nvPr/>
          </p:nvSpPr>
          <p:spPr bwMode="auto">
            <a:xfrm>
              <a:off x="1798638" y="5207001"/>
              <a:ext cx="263525" cy="134937"/>
            </a:xfrm>
            <a:custGeom>
              <a:gdLst>
                <a:gd name="T0" fmla="*/ 150 w 150"/>
                <a:gd name="T1" fmla="*/ 72 h 77"/>
                <a:gd name="T2" fmla="*/ 145 w 150"/>
                <a:gd name="T3" fmla="*/ 77 h 77"/>
                <a:gd name="T4" fmla="*/ 5 w 150"/>
                <a:gd name="T5" fmla="*/ 77 h 77"/>
                <a:gd name="T6" fmla="*/ 0 w 150"/>
                <a:gd name="T7" fmla="*/ 72 h 77"/>
                <a:gd name="T8" fmla="*/ 0 w 150"/>
                <a:gd name="T9" fmla="*/ 6 h 77"/>
                <a:gd name="T10" fmla="*/ 5 w 150"/>
                <a:gd name="T11" fmla="*/ 0 h 77"/>
                <a:gd name="T12" fmla="*/ 145 w 150"/>
                <a:gd name="T13" fmla="*/ 0 h 77"/>
                <a:gd name="T14" fmla="*/ 150 w 150"/>
                <a:gd name="T15" fmla="*/ 6 h 77"/>
                <a:gd name="T16" fmla="*/ 150 w 150"/>
                <a:gd name="T17" fmla="*/ 72 h 7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50" h="77">
                  <a:moveTo>
                    <a:pt x="150" y="72"/>
                  </a:moveTo>
                  <a:cubicBezTo>
                    <a:pt x="150" y="75"/>
                    <a:pt x="148" y="77"/>
                    <a:pt x="145" y="77"/>
                  </a:cubicBezTo>
                  <a:cubicBezTo>
                    <a:pt x="5" y="77"/>
                    <a:pt x="5" y="77"/>
                    <a:pt x="5" y="77"/>
                  </a:cubicBezTo>
                  <a:cubicBezTo>
                    <a:pt x="2" y="77"/>
                    <a:pt x="0" y="75"/>
                    <a:pt x="0" y="72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48" y="0"/>
                    <a:pt x="150" y="2"/>
                    <a:pt x="150" y="6"/>
                  </a:cubicBezTo>
                  <a:lnTo>
                    <a:pt x="150" y="72"/>
                  </a:lnTo>
                  <a:close/>
                </a:path>
              </a:pathLst>
            </a:custGeom>
            <a:solidFill>
              <a:srgbClr val="4241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/>
            </a:p>
          </p:txBody>
        </p:sp>
      </p:grpSp>
      <p:sp>
        <p:nvSpPr>
          <p:cNvPr id="107" name="圆角矩形 102"/>
          <p:cNvSpPr/>
          <p:nvPr/>
        </p:nvSpPr>
        <p:spPr>
          <a:xfrm>
            <a:off x="6022448" y="1682405"/>
            <a:ext cx="373875" cy="353005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000" b="1">
                <a:latin typeface="华文细黑" pitchFamily="2" charset="-122"/>
                <a:ea typeface="华文细黑" pitchFamily="2" charset="-122"/>
              </a:rPr>
              <a:t>产品</a:t>
            </a:r>
            <a:endParaRPr lang="en-US" altLang="zh-CN" sz="1000" b="1">
              <a:latin typeface="华文细黑" pitchFamily="2" charset="-122"/>
              <a:ea typeface="华文细黑" pitchFamily="2" charset="-122"/>
            </a:endParaRPr>
          </a:p>
          <a:p>
            <a:pPr algn="ctr"/>
            <a:r>
              <a:rPr lang="zh-CN" altLang="en-US" sz="1000" b="1">
                <a:latin typeface="华文细黑" pitchFamily="2" charset="-122"/>
                <a:ea typeface="华文细黑" pitchFamily="2" charset="-122"/>
              </a:rPr>
              <a:t>宣传</a:t>
            </a:r>
          </a:p>
        </p:txBody>
      </p:sp>
      <p:pic>
        <p:nvPicPr>
          <p:cNvPr id="108" name="Picture 3" descr="E:\项目\前端成本+承包\品牌营销\1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75583" y="1281904"/>
            <a:ext cx="267603" cy="33546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5" name="TextBox 104"/>
          <p:cNvSpPr txBox="1"/>
          <p:nvPr/>
        </p:nvSpPr>
        <p:spPr>
          <a:xfrm>
            <a:off x="1775728" y="2550835"/>
            <a:ext cx="432000" cy="432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  <a:sym typeface="Wingdings"/>
              </a:rPr>
              <a:t></a:t>
            </a:r>
            <a:endParaRPr lang="zh-CN" altLang="en-US" sz="28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6" name="TextBox 105"/>
          <p:cNvSpPr txBox="1"/>
          <p:nvPr/>
        </p:nvSpPr>
        <p:spPr>
          <a:xfrm>
            <a:off x="1843794" y="3758244"/>
            <a:ext cx="432000" cy="432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  <a:sym typeface="Wingdings"/>
              </a:rPr>
              <a:t></a:t>
            </a:r>
            <a:endParaRPr lang="zh-CN" altLang="en-US" sz="28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3" name="TextBox 102"/>
          <p:cNvSpPr txBox="1"/>
          <p:nvPr/>
        </p:nvSpPr>
        <p:spPr>
          <a:xfrm>
            <a:off x="2920897" y="2550835"/>
            <a:ext cx="432000" cy="432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Wingdings"/>
              </a:rPr>
              <a:t></a:t>
            </a:r>
            <a:endParaRPr lang="zh-CN" altLang="en-US" sz="280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4" name="TextBox 103"/>
          <p:cNvSpPr txBox="1"/>
          <p:nvPr/>
        </p:nvSpPr>
        <p:spPr>
          <a:xfrm>
            <a:off x="2988963" y="3768109"/>
            <a:ext cx="432000" cy="432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  <a:sym typeface="Wingdings"/>
              </a:rPr>
              <a:t></a:t>
            </a:r>
            <a:endParaRPr lang="zh-CN" altLang="en-US" sz="28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100" name="组合 99"/>
          <p:cNvGrpSpPr/>
          <p:nvPr/>
        </p:nvGrpSpPr>
        <p:grpSpPr>
          <a:xfrm>
            <a:off x="2985778" y="1315139"/>
            <a:ext cx="417279" cy="720268"/>
            <a:chOff x="6600457" y="1634805"/>
            <a:chExt cx="419815" cy="708604"/>
          </a:xfrm>
        </p:grpSpPr>
        <p:sp>
          <p:nvSpPr>
            <p:cNvPr id="101" name="圆角矩形 74"/>
            <p:cNvSpPr/>
            <p:nvPr/>
          </p:nvSpPr>
          <p:spPr>
            <a:xfrm>
              <a:off x="6600457" y="1996122"/>
              <a:ext cx="400112" cy="347287"/>
            </a:xfrm>
            <a:prstGeom prst="roundRect">
              <a:avLst/>
            </a:prstGeom>
            <a:solidFill>
              <a:schemeClr val="tx2">
                <a:lumMod val="20000"/>
                <a:lumOff val="80000"/>
              </a:schemeClr>
            </a:solidFill>
          </p:spPr>
          <p:txBody>
            <a:bodyPr wrap="none" rtlCol="0" anchor="ctr">
              <a:no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1000" b="1">
                  <a:latin typeface="华文细黑" pitchFamily="2" charset="-122"/>
                  <a:ea typeface="华文细黑" pitchFamily="2" charset="-122"/>
                </a:rPr>
                <a:t>开单</a:t>
              </a:r>
            </a:p>
          </p:txBody>
        </p:sp>
        <p:pic>
          <p:nvPicPr>
            <p:cNvPr id="102" name="图片 86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722795" y="1634805"/>
              <a:ext cx="297477" cy="338379"/>
            </a:xfrm>
            <a:prstGeom prst="rect">
              <a:avLst/>
            </a:prstGeom>
          </p:spPr>
        </p:pic>
      </p:grpSp>
      <p:sp>
        <p:nvSpPr>
          <p:cNvPr id="97" name="TextBox 96"/>
          <p:cNvSpPr txBox="1"/>
          <p:nvPr/>
        </p:nvSpPr>
        <p:spPr>
          <a:xfrm>
            <a:off x="1136354" y="2550835"/>
            <a:ext cx="715731" cy="5318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  <a:sym typeface="Wingdings"/>
              </a:rPr>
              <a:t></a:t>
            </a:r>
            <a:endParaRPr lang="zh-CN" altLang="en-US" sz="28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8" name="TextBox 97"/>
          <p:cNvSpPr txBox="1"/>
          <p:nvPr/>
        </p:nvSpPr>
        <p:spPr>
          <a:xfrm>
            <a:off x="1277414" y="3758244"/>
            <a:ext cx="432000" cy="432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  <a:sym typeface="Wingdings"/>
              </a:rPr>
              <a:t></a:t>
            </a:r>
            <a:endParaRPr lang="zh-CN" altLang="en-US" sz="28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5" name="TextBox 94"/>
          <p:cNvSpPr txBox="1"/>
          <p:nvPr/>
        </p:nvSpPr>
        <p:spPr>
          <a:xfrm>
            <a:off x="3636627" y="3758244"/>
            <a:ext cx="432000" cy="432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  <a:sym typeface="Wingdings"/>
              </a:rPr>
              <a:t></a:t>
            </a:r>
            <a:endParaRPr lang="zh-CN" altLang="en-US" sz="28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6" name="TextBox 95"/>
          <p:cNvSpPr txBox="1"/>
          <p:nvPr/>
        </p:nvSpPr>
        <p:spPr>
          <a:xfrm>
            <a:off x="3565054" y="2550835"/>
            <a:ext cx="432000" cy="432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Wingdings"/>
              </a:rPr>
              <a:t></a:t>
            </a:r>
            <a:endParaRPr lang="zh-CN" altLang="en-US" sz="280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1" name="圆角矩形 77"/>
          <p:cNvSpPr/>
          <p:nvPr/>
        </p:nvSpPr>
        <p:spPr>
          <a:xfrm>
            <a:off x="3622254" y="1694922"/>
            <a:ext cx="415142" cy="345510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000" b="1">
                <a:latin typeface="华文细黑" pitchFamily="2" charset="-122"/>
                <a:ea typeface="华文细黑" pitchFamily="2" charset="-122"/>
              </a:rPr>
              <a:t>装卸</a:t>
            </a:r>
            <a:endParaRPr lang="en-US" altLang="zh-CN" sz="1000" b="1">
              <a:latin typeface="华文细黑" pitchFamily="2" charset="-122"/>
              <a:ea typeface="华文细黑" pitchFamily="2" charset="-122"/>
            </a:endParaRPr>
          </a:p>
          <a:p>
            <a:pPr algn="ctr"/>
            <a:r>
              <a:rPr lang="zh-CN" altLang="en-US" sz="1000" b="1">
                <a:latin typeface="华文细黑" pitchFamily="2" charset="-122"/>
                <a:ea typeface="华文细黑" pitchFamily="2" charset="-122"/>
              </a:rPr>
              <a:t>货</a:t>
            </a:r>
          </a:p>
        </p:txBody>
      </p:sp>
      <p:grpSp>
        <p:nvGrpSpPr>
          <p:cNvPr id="92" name="组合 209"/>
          <p:cNvGrpSpPr/>
          <p:nvPr/>
        </p:nvGrpSpPr>
        <p:grpSpPr>
          <a:xfrm>
            <a:off x="3727071" y="1350831"/>
            <a:ext cx="232269" cy="294002"/>
            <a:chOff x="3492500" y="3576638"/>
            <a:chExt cx="1006475" cy="574675"/>
          </a:xfrm>
        </p:grpSpPr>
        <p:pic>
          <p:nvPicPr>
            <p:cNvPr id="93" name="Picture 29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3492500" y="3576638"/>
              <a:ext cx="958850" cy="5746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94" name="Picture 30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248150" y="3606800"/>
              <a:ext cx="250825" cy="4127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89" name="圆角矩形 75"/>
          <p:cNvSpPr/>
          <p:nvPr/>
        </p:nvSpPr>
        <p:spPr>
          <a:xfrm>
            <a:off x="5407745" y="1694922"/>
            <a:ext cx="401290" cy="345510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000" b="1">
                <a:latin typeface="华文细黑" pitchFamily="2" charset="-122"/>
                <a:ea typeface="华文细黑" pitchFamily="2" charset="-122"/>
              </a:rPr>
              <a:t>标准</a:t>
            </a:r>
            <a:endParaRPr lang="en-US" altLang="zh-CN" sz="1000" b="1">
              <a:latin typeface="华文细黑" pitchFamily="2" charset="-122"/>
              <a:ea typeface="华文细黑" pitchFamily="2" charset="-122"/>
            </a:endParaRPr>
          </a:p>
          <a:p>
            <a:pPr algn="ctr"/>
            <a:r>
              <a:rPr lang="zh-CN" altLang="en-US" sz="1000" b="1">
                <a:latin typeface="华文细黑" pitchFamily="2" charset="-122"/>
                <a:ea typeface="华文细黑" pitchFamily="2" charset="-122"/>
              </a:rPr>
              <a:t>化</a:t>
            </a:r>
          </a:p>
        </p:txBody>
      </p:sp>
      <p:pic>
        <p:nvPicPr>
          <p:cNvPr id="90" name="图片 89"/>
          <p:cNvPicPr>
            <a:picLocks noChangeAspect="1"/>
          </p:cNvPicPr>
          <p:nvPr/>
        </p:nvPicPr>
        <p:blipFill>
          <a:blip r:embed="rId7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3677" y="1341088"/>
            <a:ext cx="236052" cy="242315"/>
          </a:xfrm>
          <a:prstGeom prst="rect">
            <a:avLst/>
          </a:prstGeom>
        </p:spPr>
      </p:pic>
      <p:sp>
        <p:nvSpPr>
          <p:cNvPr id="87" name="TextBox 86"/>
          <p:cNvSpPr txBox="1"/>
          <p:nvPr/>
        </p:nvSpPr>
        <p:spPr>
          <a:xfrm>
            <a:off x="4218686" y="2550835"/>
            <a:ext cx="432000" cy="432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  <a:sym typeface="Wingdings"/>
              </a:rPr>
              <a:t></a:t>
            </a:r>
            <a:endParaRPr lang="zh-CN" altLang="en-US" sz="28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8" name="TextBox 87"/>
          <p:cNvSpPr txBox="1"/>
          <p:nvPr/>
        </p:nvSpPr>
        <p:spPr>
          <a:xfrm>
            <a:off x="4237379" y="3758244"/>
            <a:ext cx="432000" cy="432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  <a:sym typeface="Wingdings"/>
              </a:rPr>
              <a:t></a:t>
            </a:r>
            <a:endParaRPr lang="zh-CN" altLang="en-US" sz="28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5" name="TextBox 84"/>
          <p:cNvSpPr txBox="1"/>
          <p:nvPr/>
        </p:nvSpPr>
        <p:spPr>
          <a:xfrm>
            <a:off x="4869582" y="2550835"/>
            <a:ext cx="432000" cy="432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  <a:sym typeface="Wingdings"/>
              </a:rPr>
              <a:t></a:t>
            </a:r>
            <a:endParaRPr lang="zh-CN" altLang="en-US" sz="28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6" name="TextBox 85"/>
          <p:cNvSpPr txBox="1"/>
          <p:nvPr/>
        </p:nvSpPr>
        <p:spPr>
          <a:xfrm>
            <a:off x="4888275" y="3758244"/>
            <a:ext cx="432000" cy="432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  <a:sym typeface="Wingdings"/>
              </a:rPr>
              <a:t></a:t>
            </a:r>
            <a:endParaRPr lang="zh-CN" altLang="en-US" sz="28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3" name="TextBox 82"/>
          <p:cNvSpPr txBox="1"/>
          <p:nvPr/>
        </p:nvSpPr>
        <p:spPr>
          <a:xfrm>
            <a:off x="5470182" y="3758244"/>
            <a:ext cx="432000" cy="432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  <a:sym typeface="Wingdings"/>
              </a:rPr>
              <a:t></a:t>
            </a:r>
            <a:endParaRPr lang="zh-CN" altLang="en-US" sz="28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4" name="TextBox 83"/>
          <p:cNvSpPr txBox="1"/>
          <p:nvPr/>
        </p:nvSpPr>
        <p:spPr>
          <a:xfrm>
            <a:off x="5398609" y="2550835"/>
            <a:ext cx="432000" cy="432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Wingdings"/>
              </a:rPr>
              <a:t></a:t>
            </a:r>
            <a:endParaRPr lang="zh-CN" altLang="en-US" sz="280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1" name="TextBox 80"/>
          <p:cNvSpPr txBox="1"/>
          <p:nvPr/>
        </p:nvSpPr>
        <p:spPr>
          <a:xfrm>
            <a:off x="6624003" y="2550835"/>
            <a:ext cx="432000" cy="432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  <a:sym typeface="Wingdings"/>
              </a:rPr>
              <a:t></a:t>
            </a:r>
            <a:endParaRPr lang="zh-CN" altLang="en-US" sz="28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2" name="TextBox 81"/>
          <p:cNvSpPr txBox="1"/>
          <p:nvPr/>
        </p:nvSpPr>
        <p:spPr>
          <a:xfrm>
            <a:off x="6642696" y="3758244"/>
            <a:ext cx="432000" cy="432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  <a:sym typeface="Wingdings"/>
              </a:rPr>
              <a:t></a:t>
            </a:r>
            <a:endParaRPr lang="zh-CN" altLang="en-US" sz="28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9" name="TextBox 78"/>
          <p:cNvSpPr txBox="1"/>
          <p:nvPr/>
        </p:nvSpPr>
        <p:spPr>
          <a:xfrm>
            <a:off x="5985643" y="2550835"/>
            <a:ext cx="432000" cy="432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  <a:sym typeface="Wingdings"/>
              </a:rPr>
              <a:t></a:t>
            </a:r>
            <a:endParaRPr lang="zh-CN" altLang="en-US" sz="28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0" name="TextBox 79"/>
          <p:cNvSpPr txBox="1"/>
          <p:nvPr/>
        </p:nvSpPr>
        <p:spPr>
          <a:xfrm>
            <a:off x="6004336" y="3758244"/>
            <a:ext cx="432000" cy="432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  <a:sym typeface="Wingdings"/>
              </a:rPr>
              <a:t></a:t>
            </a:r>
            <a:endParaRPr lang="zh-CN" altLang="en-US" sz="28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73" name="组合 72"/>
          <p:cNvGrpSpPr/>
          <p:nvPr/>
        </p:nvGrpSpPr>
        <p:grpSpPr>
          <a:xfrm>
            <a:off x="2374654" y="1315139"/>
            <a:ext cx="364955" cy="720269"/>
            <a:chOff x="3026050" y="1634805"/>
            <a:chExt cx="367173" cy="708605"/>
          </a:xfrm>
        </p:grpSpPr>
        <p:sp>
          <p:nvSpPr>
            <p:cNvPr id="77" name="圆角矩形 101"/>
            <p:cNvSpPr/>
            <p:nvPr/>
          </p:nvSpPr>
          <p:spPr>
            <a:xfrm>
              <a:off x="3026050" y="1996121"/>
              <a:ext cx="367173" cy="347289"/>
            </a:xfrm>
            <a:prstGeom prst="roundRect">
              <a:avLst/>
            </a:prstGeom>
            <a:solidFill>
              <a:schemeClr val="tx2">
                <a:lumMod val="20000"/>
                <a:lumOff val="80000"/>
              </a:schemeClr>
            </a:solidFill>
          </p:spPr>
          <p:txBody>
            <a:bodyPr wrap="none" rtlCol="0" anchor="ctr">
              <a:no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1000" b="1">
                  <a:latin typeface="华文细黑" pitchFamily="2" charset="-122"/>
                  <a:ea typeface="华文细黑" pitchFamily="2" charset="-122"/>
                </a:rPr>
                <a:t>下单</a:t>
              </a:r>
            </a:p>
          </p:txBody>
        </p:sp>
        <p:sp>
          <p:nvSpPr>
            <p:cNvPr id="78" name="Freeform 16"/>
            <p:cNvSpPr>
              <a:spLocks noEditPoints="1"/>
            </p:cNvSpPr>
            <p:nvPr/>
          </p:nvSpPr>
          <p:spPr bwMode="auto">
            <a:xfrm>
              <a:off x="3131840" y="1634805"/>
              <a:ext cx="196657" cy="308180"/>
            </a:xfrm>
            <a:custGeom>
              <a:gdLst>
                <a:gd name="T0" fmla="*/ 112 w 128"/>
                <a:gd name="T1" fmla="*/ 0 h 192"/>
                <a:gd name="T2" fmla="*/ 16 w 128"/>
                <a:gd name="T3" fmla="*/ 0 h 192"/>
                <a:gd name="T4" fmla="*/ 0 w 128"/>
                <a:gd name="T5" fmla="*/ 16 h 192"/>
                <a:gd name="T6" fmla="*/ 0 w 128"/>
                <a:gd name="T7" fmla="*/ 176 h 192"/>
                <a:gd name="T8" fmla="*/ 16 w 128"/>
                <a:gd name="T9" fmla="*/ 192 h 192"/>
                <a:gd name="T10" fmla="*/ 112 w 128"/>
                <a:gd name="T11" fmla="*/ 192 h 192"/>
                <a:gd name="T12" fmla="*/ 128 w 128"/>
                <a:gd name="T13" fmla="*/ 176 h 192"/>
                <a:gd name="T14" fmla="*/ 128 w 128"/>
                <a:gd name="T15" fmla="*/ 16 h 192"/>
                <a:gd name="T16" fmla="*/ 112 w 128"/>
                <a:gd name="T17" fmla="*/ 0 h 192"/>
                <a:gd name="T18" fmla="*/ 51 w 128"/>
                <a:gd name="T19" fmla="*/ 16 h 192"/>
                <a:gd name="T20" fmla="*/ 77 w 128"/>
                <a:gd name="T21" fmla="*/ 16 h 192"/>
                <a:gd name="T22" fmla="*/ 81 w 128"/>
                <a:gd name="T23" fmla="*/ 20 h 192"/>
                <a:gd name="T24" fmla="*/ 77 w 128"/>
                <a:gd name="T25" fmla="*/ 24 h 192"/>
                <a:gd name="T26" fmla="*/ 51 w 128"/>
                <a:gd name="T27" fmla="*/ 24 h 192"/>
                <a:gd name="T28" fmla="*/ 47 w 128"/>
                <a:gd name="T29" fmla="*/ 20 h 192"/>
                <a:gd name="T30" fmla="*/ 51 w 128"/>
                <a:gd name="T31" fmla="*/ 16 h 192"/>
                <a:gd name="T32" fmla="*/ 69 w 128"/>
                <a:gd name="T33" fmla="*/ 177 h 192"/>
                <a:gd name="T34" fmla="*/ 60 w 128"/>
                <a:gd name="T35" fmla="*/ 177 h 192"/>
                <a:gd name="T36" fmla="*/ 55 w 128"/>
                <a:gd name="T37" fmla="*/ 172 h 192"/>
                <a:gd name="T38" fmla="*/ 60 w 128"/>
                <a:gd name="T39" fmla="*/ 168 h 192"/>
                <a:gd name="T40" fmla="*/ 69 w 128"/>
                <a:gd name="T41" fmla="*/ 168 h 192"/>
                <a:gd name="T42" fmla="*/ 73 w 128"/>
                <a:gd name="T43" fmla="*/ 172 h 192"/>
                <a:gd name="T44" fmla="*/ 69 w 128"/>
                <a:gd name="T45" fmla="*/ 177 h 192"/>
                <a:gd name="T46" fmla="*/ 112 w 128"/>
                <a:gd name="T47" fmla="*/ 156 h 192"/>
                <a:gd name="T48" fmla="*/ 108 w 128"/>
                <a:gd name="T49" fmla="*/ 160 h 192"/>
                <a:gd name="T50" fmla="*/ 20 w 128"/>
                <a:gd name="T51" fmla="*/ 160 h 192"/>
                <a:gd name="T52" fmla="*/ 16 w 128"/>
                <a:gd name="T53" fmla="*/ 156 h 192"/>
                <a:gd name="T54" fmla="*/ 16 w 128"/>
                <a:gd name="T55" fmla="*/ 36 h 192"/>
                <a:gd name="T56" fmla="*/ 20 w 128"/>
                <a:gd name="T57" fmla="*/ 32 h 192"/>
                <a:gd name="T58" fmla="*/ 108 w 128"/>
                <a:gd name="T59" fmla="*/ 32 h 192"/>
                <a:gd name="T60" fmla="*/ 112 w 128"/>
                <a:gd name="T61" fmla="*/ 36 h 192"/>
                <a:gd name="T62" fmla="*/ 112 w 128"/>
                <a:gd name="T63" fmla="*/ 156 h 1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28" h="192">
                  <a:moveTo>
                    <a:pt x="112" y="0"/>
                  </a:moveTo>
                  <a:cubicBezTo>
                    <a:pt x="16" y="0"/>
                    <a:pt x="16" y="0"/>
                    <a:pt x="16" y="0"/>
                  </a:cubicBezTo>
                  <a:cubicBezTo>
                    <a:pt x="7" y="0"/>
                    <a:pt x="0" y="7"/>
                    <a:pt x="0" y="16"/>
                  </a:cubicBezTo>
                  <a:cubicBezTo>
                    <a:pt x="0" y="176"/>
                    <a:pt x="0" y="176"/>
                    <a:pt x="0" y="176"/>
                  </a:cubicBezTo>
                  <a:cubicBezTo>
                    <a:pt x="0" y="185"/>
                    <a:pt x="7" y="192"/>
                    <a:pt x="16" y="192"/>
                  </a:cubicBezTo>
                  <a:cubicBezTo>
                    <a:pt x="112" y="192"/>
                    <a:pt x="112" y="192"/>
                    <a:pt x="112" y="192"/>
                  </a:cubicBezTo>
                  <a:cubicBezTo>
                    <a:pt x="121" y="192"/>
                    <a:pt x="128" y="185"/>
                    <a:pt x="128" y="176"/>
                  </a:cubicBezTo>
                  <a:cubicBezTo>
                    <a:pt x="128" y="16"/>
                    <a:pt x="128" y="16"/>
                    <a:pt x="128" y="16"/>
                  </a:cubicBezTo>
                  <a:cubicBezTo>
                    <a:pt x="128" y="7"/>
                    <a:pt x="121" y="0"/>
                    <a:pt x="112" y="0"/>
                  </a:cubicBezTo>
                  <a:close/>
                  <a:moveTo>
                    <a:pt x="51" y="16"/>
                  </a:moveTo>
                  <a:cubicBezTo>
                    <a:pt x="77" y="16"/>
                    <a:pt x="77" y="16"/>
                    <a:pt x="77" y="16"/>
                  </a:cubicBezTo>
                  <a:cubicBezTo>
                    <a:pt x="79" y="16"/>
                    <a:pt x="81" y="18"/>
                    <a:pt x="81" y="20"/>
                  </a:cubicBezTo>
                  <a:cubicBezTo>
                    <a:pt x="81" y="22"/>
                    <a:pt x="79" y="24"/>
                    <a:pt x="77" y="24"/>
                  </a:cubicBezTo>
                  <a:cubicBezTo>
                    <a:pt x="51" y="24"/>
                    <a:pt x="51" y="24"/>
                    <a:pt x="51" y="24"/>
                  </a:cubicBezTo>
                  <a:cubicBezTo>
                    <a:pt x="49" y="24"/>
                    <a:pt x="47" y="22"/>
                    <a:pt x="47" y="20"/>
                  </a:cubicBezTo>
                  <a:cubicBezTo>
                    <a:pt x="47" y="18"/>
                    <a:pt x="49" y="16"/>
                    <a:pt x="51" y="16"/>
                  </a:cubicBezTo>
                  <a:close/>
                  <a:moveTo>
                    <a:pt x="69" y="177"/>
                  </a:moveTo>
                  <a:cubicBezTo>
                    <a:pt x="60" y="177"/>
                    <a:pt x="60" y="177"/>
                    <a:pt x="60" y="177"/>
                  </a:cubicBezTo>
                  <a:cubicBezTo>
                    <a:pt x="57" y="177"/>
                    <a:pt x="55" y="174"/>
                    <a:pt x="55" y="172"/>
                  </a:cubicBezTo>
                  <a:cubicBezTo>
                    <a:pt x="55" y="170"/>
                    <a:pt x="57" y="168"/>
                    <a:pt x="60" y="168"/>
                  </a:cubicBezTo>
                  <a:cubicBezTo>
                    <a:pt x="69" y="168"/>
                    <a:pt x="69" y="168"/>
                    <a:pt x="69" y="168"/>
                  </a:cubicBezTo>
                  <a:cubicBezTo>
                    <a:pt x="71" y="168"/>
                    <a:pt x="73" y="170"/>
                    <a:pt x="73" y="172"/>
                  </a:cubicBezTo>
                  <a:cubicBezTo>
                    <a:pt x="73" y="174"/>
                    <a:pt x="71" y="177"/>
                    <a:pt x="69" y="177"/>
                  </a:cubicBezTo>
                  <a:close/>
                  <a:moveTo>
                    <a:pt x="112" y="156"/>
                  </a:moveTo>
                  <a:cubicBezTo>
                    <a:pt x="112" y="158"/>
                    <a:pt x="110" y="160"/>
                    <a:pt x="108" y="160"/>
                  </a:cubicBezTo>
                  <a:cubicBezTo>
                    <a:pt x="20" y="160"/>
                    <a:pt x="20" y="160"/>
                    <a:pt x="20" y="160"/>
                  </a:cubicBezTo>
                  <a:cubicBezTo>
                    <a:pt x="18" y="160"/>
                    <a:pt x="16" y="158"/>
                    <a:pt x="16" y="156"/>
                  </a:cubicBezTo>
                  <a:cubicBezTo>
                    <a:pt x="16" y="36"/>
                    <a:pt x="16" y="36"/>
                    <a:pt x="16" y="36"/>
                  </a:cubicBezTo>
                  <a:cubicBezTo>
                    <a:pt x="16" y="34"/>
                    <a:pt x="18" y="32"/>
                    <a:pt x="20" y="32"/>
                  </a:cubicBezTo>
                  <a:cubicBezTo>
                    <a:pt x="108" y="32"/>
                    <a:pt x="108" y="32"/>
                    <a:pt x="108" y="32"/>
                  </a:cubicBezTo>
                  <a:cubicBezTo>
                    <a:pt x="110" y="32"/>
                    <a:pt x="112" y="34"/>
                    <a:pt x="112" y="36"/>
                  </a:cubicBezTo>
                  <a:lnTo>
                    <a:pt x="112" y="156"/>
                  </a:lnTo>
                  <a:close/>
                </a:path>
              </a:pathLst>
            </a:custGeom>
            <a:solidFill>
              <a:srgbClr val="1E283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/>
            </a:p>
          </p:txBody>
        </p:sp>
      </p:grpSp>
      <p:sp>
        <p:nvSpPr>
          <p:cNvPr id="75" name="TextBox 74"/>
          <p:cNvSpPr txBox="1"/>
          <p:nvPr/>
        </p:nvSpPr>
        <p:spPr>
          <a:xfrm>
            <a:off x="2365790" y="3768109"/>
            <a:ext cx="432000" cy="432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  <a:sym typeface="Wingdings"/>
              </a:rPr>
              <a:t></a:t>
            </a:r>
            <a:endParaRPr lang="zh-CN" altLang="en-US" sz="28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6" name="TextBox 75"/>
          <p:cNvSpPr txBox="1"/>
          <p:nvPr/>
        </p:nvSpPr>
        <p:spPr>
          <a:xfrm>
            <a:off x="2294217" y="2550835"/>
            <a:ext cx="432000" cy="432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  <a:sym typeface="Wingdings"/>
              </a:rPr>
              <a:t></a:t>
            </a:r>
            <a:endParaRPr lang="zh-CN" altLang="en-US" sz="28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72" name="Picture 5"/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77081" y="2245315"/>
            <a:ext cx="585925" cy="6110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2" name="Title 1"/>
          <p:cNvSpPr txBox="1"/>
          <p:nvPr/>
        </p:nvSpPr>
        <p:spPr>
          <a:xfrm>
            <a:off x="323093" y="4659982"/>
            <a:ext cx="7455684" cy="216024"/>
          </a:xfrm>
          <a:prstGeom prst="rect">
            <a:avLst/>
          </a:prstGeom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zh-CN"/>
            </a:defPPr>
            <a:lvl1pPr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285750" indent="-285750">
              <a:buFont typeface="Wingdings" pitchFamily="2" charset="2"/>
              <a:buChar char="p"/>
            </a:pPr>
            <a:r>
              <a:rPr lang="zh-CN" altLang="en-US" sz="1400" smtClean="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跨越开单、装卸货由接货司机完成，无门店不需要“门店标准化”操作</a:t>
            </a:r>
            <a:endParaRPr lang="zh-CN" altLang="en-US" sz="1400">
              <a:latin typeface="华文细黑" pitchFamily="2" charset="-122"/>
              <a:ea typeface="华文细黑" pitchFamily="2" charset="-122"/>
              <a:cs typeface="华文黑体" pitchFamily="2" charset="-122"/>
            </a:endParaRPr>
          </a:p>
        </p:txBody>
      </p:sp>
      <p:grpSp>
        <p:nvGrpSpPr>
          <p:cNvPr id="99" name="组合 98"/>
          <p:cNvGrpSpPr/>
          <p:nvPr/>
        </p:nvGrpSpPr>
        <p:grpSpPr>
          <a:xfrm>
            <a:off x="7012496" y="505015"/>
            <a:ext cx="1702991" cy="246779"/>
            <a:chOff x="7012496" y="505015"/>
            <a:chExt cx="1702991" cy="246779"/>
          </a:xfrm>
        </p:grpSpPr>
        <p:sp>
          <p:nvSpPr>
            <p:cNvPr id="136" name="矩形 135"/>
            <p:cNvSpPr/>
            <p:nvPr/>
          </p:nvSpPr>
          <p:spPr>
            <a:xfrm>
              <a:off x="7820434" y="521023"/>
              <a:ext cx="784014" cy="216024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1400" smtClean="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137" name="矩形 136"/>
            <p:cNvSpPr/>
            <p:nvPr/>
          </p:nvSpPr>
          <p:spPr>
            <a:xfrm>
              <a:off x="7012496" y="521023"/>
              <a:ext cx="784014" cy="216024"/>
            </a:xfrm>
            <a:prstGeom prst="rect">
              <a:avLst/>
            </a:prstGeom>
            <a:solidFill>
              <a:srgbClr val="FAAF1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1400" smtClean="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138" name="Title 1"/>
            <p:cNvSpPr txBox="1"/>
            <p:nvPr/>
          </p:nvSpPr>
          <p:spPr bwMode="auto">
            <a:xfrm>
              <a:off x="7046322" y="505015"/>
              <a:ext cx="956597" cy="24677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defTabSz="4572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+mn-ea"/>
                  <a:ea typeface="+mn-ea"/>
                  <a:cs typeface="Arial"/>
                </a:defRPr>
              </a:lvl1pPr>
              <a:lvl2pPr marL="457189" algn="l" defTabSz="457200" rtl="0" eaLnBrk="0" fontAlgn="base" hangingPunct="0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cs typeface="Arial"/>
                </a:defRPr>
              </a:lvl2pPr>
              <a:lvl3pPr marL="914378" algn="l" defTabSz="457200" rtl="0" eaLnBrk="0" fontAlgn="base" hangingPunct="0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cs typeface="Arial"/>
                </a:defRPr>
              </a:lvl3pPr>
              <a:lvl4pPr marL="1371566" algn="l" defTabSz="457200" rtl="0" eaLnBrk="0" fontAlgn="base" hangingPunct="0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cs typeface="Arial"/>
                </a:defRPr>
              </a:lvl4pPr>
              <a:lvl5pPr marL="1828754" algn="l" defTabSz="457200" rtl="0" eaLnBrk="0" fontAlgn="base" hangingPunct="0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cs typeface="Arial"/>
                </a:defRPr>
              </a:lvl5pPr>
              <a:lvl6pPr marL="457200" algn="l" defTabSz="457200" rtl="0" eaLnBrk="1" fontAlgn="base" latinLnBrk="0" hangingPunct="1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600" kern="1200">
                  <a:solidFill>
                    <a:srgbClr val="000000"/>
                  </a:solidFill>
                  <a:latin typeface="Arial" pitchFamily="-106" charset="0"/>
                  <a:ea typeface="ＭＳ Ｐゴシック" pitchFamily="-106" charset="-128"/>
                  <a:cs typeface="+mn-cs"/>
                </a:defRPr>
              </a:lvl6pPr>
              <a:lvl7pPr marL="914400" algn="l" defTabSz="457200" rtl="0" eaLnBrk="1" fontAlgn="base" latinLnBrk="0" hangingPunct="1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600" kern="1200">
                  <a:solidFill>
                    <a:srgbClr val="000000"/>
                  </a:solidFill>
                  <a:latin typeface="Arial" pitchFamily="-106" charset="0"/>
                  <a:ea typeface="ＭＳ Ｐゴシック" pitchFamily="-106" charset="-128"/>
                  <a:cs typeface="+mn-cs"/>
                </a:defRPr>
              </a:lvl7pPr>
              <a:lvl8pPr marL="1371600" algn="l" defTabSz="457200" rtl="0" eaLnBrk="1" fontAlgn="base" latinLnBrk="0" hangingPunct="1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600" kern="1200">
                  <a:solidFill>
                    <a:srgbClr val="000000"/>
                  </a:solidFill>
                  <a:latin typeface="Arial" pitchFamily="-106" charset="0"/>
                  <a:ea typeface="ＭＳ Ｐゴシック" pitchFamily="-106" charset="-128"/>
                  <a:cs typeface="+mn-cs"/>
                </a:defRPr>
              </a:lvl8pPr>
              <a:lvl9pPr marL="1828800" algn="l" defTabSz="457200" rtl="0" eaLnBrk="1" fontAlgn="base" latinLnBrk="0" hangingPunct="1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600" kern="1200">
                  <a:solidFill>
                    <a:srgbClr val="000000"/>
                  </a:solidFill>
                  <a:latin typeface="Arial" pitchFamily="-106" charset="0"/>
                  <a:ea typeface="ＭＳ Ｐゴシック" pitchFamily="-106" charset="-128"/>
                  <a:cs typeface="+mn-cs"/>
                </a:defRPr>
              </a:lvl9pPr>
            </a:lstStyle>
            <a:p>
              <a:r>
                <a:rPr lang="zh-CN" altLang="en-US" sz="1100" smtClean="0">
                  <a:solidFill>
                    <a:schemeClr val="tx1"/>
                  </a:solidFill>
                  <a:latin typeface="华文细黑" pitchFamily="2" charset="-122"/>
                  <a:ea typeface="华文细黑" pitchFamily="2" charset="-122"/>
                </a:rPr>
                <a:t>同行对标</a:t>
              </a:r>
              <a:endParaRPr lang="zh-CN" altLang="en-US" sz="110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139" name="Title 1"/>
            <p:cNvSpPr txBox="1"/>
            <p:nvPr/>
          </p:nvSpPr>
          <p:spPr bwMode="auto">
            <a:xfrm>
              <a:off x="7758890" y="505015"/>
              <a:ext cx="956597" cy="24677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defTabSz="4572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+mn-ea"/>
                  <a:ea typeface="+mn-ea"/>
                  <a:cs typeface="Arial"/>
                </a:defRPr>
              </a:lvl1pPr>
              <a:lvl2pPr marL="457189" algn="l" defTabSz="457200" rtl="0" eaLnBrk="0" fontAlgn="base" hangingPunct="0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cs typeface="Arial"/>
                </a:defRPr>
              </a:lvl2pPr>
              <a:lvl3pPr marL="914378" algn="l" defTabSz="457200" rtl="0" eaLnBrk="0" fontAlgn="base" hangingPunct="0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cs typeface="Arial"/>
                </a:defRPr>
              </a:lvl3pPr>
              <a:lvl4pPr marL="1371566" algn="l" defTabSz="457200" rtl="0" eaLnBrk="0" fontAlgn="base" hangingPunct="0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cs typeface="Arial"/>
                </a:defRPr>
              </a:lvl4pPr>
              <a:lvl5pPr marL="1828754" algn="l" defTabSz="457200" rtl="0" eaLnBrk="0" fontAlgn="base" hangingPunct="0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cs typeface="Arial"/>
                </a:defRPr>
              </a:lvl5pPr>
              <a:lvl6pPr marL="457200" algn="l" defTabSz="457200" rtl="0" eaLnBrk="1" fontAlgn="base" latinLnBrk="0" hangingPunct="1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600" kern="1200">
                  <a:solidFill>
                    <a:srgbClr val="000000"/>
                  </a:solidFill>
                  <a:latin typeface="Arial" pitchFamily="-106" charset="0"/>
                  <a:ea typeface="ＭＳ Ｐゴシック" pitchFamily="-106" charset="-128"/>
                  <a:cs typeface="+mn-cs"/>
                </a:defRPr>
              </a:lvl6pPr>
              <a:lvl7pPr marL="914400" algn="l" defTabSz="457200" rtl="0" eaLnBrk="1" fontAlgn="base" latinLnBrk="0" hangingPunct="1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600" kern="1200">
                  <a:solidFill>
                    <a:srgbClr val="000000"/>
                  </a:solidFill>
                  <a:latin typeface="Arial" pitchFamily="-106" charset="0"/>
                  <a:ea typeface="ＭＳ Ｐゴシック" pitchFamily="-106" charset="-128"/>
                  <a:cs typeface="+mn-cs"/>
                </a:defRPr>
              </a:lvl7pPr>
              <a:lvl8pPr marL="1371600" algn="l" defTabSz="457200" rtl="0" eaLnBrk="1" fontAlgn="base" latinLnBrk="0" hangingPunct="1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600" kern="1200">
                  <a:solidFill>
                    <a:srgbClr val="000000"/>
                  </a:solidFill>
                  <a:latin typeface="Arial" pitchFamily="-106" charset="0"/>
                  <a:ea typeface="ＭＳ Ｐゴシック" pitchFamily="-106" charset="-128"/>
                  <a:cs typeface="+mn-cs"/>
                </a:defRPr>
              </a:lvl8pPr>
              <a:lvl9pPr marL="1828800" algn="l" defTabSz="457200" rtl="0" eaLnBrk="1" fontAlgn="base" latinLnBrk="0" hangingPunct="1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600" kern="1200">
                  <a:solidFill>
                    <a:srgbClr val="000000"/>
                  </a:solidFill>
                  <a:latin typeface="Arial" pitchFamily="-106" charset="0"/>
                  <a:ea typeface="ＭＳ Ｐゴシック" pitchFamily="-106" charset="-128"/>
                  <a:cs typeface="+mn-cs"/>
                </a:defRPr>
              </a:lvl9pPr>
            </a:lstStyle>
            <a:p>
              <a:r>
                <a:rPr lang="zh-CN" altLang="en-US" sz="1100" smtClean="0">
                  <a:solidFill>
                    <a:schemeClr val="tx1"/>
                  </a:solidFill>
                  <a:latin typeface="华文细黑" pitchFamily="2" charset="-122"/>
                  <a:ea typeface="华文细黑" pitchFamily="2" charset="-122"/>
                </a:rPr>
                <a:t>方案及试点</a:t>
              </a:r>
              <a:endParaRPr lang="zh-CN" altLang="en-US" sz="110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243883291"/>
      </p:ext>
    </p:ext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 txBox="1"/>
          <p:nvPr/>
        </p:nvSpPr>
        <p:spPr>
          <a:xfrm>
            <a:off x="571472" y="-18"/>
            <a:ext cx="7500990" cy="473202"/>
          </a:xfrm>
          <a:prstGeom prst="rect">
            <a:avLst/>
          </a:prstGeom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zh-CN"/>
            </a:defPPr>
            <a:lvl1pPr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80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跨越对标</a:t>
            </a:r>
            <a:r>
              <a:rPr lang="en-US" altLang="zh-CN" sz="180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——</a:t>
            </a:r>
            <a:r>
              <a:rPr lang="zh-CN" altLang="en-US" sz="1800" smtClean="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销售五级三阶制绩效激励及半强制式人才梯队培养机制</a:t>
            </a:r>
            <a:endParaRPr lang="zh-CN" altLang="en-US" sz="1800">
              <a:latin typeface="华文细黑" pitchFamily="2" charset="-122"/>
              <a:ea typeface="华文细黑" pitchFamily="2" charset="-122"/>
              <a:cs typeface="华文黑体" pitchFamily="2" charset="-122"/>
            </a:endParaRPr>
          </a:p>
        </p:txBody>
      </p:sp>
      <p:grpSp>
        <p:nvGrpSpPr>
          <p:cNvPr id="115" name="组合 114"/>
          <p:cNvGrpSpPr/>
          <p:nvPr/>
        </p:nvGrpSpPr>
        <p:grpSpPr>
          <a:xfrm>
            <a:off x="288033" y="713197"/>
            <a:ext cx="2736304" cy="4066120"/>
            <a:chOff x="288033" y="713197"/>
            <a:chExt cx="2736304" cy="3584139"/>
          </a:xfrm>
        </p:grpSpPr>
        <p:grpSp>
          <p:nvGrpSpPr>
            <p:cNvPr id="8" name="组合 7"/>
            <p:cNvGrpSpPr/>
            <p:nvPr/>
          </p:nvGrpSpPr>
          <p:grpSpPr>
            <a:xfrm>
              <a:off x="296658" y="747312"/>
              <a:ext cx="2511655" cy="3434004"/>
              <a:chOff x="1484282" y="1035894"/>
              <a:chExt cx="2511655" cy="3355643"/>
            </a:xfrm>
          </p:grpSpPr>
          <p:sp>
            <p:nvSpPr>
              <p:cNvPr id="56" name="上弧形箭头 195"/>
              <p:cNvSpPr/>
              <p:nvPr/>
            </p:nvSpPr>
            <p:spPr>
              <a:xfrm rot="16777540">
                <a:off x="924247" y="2779513"/>
                <a:ext cx="1986115" cy="584870"/>
              </a:xfrm>
              <a:prstGeom prst="curvedDownArrow">
                <a:avLst/>
              </a:prstGeom>
              <a:solidFill>
                <a:srgbClr val="FFC000"/>
              </a:solidFill>
            </p:spPr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 sz="1600" b="1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57" name="上弧形箭头 188"/>
              <p:cNvSpPr/>
              <p:nvPr/>
            </p:nvSpPr>
            <p:spPr>
              <a:xfrm rot="17093921">
                <a:off x="1376109" y="3291464"/>
                <a:ext cx="921115" cy="329809"/>
              </a:xfrm>
              <a:prstGeom prst="curvedDownArrow">
                <a:avLst/>
              </a:prstGeom>
              <a:solidFill>
                <a:srgbClr val="FFC000"/>
              </a:solidFill>
            </p:spPr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 sz="1600" b="1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58" name="矩形 198"/>
              <p:cNvSpPr/>
              <p:nvPr/>
            </p:nvSpPr>
            <p:spPr bwMode="auto">
              <a:xfrm>
                <a:off x="1484282" y="3267039"/>
                <a:ext cx="714380" cy="285752"/>
              </a:xfrm>
              <a:prstGeom prst="rect">
                <a:avLst/>
              </a:prstGeom>
              <a:noFill/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l" defTabSz="914378" rtl="0" eaLnBrk="1" latinLnBrk="0" hangingPunct="1">
                  <a:defRPr sz="1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l" defTabSz="914378" rtl="0" eaLnBrk="1" latinLnBrk="0" hangingPunct="1">
                  <a:defRPr sz="1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l" defTabSz="914378" rtl="0" eaLnBrk="1" latinLnBrk="0" hangingPunct="1">
                  <a:defRPr sz="1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l" defTabSz="914378" rtl="0" eaLnBrk="1" latinLnBrk="0" hangingPunct="1">
                  <a:defRPr sz="1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r>
                  <a:rPr kumimoji="0" lang="en-US" altLang="zh-CN" sz="900" b="1" i="0" u="none" strike="noStrike" cap="none" normalizeH="0" baseline="0">
                    <a:ln>
                      <a:noFill/>
                    </a:ln>
                    <a:effectLst/>
                    <a:latin typeface="华文细黑" pitchFamily="2" charset="-122"/>
                    <a:ea typeface="华文细黑" pitchFamily="2" charset="-122"/>
                    <a:cs typeface="ＭＳ Ｐゴシック" charset="0"/>
                  </a:rPr>
                  <a:t>1.5%</a:t>
                </a:r>
                <a:endParaRPr kumimoji="0" lang="zh-CN" altLang="en-US" sz="900" b="1" i="0" u="none" strike="noStrike" cap="none" normalizeH="0" baseline="0">
                  <a:ln>
                    <a:noFill/>
                  </a:ln>
                  <a:effectLst/>
                  <a:latin typeface="华文细黑" pitchFamily="2" charset="-122"/>
                  <a:ea typeface="华文细黑" pitchFamily="2" charset="-122"/>
                  <a:cs typeface="ＭＳ Ｐゴシック" charset="0"/>
                </a:endParaRPr>
              </a:p>
            </p:txBody>
          </p:sp>
          <p:grpSp>
            <p:nvGrpSpPr>
              <p:cNvPr id="59" name="组合 205"/>
              <p:cNvGrpSpPr/>
              <p:nvPr/>
            </p:nvGrpSpPr>
            <p:grpSpPr>
              <a:xfrm>
                <a:off x="1521444" y="1123989"/>
                <a:ext cx="2349358" cy="2947959"/>
                <a:chOff x="1377427" y="1123989"/>
                <a:chExt cx="2349358" cy="2947959"/>
              </a:xfrm>
            </p:grpSpPr>
            <p:grpSp>
              <p:nvGrpSpPr>
                <p:cNvPr id="77" name="组合 61"/>
                <p:cNvGrpSpPr/>
                <p:nvPr/>
              </p:nvGrpSpPr>
              <p:grpSpPr>
                <a:xfrm>
                  <a:off x="2224071" y="2643188"/>
                  <a:ext cx="857248" cy="1428760"/>
                  <a:chOff x="2340277" y="2643188"/>
                  <a:chExt cx="1028698" cy="1428760"/>
                </a:xfrm>
              </p:grpSpPr>
              <p:sp>
                <p:nvSpPr>
                  <p:cNvPr id="83" name="矩形 57"/>
                  <p:cNvSpPr/>
                  <p:nvPr/>
                </p:nvSpPr>
                <p:spPr bwMode="auto">
                  <a:xfrm>
                    <a:off x="2340277" y="2643188"/>
                    <a:ext cx="1028698" cy="285752"/>
                  </a:xfrm>
                  <a:prstGeom prst="rect">
                    <a:avLst/>
                  </a:prstGeom>
                  <a:noFill/>
                  <a:ln w="9525" cap="flat" cmpd="sng" algn="ctr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91440" tIns="45720" rIns="91440" bIns="45720" numCol="1" rtlCol="0" anchor="ctr" anchorCtr="0" compatLnSpc="1">
                    <a:prstTxWarp prst="textNoShape">
                      <a:avLst/>
                    </a:prstTxWarp>
                  </a:bodyPr>
                  <a:lstStyle>
                    <a:defPPr>
                      <a:defRPr lang="zh-CN"/>
                    </a:defPPr>
                    <a:lvl1pPr marL="0" indent="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11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indent="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11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indent="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11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indent="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11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indent="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11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indent="0" algn="l" defTabSz="914378" rtl="0" eaLnBrk="1" latinLnBrk="0" hangingPunct="1">
                      <a:defRPr sz="11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indent="0" algn="l" defTabSz="914378" rtl="0" eaLnBrk="1" latinLnBrk="0" hangingPunct="1">
                      <a:defRPr sz="11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indent="0" algn="l" defTabSz="914378" rtl="0" eaLnBrk="1" latinLnBrk="0" hangingPunct="1">
                      <a:defRPr sz="11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indent="0" algn="l" defTabSz="914378" rtl="0" eaLnBrk="1" latinLnBrk="0" hangingPunct="1">
                      <a:defRPr sz="11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marR="0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</a:pPr>
                    <a:r>
                      <a:rPr kumimoji="0" lang="zh-CN" altLang="en-US" b="1" i="0" u="none" strike="noStrike" cap="none" normalizeH="0" baseline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  <a:cs typeface="ＭＳ Ｐゴシック" charset="0"/>
                      </a:rPr>
                      <a:t>高级经理</a:t>
                    </a:r>
                  </a:p>
                </p:txBody>
              </p:sp>
              <p:sp>
                <p:nvSpPr>
                  <p:cNvPr id="84" name="矩形 59"/>
                  <p:cNvSpPr/>
                  <p:nvPr/>
                </p:nvSpPr>
                <p:spPr bwMode="auto">
                  <a:xfrm>
                    <a:off x="2500298" y="3143254"/>
                    <a:ext cx="857246" cy="285752"/>
                  </a:xfrm>
                  <a:prstGeom prst="rect">
                    <a:avLst/>
                  </a:prstGeom>
                  <a:noFill/>
                  <a:ln w="9525" cap="flat" cmpd="sng" algn="ctr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91440" tIns="45720" rIns="91440" bIns="45720" numCol="1" rtlCol="0" anchor="ctr" anchorCtr="0" compatLnSpc="1">
                    <a:prstTxWarp prst="textNoShape">
                      <a:avLst/>
                    </a:prstTxWarp>
                  </a:bodyPr>
                  <a:lstStyle>
                    <a:defPPr>
                      <a:defRPr lang="zh-CN"/>
                    </a:defPPr>
                    <a:lvl1pPr marL="0" indent="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11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indent="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11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indent="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11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indent="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11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indent="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11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indent="0" algn="l" defTabSz="914378" rtl="0" eaLnBrk="1" latinLnBrk="0" hangingPunct="1">
                      <a:defRPr sz="11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indent="0" algn="l" defTabSz="914378" rtl="0" eaLnBrk="1" latinLnBrk="0" hangingPunct="1">
                      <a:defRPr sz="11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indent="0" algn="l" defTabSz="914378" rtl="0" eaLnBrk="1" latinLnBrk="0" hangingPunct="1">
                      <a:defRPr sz="11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indent="0" algn="l" defTabSz="914378" rtl="0" eaLnBrk="1" latinLnBrk="0" hangingPunct="1">
                      <a:defRPr sz="11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marR="0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</a:pPr>
                    <a:r>
                      <a:rPr kumimoji="0" lang="zh-CN" altLang="en-US" b="1" i="0" u="none" strike="noStrike" cap="none" normalizeH="0" baseline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  <a:cs typeface="ＭＳ Ｐゴシック" charset="0"/>
                      </a:rPr>
                      <a:t>经理</a:t>
                    </a:r>
                  </a:p>
                </p:txBody>
              </p:sp>
              <p:sp>
                <p:nvSpPr>
                  <p:cNvPr id="85" name="矩形 60"/>
                  <p:cNvSpPr/>
                  <p:nvPr/>
                </p:nvSpPr>
                <p:spPr bwMode="auto">
                  <a:xfrm>
                    <a:off x="2500298" y="3786196"/>
                    <a:ext cx="857246" cy="285752"/>
                  </a:xfrm>
                  <a:prstGeom prst="rect">
                    <a:avLst/>
                  </a:prstGeom>
                  <a:noFill/>
                  <a:ln w="9525" cap="flat" cmpd="sng" algn="ctr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91440" tIns="45720" rIns="91440" bIns="45720" numCol="1" rtlCol="0" anchor="ctr" anchorCtr="0" compatLnSpc="1">
                    <a:prstTxWarp prst="textNoShape">
                      <a:avLst/>
                    </a:prstTxWarp>
                  </a:bodyPr>
                  <a:lstStyle>
                    <a:defPPr>
                      <a:defRPr lang="zh-CN"/>
                    </a:defPPr>
                    <a:lvl1pPr marL="0" indent="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11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indent="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11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indent="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11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indent="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11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indent="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11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indent="0" algn="l" defTabSz="914378" rtl="0" eaLnBrk="1" latinLnBrk="0" hangingPunct="1">
                      <a:defRPr sz="11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indent="0" algn="l" defTabSz="914378" rtl="0" eaLnBrk="1" latinLnBrk="0" hangingPunct="1">
                      <a:defRPr sz="11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indent="0" algn="l" defTabSz="914378" rtl="0" eaLnBrk="1" latinLnBrk="0" hangingPunct="1">
                      <a:defRPr sz="11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indent="0" algn="l" defTabSz="914378" rtl="0" eaLnBrk="1" latinLnBrk="0" hangingPunct="1">
                      <a:defRPr sz="11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marR="0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</a:pPr>
                    <a:r>
                      <a:rPr kumimoji="0" lang="zh-CN" altLang="en-US" b="1" i="0" u="none" strike="noStrike" cap="none" normalizeH="0" baseline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  <a:cs typeface="ＭＳ Ｐゴシック" charset="0"/>
                      </a:rPr>
                      <a:t>市场员</a:t>
                    </a:r>
                  </a:p>
                </p:txBody>
              </p:sp>
            </p:grpSp>
            <p:sp>
              <p:nvSpPr>
                <p:cNvPr id="78" name="矩形 70"/>
                <p:cNvSpPr/>
                <p:nvPr/>
              </p:nvSpPr>
              <p:spPr bwMode="auto">
                <a:xfrm>
                  <a:off x="1377427" y="2071863"/>
                  <a:ext cx="714380" cy="285752"/>
                </a:xfrm>
                <a:prstGeom prst="rect">
                  <a:avLst/>
                </a:prstGeom>
                <a:noFill/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91440" tIns="45720" rIns="91440" bIns="45720" numCol="1" rtlCol="0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indent="0" algn="l" defTabSz="914378" rtl="0" eaLnBrk="1" latinLnBrk="0" hangingPunct="1">
                    <a:defRPr sz="11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indent="0" algn="l" defTabSz="914378" rtl="0" eaLnBrk="1" latinLnBrk="0" hangingPunct="1">
                    <a:defRPr sz="11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indent="0" algn="l" defTabSz="914378" rtl="0" eaLnBrk="1" latinLnBrk="0" hangingPunct="1">
                    <a:defRPr sz="11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indent="0" algn="l" defTabSz="914378" rtl="0" eaLnBrk="1" latinLnBrk="0" hangingPunct="1">
                    <a:defRPr sz="11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</a:pPr>
                  <a:r>
                    <a:rPr kumimoji="0" lang="en-US" altLang="zh-CN" sz="900" b="1" i="0" u="none" strike="noStrike" cap="none" normalizeH="0" baseline="0">
                      <a:ln>
                        <a:noFill/>
                      </a:ln>
                      <a:effectLst/>
                      <a:latin typeface="华文细黑" pitchFamily="2" charset="-122"/>
                      <a:ea typeface="华文细黑" pitchFamily="2" charset="-122"/>
                      <a:cs typeface="ＭＳ Ｐゴシック" charset="0"/>
                    </a:rPr>
                    <a:t>0.5%</a:t>
                  </a:r>
                  <a:endParaRPr kumimoji="0" lang="zh-CN" altLang="en-US" sz="900" b="1" i="0" u="none" strike="noStrike" cap="none" normalizeH="0" baseline="0">
                    <a:ln>
                      <a:noFill/>
                    </a:ln>
                    <a:effectLst/>
                    <a:latin typeface="华文细黑" pitchFamily="2" charset="-122"/>
                    <a:ea typeface="华文细黑" pitchFamily="2" charset="-122"/>
                    <a:cs typeface="ＭＳ Ｐゴシック" charset="0"/>
                  </a:endParaRPr>
                </a:p>
              </p:txBody>
            </p:sp>
            <p:sp>
              <p:nvSpPr>
                <p:cNvPr id="79" name="左弧形箭头 196"/>
                <p:cNvSpPr/>
                <p:nvPr/>
              </p:nvSpPr>
              <p:spPr>
                <a:xfrm rot="9362217">
                  <a:off x="3091246" y="1123989"/>
                  <a:ext cx="516924" cy="1936597"/>
                </a:xfrm>
                <a:prstGeom prst="curvedRightArrow">
                  <a:avLst/>
                </a:prstGeom>
                <a:solidFill>
                  <a:schemeClr val="bg1">
                    <a:lumMod val="50000"/>
                  </a:schemeClr>
                </a:solidFill>
              </p:spPr>
              <p:txBody>
                <a:bodyPr wrap="square" rtlCol="0" anchor="ctr">
                  <a:no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1600" b="1"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  <p:sp>
              <p:nvSpPr>
                <p:cNvPr id="80" name="左弧形箭头 199"/>
                <p:cNvSpPr/>
                <p:nvPr/>
              </p:nvSpPr>
              <p:spPr>
                <a:xfrm rot="9437788">
                  <a:off x="3247328" y="1941891"/>
                  <a:ext cx="348328" cy="1109686"/>
                </a:xfrm>
                <a:prstGeom prst="curvedRightArrow">
                  <a:avLst/>
                </a:prstGeom>
                <a:solidFill>
                  <a:schemeClr val="bg1">
                    <a:lumMod val="50000"/>
                  </a:schemeClr>
                </a:solidFill>
              </p:spPr>
              <p:txBody>
                <a:bodyPr wrap="square" rtlCol="0" anchor="ctr">
                  <a:no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1600" b="1"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  <p:sp>
              <p:nvSpPr>
                <p:cNvPr id="81" name="矩形 200"/>
                <p:cNvSpPr/>
                <p:nvPr/>
              </p:nvSpPr>
              <p:spPr bwMode="auto">
                <a:xfrm>
                  <a:off x="3012405" y="1307498"/>
                  <a:ext cx="714380" cy="285752"/>
                </a:xfrm>
                <a:prstGeom prst="rect">
                  <a:avLst/>
                </a:prstGeom>
                <a:noFill/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91440" tIns="45720" rIns="91440" bIns="45720" numCol="1" rtlCol="0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indent="0" algn="l" defTabSz="914378" rtl="0" eaLnBrk="1" latinLnBrk="0" hangingPunct="1">
                    <a:defRPr sz="11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indent="0" algn="l" defTabSz="914378" rtl="0" eaLnBrk="1" latinLnBrk="0" hangingPunct="1">
                    <a:defRPr sz="11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indent="0" algn="l" defTabSz="914378" rtl="0" eaLnBrk="1" latinLnBrk="0" hangingPunct="1">
                    <a:defRPr sz="11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indent="0" algn="l" defTabSz="914378" rtl="0" eaLnBrk="1" latinLnBrk="0" hangingPunct="1">
                    <a:defRPr sz="11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</a:pPr>
                  <a:r>
                    <a:rPr kumimoji="0" lang="en-US" altLang="zh-CN" sz="900" b="1" i="0" u="none" strike="noStrike" cap="none" normalizeH="0" baseline="0">
                      <a:ln>
                        <a:noFill/>
                      </a:ln>
                      <a:effectLst/>
                      <a:latin typeface="华文细黑" pitchFamily="2" charset="-122"/>
                      <a:ea typeface="华文细黑" pitchFamily="2" charset="-122"/>
                      <a:cs typeface="ＭＳ Ｐゴシック" charset="0"/>
                    </a:rPr>
                    <a:t>0.5%</a:t>
                  </a:r>
                  <a:endParaRPr kumimoji="0" lang="zh-CN" altLang="en-US" sz="900" b="1" i="0" u="none" strike="noStrike" cap="none" normalizeH="0" baseline="0">
                    <a:ln>
                      <a:noFill/>
                    </a:ln>
                    <a:effectLst/>
                    <a:latin typeface="华文细黑" pitchFamily="2" charset="-122"/>
                    <a:ea typeface="华文细黑" pitchFamily="2" charset="-122"/>
                    <a:cs typeface="ＭＳ Ｐゴシック" charset="0"/>
                  </a:endParaRPr>
                </a:p>
              </p:txBody>
            </p:sp>
            <p:sp>
              <p:nvSpPr>
                <p:cNvPr id="82" name="矩形 201"/>
                <p:cNvSpPr/>
                <p:nvPr/>
              </p:nvSpPr>
              <p:spPr bwMode="auto">
                <a:xfrm>
                  <a:off x="2992518" y="2204117"/>
                  <a:ext cx="714380" cy="285752"/>
                </a:xfrm>
                <a:prstGeom prst="rect">
                  <a:avLst/>
                </a:prstGeom>
                <a:noFill/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91440" tIns="45720" rIns="91440" bIns="45720" numCol="1" rtlCol="0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indent="0" algn="l" defTabSz="914378" rtl="0" eaLnBrk="1" latinLnBrk="0" hangingPunct="1">
                    <a:defRPr sz="11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indent="0" algn="l" defTabSz="914378" rtl="0" eaLnBrk="1" latinLnBrk="0" hangingPunct="1">
                    <a:defRPr sz="11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indent="0" algn="l" defTabSz="914378" rtl="0" eaLnBrk="1" latinLnBrk="0" hangingPunct="1">
                    <a:defRPr sz="11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indent="0" algn="l" defTabSz="914378" rtl="0" eaLnBrk="1" latinLnBrk="0" hangingPunct="1">
                    <a:defRPr sz="11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</a:pPr>
                  <a:r>
                    <a:rPr kumimoji="0" lang="en-US" altLang="zh-CN" sz="900" b="1" i="0" u="none" strike="noStrike" cap="none" normalizeH="0" baseline="0">
                      <a:ln>
                        <a:noFill/>
                      </a:ln>
                      <a:effectLst/>
                      <a:latin typeface="华文细黑" pitchFamily="2" charset="-122"/>
                      <a:ea typeface="华文细黑" pitchFamily="2" charset="-122"/>
                      <a:cs typeface="ＭＳ Ｐゴシック" charset="0"/>
                    </a:rPr>
                    <a:t>1.5%</a:t>
                  </a:r>
                  <a:endParaRPr kumimoji="0" lang="zh-CN" altLang="en-US" sz="900" b="1" i="0" u="none" strike="noStrike" cap="none" normalizeH="0" baseline="0">
                    <a:ln>
                      <a:noFill/>
                    </a:ln>
                    <a:effectLst/>
                    <a:latin typeface="华文细黑" pitchFamily="2" charset="-122"/>
                    <a:ea typeface="华文细黑" pitchFamily="2" charset="-122"/>
                    <a:cs typeface="ＭＳ Ｐゴシック" charset="0"/>
                  </a:endParaRPr>
                </a:p>
              </p:txBody>
            </p:sp>
          </p:grpSp>
          <p:grpSp>
            <p:nvGrpSpPr>
              <p:cNvPr id="60" name="组合 59"/>
              <p:cNvGrpSpPr/>
              <p:nvPr/>
            </p:nvGrpSpPr>
            <p:grpSpPr>
              <a:xfrm>
                <a:off x="1702334" y="1035894"/>
                <a:ext cx="2293603" cy="3355643"/>
                <a:chOff x="5064479" y="1333042"/>
                <a:chExt cx="3044272" cy="2487083"/>
              </a:xfrm>
            </p:grpSpPr>
            <p:sp>
              <p:nvSpPr>
                <p:cNvPr id="61" name="Freeform 22"/>
                <p:cNvSpPr/>
                <p:nvPr/>
              </p:nvSpPr>
              <p:spPr bwMode="gray">
                <a:xfrm>
                  <a:off x="7510625" y="2947780"/>
                  <a:ext cx="598126" cy="872345"/>
                </a:xfrm>
                <a:custGeom>
                  <a:cxnLst>
                    <a:cxn ang="0">
                      <a:pos x="382" y="976"/>
                    </a:cxn>
                    <a:cxn ang="0">
                      <a:pos x="0" y="342"/>
                    </a:cxn>
                    <a:cxn ang="0">
                      <a:pos x="280" y="0"/>
                    </a:cxn>
                    <a:cxn ang="0">
                      <a:pos x="748" y="538"/>
                    </a:cxn>
                    <a:cxn ang="0">
                      <a:pos x="382" y="976"/>
                    </a:cxn>
                  </a:cxnLst>
                  <a:rect l="0" t="0" r="r" b="b"/>
                  <a:pathLst>
                    <a:path w="749" h="977">
                      <a:moveTo>
                        <a:pt x="382" y="976"/>
                      </a:moveTo>
                      <a:lnTo>
                        <a:pt x="0" y="342"/>
                      </a:lnTo>
                      <a:lnTo>
                        <a:pt x="280" y="0"/>
                      </a:lnTo>
                      <a:lnTo>
                        <a:pt x="748" y="538"/>
                      </a:lnTo>
                      <a:lnTo>
                        <a:pt x="382" y="976"/>
                      </a:lnTo>
                    </a:path>
                  </a:pathLst>
                </a:custGeom>
                <a:solidFill>
                  <a:srgbClr val="373C64"/>
                </a:solidFill>
                <a:ln w="12700" cap="rnd" cmpd="sng">
                  <a:noFill/>
                  <a:prstDash val="solid"/>
                  <a:round/>
                </a:ln>
                <a:effectLst/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62" name="Freeform 23"/>
                <p:cNvSpPr/>
                <p:nvPr/>
              </p:nvSpPr>
              <p:spPr bwMode="gray">
                <a:xfrm>
                  <a:off x="5364883" y="2947780"/>
                  <a:ext cx="2372386" cy="307508"/>
                </a:xfrm>
                <a:custGeom>
                  <a:cxnLst>
                    <a:cxn ang="0">
                      <a:pos x="0" y="343"/>
                    </a:cxn>
                    <a:cxn ang="0">
                      <a:pos x="2684" y="343"/>
                    </a:cxn>
                    <a:cxn ang="0">
                      <a:pos x="2963" y="0"/>
                    </a:cxn>
                    <a:cxn ang="0">
                      <a:pos x="531" y="1"/>
                    </a:cxn>
                    <a:cxn ang="0">
                      <a:pos x="0" y="343"/>
                    </a:cxn>
                  </a:cxnLst>
                  <a:rect l="0" t="0" r="r" b="b"/>
                  <a:pathLst>
                    <a:path w="2964" h="344">
                      <a:moveTo>
                        <a:pt x="0" y="343"/>
                      </a:moveTo>
                      <a:lnTo>
                        <a:pt x="2684" y="343"/>
                      </a:lnTo>
                      <a:lnTo>
                        <a:pt x="2963" y="0"/>
                      </a:lnTo>
                      <a:lnTo>
                        <a:pt x="531" y="1"/>
                      </a:lnTo>
                      <a:lnTo>
                        <a:pt x="0" y="343"/>
                      </a:lnTo>
                    </a:path>
                  </a:pathLst>
                </a:custGeom>
                <a:solidFill>
                  <a:schemeClr val="bg1">
                    <a:lumMod val="85000"/>
                  </a:schemeClr>
                </a:solidFill>
                <a:ln w="12700" cap="rnd" cmpd="sng">
                  <a:noFill/>
                  <a:prstDash val="solid"/>
                  <a:round/>
                </a:ln>
                <a:effectLst/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63" name="Freeform 24"/>
                <p:cNvSpPr/>
                <p:nvPr/>
              </p:nvSpPr>
              <p:spPr bwMode="gray">
                <a:xfrm>
                  <a:off x="5064479" y="3254002"/>
                  <a:ext cx="2754596" cy="566123"/>
                </a:xfrm>
                <a:custGeom>
                  <a:cxnLst>
                    <a:cxn ang="0">
                      <a:pos x="0" y="633"/>
                    </a:cxn>
                    <a:cxn ang="0">
                      <a:pos x="3442" y="633"/>
                    </a:cxn>
                    <a:cxn ang="0">
                      <a:pos x="3060" y="0"/>
                    </a:cxn>
                    <a:cxn ang="0">
                      <a:pos x="377" y="0"/>
                    </a:cxn>
                    <a:cxn ang="0">
                      <a:pos x="0" y="633"/>
                    </a:cxn>
                  </a:cxnLst>
                  <a:rect l="0" t="0" r="r" b="b"/>
                  <a:pathLst>
                    <a:path w="3442" h="634">
                      <a:moveTo>
                        <a:pt x="0" y="633"/>
                      </a:moveTo>
                      <a:lnTo>
                        <a:pt x="3442" y="633"/>
                      </a:lnTo>
                      <a:lnTo>
                        <a:pt x="3060" y="0"/>
                      </a:lnTo>
                      <a:lnTo>
                        <a:pt x="377" y="0"/>
                      </a:lnTo>
                      <a:lnTo>
                        <a:pt x="0" y="633"/>
                      </a:lnTo>
                    </a:path>
                  </a:pathLst>
                </a:custGeom>
                <a:solidFill>
                  <a:srgbClr val="373C64"/>
                </a:solidFill>
                <a:ln w="12700" cap="rnd" cmpd="sng">
                  <a:noFill/>
                  <a:prstDash val="solid"/>
                  <a:round/>
                </a:ln>
                <a:effectLst/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64" name="Freeform 25"/>
                <p:cNvSpPr/>
                <p:nvPr/>
              </p:nvSpPr>
              <p:spPr bwMode="gray">
                <a:xfrm>
                  <a:off x="7156577" y="2408677"/>
                  <a:ext cx="524366" cy="757833"/>
                </a:xfrm>
                <a:custGeom>
                  <a:cxnLst>
                    <a:cxn ang="0">
                      <a:pos x="0" y="230"/>
                    </a:cxn>
                    <a:cxn ang="0">
                      <a:pos x="387" y="848"/>
                    </a:cxn>
                    <a:cxn ang="0">
                      <a:pos x="654" y="531"/>
                    </a:cxn>
                    <a:cxn ang="0">
                      <a:pos x="188" y="0"/>
                    </a:cxn>
                    <a:cxn ang="0">
                      <a:pos x="0" y="230"/>
                    </a:cxn>
                  </a:cxnLst>
                  <a:rect l="0" t="0" r="r" b="b"/>
                  <a:pathLst>
                    <a:path w="655" h="849">
                      <a:moveTo>
                        <a:pt x="0" y="230"/>
                      </a:moveTo>
                      <a:lnTo>
                        <a:pt x="387" y="848"/>
                      </a:lnTo>
                      <a:lnTo>
                        <a:pt x="654" y="531"/>
                      </a:lnTo>
                      <a:lnTo>
                        <a:pt x="188" y="0"/>
                      </a:lnTo>
                      <a:lnTo>
                        <a:pt x="0" y="230"/>
                      </a:lnTo>
                    </a:path>
                  </a:pathLst>
                </a:custGeom>
                <a:solidFill>
                  <a:srgbClr val="373C64"/>
                </a:solidFill>
                <a:ln w="12700" cap="rnd" cmpd="sng">
                  <a:noFill/>
                  <a:prstDash val="solid"/>
                  <a:round/>
                </a:ln>
                <a:effectLst/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65" name="Freeform 26"/>
                <p:cNvSpPr/>
                <p:nvPr/>
              </p:nvSpPr>
              <p:spPr bwMode="gray">
                <a:xfrm>
                  <a:off x="5721612" y="2408677"/>
                  <a:ext cx="1583826" cy="204576"/>
                </a:xfrm>
                <a:custGeom>
                  <a:cxnLst>
                    <a:cxn ang="0">
                      <a:pos x="0" y="228"/>
                    </a:cxn>
                    <a:cxn ang="0">
                      <a:pos x="1791" y="228"/>
                    </a:cxn>
                    <a:cxn ang="0">
                      <a:pos x="1979" y="0"/>
                    </a:cxn>
                    <a:cxn ang="0">
                      <a:pos x="500" y="0"/>
                    </a:cxn>
                    <a:cxn ang="0">
                      <a:pos x="0" y="228"/>
                    </a:cxn>
                  </a:cxnLst>
                  <a:rect l="0" t="0" r="r" b="b"/>
                  <a:pathLst>
                    <a:path w="1980" h="229">
                      <a:moveTo>
                        <a:pt x="0" y="228"/>
                      </a:moveTo>
                      <a:lnTo>
                        <a:pt x="1791" y="228"/>
                      </a:lnTo>
                      <a:lnTo>
                        <a:pt x="1979" y="0"/>
                      </a:lnTo>
                      <a:lnTo>
                        <a:pt x="500" y="0"/>
                      </a:lnTo>
                      <a:lnTo>
                        <a:pt x="0" y="228"/>
                      </a:lnTo>
                    </a:path>
                  </a:pathLst>
                </a:custGeom>
                <a:solidFill>
                  <a:schemeClr val="bg1">
                    <a:lumMod val="85000"/>
                  </a:schemeClr>
                </a:solidFill>
                <a:ln w="12700" cap="rnd" cmpd="sng">
                  <a:noFill/>
                  <a:prstDash val="solid"/>
                  <a:round/>
                </a:ln>
                <a:effectLst/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66" name="Freeform 27"/>
                <p:cNvSpPr/>
                <p:nvPr/>
              </p:nvSpPr>
              <p:spPr bwMode="gray">
                <a:xfrm>
                  <a:off x="5415844" y="2611966"/>
                  <a:ext cx="2050525" cy="554544"/>
                </a:xfrm>
                <a:custGeom>
                  <a:cxnLst>
                    <a:cxn ang="0">
                      <a:pos x="0" y="620"/>
                    </a:cxn>
                    <a:cxn ang="0">
                      <a:pos x="2560" y="620"/>
                    </a:cxn>
                    <a:cxn ang="0">
                      <a:pos x="2172" y="0"/>
                    </a:cxn>
                    <a:cxn ang="0">
                      <a:pos x="382" y="0"/>
                    </a:cxn>
                    <a:cxn ang="0">
                      <a:pos x="0" y="620"/>
                    </a:cxn>
                  </a:cxnLst>
                  <a:rect l="0" t="0" r="r" b="b"/>
                  <a:pathLst>
                    <a:path w="2561" h="621">
                      <a:moveTo>
                        <a:pt x="0" y="620"/>
                      </a:moveTo>
                      <a:lnTo>
                        <a:pt x="2560" y="620"/>
                      </a:lnTo>
                      <a:lnTo>
                        <a:pt x="2172" y="0"/>
                      </a:lnTo>
                      <a:lnTo>
                        <a:pt x="382" y="0"/>
                      </a:lnTo>
                      <a:lnTo>
                        <a:pt x="0" y="620"/>
                      </a:lnTo>
                    </a:path>
                  </a:pathLst>
                </a:custGeom>
                <a:solidFill>
                  <a:srgbClr val="373C64"/>
                </a:solidFill>
                <a:ln w="12700" cap="rnd" cmpd="sng">
                  <a:noFill/>
                  <a:prstDash val="solid"/>
                  <a:round/>
                </a:ln>
                <a:effectLst/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67" name="Freeform 28"/>
                <p:cNvSpPr/>
                <p:nvPr/>
              </p:nvSpPr>
              <p:spPr bwMode="gray">
                <a:xfrm>
                  <a:off x="6798507" y="1861853"/>
                  <a:ext cx="450606" cy="658762"/>
                </a:xfrm>
                <a:custGeom>
                  <a:cxnLst>
                    <a:cxn ang="0">
                      <a:pos x="385" y="737"/>
                    </a:cxn>
                    <a:cxn ang="0">
                      <a:pos x="563" y="527"/>
                    </a:cxn>
                    <a:cxn ang="0">
                      <a:pos x="97" y="0"/>
                    </a:cxn>
                    <a:cxn ang="0">
                      <a:pos x="0" y="111"/>
                    </a:cxn>
                    <a:cxn ang="0">
                      <a:pos x="385" y="737"/>
                    </a:cxn>
                  </a:cxnLst>
                  <a:rect l="0" t="0" r="r" b="b"/>
                  <a:pathLst>
                    <a:path w="564" h="738">
                      <a:moveTo>
                        <a:pt x="385" y="737"/>
                      </a:moveTo>
                      <a:lnTo>
                        <a:pt x="563" y="527"/>
                      </a:lnTo>
                      <a:lnTo>
                        <a:pt x="97" y="0"/>
                      </a:lnTo>
                      <a:lnTo>
                        <a:pt x="0" y="111"/>
                      </a:lnTo>
                      <a:lnTo>
                        <a:pt x="385" y="737"/>
                      </a:lnTo>
                    </a:path>
                  </a:pathLst>
                </a:custGeom>
                <a:solidFill>
                  <a:srgbClr val="373C64"/>
                </a:solidFill>
                <a:ln w="12700" cap="rnd" cmpd="sng">
                  <a:noFill/>
                  <a:prstDash val="solid"/>
                  <a:round/>
                </a:ln>
                <a:effectLst/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68" name="Freeform 29"/>
                <p:cNvSpPr/>
                <p:nvPr/>
              </p:nvSpPr>
              <p:spPr bwMode="gray">
                <a:xfrm>
                  <a:off x="6083706" y="1861853"/>
                  <a:ext cx="791242" cy="99072"/>
                </a:xfrm>
                <a:custGeom>
                  <a:cxnLst>
                    <a:cxn ang="0">
                      <a:pos x="0" y="109"/>
                    </a:cxn>
                    <a:cxn ang="0">
                      <a:pos x="889" y="109"/>
                    </a:cxn>
                    <a:cxn ang="0">
                      <a:pos x="986" y="0"/>
                    </a:cxn>
                    <a:cxn ang="0">
                      <a:pos x="308" y="0"/>
                    </a:cxn>
                    <a:cxn ang="0">
                      <a:pos x="0" y="109"/>
                    </a:cxn>
                  </a:cxnLst>
                  <a:rect l="0" t="0" r="r" b="b"/>
                  <a:pathLst>
                    <a:path w="985" h="110">
                      <a:moveTo>
                        <a:pt x="0" y="109"/>
                      </a:moveTo>
                      <a:lnTo>
                        <a:pt x="889" y="109"/>
                      </a:lnTo>
                      <a:lnTo>
                        <a:pt x="986" y="0"/>
                      </a:lnTo>
                      <a:lnTo>
                        <a:pt x="308" y="0"/>
                      </a:lnTo>
                      <a:lnTo>
                        <a:pt x="0" y="109"/>
                      </a:lnTo>
                    </a:path>
                  </a:pathLst>
                </a:custGeom>
                <a:solidFill>
                  <a:schemeClr val="bg1">
                    <a:lumMod val="85000"/>
                  </a:schemeClr>
                </a:solidFill>
                <a:ln w="12700" cap="rnd" cmpd="sng">
                  <a:noFill/>
                  <a:prstDash val="solid"/>
                  <a:round/>
                </a:ln>
                <a:effectLst/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69" name="Freeform 30"/>
                <p:cNvSpPr/>
                <p:nvPr/>
              </p:nvSpPr>
              <p:spPr bwMode="gray">
                <a:xfrm>
                  <a:off x="5772574" y="1959638"/>
                  <a:ext cx="1335724" cy="560977"/>
                </a:xfrm>
                <a:custGeom>
                  <a:cxnLst>
                    <a:cxn ang="0">
                      <a:pos x="0" y="628"/>
                    </a:cxn>
                    <a:cxn ang="0">
                      <a:pos x="1668" y="628"/>
                    </a:cxn>
                    <a:cxn ang="0">
                      <a:pos x="1281" y="0"/>
                    </a:cxn>
                    <a:cxn ang="0">
                      <a:pos x="388" y="0"/>
                    </a:cxn>
                    <a:cxn ang="0">
                      <a:pos x="0" y="628"/>
                    </a:cxn>
                  </a:cxnLst>
                  <a:rect l="0" t="0" r="r" b="b"/>
                  <a:pathLst>
                    <a:path w="1669" h="629">
                      <a:moveTo>
                        <a:pt x="0" y="628"/>
                      </a:moveTo>
                      <a:lnTo>
                        <a:pt x="1668" y="628"/>
                      </a:lnTo>
                      <a:lnTo>
                        <a:pt x="1281" y="0"/>
                      </a:lnTo>
                      <a:lnTo>
                        <a:pt x="388" y="0"/>
                      </a:lnTo>
                      <a:lnTo>
                        <a:pt x="0" y="628"/>
                      </a:lnTo>
                    </a:path>
                  </a:pathLst>
                </a:custGeom>
                <a:solidFill>
                  <a:srgbClr val="373C64"/>
                </a:solidFill>
                <a:ln w="12700" cap="rnd" cmpd="sng">
                  <a:noFill/>
                  <a:prstDash val="solid"/>
                  <a:round/>
                </a:ln>
                <a:effectLst/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70" name="Freeform 31"/>
                <p:cNvSpPr/>
                <p:nvPr/>
              </p:nvSpPr>
              <p:spPr bwMode="gray">
                <a:xfrm>
                  <a:off x="6437754" y="1333042"/>
                  <a:ext cx="380869" cy="558404"/>
                </a:xfrm>
                <a:custGeom>
                  <a:cxnLst>
                    <a:cxn ang="0">
                      <a:pos x="387" y="624"/>
                    </a:cxn>
                    <a:cxn ang="0">
                      <a:pos x="476" y="527"/>
                    </a:cxn>
                    <a:cxn ang="0">
                      <a:pos x="0" y="0"/>
                    </a:cxn>
                    <a:cxn ang="0">
                      <a:pos x="387" y="624"/>
                    </a:cxn>
                  </a:cxnLst>
                  <a:rect l="0" t="0" r="r" b="b"/>
                  <a:pathLst>
                    <a:path w="477" h="625">
                      <a:moveTo>
                        <a:pt x="387" y="624"/>
                      </a:moveTo>
                      <a:lnTo>
                        <a:pt x="476" y="527"/>
                      </a:lnTo>
                      <a:lnTo>
                        <a:pt x="0" y="0"/>
                      </a:lnTo>
                      <a:lnTo>
                        <a:pt x="387" y="624"/>
                      </a:lnTo>
                    </a:path>
                  </a:pathLst>
                </a:custGeom>
                <a:solidFill>
                  <a:srgbClr val="373C64"/>
                </a:solidFill>
                <a:ln w="12700" cap="rnd" cmpd="sng">
                  <a:noFill/>
                  <a:prstDash val="solid"/>
                  <a:round/>
                </a:ln>
                <a:effectLst/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71" name="Freeform 32"/>
                <p:cNvSpPr/>
                <p:nvPr/>
              </p:nvSpPr>
              <p:spPr bwMode="gray">
                <a:xfrm>
                  <a:off x="6127962" y="1333042"/>
                  <a:ext cx="619583" cy="558404"/>
                </a:xfrm>
                <a:custGeom>
                  <a:cxnLst>
                    <a:cxn ang="0">
                      <a:pos x="0" y="624"/>
                    </a:cxn>
                    <a:cxn ang="0">
                      <a:pos x="772" y="624"/>
                    </a:cxn>
                    <a:cxn ang="0">
                      <a:pos x="387" y="0"/>
                    </a:cxn>
                    <a:cxn ang="0">
                      <a:pos x="0" y="624"/>
                    </a:cxn>
                  </a:cxnLst>
                  <a:rect l="0" t="0" r="r" b="b"/>
                  <a:pathLst>
                    <a:path w="773" h="625">
                      <a:moveTo>
                        <a:pt x="0" y="624"/>
                      </a:moveTo>
                      <a:lnTo>
                        <a:pt x="772" y="624"/>
                      </a:lnTo>
                      <a:lnTo>
                        <a:pt x="387" y="0"/>
                      </a:lnTo>
                      <a:lnTo>
                        <a:pt x="0" y="624"/>
                      </a:lnTo>
                    </a:path>
                  </a:pathLst>
                </a:custGeom>
                <a:solidFill>
                  <a:srgbClr val="373C64"/>
                </a:solidFill>
                <a:ln w="12700" cap="rnd" cmpd="sng">
                  <a:noFill/>
                  <a:prstDash val="solid"/>
                  <a:round/>
                </a:ln>
                <a:effectLst/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72" name="Text Box 33"/>
                <p:cNvSpPr txBox="1">
                  <a:spLocks noChangeArrowheads="1"/>
                </p:cNvSpPr>
                <p:nvPr/>
              </p:nvSpPr>
              <p:spPr bwMode="gray">
                <a:xfrm>
                  <a:off x="6170877" y="1457846"/>
                  <a:ext cx="569963" cy="276629"/>
                </a:xfrm>
                <a:prstGeom prst="rect">
                  <a:avLst/>
                </a:prstGeom>
                <a:noFill/>
                <a:ln w="9525" algn="ctr">
                  <a:noFill/>
                  <a:miter lim="800000"/>
                </a:ln>
                <a:effectLst/>
              </p:spPr>
              <p:txBody>
                <a:bodyPr wrap="square">
                  <a:sp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eaLnBrk="0" hangingPunct="0"/>
                  <a:endParaRPr lang="en-US" altLang="zh-CN" sz="1200" b="1">
                    <a:solidFill>
                      <a:schemeClr val="bg1"/>
                    </a:solidFill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73" name="Text Box 35"/>
                <p:cNvSpPr txBox="1">
                  <a:spLocks noChangeArrowheads="1"/>
                </p:cNvSpPr>
                <p:nvPr/>
              </p:nvSpPr>
              <p:spPr bwMode="gray">
                <a:xfrm>
                  <a:off x="6047040" y="3422874"/>
                  <a:ext cx="857867" cy="176837"/>
                </a:xfrm>
                <a:prstGeom prst="rect">
                  <a:avLst/>
                </a:prstGeom>
                <a:noFill/>
                <a:ln w="9525" algn="ctr">
                  <a:noFill/>
                  <a:miter lim="800000"/>
                </a:ln>
                <a:effectLst/>
              </p:spPr>
              <p:txBody>
                <a:bodyPr wrap="none">
                  <a:sp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eaLnBrk="0" hangingPunct="0"/>
                  <a:r>
                    <a:rPr lang="zh-CN" altLang="en-US" sz="1200" b="1">
                      <a:solidFill>
                        <a:schemeClr val="bg1"/>
                      </a:solidFill>
                      <a:latin typeface="华文细黑" pitchFamily="2" charset="-122"/>
                      <a:ea typeface="华文细黑" pitchFamily="2" charset="-122"/>
                    </a:rPr>
                    <a:t>市场员</a:t>
                  </a:r>
                  <a:endParaRPr lang="en-US" altLang="zh-CN" sz="1200" b="1">
                    <a:solidFill>
                      <a:schemeClr val="bg1"/>
                    </a:solidFill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74" name="Text Box 34"/>
                <p:cNvSpPr txBox="1">
                  <a:spLocks noChangeArrowheads="1"/>
                </p:cNvSpPr>
                <p:nvPr/>
              </p:nvSpPr>
              <p:spPr bwMode="gray">
                <a:xfrm>
                  <a:off x="6149168" y="2708494"/>
                  <a:ext cx="653614" cy="200617"/>
                </a:xfrm>
                <a:prstGeom prst="rect">
                  <a:avLst/>
                </a:prstGeom>
                <a:noFill/>
                <a:ln w="9525" algn="ctr">
                  <a:noFill/>
                  <a:miter lim="800000"/>
                </a:ln>
                <a:effectLst/>
              </p:spPr>
              <p:txBody>
                <a:bodyPr wrap="none">
                  <a:sp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eaLnBrk="0" hangingPunct="0"/>
                  <a:r>
                    <a:rPr lang="zh-CN" altLang="en-US" sz="1200" b="1">
                      <a:solidFill>
                        <a:schemeClr val="bg1"/>
                      </a:solidFill>
                      <a:latin typeface="华文细黑" pitchFamily="2" charset="-122"/>
                      <a:ea typeface="华文细黑" pitchFamily="2" charset="-122"/>
                    </a:rPr>
                    <a:t>经理</a:t>
                  </a:r>
                  <a:endParaRPr lang="en-US" altLang="zh-CN" sz="1200" b="1">
                    <a:solidFill>
                      <a:schemeClr val="bg1"/>
                    </a:solidFill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75" name="Text Box 33"/>
                <p:cNvSpPr txBox="1">
                  <a:spLocks noChangeArrowheads="1"/>
                </p:cNvSpPr>
                <p:nvPr/>
              </p:nvSpPr>
              <p:spPr bwMode="gray">
                <a:xfrm>
                  <a:off x="5898715" y="2100847"/>
                  <a:ext cx="1218513" cy="205302"/>
                </a:xfrm>
                <a:prstGeom prst="rect">
                  <a:avLst/>
                </a:prstGeom>
                <a:noFill/>
                <a:ln w="9525" algn="ctr">
                  <a:noFill/>
                  <a:miter lim="800000"/>
                </a:ln>
                <a:effectLst/>
              </p:spPr>
              <p:txBody>
                <a:bodyPr wrap="square">
                  <a:sp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eaLnBrk="0" hangingPunct="0"/>
                  <a:r>
                    <a:rPr lang="zh-CN" altLang="en-US" sz="1200" b="1">
                      <a:solidFill>
                        <a:schemeClr val="bg1"/>
                      </a:solidFill>
                      <a:latin typeface="华文细黑" pitchFamily="2" charset="-122"/>
                      <a:ea typeface="华文细黑" pitchFamily="2" charset="-122"/>
                    </a:rPr>
                    <a:t>高级经理</a:t>
                  </a:r>
                  <a:endParaRPr lang="en-US" altLang="zh-CN" sz="1200" b="1">
                    <a:solidFill>
                      <a:schemeClr val="bg1"/>
                    </a:solidFill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76" name="Text Box 33"/>
                <p:cNvSpPr txBox="1">
                  <a:spLocks noChangeArrowheads="1"/>
                </p:cNvSpPr>
                <p:nvPr/>
              </p:nvSpPr>
              <p:spPr bwMode="gray">
                <a:xfrm>
                  <a:off x="5868144" y="1579738"/>
                  <a:ext cx="1218513" cy="205302"/>
                </a:xfrm>
                <a:prstGeom prst="rect">
                  <a:avLst/>
                </a:prstGeom>
                <a:noFill/>
                <a:ln w="9525" algn="ctr">
                  <a:noFill/>
                  <a:miter lim="800000"/>
                </a:ln>
                <a:effectLst/>
              </p:spPr>
              <p:txBody>
                <a:bodyPr wrap="square">
                  <a:sp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eaLnBrk="0" hangingPunct="0"/>
                  <a:r>
                    <a:rPr lang="zh-CN" altLang="en-US" sz="1200" b="1">
                      <a:solidFill>
                        <a:schemeClr val="bg1"/>
                      </a:solidFill>
                      <a:latin typeface="华文细黑" pitchFamily="2" charset="-122"/>
                      <a:ea typeface="华文细黑" pitchFamily="2" charset="-122"/>
                    </a:rPr>
                    <a:t>总监</a:t>
                  </a:r>
                  <a:endParaRPr lang="en-US" altLang="zh-CN" sz="1200" b="1">
                    <a:solidFill>
                      <a:schemeClr val="bg1"/>
                    </a:solidFill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</p:grpSp>
        </p:grpSp>
        <p:sp>
          <p:nvSpPr>
            <p:cNvPr id="9" name="矩形 182"/>
            <p:cNvSpPr/>
            <p:nvPr/>
          </p:nvSpPr>
          <p:spPr>
            <a:xfrm>
              <a:off x="288033" y="713197"/>
              <a:ext cx="2736304" cy="3584139"/>
            </a:xfrm>
            <a:prstGeom prst="rect">
              <a:avLst/>
            </a:prstGeom>
            <a:noFill/>
            <a:ln w="9525">
              <a:solidFill>
                <a:schemeClr val="bg1">
                  <a:lumMod val="85000"/>
                </a:schemeClr>
              </a:solidFill>
              <a:prstDash val="dash"/>
            </a:ln>
          </p:spPr>
          <p:txBody>
            <a:bodyPr wrap="square" rtlCol="0" anchor="ctr">
              <a:no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1600" b="1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94" name="组合 93"/>
          <p:cNvGrpSpPr/>
          <p:nvPr/>
        </p:nvGrpSpPr>
        <p:grpSpPr>
          <a:xfrm>
            <a:off x="4285156" y="695068"/>
            <a:ext cx="3959252" cy="940578"/>
            <a:chOff x="3410596" y="564707"/>
            <a:chExt cx="5337868" cy="940578"/>
          </a:xfrm>
        </p:grpSpPr>
        <p:sp>
          <p:nvSpPr>
            <p:cNvPr id="88" name="矩形 181"/>
            <p:cNvSpPr/>
            <p:nvPr/>
          </p:nvSpPr>
          <p:spPr bwMode="auto">
            <a:xfrm>
              <a:off x="3410596" y="564707"/>
              <a:ext cx="5337868" cy="545902"/>
            </a:xfrm>
            <a:prstGeom prst="rect">
              <a:avLst/>
            </a:prstGeom>
            <a:noFill/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l" defTabSz="914378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l" defTabSz="914378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l" defTabSz="914378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l" defTabSz="914378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hangingPunct="0"/>
              <a:r>
                <a:rPr lang="zh-CN" altLang="en-US" b="1">
                  <a:latin typeface="华文细黑" pitchFamily="2" charset="-122"/>
                  <a:ea typeface="华文细黑" pitchFamily="2" charset="-122"/>
                  <a:cs typeface="ＭＳ Ｐゴシック" charset="0"/>
                </a:rPr>
                <a:t>五级组织设置，</a:t>
              </a:r>
              <a:r>
                <a:rPr lang="zh-CN" altLang="en-US" b="1">
                  <a:solidFill>
                    <a:srgbClr val="FF0000"/>
                  </a:solidFill>
                  <a:latin typeface="华文细黑" pitchFamily="2" charset="-122"/>
                  <a:ea typeface="华文细黑" pitchFamily="2" charset="-122"/>
                  <a:cs typeface="ＭＳ Ｐゴシック" charset="0"/>
                </a:rPr>
                <a:t>市场员至</a:t>
              </a:r>
              <a:r>
                <a:rPr lang="zh-CN" altLang="en-US" b="1" smtClean="0">
                  <a:solidFill>
                    <a:srgbClr val="FF0000"/>
                  </a:solidFill>
                  <a:latin typeface="华文细黑" pitchFamily="2" charset="-122"/>
                  <a:ea typeface="华文细黑" pitchFamily="2" charset="-122"/>
                  <a:cs typeface="ＭＳ Ｐゴシック" charset="0"/>
                </a:rPr>
                <a:t>总监四</a:t>
              </a:r>
              <a:r>
                <a:rPr lang="zh-CN" altLang="en-US" b="1">
                  <a:solidFill>
                    <a:srgbClr val="FF0000"/>
                  </a:solidFill>
                  <a:latin typeface="华文细黑" pitchFamily="2" charset="-122"/>
                  <a:ea typeface="华文细黑" pitchFamily="2" charset="-122"/>
                  <a:cs typeface="ＭＳ Ｐゴシック" charset="0"/>
                </a:rPr>
                <a:t>级</a:t>
              </a:r>
              <a:r>
                <a:rPr lang="en-US" altLang="zh-CN" b="1">
                  <a:solidFill>
                    <a:srgbClr val="FF0000"/>
                  </a:solidFill>
                  <a:latin typeface="华文细黑" pitchFamily="2" charset="-122"/>
                  <a:ea typeface="华文细黑" pitchFamily="2" charset="-122"/>
                  <a:cs typeface="ＭＳ Ｐゴシック" charset="0"/>
                </a:rPr>
                <a:t>+</a:t>
              </a:r>
              <a:r>
                <a:rPr lang="zh-CN" altLang="en-US" b="1">
                  <a:solidFill>
                    <a:srgbClr val="FF0000"/>
                  </a:solidFill>
                  <a:latin typeface="华文细黑" pitchFamily="2" charset="-122"/>
                  <a:ea typeface="华文细黑" pitchFamily="2" charset="-122"/>
                  <a:cs typeface="ＭＳ Ｐゴシック" charset="0"/>
                </a:rPr>
                <a:t>助理销售一级</a:t>
              </a:r>
              <a:endParaRPr lang="en-US" altLang="zh-CN" b="1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ＭＳ Ｐゴシック" charset="0"/>
              </a:endParaRPr>
            </a:p>
          </p:txBody>
        </p:sp>
        <p:sp>
          <p:nvSpPr>
            <p:cNvPr id="93" name="矩形 165"/>
            <p:cNvSpPr/>
            <p:nvPr/>
          </p:nvSpPr>
          <p:spPr bwMode="auto">
            <a:xfrm>
              <a:off x="3476280" y="959383"/>
              <a:ext cx="3714776" cy="545902"/>
            </a:xfrm>
            <a:prstGeom prst="rect">
              <a:avLst/>
            </a:prstGeom>
            <a:noFill/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l" defTabSz="914378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l" defTabSz="914378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l" defTabSz="914378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l" defTabSz="914378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171450" indent="-171450" defTabSz="914400" eaLnBrk="0" hangingPunct="0">
                <a:lnSpc>
                  <a:spcPct val="150000"/>
                </a:lnSpc>
                <a:buFont typeface="Wingdings" pitchFamily="2" charset="2"/>
                <a:buChar char="Ø"/>
              </a:pPr>
              <a:r>
                <a:rPr lang="zh-CN" altLang="en-US" sz="1050">
                  <a:latin typeface="华文细黑" pitchFamily="2" charset="-122"/>
                  <a:ea typeface="华文细黑" pitchFamily="2" charset="-122"/>
                  <a:cs typeface="ＭＳ Ｐゴシック" charset="0"/>
                </a:rPr>
                <a:t>市场员、经理、高级经理、总监销售四级</a:t>
              </a:r>
              <a:endParaRPr lang="en-US" altLang="zh-CN" sz="1050">
                <a:latin typeface="华文细黑" pitchFamily="2" charset="-122"/>
                <a:ea typeface="华文细黑" pitchFamily="2" charset="-122"/>
                <a:cs typeface="ＭＳ Ｐゴシック" charset="0"/>
              </a:endParaRPr>
            </a:p>
            <a:p>
              <a:pPr marL="171450" indent="-171450" defTabSz="914400" eaLnBrk="0" hangingPunct="0">
                <a:lnSpc>
                  <a:spcPct val="150000"/>
                </a:lnSpc>
                <a:buFont typeface="Wingdings" pitchFamily="2" charset="2"/>
                <a:buChar char="Ø"/>
              </a:pPr>
              <a:r>
                <a:rPr lang="zh-CN" altLang="en-US" sz="1050">
                  <a:latin typeface="华文细黑" pitchFamily="2" charset="-122"/>
                  <a:ea typeface="华文细黑" pitchFamily="2" charset="-122"/>
                  <a:cs typeface="ＭＳ Ｐゴシック" charset="0"/>
                </a:rPr>
                <a:t>市场员至总监皆配有助理销售</a:t>
              </a:r>
              <a:endParaRPr lang="en-US" altLang="zh-CN" sz="1050">
                <a:latin typeface="华文细黑" pitchFamily="2" charset="-122"/>
                <a:ea typeface="华文细黑" pitchFamily="2" charset="-122"/>
                <a:cs typeface="ＭＳ Ｐゴシック" charset="0"/>
              </a:endParaRPr>
            </a:p>
          </p:txBody>
        </p:sp>
      </p:grpSp>
      <p:cxnSp>
        <p:nvCxnSpPr>
          <p:cNvPr id="105" name="直接连接符 104"/>
          <p:cNvCxnSpPr/>
          <p:nvPr/>
        </p:nvCxnSpPr>
        <p:spPr bwMode="auto">
          <a:xfrm flipH="1">
            <a:off x="3405582" y="627534"/>
            <a:ext cx="0" cy="4223791"/>
          </a:xfrm>
          <a:prstGeom prst="line">
            <a:avLst/>
          </a:prstGeom>
          <a:solidFill>
            <a:srgbClr val="373C64"/>
          </a:solidFill>
          <a:ln w="50800" cap="flat" cmpd="sng" algn="ctr">
            <a:solidFill>
              <a:srgbClr val="373C64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grpSp>
        <p:nvGrpSpPr>
          <p:cNvPr id="106" name="组合 105"/>
          <p:cNvGrpSpPr/>
          <p:nvPr/>
        </p:nvGrpSpPr>
        <p:grpSpPr>
          <a:xfrm>
            <a:off x="3405582" y="4156502"/>
            <a:ext cx="230314" cy="89600"/>
            <a:chOff x="1633962" y="2712998"/>
            <a:chExt cx="247864" cy="81196"/>
          </a:xfrm>
        </p:grpSpPr>
        <p:cxnSp>
          <p:nvCxnSpPr>
            <p:cNvPr id="113" name="直接连接符 112"/>
            <p:cNvCxnSpPr/>
            <p:nvPr/>
          </p:nvCxnSpPr>
          <p:spPr bwMode="auto">
            <a:xfrm>
              <a:off x="1633962" y="2753596"/>
              <a:ext cx="216080" cy="0"/>
            </a:xfrm>
            <a:prstGeom prst="line">
              <a:avLst/>
            </a:prstGeom>
            <a:solidFill>
              <a:srgbClr val="373C64"/>
            </a:solidFill>
            <a:ln w="38100" cap="flat" cmpd="sng" algn="ctr">
              <a:solidFill>
                <a:srgbClr val="373C64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sp>
          <p:nvSpPr>
            <p:cNvPr id="114" name="椭圆 113"/>
            <p:cNvSpPr/>
            <p:nvPr/>
          </p:nvSpPr>
          <p:spPr bwMode="auto">
            <a:xfrm>
              <a:off x="1773786" y="2712998"/>
              <a:ext cx="108040" cy="81196"/>
            </a:xfrm>
            <a:prstGeom prst="ellipse">
              <a:avLst/>
            </a:prstGeom>
            <a:solidFill>
              <a:srgbClr val="373C64"/>
            </a:solidFill>
            <a:ln w="9525" cap="flat" cmpd="sng" algn="ctr">
              <a:solidFill>
                <a:srgbClr val="373C64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2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ea typeface="ＭＳ Ｐゴシック" charset="0"/>
                <a:cs typeface="ＭＳ Ｐゴシック" charset="0"/>
              </a:endParaRPr>
            </a:p>
          </p:txBody>
        </p:sp>
      </p:grpSp>
      <p:grpSp>
        <p:nvGrpSpPr>
          <p:cNvPr id="107" name="组合 106"/>
          <p:cNvGrpSpPr/>
          <p:nvPr/>
        </p:nvGrpSpPr>
        <p:grpSpPr>
          <a:xfrm>
            <a:off x="3405582" y="1131465"/>
            <a:ext cx="230314" cy="89600"/>
            <a:chOff x="1633962" y="2712998"/>
            <a:chExt cx="247864" cy="81196"/>
          </a:xfrm>
        </p:grpSpPr>
        <p:cxnSp>
          <p:nvCxnSpPr>
            <p:cNvPr id="111" name="直接连接符 110"/>
            <p:cNvCxnSpPr/>
            <p:nvPr/>
          </p:nvCxnSpPr>
          <p:spPr bwMode="auto">
            <a:xfrm>
              <a:off x="1633962" y="2753596"/>
              <a:ext cx="216080" cy="0"/>
            </a:xfrm>
            <a:prstGeom prst="line">
              <a:avLst/>
            </a:prstGeom>
            <a:solidFill>
              <a:srgbClr val="373C64"/>
            </a:solidFill>
            <a:ln w="38100" cap="flat" cmpd="sng" algn="ctr">
              <a:solidFill>
                <a:srgbClr val="373C64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sp>
          <p:nvSpPr>
            <p:cNvPr id="112" name="椭圆 111"/>
            <p:cNvSpPr/>
            <p:nvPr/>
          </p:nvSpPr>
          <p:spPr bwMode="auto">
            <a:xfrm>
              <a:off x="1773786" y="2712998"/>
              <a:ext cx="108040" cy="81196"/>
            </a:xfrm>
            <a:prstGeom prst="ellipse">
              <a:avLst/>
            </a:prstGeom>
            <a:solidFill>
              <a:srgbClr val="373C64"/>
            </a:solidFill>
            <a:ln w="9525" cap="flat" cmpd="sng" algn="ctr">
              <a:solidFill>
                <a:srgbClr val="373C64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2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ea typeface="ＭＳ Ｐゴシック" charset="0"/>
                <a:cs typeface="ＭＳ Ｐゴシック" charset="0"/>
              </a:endParaRPr>
            </a:p>
          </p:txBody>
        </p:sp>
      </p:grpSp>
      <p:grpSp>
        <p:nvGrpSpPr>
          <p:cNvPr id="108" name="组合 107"/>
          <p:cNvGrpSpPr/>
          <p:nvPr/>
        </p:nvGrpSpPr>
        <p:grpSpPr>
          <a:xfrm>
            <a:off x="3405582" y="1959934"/>
            <a:ext cx="230314" cy="89600"/>
            <a:chOff x="1633962" y="2712998"/>
            <a:chExt cx="247864" cy="81196"/>
          </a:xfrm>
        </p:grpSpPr>
        <p:cxnSp>
          <p:nvCxnSpPr>
            <p:cNvPr id="109" name="直接连接符 108"/>
            <p:cNvCxnSpPr/>
            <p:nvPr/>
          </p:nvCxnSpPr>
          <p:spPr bwMode="auto">
            <a:xfrm>
              <a:off x="1633962" y="2753596"/>
              <a:ext cx="216079" cy="0"/>
            </a:xfrm>
            <a:prstGeom prst="line">
              <a:avLst/>
            </a:prstGeom>
            <a:solidFill>
              <a:srgbClr val="373C64"/>
            </a:solidFill>
            <a:ln w="38100" cap="flat" cmpd="sng" algn="ctr">
              <a:solidFill>
                <a:srgbClr val="373C64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sp>
          <p:nvSpPr>
            <p:cNvPr id="110" name="椭圆 109"/>
            <p:cNvSpPr/>
            <p:nvPr/>
          </p:nvSpPr>
          <p:spPr bwMode="auto">
            <a:xfrm>
              <a:off x="1773786" y="2712998"/>
              <a:ext cx="108040" cy="81196"/>
            </a:xfrm>
            <a:prstGeom prst="ellipse">
              <a:avLst/>
            </a:prstGeom>
            <a:solidFill>
              <a:srgbClr val="373C64"/>
            </a:solidFill>
            <a:ln w="9525" cap="flat" cmpd="sng" algn="ctr">
              <a:solidFill>
                <a:srgbClr val="373C64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2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ea typeface="ＭＳ Ｐゴシック" charset="0"/>
                <a:cs typeface="ＭＳ Ｐゴシック" charset="0"/>
              </a:endParaRPr>
            </a:p>
          </p:txBody>
        </p:sp>
      </p:grpSp>
      <p:sp>
        <p:nvSpPr>
          <p:cNvPr id="117" name="矩形: 圆角 167"/>
          <p:cNvSpPr/>
          <p:nvPr/>
        </p:nvSpPr>
        <p:spPr bwMode="auto">
          <a:xfrm>
            <a:off x="3585579" y="995888"/>
            <a:ext cx="626381" cy="351726"/>
          </a:xfrm>
          <a:prstGeom prst="roundRect">
            <a:avLst>
              <a:gd name="adj" fmla="val 50000"/>
            </a:avLst>
          </a:prstGeom>
          <a:solidFill>
            <a:srgbClr val="373C64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108000" bIns="36000" numCol="1" rtlCol="0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100" b="1" i="0" u="none" strike="noStrike" cap="none" normalizeH="0" baseline="0" smtClean="0">
                <a:ln>
                  <a:noFill/>
                </a:ln>
                <a:solidFill>
                  <a:schemeClr val="bg1"/>
                </a:solidFill>
                <a:effectLst/>
                <a:latin typeface="华文细黑" pitchFamily="2" charset="-122"/>
                <a:ea typeface="华文细黑" pitchFamily="2" charset="-122"/>
                <a:cs typeface="ＭＳ Ｐゴシック" charset="0"/>
              </a:rPr>
              <a:t>五级三阶</a:t>
            </a:r>
            <a:endParaRPr kumimoji="0" lang="zh-CN" altLang="en-US" sz="11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华文细黑" pitchFamily="2" charset="-122"/>
              <a:ea typeface="华文细黑" pitchFamily="2" charset="-122"/>
              <a:cs typeface="ＭＳ Ｐゴシック" charset="0"/>
            </a:endParaRPr>
          </a:p>
        </p:txBody>
      </p:sp>
      <p:sp>
        <p:nvSpPr>
          <p:cNvPr id="119" name="矩形: 圆角 167"/>
          <p:cNvSpPr/>
          <p:nvPr/>
        </p:nvSpPr>
        <p:spPr bwMode="auto">
          <a:xfrm>
            <a:off x="3585579" y="4011910"/>
            <a:ext cx="626381" cy="351726"/>
          </a:xfrm>
          <a:prstGeom prst="roundRect">
            <a:avLst>
              <a:gd name="adj" fmla="val 50000"/>
            </a:avLst>
          </a:prstGeom>
          <a:solidFill>
            <a:srgbClr val="373C64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108000" bIns="36000" numCol="1" rtlCol="0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100" b="1" i="0" u="none" strike="noStrike" cap="none" normalizeH="0" baseline="0" smtClean="0">
                <a:ln>
                  <a:noFill/>
                </a:ln>
                <a:solidFill>
                  <a:schemeClr val="bg1"/>
                </a:solidFill>
                <a:effectLst/>
                <a:latin typeface="华文细黑" pitchFamily="2" charset="-122"/>
                <a:ea typeface="华文细黑" pitchFamily="2" charset="-122"/>
                <a:cs typeface="ＭＳ Ｐゴシック" charset="0"/>
              </a:rPr>
              <a:t>人才培养</a:t>
            </a:r>
            <a:endParaRPr kumimoji="0" lang="zh-CN" altLang="en-US" sz="11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华文细黑" pitchFamily="2" charset="-122"/>
              <a:ea typeface="华文细黑" pitchFamily="2" charset="-122"/>
              <a:cs typeface="ＭＳ Ｐゴシック" charset="0"/>
            </a:endParaRPr>
          </a:p>
        </p:txBody>
      </p:sp>
      <p:sp>
        <p:nvSpPr>
          <p:cNvPr id="120" name="矩形: 圆角 167"/>
          <p:cNvSpPr/>
          <p:nvPr/>
        </p:nvSpPr>
        <p:spPr bwMode="auto">
          <a:xfrm>
            <a:off x="3585579" y="1825294"/>
            <a:ext cx="626381" cy="351726"/>
          </a:xfrm>
          <a:prstGeom prst="roundRect">
            <a:avLst>
              <a:gd name="adj" fmla="val 50000"/>
            </a:avLst>
          </a:prstGeom>
          <a:solidFill>
            <a:srgbClr val="373C64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108000" bIns="36000" numCol="1" rtlCol="0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100" b="1" i="0" u="none" strike="noStrike" cap="none" normalizeH="0" baseline="0" smtClean="0">
                <a:ln>
                  <a:noFill/>
                </a:ln>
                <a:solidFill>
                  <a:schemeClr val="bg1"/>
                </a:solidFill>
                <a:effectLst/>
                <a:latin typeface="华文细黑" pitchFamily="2" charset="-122"/>
                <a:ea typeface="华文细黑" pitchFamily="2" charset="-122"/>
                <a:cs typeface="ＭＳ Ｐゴシック" charset="0"/>
              </a:rPr>
              <a:t>逐级抽成</a:t>
            </a:r>
            <a:endParaRPr kumimoji="0" lang="zh-CN" altLang="en-US" sz="11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华文细黑" pitchFamily="2" charset="-122"/>
              <a:ea typeface="华文细黑" pitchFamily="2" charset="-122"/>
              <a:cs typeface="ＭＳ Ｐゴシック" charset="0"/>
            </a:endParaRPr>
          </a:p>
        </p:txBody>
      </p:sp>
      <p:grpSp>
        <p:nvGrpSpPr>
          <p:cNvPr id="121" name="组合 120"/>
          <p:cNvGrpSpPr/>
          <p:nvPr/>
        </p:nvGrpSpPr>
        <p:grpSpPr>
          <a:xfrm>
            <a:off x="4285156" y="3935428"/>
            <a:ext cx="4607323" cy="940578"/>
            <a:chOff x="3410596" y="564707"/>
            <a:chExt cx="6211599" cy="940578"/>
          </a:xfrm>
        </p:grpSpPr>
        <p:sp>
          <p:nvSpPr>
            <p:cNvPr id="122" name="矩形 181"/>
            <p:cNvSpPr/>
            <p:nvPr/>
          </p:nvSpPr>
          <p:spPr bwMode="auto">
            <a:xfrm>
              <a:off x="3410596" y="564707"/>
              <a:ext cx="5337868" cy="545902"/>
            </a:xfrm>
            <a:prstGeom prst="rect">
              <a:avLst/>
            </a:prstGeom>
            <a:noFill/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l" defTabSz="914378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l" defTabSz="914378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l" defTabSz="914378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l" defTabSz="914378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hangingPunct="0"/>
              <a:r>
                <a:rPr lang="zh-CN" altLang="en-US" b="1">
                  <a:latin typeface="华文细黑" pitchFamily="2" charset="-122"/>
                  <a:ea typeface="华文细黑" pitchFamily="2" charset="-122"/>
                  <a:cs typeface="ＭＳ Ｐゴシック" charset="0"/>
                </a:rPr>
                <a:t>市场员至总监</a:t>
              </a:r>
              <a:r>
                <a:rPr lang="zh-CN" altLang="en-US" b="1">
                  <a:solidFill>
                    <a:srgbClr val="FF0000"/>
                  </a:solidFill>
                  <a:latin typeface="华文细黑" pitchFamily="2" charset="-122"/>
                  <a:ea typeface="华文细黑" pitchFamily="2" charset="-122"/>
                  <a:cs typeface="ＭＳ Ｐゴシック" charset="0"/>
                </a:rPr>
                <a:t>“强制”配销售助理</a:t>
              </a:r>
              <a:r>
                <a:rPr lang="zh-CN" altLang="en-US" b="1" smtClean="0">
                  <a:latin typeface="华文细黑" pitchFamily="2" charset="-122"/>
                  <a:ea typeface="华文细黑" pitchFamily="2" charset="-122"/>
                  <a:cs typeface="ＭＳ Ｐゴシック" charset="0"/>
                </a:rPr>
                <a:t>，形成可持续人才培养机制</a:t>
              </a:r>
              <a:endParaRPr lang="zh-CN" altLang="en-US" b="1">
                <a:latin typeface="华文细黑" pitchFamily="2" charset="-122"/>
                <a:ea typeface="华文细黑" pitchFamily="2" charset="-122"/>
                <a:cs typeface="ＭＳ Ｐゴシック" charset="0"/>
              </a:endParaRPr>
            </a:p>
          </p:txBody>
        </p:sp>
        <p:sp>
          <p:nvSpPr>
            <p:cNvPr id="123" name="矩形 165"/>
            <p:cNvSpPr/>
            <p:nvPr/>
          </p:nvSpPr>
          <p:spPr bwMode="auto">
            <a:xfrm>
              <a:off x="3476280" y="959383"/>
              <a:ext cx="6145915" cy="545902"/>
            </a:xfrm>
            <a:prstGeom prst="rect">
              <a:avLst/>
            </a:prstGeom>
            <a:noFill/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l" defTabSz="914378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l" defTabSz="914378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l" defTabSz="914378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l" defTabSz="914378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171450" indent="-171450" defTabSz="914400" eaLnBrk="0" hangingPunct="0">
                <a:lnSpc>
                  <a:spcPct val="150000"/>
                </a:lnSpc>
                <a:buFont typeface="Wingdings" pitchFamily="2" charset="2"/>
                <a:buChar char="Ø"/>
              </a:pPr>
              <a:r>
                <a:rPr lang="zh-CN" altLang="en-US" sz="1050">
                  <a:latin typeface="华文细黑" pitchFamily="2" charset="-122"/>
                  <a:ea typeface="华文细黑" pitchFamily="2" charset="-122"/>
                  <a:cs typeface="ＭＳ Ｐゴシック" charset="0"/>
                </a:rPr>
                <a:t>助理分</a:t>
              </a:r>
              <a:r>
                <a:rPr lang="zh-CN" altLang="en-US" sz="1050" smtClean="0">
                  <a:latin typeface="华文细黑" pitchFamily="2" charset="-122"/>
                  <a:ea typeface="华文细黑" pitchFamily="2" charset="-122"/>
                  <a:cs typeface="ＭＳ Ｐゴシック" charset="0"/>
                </a:rPr>
                <a:t>薄市场员提成，市场员承担</a:t>
              </a:r>
              <a:r>
                <a:rPr lang="zh-CN" altLang="en-US" sz="1050">
                  <a:latin typeface="华文细黑" pitchFamily="2" charset="-122"/>
                  <a:ea typeface="华文细黑" pitchFamily="2" charset="-122"/>
                  <a:cs typeface="ＭＳ Ｐゴシック" charset="0"/>
                </a:rPr>
                <a:t>助理指标，避免销售团队产生惰性</a:t>
              </a:r>
            </a:p>
            <a:p>
              <a:pPr marL="171450" indent="-171450" defTabSz="914400" eaLnBrk="0" hangingPunct="0">
                <a:lnSpc>
                  <a:spcPct val="150000"/>
                </a:lnSpc>
                <a:buFont typeface="Wingdings" pitchFamily="2" charset="2"/>
                <a:buChar char="Ø"/>
              </a:pPr>
              <a:r>
                <a:rPr lang="zh-CN" altLang="en-US" sz="1050" smtClean="0">
                  <a:latin typeface="华文细黑" pitchFamily="2" charset="-122"/>
                  <a:ea typeface="华文细黑" pitchFamily="2" charset="-122"/>
                  <a:cs typeface="ＭＳ Ｐゴシック" charset="0"/>
                </a:rPr>
                <a:t>市场员</a:t>
              </a:r>
              <a:r>
                <a:rPr lang="en-US" altLang="zh-CN" sz="1050" smtClean="0">
                  <a:latin typeface="华文细黑" pitchFamily="2" charset="-122"/>
                  <a:ea typeface="华文细黑" pitchFamily="2" charset="-122"/>
                  <a:cs typeface="ＭＳ Ｐゴシック" charset="0"/>
                </a:rPr>
                <a:t>+</a:t>
              </a:r>
              <a:r>
                <a:rPr lang="zh-CN" altLang="en-US" sz="1050">
                  <a:latin typeface="华文细黑" pitchFamily="2" charset="-122"/>
                  <a:ea typeface="华文细黑" pitchFamily="2" charset="-122"/>
                  <a:cs typeface="ＭＳ Ｐゴシック" charset="0"/>
                </a:rPr>
                <a:t>助理形成“班组”，形成“团队作战”与“以老带新”模式</a:t>
              </a:r>
            </a:p>
          </p:txBody>
        </p:sp>
      </p:grpSp>
      <p:sp>
        <p:nvSpPr>
          <p:cNvPr id="128" name="矩形 181"/>
          <p:cNvSpPr/>
          <p:nvPr/>
        </p:nvSpPr>
        <p:spPr bwMode="auto">
          <a:xfrm>
            <a:off x="4285156" y="1635646"/>
            <a:ext cx="3959253" cy="545902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378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378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378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378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eaLnBrk="0" hangingPunct="0"/>
            <a:r>
              <a:rPr lang="zh-CN" altLang="en-US" b="1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ＭＳ Ｐゴシック" charset="0"/>
              </a:rPr>
              <a:t>前端销售提成包</a:t>
            </a:r>
            <a:r>
              <a:rPr lang="en-US" altLang="zh-CN" b="1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ＭＳ Ｐゴシック" charset="0"/>
              </a:rPr>
              <a:t>10%-11%</a:t>
            </a:r>
            <a:r>
              <a:rPr lang="zh-CN" altLang="en-US" b="1">
                <a:latin typeface="华文细黑" pitchFamily="2" charset="-122"/>
                <a:ea typeface="华文细黑" pitchFamily="2" charset="-122"/>
                <a:cs typeface="ＭＳ Ｐゴシック" charset="0"/>
              </a:rPr>
              <a:t>，终身制且全部无底薪</a:t>
            </a:r>
          </a:p>
        </p:txBody>
      </p:sp>
      <p:sp>
        <p:nvSpPr>
          <p:cNvPr id="129" name="矩形 165"/>
          <p:cNvSpPr/>
          <p:nvPr/>
        </p:nvSpPr>
        <p:spPr bwMode="auto">
          <a:xfrm>
            <a:off x="4333876" y="1977787"/>
            <a:ext cx="3982541" cy="347777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378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378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378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378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defTabSz="914400" eaLnBrk="0" hangingPunct="0">
              <a:lnSpc>
                <a:spcPct val="150000"/>
              </a:lnSpc>
              <a:buFont typeface="Wingdings" pitchFamily="2" charset="2"/>
              <a:buChar char="Ø"/>
            </a:pPr>
            <a:r>
              <a:rPr lang="zh-CN" altLang="en-US" sz="1050">
                <a:latin typeface="华文细黑" pitchFamily="2" charset="-122"/>
                <a:ea typeface="华文细黑" pitchFamily="2" charset="-122"/>
                <a:cs typeface="ＭＳ Ｐゴシック" charset="0"/>
              </a:rPr>
              <a:t>市场员、经理、高级经理、总监与助理</a:t>
            </a:r>
            <a:r>
              <a:rPr lang="zh-CN" altLang="en-US" sz="1050" b="1">
                <a:latin typeface="华文细黑" pitchFamily="2" charset="-122"/>
                <a:ea typeface="华文细黑" pitchFamily="2" charset="-122"/>
                <a:cs typeface="ＭＳ Ｐゴシック" charset="0"/>
              </a:rPr>
              <a:t>共同分配</a:t>
            </a:r>
            <a:r>
              <a:rPr lang="en-US" altLang="zh-CN" sz="1050" b="1">
                <a:latin typeface="华文细黑" pitchFamily="2" charset="-122"/>
                <a:ea typeface="华文细黑" pitchFamily="2" charset="-122"/>
                <a:cs typeface="ＭＳ Ｐゴシック" charset="0"/>
              </a:rPr>
              <a:t>8%-9%</a:t>
            </a:r>
            <a:endParaRPr lang="zh-CN" altLang="en-US" sz="1050" b="1">
              <a:latin typeface="华文细黑" pitchFamily="2" charset="-122"/>
              <a:ea typeface="华文细黑" pitchFamily="2" charset="-122"/>
              <a:cs typeface="ＭＳ Ｐゴシック" charset="0"/>
            </a:endParaRPr>
          </a:p>
        </p:txBody>
      </p:sp>
      <p:sp>
        <p:nvSpPr>
          <p:cNvPr id="161" name="矩形 165"/>
          <p:cNvSpPr/>
          <p:nvPr/>
        </p:nvSpPr>
        <p:spPr bwMode="auto">
          <a:xfrm>
            <a:off x="4499992" y="3417947"/>
            <a:ext cx="2993023" cy="347777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378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378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378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378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eaLnBrk="0" hangingPunct="0">
              <a:lnSpc>
                <a:spcPct val="150000"/>
              </a:lnSpc>
            </a:pPr>
            <a:r>
              <a:rPr lang="zh-CN" altLang="en-US" sz="1000">
                <a:latin typeface="华文细黑" pitchFamily="2" charset="-122"/>
                <a:ea typeface="华文细黑" pitchFamily="2" charset="-122"/>
                <a:cs typeface="ＭＳ Ｐゴシック" charset="0"/>
              </a:rPr>
              <a:t>上级抽成</a:t>
            </a:r>
            <a:r>
              <a:rPr lang="en-US" altLang="zh-CN" sz="1000">
                <a:latin typeface="华文细黑" pitchFamily="2" charset="-122"/>
                <a:ea typeface="华文细黑" pitchFamily="2" charset="-122"/>
                <a:cs typeface="ＭＳ Ｐゴシック" charset="0"/>
              </a:rPr>
              <a:t>2%</a:t>
            </a:r>
            <a:r>
              <a:rPr lang="zh-CN" altLang="en-US" sz="1000">
                <a:latin typeface="华文细黑" pitchFamily="2" charset="-122"/>
                <a:ea typeface="华文细黑" pitchFamily="2" charset="-122"/>
                <a:cs typeface="ＭＳ Ｐゴシック" charset="0"/>
              </a:rPr>
              <a:t>：直属抽成</a:t>
            </a:r>
            <a:r>
              <a:rPr lang="en-US" altLang="zh-CN" sz="1000">
                <a:latin typeface="华文细黑" pitchFamily="2" charset="-122"/>
                <a:ea typeface="华文细黑" pitchFamily="2" charset="-122"/>
                <a:cs typeface="ＭＳ Ｐゴシック" charset="0"/>
              </a:rPr>
              <a:t>1.5%</a:t>
            </a:r>
            <a:r>
              <a:rPr lang="zh-CN" altLang="en-US" sz="1000">
                <a:latin typeface="华文细黑" pitchFamily="2" charset="-122"/>
                <a:ea typeface="华文细黑" pitchFamily="2" charset="-122"/>
                <a:cs typeface="ＭＳ Ｐゴシック" charset="0"/>
              </a:rPr>
              <a:t>，隔级抽成</a:t>
            </a:r>
            <a:r>
              <a:rPr lang="en-US" altLang="zh-CN" sz="1000">
                <a:latin typeface="华文细黑" pitchFamily="2" charset="-122"/>
                <a:ea typeface="华文细黑" pitchFamily="2" charset="-122"/>
                <a:cs typeface="ＭＳ Ｐゴシック" charset="0"/>
              </a:rPr>
              <a:t>0.5%</a:t>
            </a:r>
            <a:endParaRPr lang="zh-CN" altLang="en-US" sz="1000">
              <a:latin typeface="华文细黑" pitchFamily="2" charset="-122"/>
              <a:ea typeface="华文细黑" pitchFamily="2" charset="-122"/>
              <a:cs typeface="ＭＳ Ｐゴシック" charset="0"/>
            </a:endParaRPr>
          </a:p>
        </p:txBody>
      </p:sp>
      <p:sp>
        <p:nvSpPr>
          <p:cNvPr id="147" name="矩形 87"/>
          <p:cNvSpPr/>
          <p:nvPr/>
        </p:nvSpPr>
        <p:spPr>
          <a:xfrm>
            <a:off x="5066779" y="2786061"/>
            <a:ext cx="359197" cy="391139"/>
          </a:xfrm>
          <a:prstGeom prst="rect">
            <a:avLst/>
          </a:prstGeom>
          <a:solidFill>
            <a:srgbClr val="373C64"/>
          </a:solidFill>
        </p:spPr>
        <p:txBody>
          <a:bodyPr wrap="square"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6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48" name="矩形 88"/>
          <p:cNvSpPr/>
          <p:nvPr/>
        </p:nvSpPr>
        <p:spPr bwMode="auto">
          <a:xfrm>
            <a:off x="4881195" y="2916441"/>
            <a:ext cx="718394" cy="260759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378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378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378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378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1000" b="1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华文细黑" pitchFamily="2" charset="-122"/>
                <a:ea typeface="华文细黑" pitchFamily="2" charset="-122"/>
                <a:cs typeface="ＭＳ Ｐゴシック" charset="0"/>
              </a:rPr>
              <a:t>7.5%</a:t>
            </a:r>
            <a:endParaRPr kumimoji="0" lang="zh-CN" altLang="en-US" sz="10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华文细黑" pitchFamily="2" charset="-122"/>
              <a:ea typeface="华文细黑" pitchFamily="2" charset="-122"/>
              <a:cs typeface="ＭＳ Ｐゴシック" charset="0"/>
            </a:endParaRPr>
          </a:p>
        </p:txBody>
      </p:sp>
      <p:sp>
        <p:nvSpPr>
          <p:cNvPr id="149" name="矩形 89"/>
          <p:cNvSpPr/>
          <p:nvPr/>
        </p:nvSpPr>
        <p:spPr>
          <a:xfrm>
            <a:off x="5425976" y="2720871"/>
            <a:ext cx="359197" cy="65190"/>
          </a:xfrm>
          <a:prstGeom prst="rect">
            <a:avLst/>
          </a:prstGeom>
          <a:solidFill>
            <a:srgbClr val="FAAF19"/>
          </a:solidFill>
        </p:spPr>
        <p:txBody>
          <a:bodyPr wrap="square"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6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50" name="矩形 90"/>
          <p:cNvSpPr/>
          <p:nvPr/>
        </p:nvSpPr>
        <p:spPr bwMode="auto">
          <a:xfrm>
            <a:off x="5336177" y="2720871"/>
            <a:ext cx="628595" cy="260759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378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378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378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378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1000" b="1" i="0" u="none" strike="noStrike" cap="none" normalizeH="0" baseline="0">
                <a:ln>
                  <a:noFill/>
                </a:ln>
                <a:effectLst/>
                <a:latin typeface="华文细黑" pitchFamily="2" charset="-122"/>
                <a:ea typeface="华文细黑" pitchFamily="2" charset="-122"/>
                <a:cs typeface="ＭＳ Ｐゴシック" charset="0"/>
              </a:rPr>
              <a:t>0.5%</a:t>
            </a:r>
            <a:endParaRPr kumimoji="0" lang="zh-CN" altLang="en-US" sz="1000" b="1" i="0" u="none" strike="noStrike" cap="none" normalizeH="0" baseline="0">
              <a:ln>
                <a:noFill/>
              </a:ln>
              <a:effectLst/>
              <a:latin typeface="华文细黑" pitchFamily="2" charset="-122"/>
              <a:ea typeface="华文细黑" pitchFamily="2" charset="-122"/>
              <a:cs typeface="ＭＳ Ｐゴシック" charset="0"/>
            </a:endParaRPr>
          </a:p>
        </p:txBody>
      </p:sp>
      <p:sp>
        <p:nvSpPr>
          <p:cNvPr id="151" name="矩形 91"/>
          <p:cNvSpPr/>
          <p:nvPr/>
        </p:nvSpPr>
        <p:spPr bwMode="auto">
          <a:xfrm>
            <a:off x="4611797" y="2397572"/>
            <a:ext cx="1616387" cy="260759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378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378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378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378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900" i="0" u="none" strike="noStrike" cap="none" normalizeH="0" baseline="0">
                <a:ln>
                  <a:noFill/>
                </a:ln>
                <a:effectLst/>
                <a:latin typeface="华文细黑" pitchFamily="2" charset="-122"/>
                <a:ea typeface="华文细黑" pitchFamily="2" charset="-122"/>
                <a:cs typeface="ＭＳ Ｐゴシック" charset="0"/>
              </a:rPr>
              <a:t>老客户提成</a:t>
            </a:r>
            <a:r>
              <a:rPr kumimoji="0" lang="en-US" altLang="zh-CN" sz="900" b="1" i="0" u="none" strike="noStrike" cap="none" normalizeH="0" baseline="0">
                <a:ln>
                  <a:noFill/>
                </a:ln>
                <a:solidFill>
                  <a:srgbClr val="FF0000"/>
                </a:solidFill>
                <a:effectLst/>
                <a:latin typeface="华文细黑" pitchFamily="2" charset="-122"/>
                <a:ea typeface="华文细黑" pitchFamily="2" charset="-122"/>
                <a:cs typeface="ＭＳ Ｐゴシック" charset="0"/>
              </a:rPr>
              <a:t>8%</a:t>
            </a:r>
            <a:r>
              <a:rPr kumimoji="0" lang="zh-CN" altLang="en-US" sz="900" i="0" u="none" strike="noStrike" cap="none" normalizeH="0" baseline="0">
                <a:ln>
                  <a:noFill/>
                </a:ln>
                <a:effectLst/>
                <a:latin typeface="华文细黑" pitchFamily="2" charset="-122"/>
                <a:ea typeface="华文细黑" pitchFamily="2" charset="-122"/>
                <a:cs typeface="ＭＳ Ｐゴシック" charset="0"/>
              </a:rPr>
              <a:t>分配</a:t>
            </a:r>
          </a:p>
        </p:txBody>
      </p:sp>
      <p:sp>
        <p:nvSpPr>
          <p:cNvPr id="152" name="矩形 92"/>
          <p:cNvSpPr/>
          <p:nvPr/>
        </p:nvSpPr>
        <p:spPr bwMode="auto">
          <a:xfrm>
            <a:off x="4947048" y="3177200"/>
            <a:ext cx="628595" cy="260759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378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378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378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378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800" i="0" u="none" strike="noStrike" cap="none" normalizeH="0" baseline="0">
                <a:ln>
                  <a:noFill/>
                </a:ln>
                <a:effectLst/>
                <a:latin typeface="华文细黑" pitchFamily="2" charset="-122"/>
                <a:ea typeface="华文细黑" pitchFamily="2" charset="-122"/>
                <a:cs typeface="ＭＳ Ｐゴシック" charset="0"/>
              </a:rPr>
              <a:t>市场员</a:t>
            </a:r>
          </a:p>
        </p:txBody>
      </p:sp>
      <p:sp>
        <p:nvSpPr>
          <p:cNvPr id="153" name="矩形 93"/>
          <p:cNvSpPr/>
          <p:nvPr/>
        </p:nvSpPr>
        <p:spPr bwMode="auto">
          <a:xfrm>
            <a:off x="5419990" y="3177200"/>
            <a:ext cx="628595" cy="260759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378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378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378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378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800" i="0" u="none" strike="noStrike" cap="none" normalizeH="0" baseline="0">
                <a:ln>
                  <a:noFill/>
                </a:ln>
                <a:effectLst/>
                <a:latin typeface="华文细黑" pitchFamily="2" charset="-122"/>
                <a:ea typeface="华文细黑" pitchFamily="2" charset="-122"/>
                <a:cs typeface="ＭＳ Ｐゴシック" charset="0"/>
              </a:rPr>
              <a:t>助理</a:t>
            </a:r>
          </a:p>
        </p:txBody>
      </p:sp>
      <p:sp>
        <p:nvSpPr>
          <p:cNvPr id="156" name="矩形 96"/>
          <p:cNvSpPr/>
          <p:nvPr/>
        </p:nvSpPr>
        <p:spPr bwMode="auto">
          <a:xfrm>
            <a:off x="5663525" y="3758604"/>
            <a:ext cx="2940923" cy="26076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378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378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378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378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800" u="none" strike="noStrike" cap="none" normalizeH="0" baseline="0">
                <a:ln>
                  <a:noFill/>
                </a:ln>
                <a:effectLst/>
                <a:latin typeface="华文细黑" pitchFamily="2" charset="-122"/>
                <a:ea typeface="华文细黑" pitchFamily="2" charset="-122"/>
                <a:cs typeface="ＭＳ Ｐゴシック" charset="0"/>
              </a:rPr>
              <a:t>注：老客户仅为市场员未设助理阶段所开发的客户群体</a:t>
            </a:r>
          </a:p>
        </p:txBody>
      </p:sp>
      <p:grpSp>
        <p:nvGrpSpPr>
          <p:cNvPr id="3" name="组合 2"/>
          <p:cNvGrpSpPr/>
          <p:nvPr/>
        </p:nvGrpSpPr>
        <p:grpSpPr>
          <a:xfrm>
            <a:off x="6339989" y="2397572"/>
            <a:ext cx="1616387" cy="1040386"/>
            <a:chOff x="5452571" y="3518777"/>
            <a:chExt cx="1616387" cy="1040386"/>
          </a:xfrm>
        </p:grpSpPr>
        <p:sp>
          <p:nvSpPr>
            <p:cNvPr id="154" name="矩形 94"/>
            <p:cNvSpPr/>
            <p:nvPr/>
          </p:nvSpPr>
          <p:spPr bwMode="auto">
            <a:xfrm>
              <a:off x="5641151" y="4298405"/>
              <a:ext cx="628595" cy="260758"/>
            </a:xfrm>
            <a:prstGeom prst="rect">
              <a:avLst/>
            </a:prstGeom>
            <a:noFill/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l" defTabSz="914378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l" defTabSz="914378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l" defTabSz="914378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l" defTabSz="914378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altLang="en-US" sz="800" i="0" u="none" strike="noStrike" cap="none" normalizeH="0" baseline="0">
                  <a:ln>
                    <a:noFill/>
                  </a:ln>
                  <a:effectLst/>
                  <a:latin typeface="华文细黑" pitchFamily="2" charset="-122"/>
                  <a:ea typeface="华文细黑" pitchFamily="2" charset="-122"/>
                  <a:cs typeface="ＭＳ Ｐゴシック" charset="0"/>
                </a:rPr>
                <a:t>市场员</a:t>
              </a:r>
            </a:p>
          </p:txBody>
        </p:sp>
        <p:sp>
          <p:nvSpPr>
            <p:cNvPr id="155" name="矩形 95"/>
            <p:cNvSpPr/>
            <p:nvPr/>
          </p:nvSpPr>
          <p:spPr bwMode="auto">
            <a:xfrm>
              <a:off x="6114094" y="4298405"/>
              <a:ext cx="628595" cy="260758"/>
            </a:xfrm>
            <a:prstGeom prst="rect">
              <a:avLst/>
            </a:prstGeom>
            <a:noFill/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l" defTabSz="914378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l" defTabSz="914378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l" defTabSz="914378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l" defTabSz="914378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altLang="en-US" sz="800" i="0" u="none" strike="noStrike" cap="none" normalizeH="0" baseline="0">
                  <a:ln>
                    <a:noFill/>
                  </a:ln>
                  <a:effectLst/>
                  <a:latin typeface="华文细黑" pitchFamily="2" charset="-122"/>
                  <a:ea typeface="华文细黑" pitchFamily="2" charset="-122"/>
                  <a:cs typeface="ＭＳ Ｐゴシック" charset="0"/>
                </a:rPr>
                <a:t>助理</a:t>
              </a:r>
            </a:p>
          </p:txBody>
        </p:sp>
        <p:grpSp>
          <p:nvGrpSpPr>
            <p:cNvPr id="141" name="组合 207"/>
            <p:cNvGrpSpPr/>
            <p:nvPr/>
          </p:nvGrpSpPr>
          <p:grpSpPr>
            <a:xfrm>
              <a:off x="5575264" y="3776886"/>
              <a:ext cx="1023712" cy="586709"/>
              <a:chOff x="4063005" y="2786064"/>
              <a:chExt cx="814393" cy="642942"/>
            </a:xfrm>
          </p:grpSpPr>
          <p:sp>
            <p:nvSpPr>
              <p:cNvPr id="143" name="矩形 83"/>
              <p:cNvSpPr/>
              <p:nvPr/>
            </p:nvSpPr>
            <p:spPr>
              <a:xfrm>
                <a:off x="4210671" y="3214692"/>
                <a:ext cx="285752" cy="142876"/>
              </a:xfrm>
              <a:prstGeom prst="rect">
                <a:avLst/>
              </a:prstGeom>
              <a:solidFill>
                <a:srgbClr val="373C64"/>
              </a:solidFill>
            </p:spPr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 sz="1600" b="1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44" name="矩形 84"/>
              <p:cNvSpPr/>
              <p:nvPr/>
            </p:nvSpPr>
            <p:spPr bwMode="auto">
              <a:xfrm>
                <a:off x="4063005" y="3143254"/>
                <a:ext cx="571505" cy="285752"/>
              </a:xfrm>
              <a:prstGeom prst="rect">
                <a:avLst/>
              </a:prstGeom>
              <a:noFill/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l" defTabSz="914378" rtl="0" eaLnBrk="1" latinLnBrk="0" hangingPunct="1">
                  <a:defRPr sz="1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l" defTabSz="914378" rtl="0" eaLnBrk="1" latinLnBrk="0" hangingPunct="1">
                  <a:defRPr sz="1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l" defTabSz="914378" rtl="0" eaLnBrk="1" latinLnBrk="0" hangingPunct="1">
                  <a:defRPr sz="1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l" defTabSz="914378" rtl="0" eaLnBrk="1" latinLnBrk="0" hangingPunct="1">
                  <a:defRPr sz="1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r>
                  <a:rPr kumimoji="0" lang="en-US" altLang="zh-CN" sz="1000" b="1" i="0" u="none" strike="noStrike" cap="none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latin typeface="华文细黑" pitchFamily="2" charset="-122"/>
                    <a:ea typeface="华文细黑" pitchFamily="2" charset="-122"/>
                    <a:cs typeface="ＭＳ Ｐゴシック" charset="0"/>
                  </a:rPr>
                  <a:t>3%</a:t>
                </a:r>
                <a:endParaRPr kumimoji="0" lang="zh-CN" altLang="en-US" sz="1000" b="1" i="0" u="none" strike="noStrike" cap="none" normalizeH="0" baseline="0">
                  <a:ln>
                    <a:noFill/>
                  </a:ln>
                  <a:solidFill>
                    <a:schemeClr val="bg1"/>
                  </a:solidFill>
                  <a:effectLst/>
                  <a:latin typeface="华文细黑" pitchFamily="2" charset="-122"/>
                  <a:ea typeface="华文细黑" pitchFamily="2" charset="-122"/>
                  <a:cs typeface="ＭＳ Ｐゴシック" charset="0"/>
                </a:endParaRPr>
              </a:p>
            </p:txBody>
          </p:sp>
          <p:sp>
            <p:nvSpPr>
              <p:cNvPr id="145" name="矩形 85"/>
              <p:cNvSpPr/>
              <p:nvPr/>
            </p:nvSpPr>
            <p:spPr>
              <a:xfrm>
                <a:off x="4496423" y="2786064"/>
                <a:ext cx="285752" cy="428628"/>
              </a:xfrm>
              <a:prstGeom prst="rect">
                <a:avLst/>
              </a:prstGeom>
              <a:solidFill>
                <a:srgbClr val="FAAF19"/>
              </a:solidFill>
            </p:spPr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 sz="1600" b="1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46" name="矩形 86"/>
              <p:cNvSpPr/>
              <p:nvPr/>
            </p:nvSpPr>
            <p:spPr bwMode="auto">
              <a:xfrm>
                <a:off x="4377332" y="2857502"/>
                <a:ext cx="500066" cy="285752"/>
              </a:xfrm>
              <a:prstGeom prst="rect">
                <a:avLst/>
              </a:prstGeom>
              <a:noFill/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l" defTabSz="914378" rtl="0" eaLnBrk="1" latinLnBrk="0" hangingPunct="1">
                  <a:defRPr sz="1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l" defTabSz="914378" rtl="0" eaLnBrk="1" latinLnBrk="0" hangingPunct="1">
                  <a:defRPr sz="1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l" defTabSz="914378" rtl="0" eaLnBrk="1" latinLnBrk="0" hangingPunct="1">
                  <a:defRPr sz="1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l" defTabSz="914378" rtl="0" eaLnBrk="1" latinLnBrk="0" hangingPunct="1">
                  <a:defRPr sz="1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r>
                  <a:rPr kumimoji="0" lang="en-US" altLang="zh-CN" sz="1000" b="1" i="0" u="none" strike="noStrike" cap="none" normalizeH="0" baseline="0">
                    <a:ln>
                      <a:noFill/>
                    </a:ln>
                    <a:effectLst/>
                    <a:latin typeface="华文细黑" pitchFamily="2" charset="-122"/>
                    <a:ea typeface="华文细黑" pitchFamily="2" charset="-122"/>
                    <a:cs typeface="ＭＳ Ｐゴシック" charset="0"/>
                  </a:rPr>
                  <a:t>6%</a:t>
                </a:r>
                <a:endParaRPr kumimoji="0" lang="zh-CN" altLang="en-US" sz="1000" b="1" i="0" u="none" strike="noStrike" cap="none" normalizeH="0" baseline="0">
                  <a:ln>
                    <a:noFill/>
                  </a:ln>
                  <a:effectLst/>
                  <a:latin typeface="华文细黑" pitchFamily="2" charset="-122"/>
                  <a:ea typeface="华文细黑" pitchFamily="2" charset="-122"/>
                  <a:cs typeface="ＭＳ Ｐゴシック" charset="0"/>
                </a:endParaRPr>
              </a:p>
            </p:txBody>
          </p:sp>
        </p:grpSp>
        <p:sp>
          <p:nvSpPr>
            <p:cNvPr id="142" name="矩形 82"/>
            <p:cNvSpPr/>
            <p:nvPr/>
          </p:nvSpPr>
          <p:spPr bwMode="auto">
            <a:xfrm>
              <a:off x="5452571" y="3518777"/>
              <a:ext cx="1616387" cy="260758"/>
            </a:xfrm>
            <a:prstGeom prst="rect">
              <a:avLst/>
            </a:prstGeom>
            <a:noFill/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l" defTabSz="914378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l" defTabSz="914378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l" defTabSz="914378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l" defTabSz="914378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altLang="en-US" sz="900" i="0" u="none" strike="noStrike" cap="none" normalizeH="0" baseline="0">
                  <a:ln>
                    <a:noFill/>
                  </a:ln>
                  <a:effectLst/>
                  <a:latin typeface="华文细黑" pitchFamily="2" charset="-122"/>
                  <a:ea typeface="华文细黑" pitchFamily="2" charset="-122"/>
                  <a:cs typeface="ＭＳ Ｐゴシック" charset="0"/>
                </a:rPr>
                <a:t>新客户提成</a:t>
              </a:r>
              <a:r>
                <a:rPr kumimoji="0" lang="en-US" altLang="zh-CN" sz="900" b="1" i="0" u="none" strike="noStrike" cap="none" normalizeH="0" baseline="0">
                  <a:ln>
                    <a:noFill/>
                  </a:ln>
                  <a:solidFill>
                    <a:srgbClr val="FF0000"/>
                  </a:solidFill>
                  <a:effectLst/>
                  <a:latin typeface="华文细黑" pitchFamily="2" charset="-122"/>
                  <a:ea typeface="华文细黑" pitchFamily="2" charset="-122"/>
                  <a:cs typeface="ＭＳ Ｐゴシック" charset="0"/>
                </a:rPr>
                <a:t>9%</a:t>
              </a:r>
              <a:r>
                <a:rPr kumimoji="0" lang="zh-CN" altLang="en-US" sz="900" i="0" u="none" strike="noStrike" cap="none" normalizeH="0" baseline="0">
                  <a:ln>
                    <a:noFill/>
                  </a:ln>
                  <a:effectLst/>
                  <a:latin typeface="华文细黑" pitchFamily="2" charset="-122"/>
                  <a:ea typeface="华文细黑" pitchFamily="2" charset="-122"/>
                  <a:cs typeface="ＭＳ Ｐゴシック" charset="0"/>
                </a:rPr>
                <a:t>分配</a:t>
              </a:r>
            </a:p>
          </p:txBody>
        </p:sp>
      </p:grpSp>
      <p:sp>
        <p:nvSpPr>
          <p:cNvPr id="132" name="矩形 182"/>
          <p:cNvSpPr/>
          <p:nvPr/>
        </p:nvSpPr>
        <p:spPr>
          <a:xfrm>
            <a:off x="4390857" y="2325564"/>
            <a:ext cx="3906089" cy="1415479"/>
          </a:xfrm>
          <a:prstGeom prst="rect">
            <a:avLst/>
          </a:prstGeom>
          <a:noFill/>
          <a:ln w="9525">
            <a:solidFill>
              <a:schemeClr val="bg1">
                <a:lumMod val="85000"/>
              </a:schemeClr>
            </a:solidFill>
            <a:prstDash val="dash"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6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96" name="组合 95"/>
          <p:cNvGrpSpPr/>
          <p:nvPr/>
        </p:nvGrpSpPr>
        <p:grpSpPr>
          <a:xfrm>
            <a:off x="7012496" y="505015"/>
            <a:ext cx="1702991" cy="246779"/>
            <a:chOff x="7012496" y="505015"/>
            <a:chExt cx="1702991" cy="246779"/>
          </a:xfrm>
        </p:grpSpPr>
        <p:sp>
          <p:nvSpPr>
            <p:cNvPr id="97" name="矩形 96"/>
            <p:cNvSpPr/>
            <p:nvPr/>
          </p:nvSpPr>
          <p:spPr>
            <a:xfrm>
              <a:off x="7820434" y="521023"/>
              <a:ext cx="784014" cy="216024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1400" smtClean="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98" name="矩形 97"/>
            <p:cNvSpPr/>
            <p:nvPr/>
          </p:nvSpPr>
          <p:spPr>
            <a:xfrm>
              <a:off x="7012496" y="521023"/>
              <a:ext cx="784014" cy="216024"/>
            </a:xfrm>
            <a:prstGeom prst="rect">
              <a:avLst/>
            </a:prstGeom>
            <a:solidFill>
              <a:srgbClr val="FAAF1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1400" smtClean="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99" name="Title 1"/>
            <p:cNvSpPr txBox="1"/>
            <p:nvPr/>
          </p:nvSpPr>
          <p:spPr bwMode="auto">
            <a:xfrm>
              <a:off x="7046322" y="505015"/>
              <a:ext cx="956597" cy="24677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defTabSz="4572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+mn-ea"/>
                  <a:ea typeface="+mn-ea"/>
                  <a:cs typeface="Arial"/>
                </a:defRPr>
              </a:lvl1pPr>
              <a:lvl2pPr marL="457189" algn="l" defTabSz="457200" rtl="0" eaLnBrk="0" fontAlgn="base" hangingPunct="0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cs typeface="Arial"/>
                </a:defRPr>
              </a:lvl2pPr>
              <a:lvl3pPr marL="914378" algn="l" defTabSz="457200" rtl="0" eaLnBrk="0" fontAlgn="base" hangingPunct="0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cs typeface="Arial"/>
                </a:defRPr>
              </a:lvl3pPr>
              <a:lvl4pPr marL="1371566" algn="l" defTabSz="457200" rtl="0" eaLnBrk="0" fontAlgn="base" hangingPunct="0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cs typeface="Arial"/>
                </a:defRPr>
              </a:lvl4pPr>
              <a:lvl5pPr marL="1828754" algn="l" defTabSz="457200" rtl="0" eaLnBrk="0" fontAlgn="base" hangingPunct="0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cs typeface="Arial"/>
                </a:defRPr>
              </a:lvl5pPr>
              <a:lvl6pPr marL="457200" algn="l" defTabSz="457200" rtl="0" eaLnBrk="1" fontAlgn="base" latinLnBrk="0" hangingPunct="1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600" kern="1200">
                  <a:solidFill>
                    <a:srgbClr val="000000"/>
                  </a:solidFill>
                  <a:latin typeface="Arial" pitchFamily="-106" charset="0"/>
                  <a:ea typeface="ＭＳ Ｐゴシック" pitchFamily="-106" charset="-128"/>
                  <a:cs typeface="+mn-cs"/>
                </a:defRPr>
              </a:lvl6pPr>
              <a:lvl7pPr marL="914400" algn="l" defTabSz="457200" rtl="0" eaLnBrk="1" fontAlgn="base" latinLnBrk="0" hangingPunct="1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600" kern="1200">
                  <a:solidFill>
                    <a:srgbClr val="000000"/>
                  </a:solidFill>
                  <a:latin typeface="Arial" pitchFamily="-106" charset="0"/>
                  <a:ea typeface="ＭＳ Ｐゴシック" pitchFamily="-106" charset="-128"/>
                  <a:cs typeface="+mn-cs"/>
                </a:defRPr>
              </a:lvl7pPr>
              <a:lvl8pPr marL="1371600" algn="l" defTabSz="457200" rtl="0" eaLnBrk="1" fontAlgn="base" latinLnBrk="0" hangingPunct="1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600" kern="1200">
                  <a:solidFill>
                    <a:srgbClr val="000000"/>
                  </a:solidFill>
                  <a:latin typeface="Arial" pitchFamily="-106" charset="0"/>
                  <a:ea typeface="ＭＳ Ｐゴシック" pitchFamily="-106" charset="-128"/>
                  <a:cs typeface="+mn-cs"/>
                </a:defRPr>
              </a:lvl8pPr>
              <a:lvl9pPr marL="1828800" algn="l" defTabSz="457200" rtl="0" eaLnBrk="1" fontAlgn="base" latinLnBrk="0" hangingPunct="1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600" kern="1200">
                  <a:solidFill>
                    <a:srgbClr val="000000"/>
                  </a:solidFill>
                  <a:latin typeface="Arial" pitchFamily="-106" charset="0"/>
                  <a:ea typeface="ＭＳ Ｐゴシック" pitchFamily="-106" charset="-128"/>
                  <a:cs typeface="+mn-cs"/>
                </a:defRPr>
              </a:lvl9pPr>
            </a:lstStyle>
            <a:p>
              <a:r>
                <a:rPr lang="zh-CN" altLang="en-US" sz="1100" smtClean="0">
                  <a:solidFill>
                    <a:schemeClr val="tx1"/>
                  </a:solidFill>
                  <a:latin typeface="华文细黑" pitchFamily="2" charset="-122"/>
                  <a:ea typeface="华文细黑" pitchFamily="2" charset="-122"/>
                </a:rPr>
                <a:t>同行对标</a:t>
              </a:r>
              <a:endParaRPr lang="zh-CN" altLang="en-US" sz="110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100" name="Title 1"/>
            <p:cNvSpPr txBox="1"/>
            <p:nvPr/>
          </p:nvSpPr>
          <p:spPr bwMode="auto">
            <a:xfrm>
              <a:off x="7758890" y="505015"/>
              <a:ext cx="956597" cy="24677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defTabSz="4572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+mn-ea"/>
                  <a:ea typeface="+mn-ea"/>
                  <a:cs typeface="Arial"/>
                </a:defRPr>
              </a:lvl1pPr>
              <a:lvl2pPr marL="457189" algn="l" defTabSz="457200" rtl="0" eaLnBrk="0" fontAlgn="base" hangingPunct="0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cs typeface="Arial"/>
                </a:defRPr>
              </a:lvl2pPr>
              <a:lvl3pPr marL="914378" algn="l" defTabSz="457200" rtl="0" eaLnBrk="0" fontAlgn="base" hangingPunct="0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cs typeface="Arial"/>
                </a:defRPr>
              </a:lvl3pPr>
              <a:lvl4pPr marL="1371566" algn="l" defTabSz="457200" rtl="0" eaLnBrk="0" fontAlgn="base" hangingPunct="0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cs typeface="Arial"/>
                </a:defRPr>
              </a:lvl4pPr>
              <a:lvl5pPr marL="1828754" algn="l" defTabSz="457200" rtl="0" eaLnBrk="0" fontAlgn="base" hangingPunct="0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cs typeface="Arial"/>
                </a:defRPr>
              </a:lvl5pPr>
              <a:lvl6pPr marL="457200" algn="l" defTabSz="457200" rtl="0" eaLnBrk="1" fontAlgn="base" latinLnBrk="0" hangingPunct="1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600" kern="1200">
                  <a:solidFill>
                    <a:srgbClr val="000000"/>
                  </a:solidFill>
                  <a:latin typeface="Arial" pitchFamily="-106" charset="0"/>
                  <a:ea typeface="ＭＳ Ｐゴシック" pitchFamily="-106" charset="-128"/>
                  <a:cs typeface="+mn-cs"/>
                </a:defRPr>
              </a:lvl6pPr>
              <a:lvl7pPr marL="914400" algn="l" defTabSz="457200" rtl="0" eaLnBrk="1" fontAlgn="base" latinLnBrk="0" hangingPunct="1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600" kern="1200">
                  <a:solidFill>
                    <a:srgbClr val="000000"/>
                  </a:solidFill>
                  <a:latin typeface="Arial" pitchFamily="-106" charset="0"/>
                  <a:ea typeface="ＭＳ Ｐゴシック" pitchFamily="-106" charset="-128"/>
                  <a:cs typeface="+mn-cs"/>
                </a:defRPr>
              </a:lvl7pPr>
              <a:lvl8pPr marL="1371600" algn="l" defTabSz="457200" rtl="0" eaLnBrk="1" fontAlgn="base" latinLnBrk="0" hangingPunct="1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600" kern="1200">
                  <a:solidFill>
                    <a:srgbClr val="000000"/>
                  </a:solidFill>
                  <a:latin typeface="Arial" pitchFamily="-106" charset="0"/>
                  <a:ea typeface="ＭＳ Ｐゴシック" pitchFamily="-106" charset="-128"/>
                  <a:cs typeface="+mn-cs"/>
                </a:defRPr>
              </a:lvl8pPr>
              <a:lvl9pPr marL="1828800" algn="l" defTabSz="457200" rtl="0" eaLnBrk="1" fontAlgn="base" latinLnBrk="0" hangingPunct="1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600" kern="1200">
                  <a:solidFill>
                    <a:srgbClr val="000000"/>
                  </a:solidFill>
                  <a:latin typeface="Arial" pitchFamily="-106" charset="0"/>
                  <a:ea typeface="ＭＳ Ｐゴシック" pitchFamily="-106" charset="-128"/>
                  <a:cs typeface="+mn-cs"/>
                </a:defRPr>
              </a:lvl9pPr>
            </a:lstStyle>
            <a:p>
              <a:r>
                <a:rPr lang="zh-CN" altLang="en-US" sz="1100" smtClean="0">
                  <a:solidFill>
                    <a:schemeClr val="tx1"/>
                  </a:solidFill>
                  <a:latin typeface="华文细黑" pitchFamily="2" charset="-122"/>
                  <a:ea typeface="华文细黑" pitchFamily="2" charset="-122"/>
                </a:rPr>
                <a:t>方案及试点</a:t>
              </a:r>
              <a:endParaRPr lang="zh-CN" altLang="en-US" sz="110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107177481"/>
      </p:ext>
    </p:ext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矩形 165"/>
          <p:cNvSpPr/>
          <p:nvPr/>
        </p:nvSpPr>
        <p:spPr bwMode="auto">
          <a:xfrm>
            <a:off x="1251048" y="2787774"/>
            <a:ext cx="7660593" cy="1996135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defTabSz="685891"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 sz="1100">
              <a:latin typeface="华文细黑" pitchFamily="2" charset="-122"/>
              <a:ea typeface="华文细黑" pitchFamily="2" charset="-122"/>
              <a:cs typeface="ＭＳ Ｐゴシック" charset="0"/>
            </a:endParaRPr>
          </a:p>
        </p:txBody>
      </p:sp>
      <p:sp>
        <p:nvSpPr>
          <p:cNvPr id="4" name="Title 1"/>
          <p:cNvSpPr txBox="1"/>
          <p:nvPr/>
        </p:nvSpPr>
        <p:spPr>
          <a:xfrm>
            <a:off x="571472" y="-18"/>
            <a:ext cx="7500990" cy="473202"/>
          </a:xfrm>
          <a:prstGeom prst="rect">
            <a:avLst/>
          </a:prstGeom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zh-CN"/>
            </a:defPPr>
            <a:lvl1pPr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80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跨越对标</a:t>
            </a:r>
            <a:r>
              <a:rPr lang="en-US" altLang="zh-CN" sz="1800" smtClean="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——</a:t>
            </a:r>
            <a:r>
              <a:rPr lang="zh-CN" altLang="en-US" sz="1800" smtClean="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销售及接货司机共同为客户提供前端优质服务</a:t>
            </a:r>
            <a:endParaRPr lang="zh-CN" altLang="en-US" sz="1800">
              <a:latin typeface="华文细黑" pitchFamily="2" charset="-122"/>
              <a:ea typeface="华文细黑" pitchFamily="2" charset="-122"/>
              <a:cs typeface="华文黑体" pitchFamily="2" charset="-122"/>
            </a:endParaRPr>
          </a:p>
        </p:txBody>
      </p:sp>
      <p:grpSp>
        <p:nvGrpSpPr>
          <p:cNvPr id="23" name="组合 162"/>
          <p:cNvGrpSpPr/>
          <p:nvPr/>
        </p:nvGrpSpPr>
        <p:grpSpPr>
          <a:xfrm>
            <a:off x="1828341" y="1549995"/>
            <a:ext cx="389850" cy="373683"/>
            <a:chOff x="3095674" y="1685018"/>
            <a:chExt cx="343194" cy="394920"/>
          </a:xfrm>
        </p:grpSpPr>
        <p:sp>
          <p:nvSpPr>
            <p:cNvPr id="97" name="Freeform 10"/>
            <p:cNvSpPr>
              <a:spLocks noChangeAspect="1" noEditPoints="1"/>
            </p:cNvSpPr>
            <p:nvPr/>
          </p:nvSpPr>
          <p:spPr bwMode="auto">
            <a:xfrm>
              <a:off x="3194540" y="1685018"/>
              <a:ext cx="171030" cy="186493"/>
            </a:xfrm>
            <a:custGeom>
              <a:gdLst>
                <a:gd name="T0" fmla="*/ 425 w 1671"/>
                <a:gd name="T1" fmla="*/ 164 h 2189"/>
                <a:gd name="T2" fmla="*/ 84 w 1671"/>
                <a:gd name="T3" fmla="*/ 190 h 2189"/>
                <a:gd name="T4" fmla="*/ 1408 w 1671"/>
                <a:gd name="T5" fmla="*/ 348 h 2189"/>
                <a:gd name="T6" fmla="*/ 1433 w 1671"/>
                <a:gd name="T7" fmla="*/ 7 h 2189"/>
                <a:gd name="T8" fmla="*/ 1408 w 1671"/>
                <a:gd name="T9" fmla="*/ 348 h 2189"/>
                <a:gd name="T10" fmla="*/ 1665 w 1671"/>
                <a:gd name="T11" fmla="*/ 855 h 2189"/>
                <a:gd name="T12" fmla="*/ 1520 w 1671"/>
                <a:gd name="T13" fmla="*/ 401 h 2189"/>
                <a:gd name="T14" fmla="*/ 1437 w 1671"/>
                <a:gd name="T15" fmla="*/ 389 h 2189"/>
                <a:gd name="T16" fmla="*/ 1249 w 1671"/>
                <a:gd name="T17" fmla="*/ 535 h 2189"/>
                <a:gd name="T18" fmla="*/ 921 w 1671"/>
                <a:gd name="T19" fmla="*/ 920 h 2189"/>
                <a:gd name="T20" fmla="*/ 550 w 1671"/>
                <a:gd name="T21" fmla="*/ 869 h 2189"/>
                <a:gd name="T22" fmla="*/ 422 w 1671"/>
                <a:gd name="T23" fmla="*/ 524 h 2189"/>
                <a:gd name="T24" fmla="*/ 236 w 1671"/>
                <a:gd name="T25" fmla="*/ 389 h 2189"/>
                <a:gd name="T26" fmla="*/ 22 w 1671"/>
                <a:gd name="T27" fmla="*/ 584 h 2189"/>
                <a:gd name="T28" fmla="*/ 0 w 1671"/>
                <a:gd name="T29" fmla="*/ 1081 h 2189"/>
                <a:gd name="T30" fmla="*/ 10 w 1671"/>
                <a:gd name="T31" fmla="*/ 1218 h 2189"/>
                <a:gd name="T32" fmla="*/ 187 w 1671"/>
                <a:gd name="T33" fmla="*/ 2184 h 2189"/>
                <a:gd name="T34" fmla="*/ 334 w 1671"/>
                <a:gd name="T35" fmla="*/ 2179 h 2189"/>
                <a:gd name="T36" fmla="*/ 525 w 1671"/>
                <a:gd name="T37" fmla="*/ 1566 h 2189"/>
                <a:gd name="T38" fmla="*/ 521 w 1671"/>
                <a:gd name="T39" fmla="*/ 1516 h 2189"/>
                <a:gd name="T40" fmla="*/ 377 w 1671"/>
                <a:gd name="T41" fmla="*/ 1031 h 2189"/>
                <a:gd name="T42" fmla="*/ 392 w 1671"/>
                <a:gd name="T43" fmla="*/ 971 h 2189"/>
                <a:gd name="T44" fmla="*/ 484 w 1671"/>
                <a:gd name="T45" fmla="*/ 1047 h 2189"/>
                <a:gd name="T46" fmla="*/ 775 w 1671"/>
                <a:gd name="T47" fmla="*/ 1070 h 2189"/>
                <a:gd name="T48" fmla="*/ 1239 w 1671"/>
                <a:gd name="T49" fmla="*/ 1045 h 2189"/>
                <a:gd name="T50" fmla="*/ 1305 w 1671"/>
                <a:gd name="T51" fmla="*/ 1079 h 2189"/>
                <a:gd name="T52" fmla="*/ 1415 w 1671"/>
                <a:gd name="T53" fmla="*/ 2184 h 2189"/>
                <a:gd name="T54" fmla="*/ 1561 w 1671"/>
                <a:gd name="T55" fmla="*/ 2189 h 2189"/>
                <a:gd name="T56" fmla="*/ 1671 w 1671"/>
                <a:gd name="T57" fmla="*/ 971 h 2189"/>
                <a:gd name="T58" fmla="*/ 269 w 1671"/>
                <a:gd name="T59" fmla="*/ 1899 h 2189"/>
                <a:gd name="T60" fmla="*/ 235 w 1671"/>
                <a:gd name="T61" fmla="*/ 1282 h 2189"/>
                <a:gd name="T62" fmla="*/ 269 w 1671"/>
                <a:gd name="T63" fmla="*/ 1899 h 21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670" h="2189">
                  <a:moveTo>
                    <a:pt x="268" y="348"/>
                  </a:moveTo>
                  <a:cubicBezTo>
                    <a:pt x="362" y="341"/>
                    <a:pt x="432" y="259"/>
                    <a:pt x="425" y="164"/>
                  </a:cubicBezTo>
                  <a:cubicBezTo>
                    <a:pt x="418" y="70"/>
                    <a:pt x="336" y="0"/>
                    <a:pt x="242" y="7"/>
                  </a:cubicBezTo>
                  <a:cubicBezTo>
                    <a:pt x="148" y="14"/>
                    <a:pt x="77" y="96"/>
                    <a:pt x="84" y="190"/>
                  </a:cubicBezTo>
                  <a:cubicBezTo>
                    <a:pt x="92" y="284"/>
                    <a:pt x="174" y="355"/>
                    <a:pt x="268" y="348"/>
                  </a:cubicBezTo>
                  <a:close/>
                  <a:moveTo>
                    <a:pt x="1408" y="348"/>
                  </a:moveTo>
                  <a:cubicBezTo>
                    <a:pt x="1502" y="355"/>
                    <a:pt x="1584" y="284"/>
                    <a:pt x="1591" y="190"/>
                  </a:cubicBezTo>
                  <a:cubicBezTo>
                    <a:pt x="1598" y="96"/>
                    <a:pt x="1527" y="14"/>
                    <a:pt x="1433" y="7"/>
                  </a:cubicBezTo>
                  <a:cubicBezTo>
                    <a:pt x="1339" y="0"/>
                    <a:pt x="1257" y="70"/>
                    <a:pt x="1250" y="164"/>
                  </a:cubicBezTo>
                  <a:cubicBezTo>
                    <a:pt x="1243" y="259"/>
                    <a:pt x="1314" y="341"/>
                    <a:pt x="1408" y="348"/>
                  </a:cubicBezTo>
                  <a:close/>
                  <a:moveTo>
                    <a:pt x="1669" y="944"/>
                  </a:moveTo>
                  <a:cubicBezTo>
                    <a:pt x="1665" y="855"/>
                    <a:pt x="1665" y="855"/>
                    <a:pt x="1665" y="855"/>
                  </a:cubicBezTo>
                  <a:cubicBezTo>
                    <a:pt x="1653" y="584"/>
                    <a:pt x="1653" y="584"/>
                    <a:pt x="1653" y="584"/>
                  </a:cubicBezTo>
                  <a:cubicBezTo>
                    <a:pt x="1649" y="499"/>
                    <a:pt x="1595" y="429"/>
                    <a:pt x="1520" y="401"/>
                  </a:cubicBezTo>
                  <a:cubicBezTo>
                    <a:pt x="1495" y="392"/>
                    <a:pt x="1468" y="387"/>
                    <a:pt x="1440" y="389"/>
                  </a:cubicBezTo>
                  <a:cubicBezTo>
                    <a:pt x="1437" y="389"/>
                    <a:pt x="1437" y="389"/>
                    <a:pt x="1437" y="389"/>
                  </a:cubicBezTo>
                  <a:cubicBezTo>
                    <a:pt x="1352" y="393"/>
                    <a:pt x="1281" y="448"/>
                    <a:pt x="1254" y="524"/>
                  </a:cubicBezTo>
                  <a:cubicBezTo>
                    <a:pt x="1252" y="528"/>
                    <a:pt x="1250" y="531"/>
                    <a:pt x="1249" y="535"/>
                  </a:cubicBezTo>
                  <a:cubicBezTo>
                    <a:pt x="1121" y="882"/>
                    <a:pt x="1121" y="882"/>
                    <a:pt x="1121" y="882"/>
                  </a:cubicBezTo>
                  <a:cubicBezTo>
                    <a:pt x="921" y="920"/>
                    <a:pt x="921" y="920"/>
                    <a:pt x="921" y="920"/>
                  </a:cubicBezTo>
                  <a:cubicBezTo>
                    <a:pt x="906" y="905"/>
                    <a:pt x="885" y="895"/>
                    <a:pt x="863" y="893"/>
                  </a:cubicBezTo>
                  <a:cubicBezTo>
                    <a:pt x="550" y="869"/>
                    <a:pt x="550" y="869"/>
                    <a:pt x="550" y="869"/>
                  </a:cubicBezTo>
                  <a:cubicBezTo>
                    <a:pt x="427" y="535"/>
                    <a:pt x="427" y="535"/>
                    <a:pt x="427" y="535"/>
                  </a:cubicBezTo>
                  <a:cubicBezTo>
                    <a:pt x="425" y="531"/>
                    <a:pt x="423" y="528"/>
                    <a:pt x="422" y="524"/>
                  </a:cubicBezTo>
                  <a:cubicBezTo>
                    <a:pt x="395" y="448"/>
                    <a:pt x="324" y="393"/>
                    <a:pt x="238" y="389"/>
                  </a:cubicBezTo>
                  <a:cubicBezTo>
                    <a:pt x="236" y="389"/>
                    <a:pt x="236" y="389"/>
                    <a:pt x="236" y="389"/>
                  </a:cubicBezTo>
                  <a:cubicBezTo>
                    <a:pt x="208" y="387"/>
                    <a:pt x="181" y="392"/>
                    <a:pt x="156" y="401"/>
                  </a:cubicBezTo>
                  <a:cubicBezTo>
                    <a:pt x="81" y="429"/>
                    <a:pt x="26" y="499"/>
                    <a:pt x="22" y="584"/>
                  </a:cubicBezTo>
                  <a:cubicBezTo>
                    <a:pt x="0" y="1070"/>
                    <a:pt x="0" y="1070"/>
                    <a:pt x="0" y="1070"/>
                  </a:cubicBezTo>
                  <a:cubicBezTo>
                    <a:pt x="0" y="1074"/>
                    <a:pt x="0" y="1077"/>
                    <a:pt x="0" y="1081"/>
                  </a:cubicBezTo>
                  <a:cubicBezTo>
                    <a:pt x="2" y="1108"/>
                    <a:pt x="2" y="1108"/>
                    <a:pt x="2" y="1108"/>
                  </a:cubicBezTo>
                  <a:cubicBezTo>
                    <a:pt x="10" y="1218"/>
                    <a:pt x="10" y="1218"/>
                    <a:pt x="10" y="1218"/>
                  </a:cubicBezTo>
                  <a:cubicBezTo>
                    <a:pt x="76" y="2088"/>
                    <a:pt x="76" y="2088"/>
                    <a:pt x="76" y="2088"/>
                  </a:cubicBezTo>
                  <a:cubicBezTo>
                    <a:pt x="80" y="2145"/>
                    <a:pt x="130" y="2188"/>
                    <a:pt x="187" y="2184"/>
                  </a:cubicBezTo>
                  <a:cubicBezTo>
                    <a:pt x="220" y="2181"/>
                    <a:pt x="248" y="2163"/>
                    <a:pt x="265" y="2138"/>
                  </a:cubicBezTo>
                  <a:cubicBezTo>
                    <a:pt x="281" y="2160"/>
                    <a:pt x="305" y="2175"/>
                    <a:pt x="334" y="2179"/>
                  </a:cubicBezTo>
                  <a:cubicBezTo>
                    <a:pt x="390" y="2187"/>
                    <a:pt x="443" y="2148"/>
                    <a:pt x="451" y="2091"/>
                  </a:cubicBezTo>
                  <a:cubicBezTo>
                    <a:pt x="525" y="1566"/>
                    <a:pt x="525" y="1566"/>
                    <a:pt x="525" y="1566"/>
                  </a:cubicBezTo>
                  <a:cubicBezTo>
                    <a:pt x="526" y="1557"/>
                    <a:pt x="526" y="1549"/>
                    <a:pt x="525" y="1541"/>
                  </a:cubicBezTo>
                  <a:cubicBezTo>
                    <a:pt x="525" y="1532"/>
                    <a:pt x="523" y="1524"/>
                    <a:pt x="521" y="1516"/>
                  </a:cubicBezTo>
                  <a:cubicBezTo>
                    <a:pt x="422" y="1185"/>
                    <a:pt x="422" y="1185"/>
                    <a:pt x="422" y="1185"/>
                  </a:cubicBezTo>
                  <a:cubicBezTo>
                    <a:pt x="377" y="1031"/>
                    <a:pt x="377" y="1031"/>
                    <a:pt x="377" y="1031"/>
                  </a:cubicBezTo>
                  <a:cubicBezTo>
                    <a:pt x="387" y="955"/>
                    <a:pt x="387" y="955"/>
                    <a:pt x="387" y="955"/>
                  </a:cubicBezTo>
                  <a:cubicBezTo>
                    <a:pt x="392" y="971"/>
                    <a:pt x="392" y="971"/>
                    <a:pt x="392" y="971"/>
                  </a:cubicBezTo>
                  <a:cubicBezTo>
                    <a:pt x="398" y="1007"/>
                    <a:pt x="425" y="1036"/>
                    <a:pt x="461" y="1044"/>
                  </a:cubicBezTo>
                  <a:cubicBezTo>
                    <a:pt x="468" y="1046"/>
                    <a:pt x="476" y="1047"/>
                    <a:pt x="484" y="1047"/>
                  </a:cubicBezTo>
                  <a:cubicBezTo>
                    <a:pt x="762" y="1069"/>
                    <a:pt x="762" y="1069"/>
                    <a:pt x="762" y="1069"/>
                  </a:cubicBezTo>
                  <a:cubicBezTo>
                    <a:pt x="775" y="1070"/>
                    <a:pt x="775" y="1070"/>
                    <a:pt x="775" y="1070"/>
                  </a:cubicBezTo>
                  <a:cubicBezTo>
                    <a:pt x="794" y="1102"/>
                    <a:pt x="831" y="1122"/>
                    <a:pt x="870" y="1115"/>
                  </a:cubicBezTo>
                  <a:cubicBezTo>
                    <a:pt x="1239" y="1045"/>
                    <a:pt x="1239" y="1045"/>
                    <a:pt x="1239" y="1045"/>
                  </a:cubicBezTo>
                  <a:cubicBezTo>
                    <a:pt x="1263" y="1041"/>
                    <a:pt x="1283" y="1028"/>
                    <a:pt x="1296" y="1011"/>
                  </a:cubicBezTo>
                  <a:cubicBezTo>
                    <a:pt x="1305" y="1079"/>
                    <a:pt x="1305" y="1079"/>
                    <a:pt x="1305" y="1079"/>
                  </a:cubicBezTo>
                  <a:cubicBezTo>
                    <a:pt x="1305" y="2074"/>
                    <a:pt x="1305" y="2074"/>
                    <a:pt x="1305" y="2074"/>
                  </a:cubicBezTo>
                  <a:cubicBezTo>
                    <a:pt x="1305" y="2135"/>
                    <a:pt x="1354" y="2184"/>
                    <a:pt x="1415" y="2184"/>
                  </a:cubicBezTo>
                  <a:cubicBezTo>
                    <a:pt x="1442" y="2184"/>
                    <a:pt x="1466" y="2175"/>
                    <a:pt x="1485" y="2159"/>
                  </a:cubicBezTo>
                  <a:cubicBezTo>
                    <a:pt x="1505" y="2177"/>
                    <a:pt x="1531" y="2189"/>
                    <a:pt x="1561" y="2189"/>
                  </a:cubicBezTo>
                  <a:cubicBezTo>
                    <a:pt x="1621" y="2189"/>
                    <a:pt x="1671" y="2139"/>
                    <a:pt x="1671" y="2079"/>
                  </a:cubicBezTo>
                  <a:cubicBezTo>
                    <a:pt x="1671" y="971"/>
                    <a:pt x="1671" y="971"/>
                    <a:pt x="1671" y="971"/>
                  </a:cubicBezTo>
                  <a:lnTo>
                    <a:pt x="1669" y="944"/>
                  </a:lnTo>
                  <a:close/>
                  <a:moveTo>
                    <a:pt x="269" y="1899"/>
                  </a:moveTo>
                  <a:cubicBezTo>
                    <a:pt x="223" y="1283"/>
                    <a:pt x="223" y="1283"/>
                    <a:pt x="223" y="1283"/>
                  </a:cubicBezTo>
                  <a:cubicBezTo>
                    <a:pt x="227" y="1283"/>
                    <a:pt x="231" y="1282"/>
                    <a:pt x="235" y="1282"/>
                  </a:cubicBezTo>
                  <a:cubicBezTo>
                    <a:pt x="317" y="1556"/>
                    <a:pt x="317" y="1556"/>
                    <a:pt x="317" y="1556"/>
                  </a:cubicBezTo>
                  <a:lnTo>
                    <a:pt x="269" y="189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 sz="800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98" name="TextBox 692"/>
            <p:cNvSpPr txBox="1"/>
            <p:nvPr/>
          </p:nvSpPr>
          <p:spPr>
            <a:xfrm>
              <a:off x="3095674" y="1852250"/>
              <a:ext cx="343194" cy="22768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 sz="800">
                  <a:latin typeface="华文细黑" pitchFamily="2" charset="-122"/>
                  <a:ea typeface="华文细黑" pitchFamily="2" charset="-122"/>
                </a:rPr>
                <a:t>拜访</a:t>
              </a:r>
            </a:p>
          </p:txBody>
        </p:sp>
      </p:grpSp>
      <p:grpSp>
        <p:nvGrpSpPr>
          <p:cNvPr id="25" name="组合 166"/>
          <p:cNvGrpSpPr/>
          <p:nvPr/>
        </p:nvGrpSpPr>
        <p:grpSpPr>
          <a:xfrm>
            <a:off x="2980469" y="1543616"/>
            <a:ext cx="389850" cy="355323"/>
            <a:chOff x="4114603" y="1703841"/>
            <a:chExt cx="343194" cy="375518"/>
          </a:xfrm>
        </p:grpSpPr>
        <p:grpSp>
          <p:nvGrpSpPr>
            <p:cNvPr id="89" name="Group 204"/>
            <p:cNvGrpSpPr>
              <a:grpSpLocks noChangeAspect="1"/>
            </p:cNvGrpSpPr>
            <p:nvPr/>
          </p:nvGrpSpPr>
          <p:grpSpPr>
            <a:xfrm>
              <a:off x="4160015" y="1703841"/>
              <a:ext cx="210281" cy="173546"/>
              <a:chOff x="4033838" y="2940051"/>
              <a:chExt cx="962025" cy="952500"/>
            </a:xfrm>
          </p:grpSpPr>
          <p:sp>
            <p:nvSpPr>
              <p:cNvPr id="91" name="Freeform 38"/>
              <p:cNvSpPr/>
              <p:nvPr/>
            </p:nvSpPr>
            <p:spPr bwMode="auto">
              <a:xfrm>
                <a:off x="4246563" y="2940051"/>
                <a:ext cx="749300" cy="952500"/>
              </a:xfrm>
              <a:custGeom>
                <a:gdLst>
                  <a:gd name="T0" fmla="*/ 1036 w 1082"/>
                  <a:gd name="T1" fmla="*/ 0 h 1376"/>
                  <a:gd name="T2" fmla="*/ 45 w 1082"/>
                  <a:gd name="T3" fmla="*/ 0 h 1376"/>
                  <a:gd name="T4" fmla="*/ 0 w 1082"/>
                  <a:gd name="T5" fmla="*/ 45 h 1376"/>
                  <a:gd name="T6" fmla="*/ 0 w 1082"/>
                  <a:gd name="T7" fmla="*/ 541 h 1376"/>
                  <a:gd name="T8" fmla="*/ 89 w 1082"/>
                  <a:gd name="T9" fmla="*/ 590 h 1376"/>
                  <a:gd name="T10" fmla="*/ 91 w 1082"/>
                  <a:gd name="T11" fmla="*/ 594 h 1376"/>
                  <a:gd name="T12" fmla="*/ 91 w 1082"/>
                  <a:gd name="T13" fmla="*/ 91 h 1376"/>
                  <a:gd name="T14" fmla="*/ 991 w 1082"/>
                  <a:gd name="T15" fmla="*/ 91 h 1376"/>
                  <a:gd name="T16" fmla="*/ 991 w 1082"/>
                  <a:gd name="T17" fmla="*/ 847 h 1376"/>
                  <a:gd name="T18" fmla="*/ 936 w 1082"/>
                  <a:gd name="T19" fmla="*/ 933 h 1376"/>
                  <a:gd name="T20" fmla="*/ 721 w 1082"/>
                  <a:gd name="T21" fmla="*/ 958 h 1376"/>
                  <a:gd name="T22" fmla="*/ 685 w 1082"/>
                  <a:gd name="T23" fmla="*/ 970 h 1376"/>
                  <a:gd name="T24" fmla="*/ 670 w 1082"/>
                  <a:gd name="T25" fmla="*/ 1006 h 1376"/>
                  <a:gd name="T26" fmla="*/ 634 w 1082"/>
                  <a:gd name="T27" fmla="*/ 1261 h 1376"/>
                  <a:gd name="T28" fmla="*/ 581 w 1082"/>
                  <a:gd name="T29" fmla="*/ 1285 h 1376"/>
                  <a:gd name="T30" fmla="*/ 91 w 1082"/>
                  <a:gd name="T31" fmla="*/ 1285 h 1376"/>
                  <a:gd name="T32" fmla="*/ 91 w 1082"/>
                  <a:gd name="T33" fmla="*/ 1075 h 1376"/>
                  <a:gd name="T34" fmla="*/ 0 w 1082"/>
                  <a:gd name="T35" fmla="*/ 1133 h 1376"/>
                  <a:gd name="T36" fmla="*/ 0 w 1082"/>
                  <a:gd name="T37" fmla="*/ 1331 h 1376"/>
                  <a:gd name="T38" fmla="*/ 45 w 1082"/>
                  <a:gd name="T39" fmla="*/ 1376 h 1376"/>
                  <a:gd name="T40" fmla="*/ 608 w 1082"/>
                  <a:gd name="T41" fmla="*/ 1376 h 1376"/>
                  <a:gd name="T42" fmla="*/ 699 w 1082"/>
                  <a:gd name="T43" fmla="*/ 1349 h 1376"/>
                  <a:gd name="T44" fmla="*/ 1021 w 1082"/>
                  <a:gd name="T45" fmla="*/ 1022 h 1376"/>
                  <a:gd name="T46" fmla="*/ 1082 w 1082"/>
                  <a:gd name="T47" fmla="*/ 823 h 1376"/>
                  <a:gd name="T48" fmla="*/ 1082 w 1082"/>
                  <a:gd name="T49" fmla="*/ 823 h 1376"/>
                  <a:gd name="T50" fmla="*/ 1082 w 1082"/>
                  <a:gd name="T51" fmla="*/ 45 h 1376"/>
                  <a:gd name="T52" fmla="*/ 1036 w 1082"/>
                  <a:gd name="T53" fmla="*/ 0 h 137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1082" h="1376">
                    <a:moveTo>
                      <a:pt x="1036" y="0"/>
                    </a:moveTo>
                    <a:cubicBezTo>
                      <a:pt x="45" y="0"/>
                      <a:pt x="45" y="0"/>
                      <a:pt x="45" y="0"/>
                    </a:cubicBezTo>
                    <a:cubicBezTo>
                      <a:pt x="20" y="0"/>
                      <a:pt x="0" y="20"/>
                      <a:pt x="0" y="45"/>
                    </a:cubicBezTo>
                    <a:cubicBezTo>
                      <a:pt x="0" y="541"/>
                      <a:pt x="0" y="541"/>
                      <a:pt x="0" y="541"/>
                    </a:cubicBezTo>
                    <a:cubicBezTo>
                      <a:pt x="35" y="541"/>
                      <a:pt x="69" y="559"/>
                      <a:pt x="89" y="590"/>
                    </a:cubicBezTo>
                    <a:cubicBezTo>
                      <a:pt x="89" y="592"/>
                      <a:pt x="90" y="593"/>
                      <a:pt x="91" y="594"/>
                    </a:cubicBezTo>
                    <a:cubicBezTo>
                      <a:pt x="91" y="91"/>
                      <a:pt x="91" y="91"/>
                      <a:pt x="91" y="91"/>
                    </a:cubicBezTo>
                    <a:cubicBezTo>
                      <a:pt x="991" y="91"/>
                      <a:pt x="991" y="91"/>
                      <a:pt x="991" y="91"/>
                    </a:cubicBezTo>
                    <a:cubicBezTo>
                      <a:pt x="991" y="847"/>
                      <a:pt x="991" y="847"/>
                      <a:pt x="991" y="847"/>
                    </a:cubicBezTo>
                    <a:cubicBezTo>
                      <a:pt x="989" y="887"/>
                      <a:pt x="976" y="917"/>
                      <a:pt x="936" y="933"/>
                    </a:cubicBezTo>
                    <a:cubicBezTo>
                      <a:pt x="883" y="954"/>
                      <a:pt x="830" y="958"/>
                      <a:pt x="721" y="958"/>
                    </a:cubicBezTo>
                    <a:cubicBezTo>
                      <a:pt x="708" y="958"/>
                      <a:pt x="694" y="961"/>
                      <a:pt x="685" y="970"/>
                    </a:cubicBezTo>
                    <a:cubicBezTo>
                      <a:pt x="675" y="979"/>
                      <a:pt x="670" y="992"/>
                      <a:pt x="670" y="1006"/>
                    </a:cubicBezTo>
                    <a:cubicBezTo>
                      <a:pt x="675" y="1093"/>
                      <a:pt x="675" y="1222"/>
                      <a:pt x="634" y="1261"/>
                    </a:cubicBezTo>
                    <a:cubicBezTo>
                      <a:pt x="614" y="1280"/>
                      <a:pt x="602" y="1285"/>
                      <a:pt x="581" y="1285"/>
                    </a:cubicBezTo>
                    <a:cubicBezTo>
                      <a:pt x="556" y="1285"/>
                      <a:pt x="91" y="1285"/>
                      <a:pt x="91" y="1285"/>
                    </a:cubicBezTo>
                    <a:cubicBezTo>
                      <a:pt x="91" y="1075"/>
                      <a:pt x="91" y="1075"/>
                      <a:pt x="91" y="1075"/>
                    </a:cubicBezTo>
                    <a:cubicBezTo>
                      <a:pt x="0" y="1133"/>
                      <a:pt x="0" y="1133"/>
                      <a:pt x="0" y="1133"/>
                    </a:cubicBezTo>
                    <a:cubicBezTo>
                      <a:pt x="0" y="1331"/>
                      <a:pt x="0" y="1331"/>
                      <a:pt x="0" y="1331"/>
                    </a:cubicBezTo>
                    <a:cubicBezTo>
                      <a:pt x="0" y="1356"/>
                      <a:pt x="20" y="1376"/>
                      <a:pt x="45" y="1376"/>
                    </a:cubicBezTo>
                    <a:cubicBezTo>
                      <a:pt x="45" y="1376"/>
                      <a:pt x="598" y="1376"/>
                      <a:pt x="608" y="1376"/>
                    </a:cubicBezTo>
                    <a:cubicBezTo>
                      <a:pt x="640" y="1376"/>
                      <a:pt x="670" y="1365"/>
                      <a:pt x="699" y="1349"/>
                    </a:cubicBezTo>
                    <a:cubicBezTo>
                      <a:pt x="740" y="1325"/>
                      <a:pt x="992" y="1056"/>
                      <a:pt x="1021" y="1022"/>
                    </a:cubicBezTo>
                    <a:cubicBezTo>
                      <a:pt x="1051" y="988"/>
                      <a:pt x="1081" y="940"/>
                      <a:pt x="1082" y="823"/>
                    </a:cubicBezTo>
                    <a:cubicBezTo>
                      <a:pt x="1082" y="823"/>
                      <a:pt x="1082" y="823"/>
                      <a:pt x="1082" y="823"/>
                    </a:cubicBezTo>
                    <a:cubicBezTo>
                      <a:pt x="1082" y="45"/>
                      <a:pt x="1082" y="45"/>
                      <a:pt x="1082" y="45"/>
                    </a:cubicBezTo>
                    <a:cubicBezTo>
                      <a:pt x="1082" y="20"/>
                      <a:pt x="1061" y="0"/>
                      <a:pt x="1036" y="0"/>
                    </a:cubicBezTo>
                    <a:close/>
                  </a:path>
                </a:pathLst>
              </a:custGeom>
              <a:solidFill>
                <a:srgbClr val="37373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IE" sz="800"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92" name="Freeform 39"/>
              <p:cNvSpPr/>
              <p:nvPr/>
            </p:nvSpPr>
            <p:spPr bwMode="auto">
              <a:xfrm>
                <a:off x="4033838" y="3360738"/>
                <a:ext cx="241300" cy="168275"/>
              </a:xfrm>
              <a:custGeom>
                <a:gdLst>
                  <a:gd name="T0" fmla="*/ 65 w 350"/>
                  <a:gd name="T1" fmla="*/ 238 h 244"/>
                  <a:gd name="T2" fmla="*/ 308 w 350"/>
                  <a:gd name="T3" fmla="*/ 84 h 244"/>
                  <a:gd name="T4" fmla="*/ 328 w 350"/>
                  <a:gd name="T5" fmla="*/ 71 h 244"/>
                  <a:gd name="T6" fmla="*/ 344 w 350"/>
                  <a:gd name="T7" fmla="*/ 25 h 244"/>
                  <a:gd name="T8" fmla="*/ 340 w 350"/>
                  <a:gd name="T9" fmla="*/ 18 h 244"/>
                  <a:gd name="T10" fmla="*/ 308 w 350"/>
                  <a:gd name="T11" fmla="*/ 0 h 244"/>
                  <a:gd name="T12" fmla="*/ 287 w 350"/>
                  <a:gd name="T13" fmla="*/ 6 h 244"/>
                  <a:gd name="T14" fmla="*/ 23 w 350"/>
                  <a:gd name="T15" fmla="*/ 172 h 244"/>
                  <a:gd name="T16" fmla="*/ 11 w 350"/>
                  <a:gd name="T17" fmla="*/ 226 h 244"/>
                  <a:gd name="T18" fmla="*/ 16 w 350"/>
                  <a:gd name="T19" fmla="*/ 232 h 244"/>
                  <a:gd name="T20" fmla="*/ 44 w 350"/>
                  <a:gd name="T21" fmla="*/ 244 h 244"/>
                  <a:gd name="T22" fmla="*/ 65 w 350"/>
                  <a:gd name="T23" fmla="*/ 238 h 24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350" h="244">
                    <a:moveTo>
                      <a:pt x="65" y="238"/>
                    </a:moveTo>
                    <a:cubicBezTo>
                      <a:pt x="308" y="84"/>
                      <a:pt x="308" y="84"/>
                      <a:pt x="308" y="84"/>
                    </a:cubicBezTo>
                    <a:cubicBezTo>
                      <a:pt x="328" y="71"/>
                      <a:pt x="328" y="71"/>
                      <a:pt x="328" y="71"/>
                    </a:cubicBezTo>
                    <a:cubicBezTo>
                      <a:pt x="344" y="61"/>
                      <a:pt x="350" y="42"/>
                      <a:pt x="344" y="25"/>
                    </a:cubicBezTo>
                    <a:cubicBezTo>
                      <a:pt x="343" y="23"/>
                      <a:pt x="341" y="20"/>
                      <a:pt x="340" y="18"/>
                    </a:cubicBezTo>
                    <a:cubicBezTo>
                      <a:pt x="333" y="7"/>
                      <a:pt x="321" y="0"/>
                      <a:pt x="308" y="0"/>
                    </a:cubicBezTo>
                    <a:cubicBezTo>
                      <a:pt x="301" y="0"/>
                      <a:pt x="293" y="2"/>
                      <a:pt x="287" y="6"/>
                    </a:cubicBezTo>
                    <a:cubicBezTo>
                      <a:pt x="23" y="172"/>
                      <a:pt x="23" y="172"/>
                      <a:pt x="23" y="172"/>
                    </a:cubicBezTo>
                    <a:cubicBezTo>
                      <a:pt x="5" y="184"/>
                      <a:pt x="0" y="208"/>
                      <a:pt x="11" y="226"/>
                    </a:cubicBezTo>
                    <a:cubicBezTo>
                      <a:pt x="13" y="228"/>
                      <a:pt x="14" y="230"/>
                      <a:pt x="16" y="232"/>
                    </a:cubicBezTo>
                    <a:cubicBezTo>
                      <a:pt x="24" y="239"/>
                      <a:pt x="34" y="244"/>
                      <a:pt x="44" y="244"/>
                    </a:cubicBezTo>
                    <a:cubicBezTo>
                      <a:pt x="51" y="244"/>
                      <a:pt x="58" y="242"/>
                      <a:pt x="65" y="238"/>
                    </a:cubicBezTo>
                    <a:close/>
                  </a:path>
                </a:pathLst>
              </a:custGeom>
              <a:solidFill>
                <a:srgbClr val="37373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IE" sz="800"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93" name="Freeform 40"/>
              <p:cNvSpPr/>
              <p:nvPr/>
            </p:nvSpPr>
            <p:spPr bwMode="auto">
              <a:xfrm>
                <a:off x="4043363" y="3402013"/>
                <a:ext cx="381000" cy="325438"/>
              </a:xfrm>
              <a:custGeom>
                <a:gdLst>
                  <a:gd name="T0" fmla="*/ 384 w 550"/>
                  <a:gd name="T1" fmla="*/ 315 h 468"/>
                  <a:gd name="T2" fmla="*/ 542 w 550"/>
                  <a:gd name="T3" fmla="*/ 216 h 468"/>
                  <a:gd name="T4" fmla="*/ 550 w 550"/>
                  <a:gd name="T5" fmla="*/ 210 h 468"/>
                  <a:gd name="T6" fmla="*/ 417 w 550"/>
                  <a:gd name="T7" fmla="*/ 0 h 468"/>
                  <a:gd name="T8" fmla="*/ 408 w 550"/>
                  <a:gd name="T9" fmla="*/ 5 h 468"/>
                  <a:gd name="T10" fmla="*/ 391 w 550"/>
                  <a:gd name="T11" fmla="*/ 16 h 468"/>
                  <a:gd name="T12" fmla="*/ 384 w 550"/>
                  <a:gd name="T13" fmla="*/ 21 h 468"/>
                  <a:gd name="T14" fmla="*/ 293 w 550"/>
                  <a:gd name="T15" fmla="*/ 78 h 468"/>
                  <a:gd name="T16" fmla="*/ 68 w 550"/>
                  <a:gd name="T17" fmla="*/ 220 h 468"/>
                  <a:gd name="T18" fmla="*/ 68 w 550"/>
                  <a:gd name="T19" fmla="*/ 220 h 468"/>
                  <a:gd name="T20" fmla="*/ 68 w 550"/>
                  <a:gd name="T21" fmla="*/ 220 h 468"/>
                  <a:gd name="T22" fmla="*/ 35 w 550"/>
                  <a:gd name="T23" fmla="*/ 249 h 468"/>
                  <a:gd name="T24" fmla="*/ 29 w 550"/>
                  <a:gd name="T25" fmla="*/ 392 h 468"/>
                  <a:gd name="T26" fmla="*/ 201 w 550"/>
                  <a:gd name="T27" fmla="*/ 431 h 468"/>
                  <a:gd name="T28" fmla="*/ 210 w 550"/>
                  <a:gd name="T29" fmla="*/ 425 h 468"/>
                  <a:gd name="T30" fmla="*/ 293 w 550"/>
                  <a:gd name="T31" fmla="*/ 372 h 468"/>
                  <a:gd name="T32" fmla="*/ 384 w 550"/>
                  <a:gd name="T33" fmla="*/ 315 h 46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550" h="468">
                    <a:moveTo>
                      <a:pt x="384" y="315"/>
                    </a:moveTo>
                    <a:cubicBezTo>
                      <a:pt x="542" y="216"/>
                      <a:pt x="542" y="216"/>
                      <a:pt x="542" y="216"/>
                    </a:cubicBezTo>
                    <a:cubicBezTo>
                      <a:pt x="550" y="210"/>
                      <a:pt x="550" y="210"/>
                      <a:pt x="550" y="210"/>
                    </a:cubicBezTo>
                    <a:cubicBezTo>
                      <a:pt x="417" y="0"/>
                      <a:pt x="417" y="0"/>
                      <a:pt x="417" y="0"/>
                    </a:cubicBezTo>
                    <a:cubicBezTo>
                      <a:pt x="408" y="5"/>
                      <a:pt x="408" y="5"/>
                      <a:pt x="408" y="5"/>
                    </a:cubicBezTo>
                    <a:cubicBezTo>
                      <a:pt x="391" y="16"/>
                      <a:pt x="391" y="16"/>
                      <a:pt x="391" y="16"/>
                    </a:cubicBezTo>
                    <a:cubicBezTo>
                      <a:pt x="384" y="21"/>
                      <a:pt x="384" y="21"/>
                      <a:pt x="384" y="21"/>
                    </a:cubicBezTo>
                    <a:cubicBezTo>
                      <a:pt x="293" y="78"/>
                      <a:pt x="293" y="78"/>
                      <a:pt x="293" y="78"/>
                    </a:cubicBezTo>
                    <a:cubicBezTo>
                      <a:pt x="68" y="220"/>
                      <a:pt x="68" y="220"/>
                      <a:pt x="68" y="220"/>
                    </a:cubicBezTo>
                    <a:cubicBezTo>
                      <a:pt x="68" y="220"/>
                      <a:pt x="68" y="220"/>
                      <a:pt x="68" y="220"/>
                    </a:cubicBezTo>
                    <a:cubicBezTo>
                      <a:pt x="68" y="220"/>
                      <a:pt x="68" y="220"/>
                      <a:pt x="68" y="220"/>
                    </a:cubicBezTo>
                    <a:cubicBezTo>
                      <a:pt x="55" y="228"/>
                      <a:pt x="44" y="238"/>
                      <a:pt x="35" y="249"/>
                    </a:cubicBezTo>
                    <a:cubicBezTo>
                      <a:pt x="4" y="290"/>
                      <a:pt x="0" y="347"/>
                      <a:pt x="29" y="392"/>
                    </a:cubicBezTo>
                    <a:cubicBezTo>
                      <a:pt x="66" y="450"/>
                      <a:pt x="143" y="468"/>
                      <a:pt x="201" y="431"/>
                    </a:cubicBezTo>
                    <a:cubicBezTo>
                      <a:pt x="204" y="429"/>
                      <a:pt x="207" y="427"/>
                      <a:pt x="210" y="425"/>
                    </a:cubicBezTo>
                    <a:cubicBezTo>
                      <a:pt x="293" y="372"/>
                      <a:pt x="293" y="372"/>
                      <a:pt x="293" y="372"/>
                    </a:cubicBezTo>
                    <a:lnTo>
                      <a:pt x="384" y="315"/>
                    </a:lnTo>
                    <a:close/>
                  </a:path>
                </a:pathLst>
              </a:custGeom>
              <a:solidFill>
                <a:srgbClr val="37373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IE" sz="800"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94" name="Freeform 41"/>
              <p:cNvSpPr/>
              <p:nvPr/>
            </p:nvSpPr>
            <p:spPr bwMode="auto">
              <a:xfrm>
                <a:off x="4371975" y="3197226"/>
                <a:ext cx="427038" cy="327025"/>
              </a:xfrm>
              <a:custGeom>
                <a:gdLst>
                  <a:gd name="T0" fmla="*/ 618 w 618"/>
                  <a:gd name="T1" fmla="*/ 35 h 471"/>
                  <a:gd name="T2" fmla="*/ 614 w 618"/>
                  <a:gd name="T3" fmla="*/ 18 h 471"/>
                  <a:gd name="T4" fmla="*/ 572 w 618"/>
                  <a:gd name="T5" fmla="*/ 9 h 471"/>
                  <a:gd name="T6" fmla="*/ 518 w 618"/>
                  <a:gd name="T7" fmla="*/ 43 h 471"/>
                  <a:gd name="T8" fmla="*/ 450 w 618"/>
                  <a:gd name="T9" fmla="*/ 25 h 471"/>
                  <a:gd name="T10" fmla="*/ 294 w 618"/>
                  <a:gd name="T11" fmla="*/ 74 h 471"/>
                  <a:gd name="T12" fmla="*/ 8 w 618"/>
                  <a:gd name="T13" fmla="*/ 255 h 471"/>
                  <a:gd name="T14" fmla="*/ 0 w 618"/>
                  <a:gd name="T15" fmla="*/ 260 h 471"/>
                  <a:gd name="T16" fmla="*/ 133 w 618"/>
                  <a:gd name="T17" fmla="*/ 471 h 471"/>
                  <a:gd name="T18" fmla="*/ 141 w 618"/>
                  <a:gd name="T19" fmla="*/ 465 h 471"/>
                  <a:gd name="T20" fmla="*/ 428 w 618"/>
                  <a:gd name="T21" fmla="*/ 284 h 471"/>
                  <a:gd name="T22" fmla="*/ 552 w 618"/>
                  <a:gd name="T23" fmla="*/ 109 h 471"/>
                  <a:gd name="T24" fmla="*/ 552 w 618"/>
                  <a:gd name="T25" fmla="*/ 109 h 471"/>
                  <a:gd name="T26" fmla="*/ 551 w 618"/>
                  <a:gd name="T27" fmla="*/ 94 h 471"/>
                  <a:gd name="T28" fmla="*/ 604 w 618"/>
                  <a:gd name="T29" fmla="*/ 60 h 471"/>
                  <a:gd name="T30" fmla="*/ 618 w 618"/>
                  <a:gd name="T31" fmla="*/ 35 h 47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618" h="471">
                    <a:moveTo>
                      <a:pt x="618" y="35"/>
                    </a:moveTo>
                    <a:cubicBezTo>
                      <a:pt x="618" y="29"/>
                      <a:pt x="617" y="23"/>
                      <a:pt x="614" y="18"/>
                    </a:cubicBezTo>
                    <a:cubicBezTo>
                      <a:pt x="605" y="4"/>
                      <a:pt x="586" y="0"/>
                      <a:pt x="572" y="9"/>
                    </a:cubicBezTo>
                    <a:cubicBezTo>
                      <a:pt x="518" y="43"/>
                      <a:pt x="518" y="43"/>
                      <a:pt x="518" y="43"/>
                    </a:cubicBezTo>
                    <a:cubicBezTo>
                      <a:pt x="499" y="30"/>
                      <a:pt x="475" y="25"/>
                      <a:pt x="450" y="25"/>
                    </a:cubicBezTo>
                    <a:cubicBezTo>
                      <a:pt x="401" y="25"/>
                      <a:pt x="344" y="42"/>
                      <a:pt x="294" y="74"/>
                    </a:cubicBezTo>
                    <a:cubicBezTo>
                      <a:pt x="8" y="255"/>
                      <a:pt x="8" y="255"/>
                      <a:pt x="8" y="255"/>
                    </a:cubicBezTo>
                    <a:cubicBezTo>
                      <a:pt x="0" y="260"/>
                      <a:pt x="0" y="260"/>
                      <a:pt x="0" y="260"/>
                    </a:cubicBezTo>
                    <a:cubicBezTo>
                      <a:pt x="133" y="471"/>
                      <a:pt x="133" y="471"/>
                      <a:pt x="133" y="471"/>
                    </a:cubicBezTo>
                    <a:cubicBezTo>
                      <a:pt x="141" y="465"/>
                      <a:pt x="141" y="465"/>
                      <a:pt x="141" y="465"/>
                    </a:cubicBezTo>
                    <a:cubicBezTo>
                      <a:pt x="428" y="284"/>
                      <a:pt x="428" y="284"/>
                      <a:pt x="428" y="284"/>
                    </a:cubicBezTo>
                    <a:cubicBezTo>
                      <a:pt x="498" y="239"/>
                      <a:pt x="550" y="172"/>
                      <a:pt x="552" y="109"/>
                    </a:cubicBezTo>
                    <a:cubicBezTo>
                      <a:pt x="552" y="109"/>
                      <a:pt x="552" y="109"/>
                      <a:pt x="552" y="109"/>
                    </a:cubicBezTo>
                    <a:cubicBezTo>
                      <a:pt x="552" y="104"/>
                      <a:pt x="552" y="99"/>
                      <a:pt x="551" y="94"/>
                    </a:cubicBezTo>
                    <a:cubicBezTo>
                      <a:pt x="604" y="60"/>
                      <a:pt x="604" y="60"/>
                      <a:pt x="604" y="60"/>
                    </a:cubicBezTo>
                    <a:cubicBezTo>
                      <a:pt x="613" y="55"/>
                      <a:pt x="618" y="45"/>
                      <a:pt x="618" y="35"/>
                    </a:cubicBezTo>
                    <a:close/>
                  </a:path>
                </a:pathLst>
              </a:custGeom>
              <a:solidFill>
                <a:srgbClr val="37373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IE" sz="800">
                  <a:latin typeface="华文细黑" pitchFamily="2" charset="-122"/>
                  <a:ea typeface="华文细黑" pitchFamily="2" charset="-122"/>
                </a:endParaRPr>
              </a:p>
            </p:txBody>
          </p:sp>
        </p:grpSp>
        <p:sp>
          <p:nvSpPr>
            <p:cNvPr id="90" name="TextBox 692"/>
            <p:cNvSpPr txBox="1"/>
            <p:nvPr/>
          </p:nvSpPr>
          <p:spPr>
            <a:xfrm>
              <a:off x="4114603" y="1851670"/>
              <a:ext cx="343194" cy="22768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 sz="800">
                  <a:latin typeface="华文细黑" pitchFamily="2" charset="-122"/>
                  <a:ea typeface="华文细黑" pitchFamily="2" charset="-122"/>
                </a:rPr>
                <a:t>合同</a:t>
              </a:r>
            </a:p>
          </p:txBody>
        </p:sp>
      </p:grpSp>
      <p:grpSp>
        <p:nvGrpSpPr>
          <p:cNvPr id="26" name="组合 168"/>
          <p:cNvGrpSpPr/>
          <p:nvPr/>
        </p:nvGrpSpPr>
        <p:grpSpPr>
          <a:xfrm>
            <a:off x="3606951" y="1493707"/>
            <a:ext cx="3060362" cy="429971"/>
            <a:chOff x="4758214" y="1622230"/>
            <a:chExt cx="2694106" cy="454408"/>
          </a:xfrm>
        </p:grpSpPr>
        <p:grpSp>
          <p:nvGrpSpPr>
            <p:cNvPr id="59" name="组合 205"/>
            <p:cNvGrpSpPr/>
            <p:nvPr/>
          </p:nvGrpSpPr>
          <p:grpSpPr>
            <a:xfrm>
              <a:off x="4758214" y="1667501"/>
              <a:ext cx="389850" cy="399613"/>
              <a:chOff x="5076056" y="1667501"/>
              <a:chExt cx="389850" cy="399613"/>
            </a:xfrm>
          </p:grpSpPr>
          <p:pic>
            <p:nvPicPr>
              <p:cNvPr id="87" name="图片 88"/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148064" y="1667501"/>
                <a:ext cx="238658" cy="255450"/>
              </a:xfrm>
              <a:prstGeom prst="rect">
                <a:avLst/>
              </a:prstGeom>
            </p:spPr>
          </p:pic>
          <p:sp>
            <p:nvSpPr>
              <p:cNvPr id="88" name="TextBox 692"/>
              <p:cNvSpPr txBox="1"/>
              <p:nvPr/>
            </p:nvSpPr>
            <p:spPr>
              <a:xfrm>
                <a:off x="5076056" y="1851670"/>
                <a:ext cx="389850" cy="21544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r>
                  <a:rPr lang="zh-CN" altLang="en-US" sz="800">
                    <a:latin typeface="Verdana" pitchFamily="34" charset="0"/>
                    <a:ea typeface="华文细黑"/>
                  </a:rPr>
                  <a:t>分货</a:t>
                </a:r>
              </a:p>
            </p:txBody>
          </p:sp>
        </p:grpSp>
        <p:grpSp>
          <p:nvGrpSpPr>
            <p:cNvPr id="60" name="组合 206"/>
            <p:cNvGrpSpPr/>
            <p:nvPr/>
          </p:nvGrpSpPr>
          <p:grpSpPr>
            <a:xfrm>
              <a:off x="5046246" y="1622230"/>
              <a:ext cx="389850" cy="444884"/>
              <a:chOff x="5406286" y="1622230"/>
              <a:chExt cx="389850" cy="444884"/>
            </a:xfrm>
          </p:grpSpPr>
          <p:grpSp>
            <p:nvGrpSpPr>
              <p:cNvPr id="83" name="组合 106"/>
              <p:cNvGrpSpPr/>
              <p:nvPr/>
            </p:nvGrpSpPr>
            <p:grpSpPr>
              <a:xfrm>
                <a:off x="5508105" y="1622230"/>
                <a:ext cx="218272" cy="294742"/>
                <a:chOff x="3589267" y="2297560"/>
                <a:chExt cx="1125551" cy="1161687"/>
              </a:xfrm>
            </p:grpSpPr>
            <p:sp>
              <p:nvSpPr>
                <p:cNvPr id="85" name="等腰三角形 13"/>
                <p:cNvSpPr/>
                <p:nvPr/>
              </p:nvSpPr>
              <p:spPr bwMode="auto">
                <a:xfrm rot="13239138">
                  <a:off x="4366286" y="2297560"/>
                  <a:ext cx="348532" cy="756325"/>
                </a:xfrm>
                <a:custGeom>
                  <a:gdLst>
                    <a:gd name="connsiteX0" fmla="*/ 0 w 348532"/>
                    <a:gd name="connsiteY0" fmla="*/ 756325 h 756325"/>
                    <a:gd name="connsiteX1" fmla="*/ 348532 w 348532"/>
                    <a:gd name="connsiteY1" fmla="*/ 0 h 756325"/>
                    <a:gd name="connsiteX2" fmla="*/ 302008 w 348532"/>
                    <a:gd name="connsiteY2" fmla="*/ 545942 h 756325"/>
                    <a:gd name="connsiteX3" fmla="*/ 0 w 348532"/>
                    <a:gd name="connsiteY3" fmla="*/ 756325 h 75632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48532" h="756325">
                      <a:moveTo>
                        <a:pt x="0" y="756325"/>
                      </a:moveTo>
                      <a:lnTo>
                        <a:pt x="348532" y="0"/>
                      </a:lnTo>
                      <a:cubicBezTo>
                        <a:pt x="347644" y="202905"/>
                        <a:pt x="302896" y="343037"/>
                        <a:pt x="302008" y="545942"/>
                      </a:cubicBezTo>
                      <a:lnTo>
                        <a:pt x="0" y="756325"/>
                      </a:lnTo>
                      <a:close/>
                    </a:path>
                  </a:pathLst>
                </a:custGeom>
                <a:solidFill>
                  <a:srgbClr val="FF0000">
                    <a:alpha val="30000"/>
                  </a:srgbClr>
                </a:solidFill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marL="0" marR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</a:pPr>
                  <a:endParaRPr kumimoji="0" lang="zh-CN" altLang="en-US" sz="2400" b="0" i="0" u="none" strike="noStrike" cap="none" normalizeH="0" baseline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/>
                    <a:ea typeface="ＭＳ Ｐゴシック" charset="0"/>
                    <a:cs typeface="ＭＳ Ｐゴシック" charset="0"/>
                  </a:endParaRPr>
                </a:p>
              </p:txBody>
            </p:sp>
            <p:pic>
              <p:nvPicPr>
                <p:cNvPr id="86" name="图片 108"/>
                <p:cNvPicPr>
                  <a:picLocks noChangeAspect="1"/>
                </p:cNvPicPr>
                <p:nvPr/>
              </p:nvPicPr>
              <p:blipFill>
                <a:blip r:embed="rId3">
                  <a:clrChange>
                    <a:clrFrom>
                      <a:srgbClr val="F4F3F1"/>
                    </a:clrFrom>
                    <a:clrTo>
                      <a:srgbClr val="F4F3F1">
                        <a:alpha val="0"/>
                      </a:srgbClr>
                    </a:clrTo>
                  </a:clrChange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589267" y="2581679"/>
                  <a:ext cx="877568" cy="877568"/>
                </a:xfrm>
                <a:prstGeom prst="rect">
                  <a:avLst/>
                </a:prstGeom>
              </p:spPr>
            </p:pic>
          </p:grpSp>
          <p:sp>
            <p:nvSpPr>
              <p:cNvPr id="84" name="TextBox 692"/>
              <p:cNvSpPr txBox="1"/>
              <p:nvPr/>
            </p:nvSpPr>
            <p:spPr>
              <a:xfrm>
                <a:off x="5406286" y="1851670"/>
                <a:ext cx="389850" cy="21544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r>
                  <a:rPr lang="zh-CN" altLang="en-US" sz="800">
                    <a:latin typeface="Verdana" pitchFamily="34" charset="0"/>
                    <a:ea typeface="华文细黑"/>
                  </a:rPr>
                  <a:t>开单</a:t>
                </a:r>
              </a:p>
            </p:txBody>
          </p:sp>
        </p:grpSp>
        <p:pic>
          <p:nvPicPr>
            <p:cNvPr id="61" name="Picture 2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676" t="7720" r="5977" b="2069"/>
            <a:stretch>
              <a:fillRect/>
            </a:stretch>
          </p:blipFill>
          <p:spPr bwMode="auto">
            <a:xfrm flipH="1">
              <a:off x="5435514" y="1668247"/>
              <a:ext cx="246406" cy="2269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2" name="TextBox 692"/>
            <p:cNvSpPr txBox="1"/>
            <p:nvPr/>
          </p:nvSpPr>
          <p:spPr>
            <a:xfrm>
              <a:off x="5334278" y="1852250"/>
              <a:ext cx="492443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 sz="800">
                  <a:latin typeface="Verdana" pitchFamily="34" charset="0"/>
                  <a:ea typeface="华文细黑"/>
                </a:rPr>
                <a:t>打标签</a:t>
              </a:r>
            </a:p>
          </p:txBody>
        </p:sp>
        <p:grpSp>
          <p:nvGrpSpPr>
            <p:cNvPr id="63" name="组合 209"/>
            <p:cNvGrpSpPr/>
            <p:nvPr/>
          </p:nvGrpSpPr>
          <p:grpSpPr>
            <a:xfrm>
              <a:off x="5736516" y="1684678"/>
              <a:ext cx="389850" cy="382436"/>
              <a:chOff x="6184085" y="1684678"/>
              <a:chExt cx="389850" cy="382436"/>
            </a:xfrm>
          </p:grpSpPr>
          <p:grpSp>
            <p:nvGrpSpPr>
              <p:cNvPr id="78" name="组合 112"/>
              <p:cNvGrpSpPr/>
              <p:nvPr/>
            </p:nvGrpSpPr>
            <p:grpSpPr>
              <a:xfrm>
                <a:off x="6280566" y="1684678"/>
                <a:ext cx="162372" cy="237376"/>
                <a:chOff x="1166973" y="1197546"/>
                <a:chExt cx="1389946" cy="2010993"/>
              </a:xfrm>
            </p:grpSpPr>
            <p:pic>
              <p:nvPicPr>
                <p:cNvPr id="80" name="图片 113"/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18151" r="12941"/>
                <a:stretch>
                  <a:fillRect/>
                </a:stretch>
              </p:blipFill>
              <p:spPr>
                <a:xfrm>
                  <a:off x="1166973" y="1197546"/>
                  <a:ext cx="1389946" cy="2010993"/>
                </a:xfrm>
                <a:prstGeom prst="rect">
                  <a:avLst/>
                </a:prstGeom>
              </p:spPr>
            </p:pic>
            <p:pic>
              <p:nvPicPr>
                <p:cNvPr id="81" name="图片 114"/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493105" y="2203042"/>
                  <a:ext cx="813882" cy="794630"/>
                </a:xfrm>
                <a:prstGeom prst="rect">
                  <a:avLst/>
                </a:prstGeom>
              </p:spPr>
            </p:pic>
            <p:pic>
              <p:nvPicPr>
                <p:cNvPr id="82" name="图片 116"/>
                <p:cNvPicPr>
                  <a:picLocks noChangeAspect="1"/>
                </p:cNvPicPr>
                <p:nvPr/>
              </p:nvPicPr>
              <p:blipFill>
                <a:blip r:embed="rId7"/>
                <a:srcRect l="22204" t="18753" r="10840" b="10910"/>
                <a:stretch>
                  <a:fillRect/>
                </a:stretch>
              </p:blipFill>
              <p:spPr>
                <a:xfrm>
                  <a:off x="1861716" y="2464647"/>
                  <a:ext cx="202741" cy="379428"/>
                </a:xfrm>
                <a:prstGeom prst="rect">
                  <a:avLst/>
                </a:prstGeom>
              </p:spPr>
            </p:pic>
          </p:grpSp>
          <p:sp>
            <p:nvSpPr>
              <p:cNvPr id="79" name="TextBox 692"/>
              <p:cNvSpPr txBox="1"/>
              <p:nvPr/>
            </p:nvSpPr>
            <p:spPr>
              <a:xfrm>
                <a:off x="6184085" y="1851670"/>
                <a:ext cx="389850" cy="21544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r>
                  <a:rPr lang="zh-CN" altLang="en-US" sz="800">
                    <a:latin typeface="Verdana" pitchFamily="34" charset="0"/>
                    <a:ea typeface="华文细黑"/>
                  </a:rPr>
                  <a:t>称重</a:t>
                </a:r>
              </a:p>
            </p:txBody>
          </p:sp>
        </p:grpSp>
        <p:grpSp>
          <p:nvGrpSpPr>
            <p:cNvPr id="64" name="组合 210"/>
            <p:cNvGrpSpPr/>
            <p:nvPr/>
          </p:nvGrpSpPr>
          <p:grpSpPr>
            <a:xfrm>
              <a:off x="5963379" y="1707654"/>
              <a:ext cx="595035" cy="359460"/>
              <a:chOff x="6444208" y="1707654"/>
              <a:chExt cx="595035" cy="359460"/>
            </a:xfrm>
          </p:grpSpPr>
          <p:sp>
            <p:nvSpPr>
              <p:cNvPr id="76" name="Freeform 544"/>
              <p:cNvSpPr>
                <a:spLocks noEditPoints="1"/>
              </p:cNvSpPr>
              <p:nvPr/>
            </p:nvSpPr>
            <p:spPr bwMode="auto">
              <a:xfrm>
                <a:off x="6668044" y="1707654"/>
                <a:ext cx="143465" cy="176412"/>
              </a:xfrm>
              <a:custGeom>
                <a:gdLst>
                  <a:gd name="T0" fmla="*/ 340783 w 636"/>
                  <a:gd name="T1" fmla="*/ 210687 h 916"/>
                  <a:gd name="T2" fmla="*/ 319886 w 636"/>
                  <a:gd name="T3" fmla="*/ 170479 h 916"/>
                  <a:gd name="T4" fmla="*/ 287737 w 636"/>
                  <a:gd name="T5" fmla="*/ 147963 h 916"/>
                  <a:gd name="T6" fmla="*/ 345606 w 636"/>
                  <a:gd name="T7" fmla="*/ 284669 h 916"/>
                  <a:gd name="T8" fmla="*/ 413119 w 636"/>
                  <a:gd name="T9" fmla="*/ 310401 h 916"/>
                  <a:gd name="T10" fmla="*/ 456521 w 636"/>
                  <a:gd name="T11" fmla="*/ 337742 h 916"/>
                  <a:gd name="T12" fmla="*/ 480633 w 636"/>
                  <a:gd name="T13" fmla="*/ 365083 h 916"/>
                  <a:gd name="T14" fmla="*/ 503138 w 636"/>
                  <a:gd name="T15" fmla="*/ 410116 h 916"/>
                  <a:gd name="T16" fmla="*/ 511175 w 636"/>
                  <a:gd name="T17" fmla="*/ 464798 h 916"/>
                  <a:gd name="T18" fmla="*/ 506353 w 636"/>
                  <a:gd name="T19" fmla="*/ 506614 h 916"/>
                  <a:gd name="T20" fmla="*/ 491885 w 636"/>
                  <a:gd name="T21" fmla="*/ 546821 h 916"/>
                  <a:gd name="T22" fmla="*/ 454914 w 636"/>
                  <a:gd name="T23" fmla="*/ 596678 h 916"/>
                  <a:gd name="T24" fmla="*/ 424372 w 636"/>
                  <a:gd name="T25" fmla="*/ 620803 h 916"/>
                  <a:gd name="T26" fmla="*/ 374540 w 636"/>
                  <a:gd name="T27" fmla="*/ 646535 h 916"/>
                  <a:gd name="T28" fmla="*/ 334353 w 636"/>
                  <a:gd name="T29" fmla="*/ 654577 h 916"/>
                  <a:gd name="T30" fmla="*/ 287737 w 636"/>
                  <a:gd name="T31" fmla="*/ 736600 h 916"/>
                  <a:gd name="T32" fmla="*/ 228261 w 636"/>
                  <a:gd name="T33" fmla="*/ 659402 h 916"/>
                  <a:gd name="T34" fmla="*/ 151102 w 636"/>
                  <a:gd name="T35" fmla="*/ 646535 h 916"/>
                  <a:gd name="T36" fmla="*/ 112523 w 636"/>
                  <a:gd name="T37" fmla="*/ 632061 h 916"/>
                  <a:gd name="T38" fmla="*/ 65906 w 636"/>
                  <a:gd name="T39" fmla="*/ 599895 h 916"/>
                  <a:gd name="T40" fmla="*/ 40187 w 636"/>
                  <a:gd name="T41" fmla="*/ 574162 h 916"/>
                  <a:gd name="T42" fmla="*/ 22505 w 636"/>
                  <a:gd name="T43" fmla="*/ 546821 h 916"/>
                  <a:gd name="T44" fmla="*/ 4822 w 636"/>
                  <a:gd name="T45" fmla="*/ 495355 h 916"/>
                  <a:gd name="T46" fmla="*/ 167177 w 636"/>
                  <a:gd name="T47" fmla="*/ 456756 h 916"/>
                  <a:gd name="T48" fmla="*/ 181644 w 636"/>
                  <a:gd name="T49" fmla="*/ 505005 h 916"/>
                  <a:gd name="T50" fmla="*/ 194504 w 636"/>
                  <a:gd name="T51" fmla="*/ 524305 h 916"/>
                  <a:gd name="T52" fmla="*/ 228261 w 636"/>
                  <a:gd name="T53" fmla="*/ 546821 h 916"/>
                  <a:gd name="T54" fmla="*/ 189681 w 636"/>
                  <a:gd name="T55" fmla="*/ 390816 h 916"/>
                  <a:gd name="T56" fmla="*/ 110915 w 636"/>
                  <a:gd name="T57" fmla="*/ 361867 h 916"/>
                  <a:gd name="T58" fmla="*/ 78766 w 636"/>
                  <a:gd name="T59" fmla="*/ 339351 h 916"/>
                  <a:gd name="T60" fmla="*/ 49832 w 636"/>
                  <a:gd name="T61" fmla="*/ 307185 h 916"/>
                  <a:gd name="T62" fmla="*/ 25719 w 636"/>
                  <a:gd name="T63" fmla="*/ 242853 h 916"/>
                  <a:gd name="T64" fmla="*/ 25719 w 636"/>
                  <a:gd name="T65" fmla="*/ 199429 h 916"/>
                  <a:gd name="T66" fmla="*/ 36972 w 636"/>
                  <a:gd name="T67" fmla="*/ 149572 h 916"/>
                  <a:gd name="T68" fmla="*/ 64299 w 636"/>
                  <a:gd name="T69" fmla="*/ 107756 h 916"/>
                  <a:gd name="T70" fmla="*/ 90018 w 636"/>
                  <a:gd name="T71" fmla="*/ 83631 h 916"/>
                  <a:gd name="T72" fmla="*/ 139850 w 636"/>
                  <a:gd name="T73" fmla="*/ 56290 h 916"/>
                  <a:gd name="T74" fmla="*/ 204149 w 636"/>
                  <a:gd name="T75" fmla="*/ 41816 h 916"/>
                  <a:gd name="T76" fmla="*/ 287737 w 636"/>
                  <a:gd name="T77" fmla="*/ 0 h 916"/>
                  <a:gd name="T78" fmla="*/ 310241 w 636"/>
                  <a:gd name="T79" fmla="*/ 41816 h 916"/>
                  <a:gd name="T80" fmla="*/ 369718 w 636"/>
                  <a:gd name="T81" fmla="*/ 53074 h 916"/>
                  <a:gd name="T82" fmla="*/ 416334 w 636"/>
                  <a:gd name="T83" fmla="*/ 73982 h 916"/>
                  <a:gd name="T84" fmla="*/ 442054 w 636"/>
                  <a:gd name="T85" fmla="*/ 93281 h 916"/>
                  <a:gd name="T86" fmla="*/ 470988 w 636"/>
                  <a:gd name="T87" fmla="*/ 128664 h 916"/>
                  <a:gd name="T88" fmla="*/ 490278 w 636"/>
                  <a:gd name="T89" fmla="*/ 170479 h 916"/>
                  <a:gd name="T90" fmla="*/ 228261 w 636"/>
                  <a:gd name="T91" fmla="*/ 146355 h 916"/>
                  <a:gd name="T92" fmla="*/ 207363 w 636"/>
                  <a:gd name="T93" fmla="*/ 156005 h 916"/>
                  <a:gd name="T94" fmla="*/ 192896 w 636"/>
                  <a:gd name="T95" fmla="*/ 167263 h 916"/>
                  <a:gd name="T96" fmla="*/ 183251 w 636"/>
                  <a:gd name="T97" fmla="*/ 189779 h 916"/>
                  <a:gd name="T98" fmla="*/ 183251 w 636"/>
                  <a:gd name="T99" fmla="*/ 205862 h 916"/>
                  <a:gd name="T100" fmla="*/ 192896 w 636"/>
                  <a:gd name="T101" fmla="*/ 228378 h 916"/>
                  <a:gd name="T102" fmla="*/ 207363 w 636"/>
                  <a:gd name="T103" fmla="*/ 241245 h 916"/>
                  <a:gd name="T104" fmla="*/ 228261 w 636"/>
                  <a:gd name="T105" fmla="*/ 146355 h 916"/>
                  <a:gd name="T106" fmla="*/ 303812 w 636"/>
                  <a:gd name="T107" fmla="*/ 546821 h 916"/>
                  <a:gd name="T108" fmla="*/ 339176 w 636"/>
                  <a:gd name="T109" fmla="*/ 525913 h 916"/>
                  <a:gd name="T110" fmla="*/ 352036 w 636"/>
                  <a:gd name="T111" fmla="*/ 506614 h 916"/>
                  <a:gd name="T112" fmla="*/ 355251 w 636"/>
                  <a:gd name="T113" fmla="*/ 485706 h 916"/>
                  <a:gd name="T114" fmla="*/ 348821 w 636"/>
                  <a:gd name="T115" fmla="*/ 458365 h 916"/>
                  <a:gd name="T116" fmla="*/ 334353 w 636"/>
                  <a:gd name="T117" fmla="*/ 442282 h 916"/>
                  <a:gd name="T118" fmla="*/ 287737 w 636"/>
                  <a:gd name="T119" fmla="*/ 419766 h 91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</a:gdLst>
                <a:cxnLst>
                  <a:cxn ang="T120">
                    <a:pos x="T0" y="T1"/>
                  </a:cxn>
                  <a:cxn ang="T121">
                    <a:pos x="T2" y="T3"/>
                  </a:cxn>
                  <a:cxn ang="T122">
                    <a:pos x="T4" y="T5"/>
                  </a:cxn>
                  <a:cxn ang="T123">
                    <a:pos x="T6" y="T7"/>
                  </a:cxn>
                  <a:cxn ang="T124">
                    <a:pos x="T8" y="T9"/>
                  </a:cxn>
                  <a:cxn ang="T125">
                    <a:pos x="T10" y="T11"/>
                  </a:cxn>
                  <a:cxn ang="T126">
                    <a:pos x="T12" y="T13"/>
                  </a:cxn>
                  <a:cxn ang="T127">
                    <a:pos x="T14" y="T15"/>
                  </a:cxn>
                  <a:cxn ang="T128">
                    <a:pos x="T16" y="T17"/>
                  </a:cxn>
                  <a:cxn ang="T129">
                    <a:pos x="T18" y="T19"/>
                  </a:cxn>
                  <a:cxn ang="T130">
                    <a:pos x="T20" y="T21"/>
                  </a:cxn>
                  <a:cxn ang="T131">
                    <a:pos x="T22" y="T23"/>
                  </a:cxn>
                  <a:cxn ang="T132">
                    <a:pos x="T24" y="T25"/>
                  </a:cxn>
                  <a:cxn ang="T133">
                    <a:pos x="T26" y="T27"/>
                  </a:cxn>
                  <a:cxn ang="T134">
                    <a:pos x="T28" y="T29"/>
                  </a:cxn>
                  <a:cxn ang="T135">
                    <a:pos x="T30" y="T31"/>
                  </a:cxn>
                  <a:cxn ang="T136">
                    <a:pos x="T32" y="T33"/>
                  </a:cxn>
                  <a:cxn ang="T137">
                    <a:pos x="T34" y="T35"/>
                  </a:cxn>
                  <a:cxn ang="T138">
                    <a:pos x="T36" y="T37"/>
                  </a:cxn>
                  <a:cxn ang="T139">
                    <a:pos x="T38" y="T39"/>
                  </a:cxn>
                  <a:cxn ang="T140">
                    <a:pos x="T40" y="T41"/>
                  </a:cxn>
                  <a:cxn ang="T141">
                    <a:pos x="T42" y="T43"/>
                  </a:cxn>
                  <a:cxn ang="T142">
                    <a:pos x="T44" y="T45"/>
                  </a:cxn>
                  <a:cxn ang="T143">
                    <a:pos x="T46" y="T47"/>
                  </a:cxn>
                  <a:cxn ang="T144">
                    <a:pos x="T48" y="T49"/>
                  </a:cxn>
                  <a:cxn ang="T145">
                    <a:pos x="T50" y="T51"/>
                  </a:cxn>
                  <a:cxn ang="T146">
                    <a:pos x="T52" y="T53"/>
                  </a:cxn>
                  <a:cxn ang="T147">
                    <a:pos x="T54" y="T55"/>
                  </a:cxn>
                  <a:cxn ang="T148">
                    <a:pos x="T56" y="T57"/>
                  </a:cxn>
                  <a:cxn ang="T149">
                    <a:pos x="T58" y="T59"/>
                  </a:cxn>
                  <a:cxn ang="T150">
                    <a:pos x="T60" y="T61"/>
                  </a:cxn>
                  <a:cxn ang="T151">
                    <a:pos x="T62" y="T63"/>
                  </a:cxn>
                  <a:cxn ang="T152">
                    <a:pos x="T64" y="T65"/>
                  </a:cxn>
                  <a:cxn ang="T153">
                    <a:pos x="T66" y="T67"/>
                  </a:cxn>
                  <a:cxn ang="T154">
                    <a:pos x="T68" y="T69"/>
                  </a:cxn>
                  <a:cxn ang="T155">
                    <a:pos x="T70" y="T71"/>
                  </a:cxn>
                  <a:cxn ang="T156">
                    <a:pos x="T72" y="T73"/>
                  </a:cxn>
                  <a:cxn ang="T157">
                    <a:pos x="T74" y="T75"/>
                  </a:cxn>
                  <a:cxn ang="T158">
                    <a:pos x="T76" y="T77"/>
                  </a:cxn>
                  <a:cxn ang="T159">
                    <a:pos x="T78" y="T79"/>
                  </a:cxn>
                  <a:cxn ang="T160">
                    <a:pos x="T80" y="T81"/>
                  </a:cxn>
                  <a:cxn ang="T161">
                    <a:pos x="T82" y="T83"/>
                  </a:cxn>
                  <a:cxn ang="T162">
                    <a:pos x="T84" y="T85"/>
                  </a:cxn>
                  <a:cxn ang="T163">
                    <a:pos x="T86" y="T87"/>
                  </a:cxn>
                  <a:cxn ang="T164">
                    <a:pos x="T88" y="T89"/>
                  </a:cxn>
                  <a:cxn ang="T165">
                    <a:pos x="T90" y="T91"/>
                  </a:cxn>
                  <a:cxn ang="T166">
                    <a:pos x="T92" y="T93"/>
                  </a:cxn>
                  <a:cxn ang="T167">
                    <a:pos x="T94" y="T95"/>
                  </a:cxn>
                  <a:cxn ang="T168">
                    <a:pos x="T96" y="T97"/>
                  </a:cxn>
                  <a:cxn ang="T169">
                    <a:pos x="T98" y="T99"/>
                  </a:cxn>
                  <a:cxn ang="T170">
                    <a:pos x="T100" y="T101"/>
                  </a:cxn>
                  <a:cxn ang="T171">
                    <a:pos x="T102" y="T103"/>
                  </a:cxn>
                  <a:cxn ang="T172">
                    <a:pos x="T104" y="T105"/>
                  </a:cxn>
                  <a:cxn ang="T173">
                    <a:pos x="T106" y="T107"/>
                  </a:cxn>
                  <a:cxn ang="T174">
                    <a:pos x="T108" y="T109"/>
                  </a:cxn>
                  <a:cxn ang="T175">
                    <a:pos x="T110" y="T111"/>
                  </a:cxn>
                  <a:cxn ang="T176">
                    <a:pos x="T112" y="T113"/>
                  </a:cxn>
                  <a:cxn ang="T177">
                    <a:pos x="T114" y="T115"/>
                  </a:cxn>
                  <a:cxn ang="T178">
                    <a:pos x="T116" y="T117"/>
                  </a:cxn>
                  <a:cxn ang="T179">
                    <a:pos x="T118" y="T119"/>
                  </a:cxn>
                </a:cxnLst>
                <a:rect l="0" t="0" r="r" b="b"/>
                <a:pathLst>
                  <a:path w="636" h="916">
                    <a:moveTo>
                      <a:pt x="614" y="232"/>
                    </a:moveTo>
                    <a:lnTo>
                      <a:pt x="424" y="262"/>
                    </a:lnTo>
                    <a:lnTo>
                      <a:pt x="410" y="232"/>
                    </a:lnTo>
                    <a:lnTo>
                      <a:pt x="398" y="212"/>
                    </a:lnTo>
                    <a:lnTo>
                      <a:pt x="392" y="206"/>
                    </a:lnTo>
                    <a:lnTo>
                      <a:pt x="382" y="198"/>
                    </a:lnTo>
                    <a:lnTo>
                      <a:pt x="358" y="184"/>
                    </a:lnTo>
                    <a:lnTo>
                      <a:pt x="358" y="332"/>
                    </a:lnTo>
                    <a:lnTo>
                      <a:pt x="430" y="354"/>
                    </a:lnTo>
                    <a:lnTo>
                      <a:pt x="462" y="364"/>
                    </a:lnTo>
                    <a:lnTo>
                      <a:pt x="490" y="376"/>
                    </a:lnTo>
                    <a:lnTo>
                      <a:pt x="514" y="386"/>
                    </a:lnTo>
                    <a:lnTo>
                      <a:pt x="534" y="398"/>
                    </a:lnTo>
                    <a:lnTo>
                      <a:pt x="552" y="408"/>
                    </a:lnTo>
                    <a:lnTo>
                      <a:pt x="568" y="420"/>
                    </a:lnTo>
                    <a:lnTo>
                      <a:pt x="584" y="436"/>
                    </a:lnTo>
                    <a:lnTo>
                      <a:pt x="598" y="454"/>
                    </a:lnTo>
                    <a:lnTo>
                      <a:pt x="610" y="472"/>
                    </a:lnTo>
                    <a:lnTo>
                      <a:pt x="620" y="490"/>
                    </a:lnTo>
                    <a:lnTo>
                      <a:pt x="626" y="510"/>
                    </a:lnTo>
                    <a:lnTo>
                      <a:pt x="632" y="532"/>
                    </a:lnTo>
                    <a:lnTo>
                      <a:pt x="636" y="554"/>
                    </a:lnTo>
                    <a:lnTo>
                      <a:pt x="636" y="578"/>
                    </a:lnTo>
                    <a:lnTo>
                      <a:pt x="636" y="604"/>
                    </a:lnTo>
                    <a:lnTo>
                      <a:pt x="630" y="630"/>
                    </a:lnTo>
                    <a:lnTo>
                      <a:pt x="622" y="656"/>
                    </a:lnTo>
                    <a:lnTo>
                      <a:pt x="612" y="680"/>
                    </a:lnTo>
                    <a:lnTo>
                      <a:pt x="598" y="702"/>
                    </a:lnTo>
                    <a:lnTo>
                      <a:pt x="584" y="722"/>
                    </a:lnTo>
                    <a:lnTo>
                      <a:pt x="566" y="742"/>
                    </a:lnTo>
                    <a:lnTo>
                      <a:pt x="548" y="758"/>
                    </a:lnTo>
                    <a:lnTo>
                      <a:pt x="528" y="772"/>
                    </a:lnTo>
                    <a:lnTo>
                      <a:pt x="508" y="784"/>
                    </a:lnTo>
                    <a:lnTo>
                      <a:pt x="488" y="796"/>
                    </a:lnTo>
                    <a:lnTo>
                      <a:pt x="466" y="804"/>
                    </a:lnTo>
                    <a:lnTo>
                      <a:pt x="442" y="810"/>
                    </a:lnTo>
                    <a:lnTo>
                      <a:pt x="416" y="814"/>
                    </a:lnTo>
                    <a:lnTo>
                      <a:pt x="390" y="818"/>
                    </a:lnTo>
                    <a:lnTo>
                      <a:pt x="358" y="820"/>
                    </a:lnTo>
                    <a:lnTo>
                      <a:pt x="358" y="916"/>
                    </a:lnTo>
                    <a:lnTo>
                      <a:pt x="284" y="916"/>
                    </a:lnTo>
                    <a:lnTo>
                      <a:pt x="284" y="820"/>
                    </a:lnTo>
                    <a:lnTo>
                      <a:pt x="248" y="816"/>
                    </a:lnTo>
                    <a:lnTo>
                      <a:pt x="216" y="810"/>
                    </a:lnTo>
                    <a:lnTo>
                      <a:pt x="188" y="804"/>
                    </a:lnTo>
                    <a:lnTo>
                      <a:pt x="162" y="796"/>
                    </a:lnTo>
                    <a:lnTo>
                      <a:pt x="140" y="786"/>
                    </a:lnTo>
                    <a:lnTo>
                      <a:pt x="118" y="774"/>
                    </a:lnTo>
                    <a:lnTo>
                      <a:pt x="98" y="762"/>
                    </a:lnTo>
                    <a:lnTo>
                      <a:pt x="82" y="746"/>
                    </a:lnTo>
                    <a:lnTo>
                      <a:pt x="64" y="730"/>
                    </a:lnTo>
                    <a:lnTo>
                      <a:pt x="50" y="714"/>
                    </a:lnTo>
                    <a:lnTo>
                      <a:pt x="38" y="696"/>
                    </a:lnTo>
                    <a:lnTo>
                      <a:pt x="28" y="680"/>
                    </a:lnTo>
                    <a:lnTo>
                      <a:pt x="20" y="660"/>
                    </a:lnTo>
                    <a:lnTo>
                      <a:pt x="12" y="640"/>
                    </a:lnTo>
                    <a:lnTo>
                      <a:pt x="6" y="616"/>
                    </a:lnTo>
                    <a:lnTo>
                      <a:pt x="0" y="592"/>
                    </a:lnTo>
                    <a:lnTo>
                      <a:pt x="208" y="568"/>
                    </a:lnTo>
                    <a:lnTo>
                      <a:pt x="214" y="592"/>
                    </a:lnTo>
                    <a:lnTo>
                      <a:pt x="220" y="612"/>
                    </a:lnTo>
                    <a:lnTo>
                      <a:pt x="226" y="628"/>
                    </a:lnTo>
                    <a:lnTo>
                      <a:pt x="234" y="640"/>
                    </a:lnTo>
                    <a:lnTo>
                      <a:pt x="242" y="652"/>
                    </a:lnTo>
                    <a:lnTo>
                      <a:pt x="254" y="662"/>
                    </a:lnTo>
                    <a:lnTo>
                      <a:pt x="268" y="672"/>
                    </a:lnTo>
                    <a:lnTo>
                      <a:pt x="284" y="680"/>
                    </a:lnTo>
                    <a:lnTo>
                      <a:pt x="284" y="500"/>
                    </a:lnTo>
                    <a:lnTo>
                      <a:pt x="236" y="486"/>
                    </a:lnTo>
                    <a:lnTo>
                      <a:pt x="196" y="474"/>
                    </a:lnTo>
                    <a:lnTo>
                      <a:pt x="162" y="462"/>
                    </a:lnTo>
                    <a:lnTo>
                      <a:pt x="138" y="450"/>
                    </a:lnTo>
                    <a:lnTo>
                      <a:pt x="116" y="438"/>
                    </a:lnTo>
                    <a:lnTo>
                      <a:pt x="98" y="422"/>
                    </a:lnTo>
                    <a:lnTo>
                      <a:pt x="80" y="404"/>
                    </a:lnTo>
                    <a:lnTo>
                      <a:pt x="62" y="382"/>
                    </a:lnTo>
                    <a:lnTo>
                      <a:pt x="48" y="358"/>
                    </a:lnTo>
                    <a:lnTo>
                      <a:pt x="38" y="332"/>
                    </a:lnTo>
                    <a:lnTo>
                      <a:pt x="32" y="302"/>
                    </a:lnTo>
                    <a:lnTo>
                      <a:pt x="30" y="270"/>
                    </a:lnTo>
                    <a:lnTo>
                      <a:pt x="32" y="248"/>
                    </a:lnTo>
                    <a:lnTo>
                      <a:pt x="34" y="226"/>
                    </a:lnTo>
                    <a:lnTo>
                      <a:pt x="40" y="206"/>
                    </a:lnTo>
                    <a:lnTo>
                      <a:pt x="46" y="186"/>
                    </a:lnTo>
                    <a:lnTo>
                      <a:pt x="56" y="168"/>
                    </a:lnTo>
                    <a:lnTo>
                      <a:pt x="66" y="150"/>
                    </a:lnTo>
                    <a:lnTo>
                      <a:pt x="80" y="134"/>
                    </a:lnTo>
                    <a:lnTo>
                      <a:pt x="94" y="118"/>
                    </a:lnTo>
                    <a:lnTo>
                      <a:pt x="112" y="104"/>
                    </a:lnTo>
                    <a:lnTo>
                      <a:pt x="130" y="90"/>
                    </a:lnTo>
                    <a:lnTo>
                      <a:pt x="152" y="80"/>
                    </a:lnTo>
                    <a:lnTo>
                      <a:pt x="174" y="70"/>
                    </a:lnTo>
                    <a:lnTo>
                      <a:pt x="198" y="62"/>
                    </a:lnTo>
                    <a:lnTo>
                      <a:pt x="226" y="56"/>
                    </a:lnTo>
                    <a:lnTo>
                      <a:pt x="254" y="52"/>
                    </a:lnTo>
                    <a:lnTo>
                      <a:pt x="284" y="50"/>
                    </a:lnTo>
                    <a:lnTo>
                      <a:pt x="284" y="0"/>
                    </a:lnTo>
                    <a:lnTo>
                      <a:pt x="358" y="0"/>
                    </a:lnTo>
                    <a:lnTo>
                      <a:pt x="358" y="50"/>
                    </a:lnTo>
                    <a:lnTo>
                      <a:pt x="386" y="52"/>
                    </a:lnTo>
                    <a:lnTo>
                      <a:pt x="412" y="56"/>
                    </a:lnTo>
                    <a:lnTo>
                      <a:pt x="438" y="60"/>
                    </a:lnTo>
                    <a:lnTo>
                      <a:pt x="460" y="66"/>
                    </a:lnTo>
                    <a:lnTo>
                      <a:pt x="482" y="74"/>
                    </a:lnTo>
                    <a:lnTo>
                      <a:pt x="502" y="82"/>
                    </a:lnTo>
                    <a:lnTo>
                      <a:pt x="518" y="92"/>
                    </a:lnTo>
                    <a:lnTo>
                      <a:pt x="536" y="104"/>
                    </a:lnTo>
                    <a:lnTo>
                      <a:pt x="550" y="116"/>
                    </a:lnTo>
                    <a:lnTo>
                      <a:pt x="562" y="130"/>
                    </a:lnTo>
                    <a:lnTo>
                      <a:pt x="574" y="144"/>
                    </a:lnTo>
                    <a:lnTo>
                      <a:pt x="586" y="160"/>
                    </a:lnTo>
                    <a:lnTo>
                      <a:pt x="594" y="176"/>
                    </a:lnTo>
                    <a:lnTo>
                      <a:pt x="602" y="194"/>
                    </a:lnTo>
                    <a:lnTo>
                      <a:pt x="610" y="212"/>
                    </a:lnTo>
                    <a:lnTo>
                      <a:pt x="614" y="232"/>
                    </a:lnTo>
                    <a:close/>
                    <a:moveTo>
                      <a:pt x="284" y="182"/>
                    </a:moveTo>
                    <a:lnTo>
                      <a:pt x="284" y="182"/>
                    </a:lnTo>
                    <a:lnTo>
                      <a:pt x="270" y="188"/>
                    </a:lnTo>
                    <a:lnTo>
                      <a:pt x="258" y="194"/>
                    </a:lnTo>
                    <a:lnTo>
                      <a:pt x="246" y="200"/>
                    </a:lnTo>
                    <a:lnTo>
                      <a:pt x="240" y="208"/>
                    </a:lnTo>
                    <a:lnTo>
                      <a:pt x="234" y="216"/>
                    </a:lnTo>
                    <a:lnTo>
                      <a:pt x="230" y="226"/>
                    </a:lnTo>
                    <a:lnTo>
                      <a:pt x="228" y="236"/>
                    </a:lnTo>
                    <a:lnTo>
                      <a:pt x="226" y="246"/>
                    </a:lnTo>
                    <a:lnTo>
                      <a:pt x="228" y="256"/>
                    </a:lnTo>
                    <a:lnTo>
                      <a:pt x="230" y="266"/>
                    </a:lnTo>
                    <a:lnTo>
                      <a:pt x="234" y="276"/>
                    </a:lnTo>
                    <a:lnTo>
                      <a:pt x="240" y="284"/>
                    </a:lnTo>
                    <a:lnTo>
                      <a:pt x="248" y="292"/>
                    </a:lnTo>
                    <a:lnTo>
                      <a:pt x="258" y="300"/>
                    </a:lnTo>
                    <a:lnTo>
                      <a:pt x="270" y="306"/>
                    </a:lnTo>
                    <a:lnTo>
                      <a:pt x="284" y="312"/>
                    </a:lnTo>
                    <a:lnTo>
                      <a:pt x="284" y="182"/>
                    </a:lnTo>
                    <a:close/>
                    <a:moveTo>
                      <a:pt x="358" y="686"/>
                    </a:moveTo>
                    <a:lnTo>
                      <a:pt x="358" y="686"/>
                    </a:lnTo>
                    <a:lnTo>
                      <a:pt x="378" y="680"/>
                    </a:lnTo>
                    <a:lnTo>
                      <a:pt x="396" y="672"/>
                    </a:lnTo>
                    <a:lnTo>
                      <a:pt x="410" y="664"/>
                    </a:lnTo>
                    <a:lnTo>
                      <a:pt x="422" y="654"/>
                    </a:lnTo>
                    <a:lnTo>
                      <a:pt x="432" y="642"/>
                    </a:lnTo>
                    <a:lnTo>
                      <a:pt x="438" y="630"/>
                    </a:lnTo>
                    <a:lnTo>
                      <a:pt x="442" y="618"/>
                    </a:lnTo>
                    <a:lnTo>
                      <a:pt x="442" y="604"/>
                    </a:lnTo>
                    <a:lnTo>
                      <a:pt x="442" y="592"/>
                    </a:lnTo>
                    <a:lnTo>
                      <a:pt x="438" y="580"/>
                    </a:lnTo>
                    <a:lnTo>
                      <a:pt x="434" y="570"/>
                    </a:lnTo>
                    <a:lnTo>
                      <a:pt x="426" y="560"/>
                    </a:lnTo>
                    <a:lnTo>
                      <a:pt x="416" y="550"/>
                    </a:lnTo>
                    <a:lnTo>
                      <a:pt x="400" y="540"/>
                    </a:lnTo>
                    <a:lnTo>
                      <a:pt x="382" y="530"/>
                    </a:lnTo>
                    <a:lnTo>
                      <a:pt x="358" y="522"/>
                    </a:lnTo>
                    <a:lnTo>
                      <a:pt x="358" y="686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77" name="TextBox 692"/>
              <p:cNvSpPr txBox="1"/>
              <p:nvPr/>
            </p:nvSpPr>
            <p:spPr>
              <a:xfrm>
                <a:off x="6444208" y="1851670"/>
                <a:ext cx="595035" cy="21544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r>
                  <a:rPr lang="zh-CN" altLang="en-US" sz="800">
                    <a:latin typeface="Verdana" pitchFamily="34" charset="0"/>
                    <a:ea typeface="华文细黑"/>
                  </a:rPr>
                  <a:t>计算运费</a:t>
                </a:r>
              </a:p>
            </p:txBody>
          </p:sp>
        </p:grpSp>
        <p:grpSp>
          <p:nvGrpSpPr>
            <p:cNvPr id="65" name="组合 211"/>
            <p:cNvGrpSpPr/>
            <p:nvPr/>
          </p:nvGrpSpPr>
          <p:grpSpPr>
            <a:xfrm>
              <a:off x="6414398" y="1711335"/>
              <a:ext cx="492443" cy="355779"/>
              <a:chOff x="6804248" y="1711335"/>
              <a:chExt cx="492443" cy="355779"/>
            </a:xfrm>
          </p:grpSpPr>
          <p:pic>
            <p:nvPicPr>
              <p:cNvPr id="74" name="图片 120"/>
              <p:cNvPicPr>
                <a:picLocks noChangeAspect="1"/>
              </p:cNvPicPr>
              <p:nvPr/>
            </p:nvPicPr>
            <p:blipFill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948264" y="1711335"/>
                <a:ext cx="214960" cy="209325"/>
              </a:xfrm>
              <a:prstGeom prst="rect">
                <a:avLst/>
              </a:prstGeom>
            </p:spPr>
          </p:pic>
          <p:sp>
            <p:nvSpPr>
              <p:cNvPr id="75" name="TextBox 692"/>
              <p:cNvSpPr txBox="1"/>
              <p:nvPr/>
            </p:nvSpPr>
            <p:spPr>
              <a:xfrm>
                <a:off x="6804248" y="1851670"/>
                <a:ext cx="492443" cy="21544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r>
                  <a:rPr lang="zh-CN" altLang="en-US" sz="800">
                    <a:latin typeface="Verdana" pitchFamily="34" charset="0"/>
                    <a:ea typeface="华文细黑"/>
                  </a:rPr>
                  <a:t>签收单</a:t>
                </a:r>
              </a:p>
            </p:txBody>
          </p:sp>
        </p:grpSp>
        <p:grpSp>
          <p:nvGrpSpPr>
            <p:cNvPr id="66" name="组合 212"/>
            <p:cNvGrpSpPr/>
            <p:nvPr/>
          </p:nvGrpSpPr>
          <p:grpSpPr>
            <a:xfrm>
              <a:off x="6774438" y="1694238"/>
              <a:ext cx="389850" cy="372876"/>
              <a:chOff x="7165518" y="1694238"/>
              <a:chExt cx="389850" cy="372876"/>
            </a:xfrm>
          </p:grpSpPr>
          <p:grpSp>
            <p:nvGrpSpPr>
              <p:cNvPr id="70" name="组合 141"/>
              <p:cNvGrpSpPr/>
              <p:nvPr/>
            </p:nvGrpSpPr>
            <p:grpSpPr>
              <a:xfrm>
                <a:off x="7278210" y="1694238"/>
                <a:ext cx="169584" cy="147801"/>
                <a:chOff x="3426041" y="3000378"/>
                <a:chExt cx="763612" cy="476657"/>
              </a:xfrm>
            </p:grpSpPr>
            <p:sp>
              <p:nvSpPr>
                <p:cNvPr id="72" name="AutoShape 637"/>
                <p:cNvSpPr>
                  <a:spLocks noChangeArrowheads="1"/>
                </p:cNvSpPr>
                <p:nvPr/>
              </p:nvSpPr>
              <p:spPr bwMode="auto">
                <a:xfrm rot="8996278">
                  <a:off x="3426041" y="3422365"/>
                  <a:ext cx="334828" cy="44420"/>
                </a:xfrm>
                <a:prstGeom prst="homePlate">
                  <a:avLst>
                    <a:gd name="adj" fmla="val 0"/>
                  </a:avLst>
                </a:prstGeom>
                <a:noFill/>
                <a:ln w="24130">
                  <a:solidFill>
                    <a:schemeClr val="tx1"/>
                  </a:solidFill>
                  <a:miter lim="800000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rot="10800000" wrap="none" anchor="ctr"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Arial" pitchFamily="34" charset="0"/>
                    </a:defRPr>
                  </a:lvl1pPr>
                  <a:lvl2pPr marL="742950" indent="-28575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Arial" pitchFamily="34" charset="0"/>
                    </a:defRPr>
                  </a:lvl2pPr>
                  <a:lvl3pPr marL="1143000" indent="-228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Arial" pitchFamily="34" charset="0"/>
                    </a:defRPr>
                  </a:lvl3pPr>
                  <a:lvl4pPr marL="1600200" indent="-228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Arial" pitchFamily="34" charset="0"/>
                    </a:defRPr>
                  </a:lvl4pPr>
                  <a:lvl5pPr marL="2057400" indent="-228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Arial" pitchFamily="34" charset="0"/>
                    </a:defRPr>
                  </a:lvl5pPr>
                  <a:lvl6pPr marL="2514600" indent="-228600" algn="l" defTabSz="914378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Arial" pitchFamily="34" charset="0"/>
                    </a:defRPr>
                  </a:lvl6pPr>
                  <a:lvl7pPr marL="2971800" indent="-228600" algn="l" defTabSz="914378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Arial" pitchFamily="34" charset="0"/>
                    </a:defRPr>
                  </a:lvl7pPr>
                  <a:lvl8pPr marL="3429000" indent="-228600" algn="l" defTabSz="914378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Arial" pitchFamily="34" charset="0"/>
                    </a:defRPr>
                  </a:lvl8pPr>
                  <a:lvl9pPr marL="3886200" indent="-228600" algn="l" defTabSz="914378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Arial" pitchFamily="34" charset="0"/>
                    </a:defRPr>
                  </a:lvl9pPr>
                </a:lstStyle>
                <a:p>
                  <a:pPr algn="ctr" eaLnBrk="1" hangingPunct="1"/>
                  <a:endParaRPr lang="en-US" altLang="en-US" b="1">
                    <a:ln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73" name="Oval 639"/>
                <p:cNvSpPr>
                  <a:spLocks noChangeArrowheads="1"/>
                </p:cNvSpPr>
                <p:nvPr/>
              </p:nvSpPr>
              <p:spPr bwMode="auto">
                <a:xfrm>
                  <a:off x="3714744" y="3000378"/>
                  <a:ext cx="474909" cy="476657"/>
                </a:xfrm>
                <a:prstGeom prst="ellipse">
                  <a:avLst/>
                </a:prstGeom>
                <a:noFill/>
                <a:ln w="24130">
                  <a:solidFill>
                    <a:schemeClr val="tx1"/>
                  </a:solidFill>
                  <a:rou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Arial" pitchFamily="34" charset="0"/>
                    </a:defRPr>
                  </a:lvl1pPr>
                  <a:lvl2pPr marL="742950" indent="-28575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Arial" pitchFamily="34" charset="0"/>
                    </a:defRPr>
                  </a:lvl2pPr>
                  <a:lvl3pPr marL="1143000" indent="-228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Arial" pitchFamily="34" charset="0"/>
                    </a:defRPr>
                  </a:lvl3pPr>
                  <a:lvl4pPr marL="1600200" indent="-228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Arial" pitchFamily="34" charset="0"/>
                    </a:defRPr>
                  </a:lvl4pPr>
                  <a:lvl5pPr marL="2057400" indent="-228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Arial" pitchFamily="34" charset="0"/>
                    </a:defRPr>
                  </a:lvl5pPr>
                  <a:lvl6pPr marL="2514600" indent="-228600" algn="l" defTabSz="914378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Arial" pitchFamily="34" charset="0"/>
                    </a:defRPr>
                  </a:lvl6pPr>
                  <a:lvl7pPr marL="2971800" indent="-228600" algn="l" defTabSz="914378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Arial" pitchFamily="34" charset="0"/>
                    </a:defRPr>
                  </a:lvl7pPr>
                  <a:lvl8pPr marL="3429000" indent="-228600" algn="l" defTabSz="914378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Arial" pitchFamily="34" charset="0"/>
                    </a:defRPr>
                  </a:lvl8pPr>
                  <a:lvl9pPr marL="3886200" indent="-228600" algn="l" defTabSz="914378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Arial" pitchFamily="34" charset="0"/>
                    </a:defRPr>
                  </a:lvl9pPr>
                </a:lstStyle>
                <a:p>
                  <a:pPr eaLnBrk="1" hangingPunct="1"/>
                  <a:endParaRPr lang="en-US" altLang="en-US">
                    <a:ln>
                      <a:solidFill>
                        <a:schemeClr val="tx1"/>
                      </a:solidFill>
                    </a:ln>
                  </a:endParaRPr>
                </a:p>
              </p:txBody>
            </p:sp>
          </p:grpSp>
          <p:sp>
            <p:nvSpPr>
              <p:cNvPr id="71" name="TextBox 692"/>
              <p:cNvSpPr txBox="1"/>
              <p:nvPr/>
            </p:nvSpPr>
            <p:spPr>
              <a:xfrm>
                <a:off x="7165518" y="1851670"/>
                <a:ext cx="389850" cy="21544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r>
                  <a:rPr lang="zh-CN" altLang="en-US" sz="800">
                    <a:latin typeface="Verdana" pitchFamily="34" charset="0"/>
                    <a:ea typeface="华文细黑"/>
                  </a:rPr>
                  <a:t>审单</a:t>
                </a:r>
              </a:p>
            </p:txBody>
          </p:sp>
        </p:grpSp>
        <p:grpSp>
          <p:nvGrpSpPr>
            <p:cNvPr id="67" name="组合 213"/>
            <p:cNvGrpSpPr/>
            <p:nvPr/>
          </p:nvGrpSpPr>
          <p:grpSpPr>
            <a:xfrm>
              <a:off x="7062470" y="1668247"/>
              <a:ext cx="389850" cy="408391"/>
              <a:chOff x="7508654" y="1668247"/>
              <a:chExt cx="389850" cy="408391"/>
            </a:xfrm>
          </p:grpSpPr>
          <p:pic>
            <p:nvPicPr>
              <p:cNvPr id="68" name="图片 90"/>
              <p:cNvPicPr>
                <a:picLocks noChangeAspect="1"/>
              </p:cNvPicPr>
              <p:nvPr/>
            </p:nvPicPr>
            <p:blipFill>
              <a:blip r:embed="rId9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flipH="1">
                <a:off x="7589490" y="1668247"/>
                <a:ext cx="224931" cy="240757"/>
              </a:xfrm>
              <a:prstGeom prst="rect">
                <a:avLst/>
              </a:prstGeom>
            </p:spPr>
          </p:pic>
          <p:sp>
            <p:nvSpPr>
              <p:cNvPr id="69" name="TextBox 692"/>
              <p:cNvSpPr txBox="1"/>
              <p:nvPr/>
            </p:nvSpPr>
            <p:spPr>
              <a:xfrm>
                <a:off x="7508654" y="1861194"/>
                <a:ext cx="389850" cy="21544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r>
                  <a:rPr lang="zh-CN" altLang="en-US" sz="800">
                    <a:latin typeface="Verdana" pitchFamily="34" charset="0"/>
                    <a:ea typeface="华文细黑"/>
                  </a:rPr>
                  <a:t>装车</a:t>
                </a:r>
              </a:p>
            </p:txBody>
          </p:sp>
        </p:grpSp>
      </p:grpSp>
      <p:grpSp>
        <p:nvGrpSpPr>
          <p:cNvPr id="27" name="组合 169"/>
          <p:cNvGrpSpPr/>
          <p:nvPr/>
        </p:nvGrpSpPr>
        <p:grpSpPr>
          <a:xfrm>
            <a:off x="7092280" y="1516484"/>
            <a:ext cx="675928" cy="335186"/>
            <a:chOff x="7668344" y="1713458"/>
            <a:chExt cx="595035" cy="354236"/>
          </a:xfrm>
        </p:grpSpPr>
        <p:sp>
          <p:nvSpPr>
            <p:cNvPr id="57" name="Freeform 62"/>
            <p:cNvSpPr>
              <a:spLocks noChangeAspect="1" noEditPoints="1"/>
            </p:cNvSpPr>
            <p:nvPr/>
          </p:nvSpPr>
          <p:spPr bwMode="auto">
            <a:xfrm>
              <a:off x="7882278" y="1713458"/>
              <a:ext cx="165077" cy="163535"/>
            </a:xfrm>
            <a:custGeom>
              <a:gdLst>
                <a:gd name="T0" fmla="*/ 431 w 628"/>
                <a:gd name="T1" fmla="*/ 305 h 566"/>
                <a:gd name="T2" fmla="*/ 349 w 628"/>
                <a:gd name="T3" fmla="*/ 377 h 566"/>
                <a:gd name="T4" fmla="*/ 278 w 628"/>
                <a:gd name="T5" fmla="*/ 458 h 566"/>
                <a:gd name="T6" fmla="*/ 197 w 628"/>
                <a:gd name="T7" fmla="*/ 377 h 566"/>
                <a:gd name="T8" fmla="*/ 278 w 628"/>
                <a:gd name="T9" fmla="*/ 305 h 566"/>
                <a:gd name="T10" fmla="*/ 349 w 628"/>
                <a:gd name="T11" fmla="*/ 224 h 566"/>
                <a:gd name="T12" fmla="*/ 628 w 628"/>
                <a:gd name="T13" fmla="*/ 170 h 566"/>
                <a:gd name="T14" fmla="*/ 624 w 628"/>
                <a:gd name="T15" fmla="*/ 522 h 566"/>
                <a:gd name="T16" fmla="*/ 567 w 628"/>
                <a:gd name="T17" fmla="*/ 566 h 566"/>
                <a:gd name="T18" fmla="*/ 504 w 628"/>
                <a:gd name="T19" fmla="*/ 566 h 566"/>
                <a:gd name="T20" fmla="*/ 104 w 628"/>
                <a:gd name="T21" fmla="*/ 566 h 566"/>
                <a:gd name="T22" fmla="*/ 44 w 628"/>
                <a:gd name="T23" fmla="*/ 563 h 566"/>
                <a:gd name="T24" fmla="*/ 0 w 628"/>
                <a:gd name="T25" fmla="*/ 506 h 566"/>
                <a:gd name="T26" fmla="*/ 3 w 628"/>
                <a:gd name="T27" fmla="*/ 154 h 566"/>
                <a:gd name="T28" fmla="*/ 60 w 628"/>
                <a:gd name="T29" fmla="*/ 110 h 566"/>
                <a:gd name="T30" fmla="*/ 104 w 628"/>
                <a:gd name="T31" fmla="*/ 110 h 566"/>
                <a:gd name="T32" fmla="*/ 167 w 628"/>
                <a:gd name="T33" fmla="*/ 101 h 566"/>
                <a:gd name="T34" fmla="*/ 170 w 628"/>
                <a:gd name="T35" fmla="*/ 17 h 566"/>
                <a:gd name="T36" fmla="*/ 199 w 628"/>
                <a:gd name="T37" fmla="*/ 0 h 566"/>
                <a:gd name="T38" fmla="*/ 444 w 628"/>
                <a:gd name="T39" fmla="*/ 4 h 566"/>
                <a:gd name="T40" fmla="*/ 461 w 628"/>
                <a:gd name="T41" fmla="*/ 33 h 566"/>
                <a:gd name="T42" fmla="*/ 469 w 628"/>
                <a:gd name="T43" fmla="*/ 110 h 566"/>
                <a:gd name="T44" fmla="*/ 524 w 628"/>
                <a:gd name="T45" fmla="*/ 110 h 566"/>
                <a:gd name="T46" fmla="*/ 583 w 628"/>
                <a:gd name="T47" fmla="*/ 113 h 566"/>
                <a:gd name="T48" fmla="*/ 628 w 628"/>
                <a:gd name="T49" fmla="*/ 170 h 566"/>
                <a:gd name="T50" fmla="*/ 231 w 628"/>
                <a:gd name="T51" fmla="*/ 110 h 566"/>
                <a:gd name="T52" fmla="*/ 405 w 628"/>
                <a:gd name="T53" fmla="*/ 101 h 566"/>
                <a:gd name="T54" fmla="*/ 396 w 628"/>
                <a:gd name="T55" fmla="*/ 53 h 566"/>
                <a:gd name="T56" fmla="*/ 223 w 628"/>
                <a:gd name="T57" fmla="*/ 61 h 566"/>
                <a:gd name="T58" fmla="*/ 475 w 628"/>
                <a:gd name="T59" fmla="*/ 341 h 566"/>
                <a:gd name="T60" fmla="*/ 152 w 628"/>
                <a:gd name="T61" fmla="*/ 341 h 566"/>
                <a:gd name="T62" fmla="*/ 475 w 628"/>
                <a:gd name="T63" fmla="*/ 341 h 56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628" h="566">
                  <a:moveTo>
                    <a:pt x="349" y="305"/>
                  </a:moveTo>
                  <a:cubicBezTo>
                    <a:pt x="431" y="305"/>
                    <a:pt x="431" y="305"/>
                    <a:pt x="431" y="305"/>
                  </a:cubicBezTo>
                  <a:cubicBezTo>
                    <a:pt x="431" y="377"/>
                    <a:pt x="431" y="377"/>
                    <a:pt x="431" y="377"/>
                  </a:cubicBezTo>
                  <a:cubicBezTo>
                    <a:pt x="349" y="377"/>
                    <a:pt x="349" y="377"/>
                    <a:pt x="349" y="377"/>
                  </a:cubicBezTo>
                  <a:cubicBezTo>
                    <a:pt x="349" y="458"/>
                    <a:pt x="349" y="458"/>
                    <a:pt x="349" y="458"/>
                  </a:cubicBezTo>
                  <a:cubicBezTo>
                    <a:pt x="278" y="458"/>
                    <a:pt x="278" y="458"/>
                    <a:pt x="278" y="458"/>
                  </a:cubicBezTo>
                  <a:cubicBezTo>
                    <a:pt x="278" y="377"/>
                    <a:pt x="278" y="377"/>
                    <a:pt x="278" y="377"/>
                  </a:cubicBezTo>
                  <a:cubicBezTo>
                    <a:pt x="197" y="377"/>
                    <a:pt x="197" y="377"/>
                    <a:pt x="197" y="377"/>
                  </a:cubicBezTo>
                  <a:cubicBezTo>
                    <a:pt x="197" y="305"/>
                    <a:pt x="197" y="305"/>
                    <a:pt x="197" y="305"/>
                  </a:cubicBezTo>
                  <a:cubicBezTo>
                    <a:pt x="278" y="305"/>
                    <a:pt x="278" y="305"/>
                    <a:pt x="278" y="305"/>
                  </a:cubicBezTo>
                  <a:cubicBezTo>
                    <a:pt x="278" y="224"/>
                    <a:pt x="278" y="224"/>
                    <a:pt x="278" y="224"/>
                  </a:cubicBezTo>
                  <a:cubicBezTo>
                    <a:pt x="349" y="224"/>
                    <a:pt x="349" y="224"/>
                    <a:pt x="349" y="224"/>
                  </a:cubicBezTo>
                  <a:lnTo>
                    <a:pt x="349" y="305"/>
                  </a:lnTo>
                  <a:close/>
                  <a:moveTo>
                    <a:pt x="628" y="170"/>
                  </a:moveTo>
                  <a:cubicBezTo>
                    <a:pt x="628" y="506"/>
                    <a:pt x="628" y="506"/>
                    <a:pt x="628" y="506"/>
                  </a:cubicBezTo>
                  <a:cubicBezTo>
                    <a:pt x="628" y="510"/>
                    <a:pt x="626" y="517"/>
                    <a:pt x="624" y="522"/>
                  </a:cubicBezTo>
                  <a:cubicBezTo>
                    <a:pt x="583" y="563"/>
                    <a:pt x="583" y="563"/>
                    <a:pt x="583" y="563"/>
                  </a:cubicBezTo>
                  <a:cubicBezTo>
                    <a:pt x="579" y="565"/>
                    <a:pt x="572" y="566"/>
                    <a:pt x="567" y="566"/>
                  </a:cubicBezTo>
                  <a:cubicBezTo>
                    <a:pt x="524" y="566"/>
                    <a:pt x="524" y="566"/>
                    <a:pt x="524" y="566"/>
                  </a:cubicBezTo>
                  <a:cubicBezTo>
                    <a:pt x="504" y="566"/>
                    <a:pt x="504" y="566"/>
                    <a:pt x="504" y="566"/>
                  </a:cubicBezTo>
                  <a:cubicBezTo>
                    <a:pt x="123" y="566"/>
                    <a:pt x="123" y="566"/>
                    <a:pt x="123" y="566"/>
                  </a:cubicBezTo>
                  <a:cubicBezTo>
                    <a:pt x="104" y="566"/>
                    <a:pt x="104" y="566"/>
                    <a:pt x="104" y="566"/>
                  </a:cubicBezTo>
                  <a:cubicBezTo>
                    <a:pt x="60" y="566"/>
                    <a:pt x="60" y="566"/>
                    <a:pt x="60" y="566"/>
                  </a:cubicBezTo>
                  <a:cubicBezTo>
                    <a:pt x="56" y="566"/>
                    <a:pt x="49" y="565"/>
                    <a:pt x="44" y="563"/>
                  </a:cubicBezTo>
                  <a:cubicBezTo>
                    <a:pt x="3" y="522"/>
                    <a:pt x="3" y="522"/>
                    <a:pt x="3" y="522"/>
                  </a:cubicBezTo>
                  <a:cubicBezTo>
                    <a:pt x="1" y="517"/>
                    <a:pt x="0" y="510"/>
                    <a:pt x="0" y="506"/>
                  </a:cubicBezTo>
                  <a:cubicBezTo>
                    <a:pt x="0" y="170"/>
                    <a:pt x="0" y="170"/>
                    <a:pt x="0" y="170"/>
                  </a:cubicBezTo>
                  <a:cubicBezTo>
                    <a:pt x="0" y="166"/>
                    <a:pt x="1" y="158"/>
                    <a:pt x="3" y="154"/>
                  </a:cubicBezTo>
                  <a:cubicBezTo>
                    <a:pt x="44" y="113"/>
                    <a:pt x="44" y="113"/>
                    <a:pt x="44" y="113"/>
                  </a:cubicBezTo>
                  <a:cubicBezTo>
                    <a:pt x="49" y="111"/>
                    <a:pt x="56" y="110"/>
                    <a:pt x="60" y="110"/>
                  </a:cubicBezTo>
                  <a:cubicBezTo>
                    <a:pt x="85" y="110"/>
                    <a:pt x="85" y="110"/>
                    <a:pt x="85" y="110"/>
                  </a:cubicBezTo>
                  <a:cubicBezTo>
                    <a:pt x="104" y="110"/>
                    <a:pt x="104" y="110"/>
                    <a:pt x="104" y="110"/>
                  </a:cubicBezTo>
                  <a:cubicBezTo>
                    <a:pt x="158" y="110"/>
                    <a:pt x="158" y="110"/>
                    <a:pt x="158" y="110"/>
                  </a:cubicBezTo>
                  <a:cubicBezTo>
                    <a:pt x="163" y="110"/>
                    <a:pt x="167" y="106"/>
                    <a:pt x="167" y="101"/>
                  </a:cubicBezTo>
                  <a:cubicBezTo>
                    <a:pt x="167" y="33"/>
                    <a:pt x="167" y="33"/>
                    <a:pt x="167" y="33"/>
                  </a:cubicBezTo>
                  <a:cubicBezTo>
                    <a:pt x="167" y="28"/>
                    <a:pt x="168" y="21"/>
                    <a:pt x="170" y="17"/>
                  </a:cubicBezTo>
                  <a:cubicBezTo>
                    <a:pt x="183" y="4"/>
                    <a:pt x="183" y="4"/>
                    <a:pt x="183" y="4"/>
                  </a:cubicBezTo>
                  <a:cubicBezTo>
                    <a:pt x="187" y="2"/>
                    <a:pt x="195" y="0"/>
                    <a:pt x="199" y="0"/>
                  </a:cubicBezTo>
                  <a:cubicBezTo>
                    <a:pt x="428" y="0"/>
                    <a:pt x="428" y="0"/>
                    <a:pt x="428" y="0"/>
                  </a:cubicBezTo>
                  <a:cubicBezTo>
                    <a:pt x="433" y="0"/>
                    <a:pt x="440" y="2"/>
                    <a:pt x="444" y="4"/>
                  </a:cubicBezTo>
                  <a:cubicBezTo>
                    <a:pt x="458" y="17"/>
                    <a:pt x="458" y="17"/>
                    <a:pt x="458" y="17"/>
                  </a:cubicBezTo>
                  <a:cubicBezTo>
                    <a:pt x="459" y="21"/>
                    <a:pt x="461" y="28"/>
                    <a:pt x="461" y="33"/>
                  </a:cubicBezTo>
                  <a:cubicBezTo>
                    <a:pt x="461" y="101"/>
                    <a:pt x="461" y="101"/>
                    <a:pt x="461" y="101"/>
                  </a:cubicBezTo>
                  <a:cubicBezTo>
                    <a:pt x="461" y="106"/>
                    <a:pt x="465" y="110"/>
                    <a:pt x="469" y="110"/>
                  </a:cubicBezTo>
                  <a:cubicBezTo>
                    <a:pt x="508" y="110"/>
                    <a:pt x="508" y="110"/>
                    <a:pt x="508" y="110"/>
                  </a:cubicBezTo>
                  <a:cubicBezTo>
                    <a:pt x="524" y="110"/>
                    <a:pt x="524" y="110"/>
                    <a:pt x="524" y="110"/>
                  </a:cubicBezTo>
                  <a:cubicBezTo>
                    <a:pt x="567" y="110"/>
                    <a:pt x="567" y="110"/>
                    <a:pt x="567" y="110"/>
                  </a:cubicBezTo>
                  <a:cubicBezTo>
                    <a:pt x="572" y="110"/>
                    <a:pt x="579" y="111"/>
                    <a:pt x="583" y="113"/>
                  </a:cubicBezTo>
                  <a:cubicBezTo>
                    <a:pt x="624" y="154"/>
                    <a:pt x="624" y="154"/>
                    <a:pt x="624" y="154"/>
                  </a:cubicBezTo>
                  <a:cubicBezTo>
                    <a:pt x="626" y="158"/>
                    <a:pt x="628" y="166"/>
                    <a:pt x="628" y="170"/>
                  </a:cubicBezTo>
                  <a:close/>
                  <a:moveTo>
                    <a:pt x="223" y="101"/>
                  </a:moveTo>
                  <a:cubicBezTo>
                    <a:pt x="223" y="106"/>
                    <a:pt x="227" y="110"/>
                    <a:pt x="231" y="110"/>
                  </a:cubicBezTo>
                  <a:cubicBezTo>
                    <a:pt x="396" y="110"/>
                    <a:pt x="396" y="110"/>
                    <a:pt x="396" y="110"/>
                  </a:cubicBezTo>
                  <a:cubicBezTo>
                    <a:pt x="401" y="110"/>
                    <a:pt x="405" y="106"/>
                    <a:pt x="405" y="101"/>
                  </a:cubicBezTo>
                  <a:cubicBezTo>
                    <a:pt x="405" y="61"/>
                    <a:pt x="405" y="61"/>
                    <a:pt x="405" y="61"/>
                  </a:cubicBezTo>
                  <a:cubicBezTo>
                    <a:pt x="405" y="56"/>
                    <a:pt x="401" y="53"/>
                    <a:pt x="396" y="53"/>
                  </a:cubicBezTo>
                  <a:cubicBezTo>
                    <a:pt x="231" y="53"/>
                    <a:pt x="231" y="53"/>
                    <a:pt x="231" y="53"/>
                  </a:cubicBezTo>
                  <a:cubicBezTo>
                    <a:pt x="227" y="53"/>
                    <a:pt x="223" y="56"/>
                    <a:pt x="223" y="61"/>
                  </a:cubicBezTo>
                  <a:lnTo>
                    <a:pt x="223" y="101"/>
                  </a:lnTo>
                  <a:close/>
                  <a:moveTo>
                    <a:pt x="475" y="341"/>
                  </a:moveTo>
                  <a:cubicBezTo>
                    <a:pt x="475" y="252"/>
                    <a:pt x="403" y="180"/>
                    <a:pt x="314" y="180"/>
                  </a:cubicBezTo>
                  <a:cubicBezTo>
                    <a:pt x="225" y="180"/>
                    <a:pt x="152" y="252"/>
                    <a:pt x="152" y="341"/>
                  </a:cubicBezTo>
                  <a:cubicBezTo>
                    <a:pt x="152" y="430"/>
                    <a:pt x="225" y="502"/>
                    <a:pt x="314" y="502"/>
                  </a:cubicBezTo>
                  <a:cubicBezTo>
                    <a:pt x="403" y="502"/>
                    <a:pt x="475" y="430"/>
                    <a:pt x="475" y="341"/>
                  </a:cubicBezTo>
                  <a:close/>
                </a:path>
              </a:pathLst>
            </a:custGeom>
            <a:solidFill>
              <a:srgbClr val="4D4D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/>
            </a:p>
          </p:txBody>
        </p:sp>
        <p:sp>
          <p:nvSpPr>
            <p:cNvPr id="58" name="TextBox 692"/>
            <p:cNvSpPr txBox="1"/>
            <p:nvPr/>
          </p:nvSpPr>
          <p:spPr>
            <a:xfrm>
              <a:off x="7668344" y="1852250"/>
              <a:ext cx="595035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 sz="800">
                  <a:latin typeface="Verdana" pitchFamily="34" charset="0"/>
                  <a:ea typeface="华文细黑"/>
                </a:rPr>
                <a:t>异常处理</a:t>
              </a:r>
            </a:p>
          </p:txBody>
        </p:sp>
      </p:grpSp>
      <p:grpSp>
        <p:nvGrpSpPr>
          <p:cNvPr id="28" name="组合 170"/>
          <p:cNvGrpSpPr/>
          <p:nvPr/>
        </p:nvGrpSpPr>
        <p:grpSpPr>
          <a:xfrm>
            <a:off x="7899753" y="1516484"/>
            <a:ext cx="675928" cy="334637"/>
            <a:chOff x="8100392" y="1713458"/>
            <a:chExt cx="595035" cy="353656"/>
          </a:xfrm>
        </p:grpSpPr>
        <p:sp>
          <p:nvSpPr>
            <p:cNvPr id="55" name="Freeform 86"/>
            <p:cNvSpPr>
              <a:spLocks noEditPoints="1"/>
            </p:cNvSpPr>
            <p:nvPr/>
          </p:nvSpPr>
          <p:spPr bwMode="auto">
            <a:xfrm>
              <a:off x="8247861" y="1713458"/>
              <a:ext cx="284579" cy="160469"/>
            </a:xfrm>
            <a:custGeom>
              <a:gdLst>
                <a:gd name="T0" fmla="*/ 2027 w 2132"/>
                <a:gd name="T1" fmla="*/ 1018 h 1641"/>
                <a:gd name="T2" fmla="*/ 418 w 2132"/>
                <a:gd name="T3" fmla="*/ 1337 h 1641"/>
                <a:gd name="T4" fmla="*/ 294 w 2132"/>
                <a:gd name="T5" fmla="*/ 1235 h 1641"/>
                <a:gd name="T6" fmla="*/ 79 w 2132"/>
                <a:gd name="T7" fmla="*/ 711 h 1641"/>
                <a:gd name="T8" fmla="*/ 73 w 2132"/>
                <a:gd name="T9" fmla="*/ 710 h 1641"/>
                <a:gd name="T10" fmla="*/ 19 w 2132"/>
                <a:gd name="T11" fmla="*/ 776 h 1641"/>
                <a:gd name="T12" fmla="*/ 292 w 2132"/>
                <a:gd name="T13" fmla="*/ 1442 h 1641"/>
                <a:gd name="T14" fmla="*/ 416 w 2132"/>
                <a:gd name="T15" fmla="*/ 1544 h 1641"/>
                <a:gd name="T16" fmla="*/ 2030 w 2132"/>
                <a:gd name="T17" fmla="*/ 1226 h 1641"/>
                <a:gd name="T18" fmla="*/ 2085 w 2132"/>
                <a:gd name="T19" fmla="*/ 1159 h 1641"/>
                <a:gd name="T20" fmla="*/ 2027 w 2132"/>
                <a:gd name="T21" fmla="*/ 1018 h 1641"/>
                <a:gd name="T22" fmla="*/ 1066 w 2132"/>
                <a:gd name="T23" fmla="*/ 719 h 1641"/>
                <a:gd name="T24" fmla="*/ 1142 w 2132"/>
                <a:gd name="T25" fmla="*/ 736 h 1641"/>
                <a:gd name="T26" fmla="*/ 1105 w 2132"/>
                <a:gd name="T27" fmla="*/ 784 h 1641"/>
                <a:gd name="T28" fmla="*/ 1009 w 2132"/>
                <a:gd name="T29" fmla="*/ 801 h 1641"/>
                <a:gd name="T30" fmla="*/ 998 w 2132"/>
                <a:gd name="T31" fmla="*/ 814 h 1641"/>
                <a:gd name="T32" fmla="*/ 1008 w 2132"/>
                <a:gd name="T33" fmla="*/ 876 h 1641"/>
                <a:gd name="T34" fmla="*/ 1024 w 2132"/>
                <a:gd name="T35" fmla="*/ 890 h 1641"/>
                <a:gd name="T36" fmla="*/ 1107 w 2132"/>
                <a:gd name="T37" fmla="*/ 876 h 1641"/>
                <a:gd name="T38" fmla="*/ 1125 w 2132"/>
                <a:gd name="T39" fmla="*/ 884 h 1641"/>
                <a:gd name="T40" fmla="*/ 1137 w 2132"/>
                <a:gd name="T41" fmla="*/ 913 h 1641"/>
                <a:gd name="T42" fmla="*/ 1155 w 2132"/>
                <a:gd name="T43" fmla="*/ 920 h 1641"/>
                <a:gd name="T44" fmla="*/ 1194 w 2132"/>
                <a:gd name="T45" fmla="*/ 903 h 1641"/>
                <a:gd name="T46" fmla="*/ 1201 w 2132"/>
                <a:gd name="T47" fmla="*/ 885 h 1641"/>
                <a:gd name="T48" fmla="*/ 1187 w 2132"/>
                <a:gd name="T49" fmla="*/ 851 h 1641"/>
                <a:gd name="T50" fmla="*/ 1193 w 2132"/>
                <a:gd name="T51" fmla="*/ 830 h 1641"/>
                <a:gd name="T52" fmla="*/ 1241 w 2132"/>
                <a:gd name="T53" fmla="*/ 682 h 1641"/>
                <a:gd name="T54" fmla="*/ 1099 w 2132"/>
                <a:gd name="T55" fmla="*/ 613 h 1641"/>
                <a:gd name="T56" fmla="*/ 1015 w 2132"/>
                <a:gd name="T57" fmla="*/ 599 h 1641"/>
                <a:gd name="T58" fmla="*/ 1048 w 2132"/>
                <a:gd name="T59" fmla="*/ 555 h 1641"/>
                <a:gd name="T60" fmla="*/ 1128 w 2132"/>
                <a:gd name="T61" fmla="*/ 538 h 1641"/>
                <a:gd name="T62" fmla="*/ 1139 w 2132"/>
                <a:gd name="T63" fmla="*/ 525 h 1641"/>
                <a:gd name="T64" fmla="*/ 1130 w 2132"/>
                <a:gd name="T65" fmla="*/ 467 h 1641"/>
                <a:gd name="T66" fmla="*/ 1114 w 2132"/>
                <a:gd name="T67" fmla="*/ 454 h 1641"/>
                <a:gd name="T68" fmla="*/ 1048 w 2132"/>
                <a:gd name="T69" fmla="*/ 467 h 1641"/>
                <a:gd name="T70" fmla="*/ 1030 w 2132"/>
                <a:gd name="T71" fmla="*/ 459 h 1641"/>
                <a:gd name="T72" fmla="*/ 1020 w 2132"/>
                <a:gd name="T73" fmla="*/ 435 h 1641"/>
                <a:gd name="T74" fmla="*/ 1002 w 2132"/>
                <a:gd name="T75" fmla="*/ 428 h 1641"/>
                <a:gd name="T76" fmla="*/ 963 w 2132"/>
                <a:gd name="T77" fmla="*/ 445 h 1641"/>
                <a:gd name="T78" fmla="*/ 956 w 2132"/>
                <a:gd name="T79" fmla="*/ 463 h 1641"/>
                <a:gd name="T80" fmla="*/ 967 w 2132"/>
                <a:gd name="T81" fmla="*/ 491 h 1641"/>
                <a:gd name="T82" fmla="*/ 962 w 2132"/>
                <a:gd name="T83" fmla="*/ 512 h 1641"/>
                <a:gd name="T84" fmla="*/ 917 w 2132"/>
                <a:gd name="T85" fmla="*/ 655 h 1641"/>
                <a:gd name="T86" fmla="*/ 1066 w 2132"/>
                <a:gd name="T87" fmla="*/ 719 h 1641"/>
                <a:gd name="T88" fmla="*/ 319 w 2132"/>
                <a:gd name="T89" fmla="*/ 1148 h 1641"/>
                <a:gd name="T90" fmla="*/ 443 w 2132"/>
                <a:gd name="T91" fmla="*/ 1250 h 1641"/>
                <a:gd name="T92" fmla="*/ 2058 w 2132"/>
                <a:gd name="T93" fmla="*/ 931 h 1641"/>
                <a:gd name="T94" fmla="*/ 2113 w 2132"/>
                <a:gd name="T95" fmla="*/ 865 h 1641"/>
                <a:gd name="T96" fmla="*/ 1840 w 2132"/>
                <a:gd name="T97" fmla="*/ 199 h 1641"/>
                <a:gd name="T98" fmla="*/ 1716 w 2132"/>
                <a:gd name="T99" fmla="*/ 97 h 1641"/>
                <a:gd name="T100" fmla="*/ 101 w 2132"/>
                <a:gd name="T101" fmla="*/ 416 h 1641"/>
                <a:gd name="T102" fmla="*/ 46 w 2132"/>
                <a:gd name="T103" fmla="*/ 482 h 1641"/>
                <a:gd name="T104" fmla="*/ 319 w 2132"/>
                <a:gd name="T105" fmla="*/ 1148 h 1641"/>
                <a:gd name="T106" fmla="*/ 955 w 2132"/>
                <a:gd name="T107" fmla="*/ 369 h 1641"/>
                <a:gd name="T108" fmla="*/ 1377 w 2132"/>
                <a:gd name="T109" fmla="*/ 555 h 1641"/>
                <a:gd name="T110" fmla="*/ 1204 w 2132"/>
                <a:gd name="T111" fmla="*/ 978 h 1641"/>
                <a:gd name="T112" fmla="*/ 782 w 2132"/>
                <a:gd name="T113" fmla="*/ 792 h 1641"/>
                <a:gd name="T114" fmla="*/ 955 w 2132"/>
                <a:gd name="T115" fmla="*/ 369 h 164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2132" h="1641">
                  <a:moveTo>
                    <a:pt x="2027" y="1018"/>
                  </a:moveTo>
                  <a:cubicBezTo>
                    <a:pt x="1413" y="924"/>
                    <a:pt x="1033" y="1434"/>
                    <a:pt x="418" y="1337"/>
                  </a:cubicBezTo>
                  <a:cubicBezTo>
                    <a:pt x="368" y="1330"/>
                    <a:pt x="313" y="1282"/>
                    <a:pt x="294" y="1235"/>
                  </a:cubicBezTo>
                  <a:cubicBezTo>
                    <a:pt x="222" y="1060"/>
                    <a:pt x="150" y="885"/>
                    <a:pt x="79" y="711"/>
                  </a:cubicBezTo>
                  <a:cubicBezTo>
                    <a:pt x="77" y="710"/>
                    <a:pt x="75" y="710"/>
                    <a:pt x="73" y="710"/>
                  </a:cubicBezTo>
                  <a:cubicBezTo>
                    <a:pt x="24" y="702"/>
                    <a:pt x="0" y="730"/>
                    <a:pt x="19" y="776"/>
                  </a:cubicBezTo>
                  <a:cubicBezTo>
                    <a:pt x="110" y="998"/>
                    <a:pt x="201" y="1220"/>
                    <a:pt x="292" y="1442"/>
                  </a:cubicBezTo>
                  <a:cubicBezTo>
                    <a:pt x="311" y="1489"/>
                    <a:pt x="366" y="1536"/>
                    <a:pt x="416" y="1544"/>
                  </a:cubicBezTo>
                  <a:cubicBezTo>
                    <a:pt x="1033" y="1641"/>
                    <a:pt x="1413" y="1128"/>
                    <a:pt x="2030" y="1226"/>
                  </a:cubicBezTo>
                  <a:cubicBezTo>
                    <a:pt x="2080" y="1233"/>
                    <a:pt x="2104" y="1206"/>
                    <a:pt x="2085" y="1159"/>
                  </a:cubicBezTo>
                  <a:cubicBezTo>
                    <a:pt x="2066" y="1112"/>
                    <a:pt x="2046" y="1065"/>
                    <a:pt x="2027" y="1018"/>
                  </a:cubicBezTo>
                  <a:close/>
                  <a:moveTo>
                    <a:pt x="1066" y="719"/>
                  </a:moveTo>
                  <a:cubicBezTo>
                    <a:pt x="1087" y="717"/>
                    <a:pt x="1132" y="712"/>
                    <a:pt x="1142" y="736"/>
                  </a:cubicBezTo>
                  <a:cubicBezTo>
                    <a:pt x="1151" y="758"/>
                    <a:pt x="1124" y="777"/>
                    <a:pt x="1105" y="784"/>
                  </a:cubicBezTo>
                  <a:cubicBezTo>
                    <a:pt x="1075" y="795"/>
                    <a:pt x="1044" y="802"/>
                    <a:pt x="1009" y="801"/>
                  </a:cubicBezTo>
                  <a:cubicBezTo>
                    <a:pt x="1002" y="801"/>
                    <a:pt x="997" y="807"/>
                    <a:pt x="998" y="814"/>
                  </a:cubicBezTo>
                  <a:cubicBezTo>
                    <a:pt x="1001" y="835"/>
                    <a:pt x="1005" y="856"/>
                    <a:pt x="1008" y="876"/>
                  </a:cubicBezTo>
                  <a:cubicBezTo>
                    <a:pt x="1009" y="884"/>
                    <a:pt x="1016" y="890"/>
                    <a:pt x="1024" y="890"/>
                  </a:cubicBezTo>
                  <a:cubicBezTo>
                    <a:pt x="1054" y="890"/>
                    <a:pt x="1081" y="884"/>
                    <a:pt x="1107" y="876"/>
                  </a:cubicBezTo>
                  <a:cubicBezTo>
                    <a:pt x="1114" y="873"/>
                    <a:pt x="1122" y="877"/>
                    <a:pt x="1125" y="884"/>
                  </a:cubicBezTo>
                  <a:cubicBezTo>
                    <a:pt x="1129" y="894"/>
                    <a:pt x="1133" y="903"/>
                    <a:pt x="1137" y="913"/>
                  </a:cubicBezTo>
                  <a:cubicBezTo>
                    <a:pt x="1140" y="920"/>
                    <a:pt x="1148" y="923"/>
                    <a:pt x="1155" y="920"/>
                  </a:cubicBezTo>
                  <a:cubicBezTo>
                    <a:pt x="1168" y="915"/>
                    <a:pt x="1181" y="909"/>
                    <a:pt x="1194" y="903"/>
                  </a:cubicBezTo>
                  <a:cubicBezTo>
                    <a:pt x="1201" y="900"/>
                    <a:pt x="1204" y="892"/>
                    <a:pt x="1201" y="885"/>
                  </a:cubicBezTo>
                  <a:cubicBezTo>
                    <a:pt x="1196" y="873"/>
                    <a:pt x="1192" y="863"/>
                    <a:pt x="1187" y="851"/>
                  </a:cubicBezTo>
                  <a:cubicBezTo>
                    <a:pt x="1184" y="844"/>
                    <a:pt x="1187" y="835"/>
                    <a:pt x="1193" y="830"/>
                  </a:cubicBezTo>
                  <a:cubicBezTo>
                    <a:pt x="1237" y="796"/>
                    <a:pt x="1265" y="742"/>
                    <a:pt x="1241" y="682"/>
                  </a:cubicBezTo>
                  <a:cubicBezTo>
                    <a:pt x="1218" y="623"/>
                    <a:pt x="1156" y="610"/>
                    <a:pt x="1099" y="613"/>
                  </a:cubicBezTo>
                  <a:cubicBezTo>
                    <a:pt x="1078" y="615"/>
                    <a:pt x="1027" y="621"/>
                    <a:pt x="1015" y="599"/>
                  </a:cubicBezTo>
                  <a:cubicBezTo>
                    <a:pt x="1009" y="589"/>
                    <a:pt x="1015" y="570"/>
                    <a:pt x="1048" y="555"/>
                  </a:cubicBezTo>
                  <a:cubicBezTo>
                    <a:pt x="1072" y="545"/>
                    <a:pt x="1099" y="539"/>
                    <a:pt x="1128" y="538"/>
                  </a:cubicBezTo>
                  <a:cubicBezTo>
                    <a:pt x="1135" y="538"/>
                    <a:pt x="1140" y="533"/>
                    <a:pt x="1139" y="525"/>
                  </a:cubicBezTo>
                  <a:cubicBezTo>
                    <a:pt x="1136" y="506"/>
                    <a:pt x="1133" y="486"/>
                    <a:pt x="1130" y="467"/>
                  </a:cubicBezTo>
                  <a:cubicBezTo>
                    <a:pt x="1128" y="459"/>
                    <a:pt x="1121" y="453"/>
                    <a:pt x="1114" y="454"/>
                  </a:cubicBezTo>
                  <a:cubicBezTo>
                    <a:pt x="1090" y="455"/>
                    <a:pt x="1069" y="460"/>
                    <a:pt x="1048" y="467"/>
                  </a:cubicBezTo>
                  <a:cubicBezTo>
                    <a:pt x="1040" y="469"/>
                    <a:pt x="1032" y="466"/>
                    <a:pt x="1030" y="459"/>
                  </a:cubicBezTo>
                  <a:cubicBezTo>
                    <a:pt x="1026" y="450"/>
                    <a:pt x="1023" y="443"/>
                    <a:pt x="1020" y="435"/>
                  </a:cubicBezTo>
                  <a:cubicBezTo>
                    <a:pt x="1017" y="428"/>
                    <a:pt x="1009" y="425"/>
                    <a:pt x="1002" y="428"/>
                  </a:cubicBezTo>
                  <a:cubicBezTo>
                    <a:pt x="989" y="433"/>
                    <a:pt x="976" y="439"/>
                    <a:pt x="963" y="445"/>
                  </a:cubicBezTo>
                  <a:cubicBezTo>
                    <a:pt x="956" y="448"/>
                    <a:pt x="953" y="456"/>
                    <a:pt x="956" y="463"/>
                  </a:cubicBezTo>
                  <a:cubicBezTo>
                    <a:pt x="960" y="473"/>
                    <a:pt x="963" y="481"/>
                    <a:pt x="967" y="491"/>
                  </a:cubicBezTo>
                  <a:cubicBezTo>
                    <a:pt x="970" y="498"/>
                    <a:pt x="968" y="507"/>
                    <a:pt x="962" y="512"/>
                  </a:cubicBezTo>
                  <a:cubicBezTo>
                    <a:pt x="921" y="546"/>
                    <a:pt x="895" y="598"/>
                    <a:pt x="917" y="655"/>
                  </a:cubicBezTo>
                  <a:cubicBezTo>
                    <a:pt x="941" y="715"/>
                    <a:pt x="1012" y="725"/>
                    <a:pt x="1066" y="719"/>
                  </a:cubicBezTo>
                  <a:close/>
                  <a:moveTo>
                    <a:pt x="319" y="1148"/>
                  </a:moveTo>
                  <a:cubicBezTo>
                    <a:pt x="339" y="1194"/>
                    <a:pt x="394" y="1242"/>
                    <a:pt x="443" y="1250"/>
                  </a:cubicBezTo>
                  <a:cubicBezTo>
                    <a:pt x="1061" y="1347"/>
                    <a:pt x="1440" y="834"/>
                    <a:pt x="2058" y="931"/>
                  </a:cubicBezTo>
                  <a:cubicBezTo>
                    <a:pt x="2108" y="939"/>
                    <a:pt x="2132" y="912"/>
                    <a:pt x="2113" y="865"/>
                  </a:cubicBezTo>
                  <a:cubicBezTo>
                    <a:pt x="2022" y="643"/>
                    <a:pt x="1931" y="421"/>
                    <a:pt x="1840" y="199"/>
                  </a:cubicBezTo>
                  <a:cubicBezTo>
                    <a:pt x="1821" y="153"/>
                    <a:pt x="1765" y="105"/>
                    <a:pt x="1716" y="97"/>
                  </a:cubicBezTo>
                  <a:cubicBezTo>
                    <a:pt x="1098" y="0"/>
                    <a:pt x="719" y="513"/>
                    <a:pt x="101" y="416"/>
                  </a:cubicBezTo>
                  <a:cubicBezTo>
                    <a:pt x="51" y="408"/>
                    <a:pt x="27" y="435"/>
                    <a:pt x="46" y="482"/>
                  </a:cubicBezTo>
                  <a:cubicBezTo>
                    <a:pt x="137" y="704"/>
                    <a:pt x="228" y="926"/>
                    <a:pt x="319" y="1148"/>
                  </a:cubicBezTo>
                  <a:close/>
                  <a:moveTo>
                    <a:pt x="955" y="369"/>
                  </a:moveTo>
                  <a:cubicBezTo>
                    <a:pt x="1110" y="301"/>
                    <a:pt x="1308" y="389"/>
                    <a:pt x="1377" y="555"/>
                  </a:cubicBezTo>
                  <a:cubicBezTo>
                    <a:pt x="1447" y="727"/>
                    <a:pt x="1361" y="909"/>
                    <a:pt x="1204" y="978"/>
                  </a:cubicBezTo>
                  <a:cubicBezTo>
                    <a:pt x="1049" y="1046"/>
                    <a:pt x="851" y="959"/>
                    <a:pt x="782" y="792"/>
                  </a:cubicBezTo>
                  <a:cubicBezTo>
                    <a:pt x="712" y="620"/>
                    <a:pt x="798" y="438"/>
                    <a:pt x="955" y="369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/>
            </a:p>
          </p:txBody>
        </p:sp>
        <p:sp>
          <p:nvSpPr>
            <p:cNvPr id="56" name="TextBox 692"/>
            <p:cNvSpPr txBox="1"/>
            <p:nvPr/>
          </p:nvSpPr>
          <p:spPr>
            <a:xfrm>
              <a:off x="8100392" y="1851670"/>
              <a:ext cx="595035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 sz="800">
                  <a:latin typeface="Verdana" pitchFamily="34" charset="0"/>
                  <a:ea typeface="华文细黑"/>
                </a:rPr>
                <a:t>客户理赔</a:t>
              </a:r>
            </a:p>
          </p:txBody>
        </p:sp>
      </p:grpSp>
      <p:grpSp>
        <p:nvGrpSpPr>
          <p:cNvPr id="7" name="组合 6"/>
          <p:cNvGrpSpPr/>
          <p:nvPr/>
        </p:nvGrpSpPr>
        <p:grpSpPr>
          <a:xfrm>
            <a:off x="1252277" y="1543617"/>
            <a:ext cx="389850" cy="373426"/>
            <a:chOff x="1445846" y="765172"/>
            <a:chExt cx="389850" cy="373426"/>
          </a:xfrm>
        </p:grpSpPr>
        <p:sp>
          <p:nvSpPr>
            <p:cNvPr id="52" name="TextBox 692"/>
            <p:cNvSpPr txBox="1"/>
            <p:nvPr/>
          </p:nvSpPr>
          <p:spPr>
            <a:xfrm>
              <a:off x="1445846" y="923154"/>
              <a:ext cx="389850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 sz="800">
                  <a:latin typeface="华文细黑" pitchFamily="2" charset="-122"/>
                  <a:ea typeface="华文细黑" pitchFamily="2" charset="-122"/>
                </a:rPr>
                <a:t>线索</a:t>
              </a:r>
            </a:p>
          </p:txBody>
        </p:sp>
        <p:pic>
          <p:nvPicPr>
            <p:cNvPr id="53" name="Picture 2" descr="F:\新建文件夹\admin-user.png"/>
            <p:cNvPicPr>
              <a:picLocks noChangeAspect="1" noChangeArrowheads="1"/>
            </p:cNvPicPr>
            <p:nvPr/>
          </p:nvPicPr>
          <p:blipFill>
            <a:blip r:embed="rId10">
              <a:biLevel thresh="5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547739" y="765172"/>
              <a:ext cx="178136" cy="169842"/>
            </a:xfrm>
            <a:prstGeom prst="roundRect">
              <a:avLst>
                <a:gd name="adj" fmla="val 8594"/>
              </a:avLst>
            </a:prstGeom>
            <a:solidFill>
              <a:schemeClr val="bg1"/>
            </a:solidFill>
            <a:ln>
              <a:noFill/>
            </a:ln>
            <a:effectLst>
              <a:reflection blurRad="12700" stA="38000" endPos="28000" dist="5000" dir="5400000" sy="-100000" algn="bl" rotWithShape="0"/>
            </a:effectLst>
            <a:extLst/>
          </p:spPr>
        </p:pic>
      </p:grpSp>
      <p:sp>
        <p:nvSpPr>
          <p:cNvPr id="103" name="TextBox 102"/>
          <p:cNvSpPr txBox="1"/>
          <p:nvPr/>
        </p:nvSpPr>
        <p:spPr>
          <a:xfrm>
            <a:off x="1580512" y="1903929"/>
            <a:ext cx="1588517" cy="471546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71450" indent="-171450">
              <a:lnSpc>
                <a:spcPct val="150000"/>
              </a:lnSpc>
              <a:buFont typeface="Arial" pitchFamily="34" charset="0"/>
              <a:buChar char="•"/>
            </a:pPr>
            <a:endParaRPr lang="zh-CN" altLang="en-US" sz="1000">
              <a:latin typeface="华文细黑" pitchFamily="2" charset="-122"/>
              <a:ea typeface="华文细黑" pitchFamily="2" charset="-122"/>
            </a:endParaRPr>
          </a:p>
        </p:txBody>
      </p:sp>
      <p:grpSp>
        <p:nvGrpSpPr>
          <p:cNvPr id="112" name="组合 111"/>
          <p:cNvGrpSpPr/>
          <p:nvPr/>
        </p:nvGrpSpPr>
        <p:grpSpPr>
          <a:xfrm>
            <a:off x="1195600" y="2861902"/>
            <a:ext cx="7768888" cy="1839815"/>
            <a:chOff x="827321" y="2038118"/>
            <a:chExt cx="7342922" cy="2199936"/>
          </a:xfrm>
        </p:grpSpPr>
        <p:pic>
          <p:nvPicPr>
            <p:cNvPr id="113" name="图片 88"/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67686" y="2095106"/>
              <a:ext cx="376390" cy="356216"/>
            </a:xfrm>
            <a:prstGeom prst="rect">
              <a:avLst/>
            </a:prstGeom>
          </p:spPr>
        </p:pic>
        <p:sp>
          <p:nvSpPr>
            <p:cNvPr id="114" name="TextBox 113"/>
            <p:cNvSpPr txBox="1"/>
            <p:nvPr/>
          </p:nvSpPr>
          <p:spPr>
            <a:xfrm>
              <a:off x="827321" y="2503676"/>
              <a:ext cx="657120" cy="22462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900" b="1">
                  <a:latin typeface="华文细黑" pitchFamily="2" charset="-122"/>
                  <a:ea typeface="华文细黑" pitchFamily="2" charset="-122"/>
                </a:rPr>
                <a:t>分货</a:t>
              </a:r>
            </a:p>
          </p:txBody>
        </p:sp>
        <p:pic>
          <p:nvPicPr>
            <p:cNvPr id="115" name="图片 90"/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7512563" y="2038118"/>
              <a:ext cx="496822" cy="470193"/>
            </a:xfrm>
            <a:prstGeom prst="rect">
              <a:avLst/>
            </a:prstGeom>
          </p:spPr>
        </p:pic>
        <p:sp>
          <p:nvSpPr>
            <p:cNvPr id="116" name="TextBox 115"/>
            <p:cNvSpPr txBox="1"/>
            <p:nvPr/>
          </p:nvSpPr>
          <p:spPr>
            <a:xfrm>
              <a:off x="7373873" y="2503676"/>
              <a:ext cx="774203" cy="22462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900" b="1">
                  <a:latin typeface="华文细黑" pitchFamily="2" charset="-122"/>
                  <a:ea typeface="华文细黑" pitchFamily="2" charset="-122"/>
                </a:rPr>
                <a:t>装车</a:t>
              </a:r>
            </a:p>
          </p:txBody>
        </p:sp>
        <p:sp>
          <p:nvSpPr>
            <p:cNvPr id="117" name="TextBox 116"/>
            <p:cNvSpPr txBox="1"/>
            <p:nvPr/>
          </p:nvSpPr>
          <p:spPr>
            <a:xfrm>
              <a:off x="6368681" y="2503676"/>
              <a:ext cx="866872" cy="22462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900" b="1">
                  <a:latin typeface="华文细黑" pitchFamily="2" charset="-122"/>
                  <a:ea typeface="华文细黑" pitchFamily="2" charset="-122"/>
                </a:rPr>
                <a:t>审单</a:t>
              </a:r>
            </a:p>
          </p:txBody>
        </p:sp>
        <p:cxnSp>
          <p:nvCxnSpPr>
            <p:cNvPr id="118" name="直接箭头连接符 97"/>
            <p:cNvCxnSpPr/>
            <p:nvPr/>
          </p:nvCxnSpPr>
          <p:spPr bwMode="auto">
            <a:xfrm flipV="1">
              <a:off x="1430080" y="2299761"/>
              <a:ext cx="550351" cy="2"/>
            </a:xfrm>
            <a:prstGeom prst="straightConnector1">
              <a:avLst/>
            </a:prstGeom>
            <a:solidFill>
              <a:schemeClr val="accent1"/>
            </a:solidFill>
            <a:ln w="9525" cap="flat" cmpd="sng" algn="ctr">
              <a:solidFill>
                <a:schemeClr val="tx1">
                  <a:lumMod val="75000"/>
                  <a:lumOff val="25000"/>
                </a:schemeClr>
              </a:solidFill>
              <a:prstDash val="solid"/>
              <a:round/>
              <a:headEnd type="none" w="med" len="med"/>
              <a:tailEnd type="triangle" w="med" len="med"/>
            </a:ln>
            <a:effectLst/>
          </p:spPr>
        </p:cxnSp>
        <p:grpSp>
          <p:nvGrpSpPr>
            <p:cNvPr id="119" name="组合 106"/>
            <p:cNvGrpSpPr/>
            <p:nvPr/>
          </p:nvGrpSpPr>
          <p:grpSpPr>
            <a:xfrm>
              <a:off x="2145840" y="2098056"/>
              <a:ext cx="376390" cy="350317"/>
              <a:chOff x="3589267" y="2297560"/>
              <a:chExt cx="1125551" cy="1161687"/>
            </a:xfrm>
          </p:grpSpPr>
          <p:sp>
            <p:nvSpPr>
              <p:cNvPr id="156" name="等腰三角形 13"/>
              <p:cNvSpPr/>
              <p:nvPr/>
            </p:nvSpPr>
            <p:spPr bwMode="auto">
              <a:xfrm rot="13239138">
                <a:off x="4366286" y="2297560"/>
                <a:ext cx="348532" cy="756325"/>
              </a:xfrm>
              <a:custGeom>
                <a:gdLst>
                  <a:gd name="connsiteX0" fmla="*/ 0 w 348532"/>
                  <a:gd name="connsiteY0" fmla="*/ 756325 h 756325"/>
                  <a:gd name="connsiteX1" fmla="*/ 348532 w 348532"/>
                  <a:gd name="connsiteY1" fmla="*/ 0 h 756325"/>
                  <a:gd name="connsiteX2" fmla="*/ 302008 w 348532"/>
                  <a:gd name="connsiteY2" fmla="*/ 545942 h 756325"/>
                  <a:gd name="connsiteX3" fmla="*/ 0 w 348532"/>
                  <a:gd name="connsiteY3" fmla="*/ 756325 h 75632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48532" h="756325">
                    <a:moveTo>
                      <a:pt x="0" y="756325"/>
                    </a:moveTo>
                    <a:lnTo>
                      <a:pt x="348532" y="0"/>
                    </a:lnTo>
                    <a:cubicBezTo>
                      <a:pt x="347644" y="202905"/>
                      <a:pt x="302896" y="343037"/>
                      <a:pt x="302008" y="545942"/>
                    </a:cubicBezTo>
                    <a:lnTo>
                      <a:pt x="0" y="756325"/>
                    </a:lnTo>
                    <a:close/>
                  </a:path>
                </a:pathLst>
              </a:custGeom>
              <a:solidFill>
                <a:srgbClr val="FF0000">
                  <a:alpha val="30000"/>
                </a:srgbClr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marL="0" marR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zh-CN" altLang="en-US" sz="24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Arial"/>
                  <a:ea typeface="ＭＳ Ｐゴシック" charset="0"/>
                  <a:cs typeface="ＭＳ Ｐゴシック" charset="0"/>
                </a:endParaRPr>
              </a:p>
            </p:txBody>
          </p:sp>
          <p:pic>
            <p:nvPicPr>
              <p:cNvPr id="157" name="图片 108"/>
              <p:cNvPicPr>
                <a:picLocks noChangeAspect="1"/>
              </p:cNvPicPr>
              <p:nvPr/>
            </p:nvPicPr>
            <p:blipFill>
              <a:blip r:embed="rId13">
                <a:clrChange>
                  <a:clrFrom>
                    <a:srgbClr val="F4F3F1"/>
                  </a:clrFrom>
                  <a:clrTo>
                    <a:srgbClr val="F4F3F1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589267" y="2581679"/>
                <a:ext cx="877568" cy="877568"/>
              </a:xfrm>
              <a:prstGeom prst="rect">
                <a:avLst/>
              </a:prstGeom>
            </p:spPr>
          </p:pic>
        </p:grpSp>
        <p:pic>
          <p:nvPicPr>
            <p:cNvPr id="120" name="Picture 2"/>
            <p:cNvPicPr>
              <a:picLocks noChangeAspect="1" noChangeArrowheads="1"/>
            </p:cNvPicPr>
            <p:nvPr/>
          </p:nvPicPr>
          <p:blipFill>
            <a:blip r:embed="rId1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676" t="7720" r="5977" b="2069"/>
            <a:stretch>
              <a:fillRect/>
            </a:stretch>
          </p:blipFill>
          <p:spPr bwMode="auto">
            <a:xfrm flipH="1">
              <a:off x="2846159" y="2091960"/>
              <a:ext cx="445080" cy="36250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1" name="TextBox 120"/>
            <p:cNvSpPr txBox="1"/>
            <p:nvPr/>
          </p:nvSpPr>
          <p:spPr>
            <a:xfrm>
              <a:off x="2137674" y="2503676"/>
              <a:ext cx="1377758" cy="22462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900" b="1">
                  <a:latin typeface="华文细黑" pitchFamily="2" charset="-122"/>
                  <a:ea typeface="华文细黑" pitchFamily="2" charset="-122"/>
                </a:rPr>
                <a:t>开单</a:t>
              </a:r>
              <a:r>
                <a:rPr lang="en-US" altLang="zh-CN" sz="900" b="1">
                  <a:latin typeface="华文细黑" pitchFamily="2" charset="-122"/>
                  <a:ea typeface="华文细黑" pitchFamily="2" charset="-122"/>
                </a:rPr>
                <a:t>+</a:t>
              </a:r>
              <a:r>
                <a:rPr lang="zh-CN" altLang="en-US" sz="900" b="1">
                  <a:latin typeface="华文细黑" pitchFamily="2" charset="-122"/>
                  <a:ea typeface="华文细黑" pitchFamily="2" charset="-122"/>
                </a:rPr>
                <a:t>打、贴标签</a:t>
              </a:r>
            </a:p>
          </p:txBody>
        </p:sp>
        <p:grpSp>
          <p:nvGrpSpPr>
            <p:cNvPr id="122" name="组合 112"/>
            <p:cNvGrpSpPr/>
            <p:nvPr/>
          </p:nvGrpSpPr>
          <p:grpSpPr>
            <a:xfrm>
              <a:off x="3845790" y="2098056"/>
              <a:ext cx="376390" cy="350317"/>
              <a:chOff x="1166973" y="1197546"/>
              <a:chExt cx="1389946" cy="2010993"/>
            </a:xfrm>
          </p:grpSpPr>
          <p:pic>
            <p:nvPicPr>
              <p:cNvPr id="153" name="图片 113"/>
              <p:cNvPicPr>
                <a:picLocks noChangeAspect="1"/>
              </p:cNvPicPr>
              <p:nvPr/>
            </p:nvPicPr>
            <p:blipFill>
              <a:blip r:embed="rId15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8151" r="12941"/>
              <a:stretch>
                <a:fillRect/>
              </a:stretch>
            </p:blipFill>
            <p:spPr>
              <a:xfrm>
                <a:off x="1166973" y="1197546"/>
                <a:ext cx="1389946" cy="2010993"/>
              </a:xfrm>
              <a:prstGeom prst="rect">
                <a:avLst/>
              </a:prstGeom>
            </p:spPr>
          </p:pic>
          <p:pic>
            <p:nvPicPr>
              <p:cNvPr id="154" name="图片 114"/>
              <p:cNvPicPr>
                <a:picLocks noChangeAspect="1"/>
              </p:cNvPicPr>
              <p:nvPr/>
            </p:nvPicPr>
            <p:blipFill>
              <a:blip r:embed="rId1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493105" y="2203042"/>
                <a:ext cx="813882" cy="794630"/>
              </a:xfrm>
              <a:prstGeom prst="rect">
                <a:avLst/>
              </a:prstGeom>
            </p:spPr>
          </p:pic>
          <p:pic>
            <p:nvPicPr>
              <p:cNvPr id="155" name="图片 116"/>
              <p:cNvPicPr>
                <a:picLocks noChangeAspect="1"/>
              </p:cNvPicPr>
              <p:nvPr/>
            </p:nvPicPr>
            <p:blipFill>
              <a:blip r:embed="rId7"/>
              <a:srcRect l="22204" t="18753" r="10840" b="10910"/>
              <a:stretch>
                <a:fillRect/>
              </a:stretch>
            </p:blipFill>
            <p:spPr>
              <a:xfrm>
                <a:off x="1861716" y="2464647"/>
                <a:ext cx="202741" cy="379428"/>
              </a:xfrm>
              <a:prstGeom prst="rect">
                <a:avLst/>
              </a:prstGeom>
            </p:spPr>
          </p:pic>
        </p:grpSp>
        <p:sp>
          <p:nvSpPr>
            <p:cNvPr id="123" name="TextBox 122"/>
            <p:cNvSpPr txBox="1"/>
            <p:nvPr/>
          </p:nvSpPr>
          <p:spPr>
            <a:xfrm>
              <a:off x="4576759" y="2503676"/>
              <a:ext cx="774203" cy="22462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900" b="1">
                  <a:latin typeface="华文细黑" pitchFamily="2" charset="-122"/>
                  <a:ea typeface="华文细黑" pitchFamily="2" charset="-122"/>
                </a:rPr>
                <a:t>计算运费</a:t>
              </a:r>
            </a:p>
          </p:txBody>
        </p:sp>
        <p:pic>
          <p:nvPicPr>
            <p:cNvPr id="124" name="图片 120"/>
            <p:cNvPicPr>
              <a:picLocks noChangeAspect="1"/>
            </p:cNvPicPr>
            <p:nvPr/>
          </p:nvPicPr>
          <p:blipFill>
            <a:blip r:embed="rId1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663846" y="2132746"/>
              <a:ext cx="326286" cy="280937"/>
            </a:xfrm>
            <a:prstGeom prst="rect">
              <a:avLst/>
            </a:prstGeom>
          </p:spPr>
        </p:pic>
        <p:sp>
          <p:nvSpPr>
            <p:cNvPr id="125" name="TextBox 124"/>
            <p:cNvSpPr txBox="1"/>
            <p:nvPr/>
          </p:nvSpPr>
          <p:spPr>
            <a:xfrm>
              <a:off x="5436868" y="2503676"/>
              <a:ext cx="866872" cy="22462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900" b="1">
                  <a:latin typeface="华文细黑" pitchFamily="2" charset="-122"/>
                  <a:ea typeface="华文细黑" pitchFamily="2" charset="-122"/>
                </a:rPr>
                <a:t>签收单操作</a:t>
              </a:r>
            </a:p>
          </p:txBody>
        </p:sp>
        <p:grpSp>
          <p:nvGrpSpPr>
            <p:cNvPr id="126" name="组合 141"/>
            <p:cNvGrpSpPr/>
            <p:nvPr/>
          </p:nvGrpSpPr>
          <p:grpSpPr>
            <a:xfrm>
              <a:off x="6619102" y="2164132"/>
              <a:ext cx="393109" cy="218124"/>
              <a:chOff x="3426041" y="3000378"/>
              <a:chExt cx="763612" cy="476657"/>
            </a:xfrm>
          </p:grpSpPr>
          <p:sp>
            <p:nvSpPr>
              <p:cNvPr id="151" name="AutoShape 637"/>
              <p:cNvSpPr>
                <a:spLocks noChangeArrowheads="1"/>
              </p:cNvSpPr>
              <p:nvPr/>
            </p:nvSpPr>
            <p:spPr bwMode="auto">
              <a:xfrm rot="8996278">
                <a:off x="3426041" y="3422365"/>
                <a:ext cx="334828" cy="44420"/>
              </a:xfrm>
              <a:prstGeom prst="homePlate">
                <a:avLst>
                  <a:gd name="adj" fmla="val 0"/>
                </a:avLst>
              </a:prstGeom>
              <a:noFill/>
              <a:ln w="24130">
                <a:solidFill>
                  <a:schemeClr val="tx1"/>
                </a:solidFill>
                <a:miter lim="800000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rot="10800000"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Arial" pitchFamily="34" charset="0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Arial" pitchFamily="34" charset="0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Arial" pitchFamily="34" charset="0"/>
                  </a:defRPr>
                </a:lvl3pPr>
                <a:lvl4pPr marL="16002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Arial" pitchFamily="34" charset="0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Arial" pitchFamily="34" charset="0"/>
                  </a:defRPr>
                </a:lvl5pPr>
                <a:lvl6pPr marL="2514600" indent="-228600" algn="l" defTabSz="914378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Arial" pitchFamily="34" charset="0"/>
                  </a:defRPr>
                </a:lvl6pPr>
                <a:lvl7pPr marL="2971800" indent="-228600" algn="l" defTabSz="914378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Arial" pitchFamily="34" charset="0"/>
                  </a:defRPr>
                </a:lvl7pPr>
                <a:lvl8pPr marL="3429000" indent="-228600" algn="l" defTabSz="914378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Arial" pitchFamily="34" charset="0"/>
                  </a:defRPr>
                </a:lvl8pPr>
                <a:lvl9pPr marL="3886200" indent="-228600" algn="l" defTabSz="914378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Arial" pitchFamily="34" charset="0"/>
                  </a:defRPr>
                </a:lvl9pPr>
              </a:lstStyle>
              <a:p>
                <a:pPr algn="ctr" eaLnBrk="1" hangingPunct="1"/>
                <a:endParaRPr lang="en-US" altLang="en-US" b="1">
                  <a:ln>
                    <a:solidFill>
                      <a:schemeClr val="tx1"/>
                    </a:solidFill>
                  </a:ln>
                </a:endParaRPr>
              </a:p>
            </p:txBody>
          </p:sp>
          <p:sp>
            <p:nvSpPr>
              <p:cNvPr id="152" name="Oval 639"/>
              <p:cNvSpPr>
                <a:spLocks noChangeArrowheads="1"/>
              </p:cNvSpPr>
              <p:nvPr/>
            </p:nvSpPr>
            <p:spPr bwMode="auto">
              <a:xfrm>
                <a:off x="3714744" y="3000378"/>
                <a:ext cx="474909" cy="476657"/>
              </a:xfrm>
              <a:prstGeom prst="ellipse">
                <a:avLst/>
              </a:prstGeom>
              <a:noFill/>
              <a:ln w="24130">
                <a:solidFill>
                  <a:schemeClr val="tx1"/>
                </a:solidFill>
                <a:rou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Arial" pitchFamily="34" charset="0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Arial" pitchFamily="34" charset="0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Arial" pitchFamily="34" charset="0"/>
                  </a:defRPr>
                </a:lvl3pPr>
                <a:lvl4pPr marL="16002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Arial" pitchFamily="34" charset="0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Arial" pitchFamily="34" charset="0"/>
                  </a:defRPr>
                </a:lvl5pPr>
                <a:lvl6pPr marL="2514600" indent="-228600" algn="l" defTabSz="914378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Arial" pitchFamily="34" charset="0"/>
                  </a:defRPr>
                </a:lvl6pPr>
                <a:lvl7pPr marL="2971800" indent="-228600" algn="l" defTabSz="914378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Arial" pitchFamily="34" charset="0"/>
                  </a:defRPr>
                </a:lvl7pPr>
                <a:lvl8pPr marL="3429000" indent="-228600" algn="l" defTabSz="914378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Arial" pitchFamily="34" charset="0"/>
                  </a:defRPr>
                </a:lvl8pPr>
                <a:lvl9pPr marL="3886200" indent="-228600" algn="l" defTabSz="914378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Arial" pitchFamily="34" charset="0"/>
                  </a:defRPr>
                </a:lvl9pPr>
              </a:lstStyle>
              <a:p>
                <a:pPr eaLnBrk="1" hangingPunct="1"/>
                <a:endParaRPr lang="en-US" altLang="en-US">
                  <a:ln>
                    <a:solidFill>
                      <a:schemeClr val="tx1"/>
                    </a:solidFill>
                  </a:ln>
                </a:endParaRPr>
              </a:p>
            </p:txBody>
          </p:sp>
        </p:grpSp>
        <p:sp>
          <p:nvSpPr>
            <p:cNvPr id="127" name="Freeform 544"/>
            <p:cNvSpPr>
              <a:spLocks noEditPoints="1"/>
            </p:cNvSpPr>
            <p:nvPr/>
          </p:nvSpPr>
          <p:spPr bwMode="auto">
            <a:xfrm>
              <a:off x="4776731" y="2143040"/>
              <a:ext cx="332564" cy="260348"/>
            </a:xfrm>
            <a:custGeom>
              <a:gdLst>
                <a:gd name="T0" fmla="*/ 340783 w 636"/>
                <a:gd name="T1" fmla="*/ 210687 h 916"/>
                <a:gd name="T2" fmla="*/ 319886 w 636"/>
                <a:gd name="T3" fmla="*/ 170479 h 916"/>
                <a:gd name="T4" fmla="*/ 287737 w 636"/>
                <a:gd name="T5" fmla="*/ 147963 h 916"/>
                <a:gd name="T6" fmla="*/ 345606 w 636"/>
                <a:gd name="T7" fmla="*/ 284669 h 916"/>
                <a:gd name="T8" fmla="*/ 413119 w 636"/>
                <a:gd name="T9" fmla="*/ 310401 h 916"/>
                <a:gd name="T10" fmla="*/ 456521 w 636"/>
                <a:gd name="T11" fmla="*/ 337742 h 916"/>
                <a:gd name="T12" fmla="*/ 480633 w 636"/>
                <a:gd name="T13" fmla="*/ 365083 h 916"/>
                <a:gd name="T14" fmla="*/ 503138 w 636"/>
                <a:gd name="T15" fmla="*/ 410116 h 916"/>
                <a:gd name="T16" fmla="*/ 511175 w 636"/>
                <a:gd name="T17" fmla="*/ 464798 h 916"/>
                <a:gd name="T18" fmla="*/ 506353 w 636"/>
                <a:gd name="T19" fmla="*/ 506614 h 916"/>
                <a:gd name="T20" fmla="*/ 491885 w 636"/>
                <a:gd name="T21" fmla="*/ 546821 h 916"/>
                <a:gd name="T22" fmla="*/ 454914 w 636"/>
                <a:gd name="T23" fmla="*/ 596678 h 916"/>
                <a:gd name="T24" fmla="*/ 424372 w 636"/>
                <a:gd name="T25" fmla="*/ 620803 h 916"/>
                <a:gd name="T26" fmla="*/ 374540 w 636"/>
                <a:gd name="T27" fmla="*/ 646535 h 916"/>
                <a:gd name="T28" fmla="*/ 334353 w 636"/>
                <a:gd name="T29" fmla="*/ 654577 h 916"/>
                <a:gd name="T30" fmla="*/ 287737 w 636"/>
                <a:gd name="T31" fmla="*/ 736600 h 916"/>
                <a:gd name="T32" fmla="*/ 228261 w 636"/>
                <a:gd name="T33" fmla="*/ 659402 h 916"/>
                <a:gd name="T34" fmla="*/ 151102 w 636"/>
                <a:gd name="T35" fmla="*/ 646535 h 916"/>
                <a:gd name="T36" fmla="*/ 112523 w 636"/>
                <a:gd name="T37" fmla="*/ 632061 h 916"/>
                <a:gd name="T38" fmla="*/ 65906 w 636"/>
                <a:gd name="T39" fmla="*/ 599895 h 916"/>
                <a:gd name="T40" fmla="*/ 40187 w 636"/>
                <a:gd name="T41" fmla="*/ 574162 h 916"/>
                <a:gd name="T42" fmla="*/ 22505 w 636"/>
                <a:gd name="T43" fmla="*/ 546821 h 916"/>
                <a:gd name="T44" fmla="*/ 4822 w 636"/>
                <a:gd name="T45" fmla="*/ 495355 h 916"/>
                <a:gd name="T46" fmla="*/ 167177 w 636"/>
                <a:gd name="T47" fmla="*/ 456756 h 916"/>
                <a:gd name="T48" fmla="*/ 181644 w 636"/>
                <a:gd name="T49" fmla="*/ 505005 h 916"/>
                <a:gd name="T50" fmla="*/ 194504 w 636"/>
                <a:gd name="T51" fmla="*/ 524305 h 916"/>
                <a:gd name="T52" fmla="*/ 228261 w 636"/>
                <a:gd name="T53" fmla="*/ 546821 h 916"/>
                <a:gd name="T54" fmla="*/ 189681 w 636"/>
                <a:gd name="T55" fmla="*/ 390816 h 916"/>
                <a:gd name="T56" fmla="*/ 110915 w 636"/>
                <a:gd name="T57" fmla="*/ 361867 h 916"/>
                <a:gd name="T58" fmla="*/ 78766 w 636"/>
                <a:gd name="T59" fmla="*/ 339351 h 916"/>
                <a:gd name="T60" fmla="*/ 49832 w 636"/>
                <a:gd name="T61" fmla="*/ 307185 h 916"/>
                <a:gd name="T62" fmla="*/ 25719 w 636"/>
                <a:gd name="T63" fmla="*/ 242853 h 916"/>
                <a:gd name="T64" fmla="*/ 25719 w 636"/>
                <a:gd name="T65" fmla="*/ 199429 h 916"/>
                <a:gd name="T66" fmla="*/ 36972 w 636"/>
                <a:gd name="T67" fmla="*/ 149572 h 916"/>
                <a:gd name="T68" fmla="*/ 64299 w 636"/>
                <a:gd name="T69" fmla="*/ 107756 h 916"/>
                <a:gd name="T70" fmla="*/ 90018 w 636"/>
                <a:gd name="T71" fmla="*/ 83631 h 916"/>
                <a:gd name="T72" fmla="*/ 139850 w 636"/>
                <a:gd name="T73" fmla="*/ 56290 h 916"/>
                <a:gd name="T74" fmla="*/ 204149 w 636"/>
                <a:gd name="T75" fmla="*/ 41816 h 916"/>
                <a:gd name="T76" fmla="*/ 287737 w 636"/>
                <a:gd name="T77" fmla="*/ 0 h 916"/>
                <a:gd name="T78" fmla="*/ 310241 w 636"/>
                <a:gd name="T79" fmla="*/ 41816 h 916"/>
                <a:gd name="T80" fmla="*/ 369718 w 636"/>
                <a:gd name="T81" fmla="*/ 53074 h 916"/>
                <a:gd name="T82" fmla="*/ 416334 w 636"/>
                <a:gd name="T83" fmla="*/ 73982 h 916"/>
                <a:gd name="T84" fmla="*/ 442054 w 636"/>
                <a:gd name="T85" fmla="*/ 93281 h 916"/>
                <a:gd name="T86" fmla="*/ 470988 w 636"/>
                <a:gd name="T87" fmla="*/ 128664 h 916"/>
                <a:gd name="T88" fmla="*/ 490278 w 636"/>
                <a:gd name="T89" fmla="*/ 170479 h 916"/>
                <a:gd name="T90" fmla="*/ 228261 w 636"/>
                <a:gd name="T91" fmla="*/ 146355 h 916"/>
                <a:gd name="T92" fmla="*/ 207363 w 636"/>
                <a:gd name="T93" fmla="*/ 156005 h 916"/>
                <a:gd name="T94" fmla="*/ 192896 w 636"/>
                <a:gd name="T95" fmla="*/ 167263 h 916"/>
                <a:gd name="T96" fmla="*/ 183251 w 636"/>
                <a:gd name="T97" fmla="*/ 189779 h 916"/>
                <a:gd name="T98" fmla="*/ 183251 w 636"/>
                <a:gd name="T99" fmla="*/ 205862 h 916"/>
                <a:gd name="T100" fmla="*/ 192896 w 636"/>
                <a:gd name="T101" fmla="*/ 228378 h 916"/>
                <a:gd name="T102" fmla="*/ 207363 w 636"/>
                <a:gd name="T103" fmla="*/ 241245 h 916"/>
                <a:gd name="T104" fmla="*/ 228261 w 636"/>
                <a:gd name="T105" fmla="*/ 146355 h 916"/>
                <a:gd name="T106" fmla="*/ 303812 w 636"/>
                <a:gd name="T107" fmla="*/ 546821 h 916"/>
                <a:gd name="T108" fmla="*/ 339176 w 636"/>
                <a:gd name="T109" fmla="*/ 525913 h 916"/>
                <a:gd name="T110" fmla="*/ 352036 w 636"/>
                <a:gd name="T111" fmla="*/ 506614 h 916"/>
                <a:gd name="T112" fmla="*/ 355251 w 636"/>
                <a:gd name="T113" fmla="*/ 485706 h 916"/>
                <a:gd name="T114" fmla="*/ 348821 w 636"/>
                <a:gd name="T115" fmla="*/ 458365 h 916"/>
                <a:gd name="T116" fmla="*/ 334353 w 636"/>
                <a:gd name="T117" fmla="*/ 442282 h 916"/>
                <a:gd name="T118" fmla="*/ 287737 w 636"/>
                <a:gd name="T119" fmla="*/ 419766 h 91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</a:gdLst>
              <a:cxnLst>
                <a:cxn ang="T120">
                  <a:pos x="T0" y="T1"/>
                </a:cxn>
                <a:cxn ang="T121">
                  <a:pos x="T2" y="T3"/>
                </a:cxn>
                <a:cxn ang="T122">
                  <a:pos x="T4" y="T5"/>
                </a:cxn>
                <a:cxn ang="T123">
                  <a:pos x="T6" y="T7"/>
                </a:cxn>
                <a:cxn ang="T124">
                  <a:pos x="T8" y="T9"/>
                </a:cxn>
                <a:cxn ang="T125">
                  <a:pos x="T10" y="T11"/>
                </a:cxn>
                <a:cxn ang="T126">
                  <a:pos x="T12" y="T13"/>
                </a:cxn>
                <a:cxn ang="T127">
                  <a:pos x="T14" y="T15"/>
                </a:cxn>
                <a:cxn ang="T128">
                  <a:pos x="T16" y="T17"/>
                </a:cxn>
                <a:cxn ang="T129">
                  <a:pos x="T18" y="T19"/>
                </a:cxn>
                <a:cxn ang="T130">
                  <a:pos x="T20" y="T21"/>
                </a:cxn>
                <a:cxn ang="T131">
                  <a:pos x="T22" y="T23"/>
                </a:cxn>
                <a:cxn ang="T132">
                  <a:pos x="T24" y="T25"/>
                </a:cxn>
                <a:cxn ang="T133">
                  <a:pos x="T26" y="T27"/>
                </a:cxn>
                <a:cxn ang="T134">
                  <a:pos x="T28" y="T29"/>
                </a:cxn>
                <a:cxn ang="T135">
                  <a:pos x="T30" y="T31"/>
                </a:cxn>
                <a:cxn ang="T136">
                  <a:pos x="T32" y="T33"/>
                </a:cxn>
                <a:cxn ang="T137">
                  <a:pos x="T34" y="T35"/>
                </a:cxn>
                <a:cxn ang="T138">
                  <a:pos x="T36" y="T37"/>
                </a:cxn>
                <a:cxn ang="T139">
                  <a:pos x="T38" y="T39"/>
                </a:cxn>
                <a:cxn ang="T140">
                  <a:pos x="T40" y="T41"/>
                </a:cxn>
                <a:cxn ang="T141">
                  <a:pos x="T42" y="T43"/>
                </a:cxn>
                <a:cxn ang="T142">
                  <a:pos x="T44" y="T45"/>
                </a:cxn>
                <a:cxn ang="T143">
                  <a:pos x="T46" y="T47"/>
                </a:cxn>
                <a:cxn ang="T144">
                  <a:pos x="T48" y="T49"/>
                </a:cxn>
                <a:cxn ang="T145">
                  <a:pos x="T50" y="T51"/>
                </a:cxn>
                <a:cxn ang="T146">
                  <a:pos x="T52" y="T53"/>
                </a:cxn>
                <a:cxn ang="T147">
                  <a:pos x="T54" y="T55"/>
                </a:cxn>
                <a:cxn ang="T148">
                  <a:pos x="T56" y="T57"/>
                </a:cxn>
                <a:cxn ang="T149">
                  <a:pos x="T58" y="T59"/>
                </a:cxn>
                <a:cxn ang="T150">
                  <a:pos x="T60" y="T61"/>
                </a:cxn>
                <a:cxn ang="T151">
                  <a:pos x="T62" y="T63"/>
                </a:cxn>
                <a:cxn ang="T152">
                  <a:pos x="T64" y="T65"/>
                </a:cxn>
                <a:cxn ang="T153">
                  <a:pos x="T66" y="T67"/>
                </a:cxn>
                <a:cxn ang="T154">
                  <a:pos x="T68" y="T69"/>
                </a:cxn>
                <a:cxn ang="T155">
                  <a:pos x="T70" y="T71"/>
                </a:cxn>
                <a:cxn ang="T156">
                  <a:pos x="T72" y="T73"/>
                </a:cxn>
                <a:cxn ang="T157">
                  <a:pos x="T74" y="T75"/>
                </a:cxn>
                <a:cxn ang="T158">
                  <a:pos x="T76" y="T77"/>
                </a:cxn>
                <a:cxn ang="T159">
                  <a:pos x="T78" y="T79"/>
                </a:cxn>
                <a:cxn ang="T160">
                  <a:pos x="T80" y="T81"/>
                </a:cxn>
                <a:cxn ang="T161">
                  <a:pos x="T82" y="T83"/>
                </a:cxn>
                <a:cxn ang="T162">
                  <a:pos x="T84" y="T85"/>
                </a:cxn>
                <a:cxn ang="T163">
                  <a:pos x="T86" y="T87"/>
                </a:cxn>
                <a:cxn ang="T164">
                  <a:pos x="T88" y="T89"/>
                </a:cxn>
                <a:cxn ang="T165">
                  <a:pos x="T90" y="T91"/>
                </a:cxn>
                <a:cxn ang="T166">
                  <a:pos x="T92" y="T93"/>
                </a:cxn>
                <a:cxn ang="T167">
                  <a:pos x="T94" y="T95"/>
                </a:cxn>
                <a:cxn ang="T168">
                  <a:pos x="T96" y="T97"/>
                </a:cxn>
                <a:cxn ang="T169">
                  <a:pos x="T98" y="T99"/>
                </a:cxn>
                <a:cxn ang="T170">
                  <a:pos x="T100" y="T101"/>
                </a:cxn>
                <a:cxn ang="T171">
                  <a:pos x="T102" y="T103"/>
                </a:cxn>
                <a:cxn ang="T172">
                  <a:pos x="T104" y="T105"/>
                </a:cxn>
                <a:cxn ang="T173">
                  <a:pos x="T106" y="T107"/>
                </a:cxn>
                <a:cxn ang="T174">
                  <a:pos x="T108" y="T109"/>
                </a:cxn>
                <a:cxn ang="T175">
                  <a:pos x="T110" y="T111"/>
                </a:cxn>
                <a:cxn ang="T176">
                  <a:pos x="T112" y="T113"/>
                </a:cxn>
                <a:cxn ang="T177">
                  <a:pos x="T114" y="T115"/>
                </a:cxn>
                <a:cxn ang="T178">
                  <a:pos x="T116" y="T117"/>
                </a:cxn>
                <a:cxn ang="T179">
                  <a:pos x="T118" y="T119"/>
                </a:cxn>
              </a:cxnLst>
              <a:rect l="0" t="0" r="r" b="b"/>
              <a:pathLst>
                <a:path w="636" h="916">
                  <a:moveTo>
                    <a:pt x="614" y="232"/>
                  </a:moveTo>
                  <a:lnTo>
                    <a:pt x="424" y="262"/>
                  </a:lnTo>
                  <a:lnTo>
                    <a:pt x="410" y="232"/>
                  </a:lnTo>
                  <a:lnTo>
                    <a:pt x="398" y="212"/>
                  </a:lnTo>
                  <a:lnTo>
                    <a:pt x="392" y="206"/>
                  </a:lnTo>
                  <a:lnTo>
                    <a:pt x="382" y="198"/>
                  </a:lnTo>
                  <a:lnTo>
                    <a:pt x="358" y="184"/>
                  </a:lnTo>
                  <a:lnTo>
                    <a:pt x="358" y="332"/>
                  </a:lnTo>
                  <a:lnTo>
                    <a:pt x="430" y="354"/>
                  </a:lnTo>
                  <a:lnTo>
                    <a:pt x="462" y="364"/>
                  </a:lnTo>
                  <a:lnTo>
                    <a:pt x="490" y="376"/>
                  </a:lnTo>
                  <a:lnTo>
                    <a:pt x="514" y="386"/>
                  </a:lnTo>
                  <a:lnTo>
                    <a:pt x="534" y="398"/>
                  </a:lnTo>
                  <a:lnTo>
                    <a:pt x="552" y="408"/>
                  </a:lnTo>
                  <a:lnTo>
                    <a:pt x="568" y="420"/>
                  </a:lnTo>
                  <a:lnTo>
                    <a:pt x="584" y="436"/>
                  </a:lnTo>
                  <a:lnTo>
                    <a:pt x="598" y="454"/>
                  </a:lnTo>
                  <a:lnTo>
                    <a:pt x="610" y="472"/>
                  </a:lnTo>
                  <a:lnTo>
                    <a:pt x="620" y="490"/>
                  </a:lnTo>
                  <a:lnTo>
                    <a:pt x="626" y="510"/>
                  </a:lnTo>
                  <a:lnTo>
                    <a:pt x="632" y="532"/>
                  </a:lnTo>
                  <a:lnTo>
                    <a:pt x="636" y="554"/>
                  </a:lnTo>
                  <a:lnTo>
                    <a:pt x="636" y="578"/>
                  </a:lnTo>
                  <a:lnTo>
                    <a:pt x="636" y="604"/>
                  </a:lnTo>
                  <a:lnTo>
                    <a:pt x="630" y="630"/>
                  </a:lnTo>
                  <a:lnTo>
                    <a:pt x="622" y="656"/>
                  </a:lnTo>
                  <a:lnTo>
                    <a:pt x="612" y="680"/>
                  </a:lnTo>
                  <a:lnTo>
                    <a:pt x="598" y="702"/>
                  </a:lnTo>
                  <a:lnTo>
                    <a:pt x="584" y="722"/>
                  </a:lnTo>
                  <a:lnTo>
                    <a:pt x="566" y="742"/>
                  </a:lnTo>
                  <a:lnTo>
                    <a:pt x="548" y="758"/>
                  </a:lnTo>
                  <a:lnTo>
                    <a:pt x="528" y="772"/>
                  </a:lnTo>
                  <a:lnTo>
                    <a:pt x="508" y="784"/>
                  </a:lnTo>
                  <a:lnTo>
                    <a:pt x="488" y="796"/>
                  </a:lnTo>
                  <a:lnTo>
                    <a:pt x="466" y="804"/>
                  </a:lnTo>
                  <a:lnTo>
                    <a:pt x="442" y="810"/>
                  </a:lnTo>
                  <a:lnTo>
                    <a:pt x="416" y="814"/>
                  </a:lnTo>
                  <a:lnTo>
                    <a:pt x="390" y="818"/>
                  </a:lnTo>
                  <a:lnTo>
                    <a:pt x="358" y="820"/>
                  </a:lnTo>
                  <a:lnTo>
                    <a:pt x="358" y="916"/>
                  </a:lnTo>
                  <a:lnTo>
                    <a:pt x="284" y="916"/>
                  </a:lnTo>
                  <a:lnTo>
                    <a:pt x="284" y="820"/>
                  </a:lnTo>
                  <a:lnTo>
                    <a:pt x="248" y="816"/>
                  </a:lnTo>
                  <a:lnTo>
                    <a:pt x="216" y="810"/>
                  </a:lnTo>
                  <a:lnTo>
                    <a:pt x="188" y="804"/>
                  </a:lnTo>
                  <a:lnTo>
                    <a:pt x="162" y="796"/>
                  </a:lnTo>
                  <a:lnTo>
                    <a:pt x="140" y="786"/>
                  </a:lnTo>
                  <a:lnTo>
                    <a:pt x="118" y="774"/>
                  </a:lnTo>
                  <a:lnTo>
                    <a:pt x="98" y="762"/>
                  </a:lnTo>
                  <a:lnTo>
                    <a:pt x="82" y="746"/>
                  </a:lnTo>
                  <a:lnTo>
                    <a:pt x="64" y="730"/>
                  </a:lnTo>
                  <a:lnTo>
                    <a:pt x="50" y="714"/>
                  </a:lnTo>
                  <a:lnTo>
                    <a:pt x="38" y="696"/>
                  </a:lnTo>
                  <a:lnTo>
                    <a:pt x="28" y="680"/>
                  </a:lnTo>
                  <a:lnTo>
                    <a:pt x="20" y="660"/>
                  </a:lnTo>
                  <a:lnTo>
                    <a:pt x="12" y="640"/>
                  </a:lnTo>
                  <a:lnTo>
                    <a:pt x="6" y="616"/>
                  </a:lnTo>
                  <a:lnTo>
                    <a:pt x="0" y="592"/>
                  </a:lnTo>
                  <a:lnTo>
                    <a:pt x="208" y="568"/>
                  </a:lnTo>
                  <a:lnTo>
                    <a:pt x="214" y="592"/>
                  </a:lnTo>
                  <a:lnTo>
                    <a:pt x="220" y="612"/>
                  </a:lnTo>
                  <a:lnTo>
                    <a:pt x="226" y="628"/>
                  </a:lnTo>
                  <a:lnTo>
                    <a:pt x="234" y="640"/>
                  </a:lnTo>
                  <a:lnTo>
                    <a:pt x="242" y="652"/>
                  </a:lnTo>
                  <a:lnTo>
                    <a:pt x="254" y="662"/>
                  </a:lnTo>
                  <a:lnTo>
                    <a:pt x="268" y="672"/>
                  </a:lnTo>
                  <a:lnTo>
                    <a:pt x="284" y="680"/>
                  </a:lnTo>
                  <a:lnTo>
                    <a:pt x="284" y="500"/>
                  </a:lnTo>
                  <a:lnTo>
                    <a:pt x="236" y="486"/>
                  </a:lnTo>
                  <a:lnTo>
                    <a:pt x="196" y="474"/>
                  </a:lnTo>
                  <a:lnTo>
                    <a:pt x="162" y="462"/>
                  </a:lnTo>
                  <a:lnTo>
                    <a:pt x="138" y="450"/>
                  </a:lnTo>
                  <a:lnTo>
                    <a:pt x="116" y="438"/>
                  </a:lnTo>
                  <a:lnTo>
                    <a:pt x="98" y="422"/>
                  </a:lnTo>
                  <a:lnTo>
                    <a:pt x="80" y="404"/>
                  </a:lnTo>
                  <a:lnTo>
                    <a:pt x="62" y="382"/>
                  </a:lnTo>
                  <a:lnTo>
                    <a:pt x="48" y="358"/>
                  </a:lnTo>
                  <a:lnTo>
                    <a:pt x="38" y="332"/>
                  </a:lnTo>
                  <a:lnTo>
                    <a:pt x="32" y="302"/>
                  </a:lnTo>
                  <a:lnTo>
                    <a:pt x="30" y="270"/>
                  </a:lnTo>
                  <a:lnTo>
                    <a:pt x="32" y="248"/>
                  </a:lnTo>
                  <a:lnTo>
                    <a:pt x="34" y="226"/>
                  </a:lnTo>
                  <a:lnTo>
                    <a:pt x="40" y="206"/>
                  </a:lnTo>
                  <a:lnTo>
                    <a:pt x="46" y="186"/>
                  </a:lnTo>
                  <a:lnTo>
                    <a:pt x="56" y="168"/>
                  </a:lnTo>
                  <a:lnTo>
                    <a:pt x="66" y="150"/>
                  </a:lnTo>
                  <a:lnTo>
                    <a:pt x="80" y="134"/>
                  </a:lnTo>
                  <a:lnTo>
                    <a:pt x="94" y="118"/>
                  </a:lnTo>
                  <a:lnTo>
                    <a:pt x="112" y="104"/>
                  </a:lnTo>
                  <a:lnTo>
                    <a:pt x="130" y="90"/>
                  </a:lnTo>
                  <a:lnTo>
                    <a:pt x="152" y="80"/>
                  </a:lnTo>
                  <a:lnTo>
                    <a:pt x="174" y="70"/>
                  </a:lnTo>
                  <a:lnTo>
                    <a:pt x="198" y="62"/>
                  </a:lnTo>
                  <a:lnTo>
                    <a:pt x="226" y="56"/>
                  </a:lnTo>
                  <a:lnTo>
                    <a:pt x="254" y="52"/>
                  </a:lnTo>
                  <a:lnTo>
                    <a:pt x="284" y="50"/>
                  </a:lnTo>
                  <a:lnTo>
                    <a:pt x="284" y="0"/>
                  </a:lnTo>
                  <a:lnTo>
                    <a:pt x="358" y="0"/>
                  </a:lnTo>
                  <a:lnTo>
                    <a:pt x="358" y="50"/>
                  </a:lnTo>
                  <a:lnTo>
                    <a:pt x="386" y="52"/>
                  </a:lnTo>
                  <a:lnTo>
                    <a:pt x="412" y="56"/>
                  </a:lnTo>
                  <a:lnTo>
                    <a:pt x="438" y="60"/>
                  </a:lnTo>
                  <a:lnTo>
                    <a:pt x="460" y="66"/>
                  </a:lnTo>
                  <a:lnTo>
                    <a:pt x="482" y="74"/>
                  </a:lnTo>
                  <a:lnTo>
                    <a:pt x="502" y="82"/>
                  </a:lnTo>
                  <a:lnTo>
                    <a:pt x="518" y="92"/>
                  </a:lnTo>
                  <a:lnTo>
                    <a:pt x="536" y="104"/>
                  </a:lnTo>
                  <a:lnTo>
                    <a:pt x="550" y="116"/>
                  </a:lnTo>
                  <a:lnTo>
                    <a:pt x="562" y="130"/>
                  </a:lnTo>
                  <a:lnTo>
                    <a:pt x="574" y="144"/>
                  </a:lnTo>
                  <a:lnTo>
                    <a:pt x="586" y="160"/>
                  </a:lnTo>
                  <a:lnTo>
                    <a:pt x="594" y="176"/>
                  </a:lnTo>
                  <a:lnTo>
                    <a:pt x="602" y="194"/>
                  </a:lnTo>
                  <a:lnTo>
                    <a:pt x="610" y="212"/>
                  </a:lnTo>
                  <a:lnTo>
                    <a:pt x="614" y="232"/>
                  </a:lnTo>
                  <a:close/>
                  <a:moveTo>
                    <a:pt x="284" y="182"/>
                  </a:moveTo>
                  <a:lnTo>
                    <a:pt x="284" y="182"/>
                  </a:lnTo>
                  <a:lnTo>
                    <a:pt x="270" y="188"/>
                  </a:lnTo>
                  <a:lnTo>
                    <a:pt x="258" y="194"/>
                  </a:lnTo>
                  <a:lnTo>
                    <a:pt x="246" y="200"/>
                  </a:lnTo>
                  <a:lnTo>
                    <a:pt x="240" y="208"/>
                  </a:lnTo>
                  <a:lnTo>
                    <a:pt x="234" y="216"/>
                  </a:lnTo>
                  <a:lnTo>
                    <a:pt x="230" y="226"/>
                  </a:lnTo>
                  <a:lnTo>
                    <a:pt x="228" y="236"/>
                  </a:lnTo>
                  <a:lnTo>
                    <a:pt x="226" y="246"/>
                  </a:lnTo>
                  <a:lnTo>
                    <a:pt x="228" y="256"/>
                  </a:lnTo>
                  <a:lnTo>
                    <a:pt x="230" y="266"/>
                  </a:lnTo>
                  <a:lnTo>
                    <a:pt x="234" y="276"/>
                  </a:lnTo>
                  <a:lnTo>
                    <a:pt x="240" y="284"/>
                  </a:lnTo>
                  <a:lnTo>
                    <a:pt x="248" y="292"/>
                  </a:lnTo>
                  <a:lnTo>
                    <a:pt x="258" y="300"/>
                  </a:lnTo>
                  <a:lnTo>
                    <a:pt x="270" y="306"/>
                  </a:lnTo>
                  <a:lnTo>
                    <a:pt x="284" y="312"/>
                  </a:lnTo>
                  <a:lnTo>
                    <a:pt x="284" y="182"/>
                  </a:lnTo>
                  <a:close/>
                  <a:moveTo>
                    <a:pt x="358" y="686"/>
                  </a:moveTo>
                  <a:lnTo>
                    <a:pt x="358" y="686"/>
                  </a:lnTo>
                  <a:lnTo>
                    <a:pt x="378" y="680"/>
                  </a:lnTo>
                  <a:lnTo>
                    <a:pt x="396" y="672"/>
                  </a:lnTo>
                  <a:lnTo>
                    <a:pt x="410" y="664"/>
                  </a:lnTo>
                  <a:lnTo>
                    <a:pt x="422" y="654"/>
                  </a:lnTo>
                  <a:lnTo>
                    <a:pt x="432" y="642"/>
                  </a:lnTo>
                  <a:lnTo>
                    <a:pt x="438" y="630"/>
                  </a:lnTo>
                  <a:lnTo>
                    <a:pt x="442" y="618"/>
                  </a:lnTo>
                  <a:lnTo>
                    <a:pt x="442" y="604"/>
                  </a:lnTo>
                  <a:lnTo>
                    <a:pt x="442" y="592"/>
                  </a:lnTo>
                  <a:lnTo>
                    <a:pt x="438" y="580"/>
                  </a:lnTo>
                  <a:lnTo>
                    <a:pt x="434" y="570"/>
                  </a:lnTo>
                  <a:lnTo>
                    <a:pt x="426" y="560"/>
                  </a:lnTo>
                  <a:lnTo>
                    <a:pt x="416" y="550"/>
                  </a:lnTo>
                  <a:lnTo>
                    <a:pt x="400" y="540"/>
                  </a:lnTo>
                  <a:lnTo>
                    <a:pt x="382" y="530"/>
                  </a:lnTo>
                  <a:lnTo>
                    <a:pt x="358" y="522"/>
                  </a:lnTo>
                  <a:lnTo>
                    <a:pt x="358" y="686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8" name="TextBox 127"/>
            <p:cNvSpPr txBox="1"/>
            <p:nvPr/>
          </p:nvSpPr>
          <p:spPr>
            <a:xfrm>
              <a:off x="3653753" y="2503676"/>
              <a:ext cx="774203" cy="22462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900" b="1">
                  <a:latin typeface="华文细黑" pitchFamily="2" charset="-122"/>
                  <a:ea typeface="华文细黑" pitchFamily="2" charset="-122"/>
                </a:rPr>
                <a:t>称重</a:t>
              </a:r>
            </a:p>
          </p:txBody>
        </p:sp>
        <p:cxnSp>
          <p:nvCxnSpPr>
            <p:cNvPr id="129" name="直接箭头连接符 148"/>
            <p:cNvCxnSpPr/>
            <p:nvPr/>
          </p:nvCxnSpPr>
          <p:spPr bwMode="auto">
            <a:xfrm flipV="1">
              <a:off x="3318746" y="2299761"/>
              <a:ext cx="375854" cy="1"/>
            </a:xfrm>
            <a:prstGeom prst="straightConnector1">
              <a:avLst/>
            </a:prstGeom>
            <a:solidFill>
              <a:schemeClr val="accent1"/>
            </a:solidFill>
            <a:ln w="9525" cap="flat" cmpd="sng" algn="ctr">
              <a:solidFill>
                <a:schemeClr val="tx1">
                  <a:lumMod val="75000"/>
                  <a:lumOff val="25000"/>
                </a:schemeClr>
              </a:solidFill>
              <a:prstDash val="solid"/>
              <a:round/>
              <a:headEnd type="none" w="med" len="med"/>
              <a:tailEnd type="triangle" w="med" len="med"/>
            </a:ln>
            <a:effectLst/>
          </p:spPr>
        </p:cxnSp>
        <p:cxnSp>
          <p:nvCxnSpPr>
            <p:cNvPr id="130" name="直接箭头连接符 149"/>
            <p:cNvCxnSpPr/>
            <p:nvPr/>
          </p:nvCxnSpPr>
          <p:spPr bwMode="auto">
            <a:xfrm flipV="1">
              <a:off x="4263078" y="2299761"/>
              <a:ext cx="375854" cy="1"/>
            </a:xfrm>
            <a:prstGeom prst="straightConnector1">
              <a:avLst/>
            </a:prstGeom>
            <a:solidFill>
              <a:schemeClr val="accent1"/>
            </a:solidFill>
            <a:ln w="9525" cap="flat" cmpd="sng" algn="ctr">
              <a:solidFill>
                <a:schemeClr val="tx1">
                  <a:lumMod val="75000"/>
                  <a:lumOff val="25000"/>
                </a:schemeClr>
              </a:solidFill>
              <a:prstDash val="solid"/>
              <a:round/>
              <a:headEnd type="none" w="med" len="med"/>
              <a:tailEnd type="triangle" w="med" len="med"/>
            </a:ln>
            <a:effectLst/>
          </p:spPr>
        </p:cxnSp>
        <p:cxnSp>
          <p:nvCxnSpPr>
            <p:cNvPr id="131" name="直接箭头连接符 151"/>
            <p:cNvCxnSpPr/>
            <p:nvPr/>
          </p:nvCxnSpPr>
          <p:spPr bwMode="auto">
            <a:xfrm flipV="1">
              <a:off x="5207411" y="2299761"/>
              <a:ext cx="375854" cy="1"/>
            </a:xfrm>
            <a:prstGeom prst="straightConnector1">
              <a:avLst/>
            </a:prstGeom>
            <a:solidFill>
              <a:schemeClr val="accent1"/>
            </a:solidFill>
            <a:ln w="9525" cap="flat" cmpd="sng" algn="ctr">
              <a:solidFill>
                <a:schemeClr val="tx1">
                  <a:lumMod val="75000"/>
                  <a:lumOff val="25000"/>
                </a:schemeClr>
              </a:solidFill>
              <a:prstDash val="solid"/>
              <a:round/>
              <a:headEnd type="none" w="med" len="med"/>
              <a:tailEnd type="triangle" w="med" len="med"/>
            </a:ln>
            <a:effectLst/>
          </p:spPr>
        </p:cxnSp>
        <p:cxnSp>
          <p:nvCxnSpPr>
            <p:cNvPr id="132" name="直接箭头连接符 152"/>
            <p:cNvCxnSpPr/>
            <p:nvPr/>
          </p:nvCxnSpPr>
          <p:spPr bwMode="auto">
            <a:xfrm flipV="1">
              <a:off x="6151743" y="2299761"/>
              <a:ext cx="375854" cy="1"/>
            </a:xfrm>
            <a:prstGeom prst="straightConnector1">
              <a:avLst/>
            </a:prstGeom>
            <a:solidFill>
              <a:schemeClr val="accent1"/>
            </a:solidFill>
            <a:ln w="9525" cap="flat" cmpd="sng" algn="ctr">
              <a:solidFill>
                <a:schemeClr val="tx1">
                  <a:lumMod val="75000"/>
                  <a:lumOff val="25000"/>
                </a:schemeClr>
              </a:solidFill>
              <a:prstDash val="solid"/>
              <a:round/>
              <a:headEnd type="none" w="med" len="med"/>
              <a:tailEnd type="triangle" w="med" len="med"/>
            </a:ln>
            <a:effectLst/>
          </p:spPr>
        </p:cxnSp>
        <p:cxnSp>
          <p:nvCxnSpPr>
            <p:cNvPr id="133" name="直接箭头连接符 153"/>
            <p:cNvCxnSpPr/>
            <p:nvPr/>
          </p:nvCxnSpPr>
          <p:spPr bwMode="auto">
            <a:xfrm flipV="1">
              <a:off x="7096074" y="2299761"/>
              <a:ext cx="375854" cy="1"/>
            </a:xfrm>
            <a:prstGeom prst="straightConnector1">
              <a:avLst/>
            </a:prstGeom>
            <a:solidFill>
              <a:schemeClr val="accent1"/>
            </a:solidFill>
            <a:ln w="9525" cap="flat" cmpd="sng" algn="ctr">
              <a:solidFill>
                <a:schemeClr val="tx1">
                  <a:lumMod val="75000"/>
                  <a:lumOff val="25000"/>
                </a:schemeClr>
              </a:solidFill>
              <a:prstDash val="solid"/>
              <a:round/>
              <a:headEnd type="none" w="med" len="med"/>
              <a:tailEnd type="triangle" w="med" len="med"/>
            </a:ln>
            <a:effectLst/>
          </p:spPr>
        </p:cxnSp>
        <p:sp>
          <p:nvSpPr>
            <p:cNvPr id="134" name="TextBox 133"/>
            <p:cNvSpPr txBox="1"/>
            <p:nvPr/>
          </p:nvSpPr>
          <p:spPr>
            <a:xfrm>
              <a:off x="879729" y="2791011"/>
              <a:ext cx="1156581" cy="30913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zh-CN" altLang="en-US" sz="900" b="1">
                  <a:solidFill>
                    <a:srgbClr val="FF0000"/>
                  </a:solidFill>
                  <a:latin typeface="华文细黑" pitchFamily="2" charset="-122"/>
                  <a:ea typeface="华文细黑" pitchFamily="2" charset="-122"/>
                </a:rPr>
                <a:t>不求快、只求稳</a:t>
              </a:r>
            </a:p>
          </p:txBody>
        </p:sp>
        <p:sp>
          <p:nvSpPr>
            <p:cNvPr id="135" name="矩形 164"/>
            <p:cNvSpPr/>
            <p:nvPr/>
          </p:nvSpPr>
          <p:spPr>
            <a:xfrm>
              <a:off x="2478368" y="2146826"/>
              <a:ext cx="356417" cy="299498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 sz="1400" b="1"/>
                <a:t>＋</a:t>
              </a:r>
            </a:p>
          </p:txBody>
        </p:sp>
        <p:sp>
          <p:nvSpPr>
            <p:cNvPr id="136" name="TextBox 135"/>
            <p:cNvSpPr txBox="1"/>
            <p:nvPr/>
          </p:nvSpPr>
          <p:spPr>
            <a:xfrm>
              <a:off x="2479716" y="2791011"/>
              <a:ext cx="1336567" cy="2913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zh-CN" altLang="en-US" sz="900" b="1">
                  <a:solidFill>
                    <a:srgbClr val="FF0000"/>
                  </a:solidFill>
                  <a:latin typeface="华文细黑" pitchFamily="2" charset="-122"/>
                  <a:ea typeface="华文细黑" pitchFamily="2" charset="-122"/>
                </a:rPr>
                <a:t>现场出标签</a:t>
              </a:r>
              <a:endParaRPr lang="en-US" altLang="zh-CN" sz="900" b="1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137" name="TextBox 136"/>
            <p:cNvSpPr txBox="1"/>
            <p:nvPr/>
          </p:nvSpPr>
          <p:spPr>
            <a:xfrm>
              <a:off x="3710106" y="2791011"/>
              <a:ext cx="786216" cy="2913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zh-CN" altLang="en-US" sz="900" b="1">
                  <a:solidFill>
                    <a:srgbClr val="FF0000"/>
                  </a:solidFill>
                  <a:latin typeface="华文细黑" pitchFamily="2" charset="-122"/>
                  <a:ea typeface="华文细黑" pitchFamily="2" charset="-122"/>
                </a:rPr>
                <a:t>自带设备</a:t>
              </a:r>
              <a:endParaRPr lang="en-US" altLang="zh-CN" sz="900" b="1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138" name="TextBox 137"/>
            <p:cNvSpPr txBox="1"/>
            <p:nvPr/>
          </p:nvSpPr>
          <p:spPr>
            <a:xfrm>
              <a:off x="4574943" y="2791011"/>
              <a:ext cx="786216" cy="2913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zh-CN" altLang="en-US" sz="900" b="1">
                  <a:solidFill>
                    <a:srgbClr val="FF0000"/>
                  </a:solidFill>
                  <a:latin typeface="华文细黑" pitchFamily="2" charset="-122"/>
                  <a:ea typeface="华文细黑" pitchFamily="2" charset="-122"/>
                </a:rPr>
                <a:t>现场计算</a:t>
              </a:r>
              <a:endParaRPr lang="en-US" altLang="zh-CN" sz="900" b="1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139" name="TextBox 138"/>
            <p:cNvSpPr txBox="1"/>
            <p:nvPr/>
          </p:nvSpPr>
          <p:spPr>
            <a:xfrm>
              <a:off x="5465988" y="2791011"/>
              <a:ext cx="1022080" cy="2913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zh-CN" altLang="en-US" sz="900" b="1">
                  <a:solidFill>
                    <a:srgbClr val="FF0000"/>
                  </a:solidFill>
                  <a:latin typeface="华文细黑" pitchFamily="2" charset="-122"/>
                  <a:ea typeface="华文细黑" pitchFamily="2" charset="-122"/>
                </a:rPr>
                <a:t>防水、强粘包装</a:t>
              </a:r>
              <a:endParaRPr lang="en-US" altLang="zh-CN" sz="900" b="1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pic>
          <p:nvPicPr>
            <p:cNvPr id="141" name="Picture 2"/>
            <p:cNvPicPr>
              <a:picLocks noChangeAspect="1" noChangeArrowheads="1"/>
            </p:cNvPicPr>
            <p:nvPr/>
          </p:nvPicPr>
          <p:blipFill>
            <a:blip r:embed="rId18"/>
            <a:stretch>
              <a:fillRect/>
            </a:stretch>
          </p:blipFill>
          <p:spPr bwMode="auto">
            <a:xfrm>
              <a:off x="874486" y="3133268"/>
              <a:ext cx="1445909" cy="1104786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</p:spPr>
        </p:pic>
        <p:pic>
          <p:nvPicPr>
            <p:cNvPr id="142" name="Picture 3" descr="C:\Users\DP\Desktop\跨越\跨越调研照片\IMG_20170407_215206.jpg"/>
            <p:cNvPicPr>
              <a:picLocks noChangeAspect="1" noChangeArrowheads="1"/>
            </p:cNvPicPr>
            <p:nvPr/>
          </p:nvPicPr>
          <p:blipFill>
            <a:blip r:embed="rId19"/>
            <a:stretch>
              <a:fillRect/>
            </a:stretch>
          </p:blipFill>
          <p:spPr bwMode="auto">
            <a:xfrm>
              <a:off x="2387693" y="3133268"/>
              <a:ext cx="1445909" cy="1104786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</p:spPr>
        </p:pic>
        <p:pic>
          <p:nvPicPr>
            <p:cNvPr id="143" name="Picture 4"/>
            <p:cNvPicPr>
              <a:picLocks noChangeAspect="1" noChangeArrowheads="1"/>
            </p:cNvPicPr>
            <p:nvPr/>
          </p:nvPicPr>
          <p:blipFill>
            <a:blip r:embed="rId20"/>
            <a:stretch>
              <a:fillRect/>
            </a:stretch>
          </p:blipFill>
          <p:spPr bwMode="auto">
            <a:xfrm>
              <a:off x="3900900" y="3133269"/>
              <a:ext cx="1404290" cy="1104785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</p:spPr>
        </p:pic>
        <p:pic>
          <p:nvPicPr>
            <p:cNvPr id="144" name="Picture 5"/>
            <p:cNvPicPr>
              <a:picLocks noChangeAspect="1" noChangeArrowheads="1"/>
            </p:cNvPicPr>
            <p:nvPr/>
          </p:nvPicPr>
          <p:blipFill>
            <a:blip r:embed="rId21"/>
            <a:stretch>
              <a:fillRect/>
            </a:stretch>
          </p:blipFill>
          <p:spPr bwMode="auto">
            <a:xfrm>
              <a:off x="5372489" y="3133269"/>
              <a:ext cx="1415185" cy="1104785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</p:spPr>
        </p:pic>
        <p:pic>
          <p:nvPicPr>
            <p:cNvPr id="145" name="Picture 6"/>
            <p:cNvPicPr>
              <a:picLocks noChangeAspect="1" noChangeArrowheads="1"/>
            </p:cNvPicPr>
            <p:nvPr/>
          </p:nvPicPr>
          <p:blipFill>
            <a:blip r:embed="rId22"/>
            <a:stretch>
              <a:fillRect/>
            </a:stretch>
          </p:blipFill>
          <p:spPr bwMode="auto">
            <a:xfrm>
              <a:off x="6854969" y="3133912"/>
              <a:ext cx="1315274" cy="1103497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</p:spPr>
        </p:pic>
      </p:grpSp>
      <p:sp>
        <p:nvSpPr>
          <p:cNvPr id="158" name="等腰三角形 157"/>
          <p:cNvSpPr/>
          <p:nvPr/>
        </p:nvSpPr>
        <p:spPr bwMode="auto">
          <a:xfrm flipH="1">
            <a:off x="1248445" y="2463774"/>
            <a:ext cx="7716041" cy="324000"/>
          </a:xfrm>
          <a:prstGeom prst="triangle">
            <a:avLst>
              <a:gd name="adj" fmla="val 48855"/>
            </a:avLst>
          </a:prstGeom>
          <a:solidFill>
            <a:srgbClr val="FFC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defTabSz="685891"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 sz="900">
              <a:solidFill>
                <a:srgbClr val="373C64"/>
              </a:solidFill>
              <a:latin typeface="华文细黑" pitchFamily="2" charset="-122"/>
              <a:ea typeface="华文细黑" pitchFamily="2" charset="-122"/>
              <a:cs typeface="ＭＳ Ｐゴシック" charset="0"/>
            </a:endParaRPr>
          </a:p>
        </p:txBody>
      </p:sp>
      <p:sp>
        <p:nvSpPr>
          <p:cNvPr id="169" name="Title 1"/>
          <p:cNvSpPr txBox="1"/>
          <p:nvPr/>
        </p:nvSpPr>
        <p:spPr>
          <a:xfrm>
            <a:off x="135539" y="968166"/>
            <a:ext cx="898183" cy="473202"/>
          </a:xfrm>
          <a:prstGeom prst="rect">
            <a:avLst/>
          </a:prstGeom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zh-CN"/>
            </a:defPPr>
            <a:lvl1pPr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 sz="1100" kern="0">
              <a:solidFill>
                <a:srgbClr val="FF0000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140" name="矩形 139"/>
          <p:cNvSpPr/>
          <p:nvPr/>
        </p:nvSpPr>
        <p:spPr>
          <a:xfrm>
            <a:off x="1143651" y="811300"/>
            <a:ext cx="2399854" cy="1599106"/>
          </a:xfrm>
          <a:prstGeom prst="rect">
            <a:avLst/>
          </a:prstGeom>
          <a:noFill/>
          <a:ln w="635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6" name="矩形 145"/>
          <p:cNvSpPr/>
          <p:nvPr/>
        </p:nvSpPr>
        <p:spPr>
          <a:xfrm>
            <a:off x="209751" y="802825"/>
            <a:ext cx="823971" cy="1608745"/>
          </a:xfrm>
          <a:prstGeom prst="rect">
            <a:avLst/>
          </a:prstGeom>
          <a:solidFill>
            <a:srgbClr val="373C64"/>
          </a:solidFill>
          <a:ln>
            <a:noFill/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zh-CN" altLang="en-US" sz="1200" b="1" kern="0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销售</a:t>
            </a:r>
            <a:endParaRPr lang="zh-CN" altLang="en-US" sz="1200" b="1" kern="0">
              <a:solidFill>
                <a:schemeClr val="bg1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147" name="矩形 146"/>
          <p:cNvSpPr/>
          <p:nvPr/>
        </p:nvSpPr>
        <p:spPr>
          <a:xfrm>
            <a:off x="209751" y="2861902"/>
            <a:ext cx="823971" cy="1798080"/>
          </a:xfrm>
          <a:prstGeom prst="rect">
            <a:avLst/>
          </a:prstGeom>
          <a:solidFill>
            <a:srgbClr val="373C64"/>
          </a:solidFill>
          <a:ln>
            <a:noFill/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zh-CN" altLang="en-US" sz="1200" b="1" kern="0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接货司机：</a:t>
            </a:r>
            <a:endParaRPr lang="en-US" altLang="zh-CN" sz="1200" b="1" kern="0">
              <a:solidFill>
                <a:schemeClr val="bg1"/>
              </a:solidFill>
              <a:latin typeface="华文细黑" pitchFamily="2" charset="-122"/>
              <a:ea typeface="华文细黑" pitchFamily="2" charset="-122"/>
            </a:endParaRPr>
          </a:p>
          <a:p>
            <a:pPr algn="ctr">
              <a:lnSpc>
                <a:spcPct val="150000"/>
              </a:lnSpc>
              <a:defRPr/>
            </a:pPr>
            <a:r>
              <a:rPr lang="en-US" altLang="zh-CN" sz="900" b="1" ker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1</a:t>
            </a:r>
            <a:r>
              <a:rPr lang="zh-CN" altLang="en-US" sz="900" b="1" ker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小时</a:t>
            </a:r>
            <a:r>
              <a:rPr lang="zh-CN" altLang="en-US" sz="900" b="1" kern="0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上门</a:t>
            </a:r>
            <a:endParaRPr lang="en-US" altLang="zh-CN" sz="900" b="1" kern="0" smtClean="0">
              <a:solidFill>
                <a:schemeClr val="bg1"/>
              </a:solidFill>
              <a:latin typeface="华文细黑" pitchFamily="2" charset="-122"/>
              <a:ea typeface="华文细黑" pitchFamily="2" charset="-122"/>
            </a:endParaRPr>
          </a:p>
          <a:p>
            <a:pPr algn="ctr">
              <a:lnSpc>
                <a:spcPct val="150000"/>
              </a:lnSpc>
              <a:defRPr/>
            </a:pPr>
            <a:r>
              <a:rPr lang="zh-CN" altLang="en-US" sz="900" b="1" kern="0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细致耐心</a:t>
            </a:r>
            <a:endParaRPr lang="en-US" altLang="zh-CN" sz="900" b="1" kern="0">
              <a:solidFill>
                <a:schemeClr val="bg1"/>
              </a:solidFill>
              <a:latin typeface="华文细黑" pitchFamily="2" charset="-122"/>
              <a:ea typeface="华文细黑" pitchFamily="2" charset="-122"/>
            </a:endParaRP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49324" y="847710"/>
            <a:ext cx="880066" cy="592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2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474724" y="850984"/>
            <a:ext cx="609030" cy="6396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9" name="矩形 148"/>
          <p:cNvSpPr/>
          <p:nvPr/>
        </p:nvSpPr>
        <p:spPr>
          <a:xfrm>
            <a:off x="1143651" y="797926"/>
            <a:ext cx="1199928" cy="347752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050" b="1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rPr>
              <a:t>销售（营销）</a:t>
            </a:r>
          </a:p>
        </p:txBody>
      </p:sp>
      <p:sp>
        <p:nvSpPr>
          <p:cNvPr id="150" name="矩形 149"/>
          <p:cNvSpPr/>
          <p:nvPr/>
        </p:nvSpPr>
        <p:spPr>
          <a:xfrm>
            <a:off x="3591923" y="812464"/>
            <a:ext cx="3104172" cy="1599106"/>
          </a:xfrm>
          <a:prstGeom prst="rect">
            <a:avLst/>
          </a:prstGeom>
          <a:noFill/>
          <a:ln w="635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9" name="矩形 158"/>
          <p:cNvSpPr/>
          <p:nvPr/>
        </p:nvSpPr>
        <p:spPr>
          <a:xfrm>
            <a:off x="3604920" y="812464"/>
            <a:ext cx="1185338" cy="333213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050" b="1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rPr>
              <a:t>司机（接货）</a:t>
            </a:r>
          </a:p>
        </p:txBody>
      </p:sp>
      <p:sp>
        <p:nvSpPr>
          <p:cNvPr id="168" name="矩形 167"/>
          <p:cNvSpPr/>
          <p:nvPr/>
        </p:nvSpPr>
        <p:spPr>
          <a:xfrm>
            <a:off x="6753076" y="809205"/>
            <a:ext cx="2158566" cy="1599106"/>
          </a:xfrm>
          <a:prstGeom prst="rect">
            <a:avLst/>
          </a:prstGeom>
          <a:noFill/>
          <a:ln w="635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0" name="矩形 169"/>
          <p:cNvSpPr/>
          <p:nvPr/>
        </p:nvSpPr>
        <p:spPr>
          <a:xfrm>
            <a:off x="6760235" y="797926"/>
            <a:ext cx="1072124" cy="347752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050" b="1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rPr>
              <a:t>销售（维护）</a:t>
            </a:r>
          </a:p>
        </p:txBody>
      </p:sp>
      <p:grpSp>
        <p:nvGrpSpPr>
          <p:cNvPr id="24" name="组合 165"/>
          <p:cNvGrpSpPr/>
          <p:nvPr/>
        </p:nvGrpSpPr>
        <p:grpSpPr>
          <a:xfrm>
            <a:off x="2404405" y="1543615"/>
            <a:ext cx="389850" cy="378004"/>
            <a:chOff x="3606086" y="1679871"/>
            <a:chExt cx="343194" cy="399488"/>
          </a:xfrm>
        </p:grpSpPr>
        <p:pic>
          <p:nvPicPr>
            <p:cNvPr id="95" name="图片 241"/>
            <p:cNvPicPr>
              <a:picLocks noChangeAspect="1"/>
            </p:cNvPicPr>
            <p:nvPr/>
          </p:nvPicPr>
          <p:blipFill>
            <a:blip r:embed="rId2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695741" y="1679871"/>
              <a:ext cx="187958" cy="209424"/>
            </a:xfrm>
            <a:prstGeom prst="rect">
              <a:avLst/>
            </a:prstGeom>
            <a:ln>
              <a:solidFill>
                <a:schemeClr val="bg1">
                  <a:lumMod val="75000"/>
                </a:schemeClr>
              </a:solidFill>
            </a:ln>
          </p:spPr>
        </p:pic>
        <p:sp>
          <p:nvSpPr>
            <p:cNvPr id="96" name="TextBox 692"/>
            <p:cNvSpPr txBox="1"/>
            <p:nvPr/>
          </p:nvSpPr>
          <p:spPr>
            <a:xfrm>
              <a:off x="3606086" y="1851670"/>
              <a:ext cx="343194" cy="22768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 sz="800">
                  <a:latin typeface="华文细黑" pitchFamily="2" charset="-122"/>
                  <a:ea typeface="华文细黑" pitchFamily="2" charset="-122"/>
                </a:rPr>
                <a:t>报价</a:t>
              </a:r>
            </a:p>
          </p:txBody>
        </p:sp>
      </p:grpSp>
      <p:sp>
        <p:nvSpPr>
          <p:cNvPr id="171" name="矩形 170"/>
          <p:cNvSpPr/>
          <p:nvPr/>
        </p:nvSpPr>
        <p:spPr>
          <a:xfrm>
            <a:off x="1143652" y="1944389"/>
            <a:ext cx="2399854" cy="467181"/>
          </a:xfrm>
          <a:prstGeom prst="rect">
            <a:avLst/>
          </a:prstGeom>
          <a:solidFill>
            <a:srgbClr val="C7E0FB"/>
          </a:solidFill>
          <a:ln w="317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L="171450" indent="-171450">
              <a:lnSpc>
                <a:spcPct val="150000"/>
              </a:lnSpc>
              <a:buFont typeface="Wingdings" pitchFamily="2" charset="2"/>
              <a:buChar char="Ø"/>
            </a:pPr>
            <a:r>
              <a:rPr lang="zh-CN" altLang="en-US" sz="100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rPr>
              <a:t>司机：提供线索</a:t>
            </a:r>
            <a:endParaRPr lang="en-US" altLang="zh-CN" sz="1000">
              <a:solidFill>
                <a:schemeClr val="tx1"/>
              </a:solidFill>
              <a:latin typeface="华文细黑" pitchFamily="2" charset="-122"/>
              <a:ea typeface="华文细黑" pitchFamily="2" charset="-122"/>
            </a:endParaRPr>
          </a:p>
          <a:p>
            <a:pPr marL="171450" indent="-171450">
              <a:lnSpc>
                <a:spcPct val="150000"/>
              </a:lnSpc>
              <a:buFont typeface="Wingdings" pitchFamily="2" charset="2"/>
              <a:buChar char="Ø"/>
            </a:pPr>
            <a:r>
              <a:rPr lang="zh-CN" altLang="en-US" sz="100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rPr>
              <a:t>销售：</a:t>
            </a:r>
            <a:r>
              <a:rPr lang="zh-CN" altLang="en-US" sz="1000" smtClean="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rPr>
              <a:t>给司机</a:t>
            </a:r>
            <a:r>
              <a:rPr lang="en-US" altLang="zh-CN" sz="1000" smtClean="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rPr>
              <a:t>4</a:t>
            </a:r>
            <a:r>
              <a:rPr lang="en-US" altLang="zh-CN" sz="100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rPr>
              <a:t>%</a:t>
            </a:r>
            <a:r>
              <a:rPr lang="zh-CN" altLang="en-US" sz="100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rPr>
              <a:t>分成</a:t>
            </a:r>
          </a:p>
        </p:txBody>
      </p:sp>
      <p:sp>
        <p:nvSpPr>
          <p:cNvPr id="172" name="矩形 171"/>
          <p:cNvSpPr/>
          <p:nvPr/>
        </p:nvSpPr>
        <p:spPr>
          <a:xfrm>
            <a:off x="3605619" y="1944389"/>
            <a:ext cx="3090476" cy="463922"/>
          </a:xfrm>
          <a:prstGeom prst="rect">
            <a:avLst/>
          </a:prstGeom>
          <a:solidFill>
            <a:srgbClr val="C7E0FB"/>
          </a:solidFill>
          <a:ln w="317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L="171450" indent="-171450">
              <a:lnSpc>
                <a:spcPct val="150000"/>
              </a:lnSpc>
              <a:buFont typeface="Wingdings" pitchFamily="2" charset="2"/>
              <a:buChar char="Ø"/>
            </a:pPr>
            <a:r>
              <a:rPr lang="zh-CN" altLang="en-US" sz="100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rPr>
              <a:t>销售：传达客户个性化需求 </a:t>
            </a:r>
            <a:endParaRPr lang="en-US" altLang="zh-CN" sz="1000">
              <a:solidFill>
                <a:schemeClr val="tx1"/>
              </a:solidFill>
              <a:latin typeface="华文细黑" pitchFamily="2" charset="-122"/>
              <a:ea typeface="华文细黑" pitchFamily="2" charset="-122"/>
            </a:endParaRPr>
          </a:p>
          <a:p>
            <a:pPr marL="171450" indent="-171450">
              <a:lnSpc>
                <a:spcPct val="150000"/>
              </a:lnSpc>
              <a:buFont typeface="Wingdings" pitchFamily="2" charset="2"/>
              <a:buChar char="Ø"/>
            </a:pPr>
            <a:r>
              <a:rPr lang="zh-CN" altLang="en-US" sz="100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rPr>
              <a:t>司机</a:t>
            </a:r>
            <a:r>
              <a:rPr lang="zh-CN" altLang="en-US" sz="1000" smtClean="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rPr>
              <a:t>：配合客户个性化</a:t>
            </a:r>
            <a:r>
              <a:rPr lang="zh-CN" altLang="en-US" sz="100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rPr>
              <a:t>操作</a:t>
            </a:r>
            <a:endParaRPr lang="en-US" altLang="zh-CN" sz="1000">
              <a:solidFill>
                <a:schemeClr val="tx1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173" name="矩形 172"/>
          <p:cNvSpPr/>
          <p:nvPr/>
        </p:nvSpPr>
        <p:spPr>
          <a:xfrm>
            <a:off x="6753075" y="1947648"/>
            <a:ext cx="2158566" cy="463922"/>
          </a:xfrm>
          <a:prstGeom prst="rect">
            <a:avLst/>
          </a:prstGeom>
          <a:solidFill>
            <a:srgbClr val="C7E0FB"/>
          </a:solidFill>
          <a:ln w="317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L="171450" indent="-171450">
              <a:lnSpc>
                <a:spcPct val="150000"/>
              </a:lnSpc>
              <a:buFont typeface="Wingdings" pitchFamily="2" charset="2"/>
              <a:buChar char="Ø"/>
            </a:pPr>
            <a:r>
              <a:rPr lang="zh-CN" altLang="en-US" sz="100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rPr>
              <a:t>司机：反馈接货异常</a:t>
            </a:r>
            <a:endParaRPr lang="en-US" altLang="zh-CN" sz="1000">
              <a:solidFill>
                <a:schemeClr val="tx1"/>
              </a:solidFill>
              <a:latin typeface="华文细黑" pitchFamily="2" charset="-122"/>
              <a:ea typeface="华文细黑" pitchFamily="2" charset="-122"/>
            </a:endParaRPr>
          </a:p>
          <a:p>
            <a:pPr marL="171450" indent="-171450">
              <a:lnSpc>
                <a:spcPct val="150000"/>
              </a:lnSpc>
              <a:buFont typeface="Wingdings" pitchFamily="2" charset="2"/>
              <a:buChar char="Ø"/>
            </a:pPr>
            <a:r>
              <a:rPr lang="zh-CN" altLang="en-US" sz="100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rPr>
              <a:t>销售：及时与客户沟通</a:t>
            </a:r>
            <a:endParaRPr lang="en-US" altLang="zh-CN" sz="1000">
              <a:solidFill>
                <a:schemeClr val="tx1"/>
              </a:solidFill>
              <a:latin typeface="华文细黑" pitchFamily="2" charset="-122"/>
              <a:ea typeface="华文细黑" pitchFamily="2" charset="-122"/>
            </a:endParaRPr>
          </a:p>
        </p:txBody>
      </p:sp>
      <p:pic>
        <p:nvPicPr>
          <p:cNvPr id="148" name="Picture 5"/>
          <p:cNvPicPr>
            <a:picLocks noChangeAspect="1" noChangeArrowheads="1"/>
          </p:cNvPicPr>
          <p:nvPr/>
        </p:nvPicPr>
        <p:blipFill>
          <a:blip r:embed="rId2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067427" y="850984"/>
            <a:ext cx="609030" cy="6396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74" name="组合 173"/>
          <p:cNvGrpSpPr/>
          <p:nvPr/>
        </p:nvGrpSpPr>
        <p:grpSpPr>
          <a:xfrm>
            <a:off x="7012496" y="505015"/>
            <a:ext cx="1702991" cy="246779"/>
            <a:chOff x="7012496" y="505015"/>
            <a:chExt cx="1702991" cy="246779"/>
          </a:xfrm>
        </p:grpSpPr>
        <p:sp>
          <p:nvSpPr>
            <p:cNvPr id="175" name="矩形 174"/>
            <p:cNvSpPr/>
            <p:nvPr/>
          </p:nvSpPr>
          <p:spPr>
            <a:xfrm>
              <a:off x="7820434" y="521023"/>
              <a:ext cx="784014" cy="216024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1400" smtClean="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176" name="矩形 175"/>
            <p:cNvSpPr/>
            <p:nvPr/>
          </p:nvSpPr>
          <p:spPr>
            <a:xfrm>
              <a:off x="7012496" y="521023"/>
              <a:ext cx="784014" cy="216024"/>
            </a:xfrm>
            <a:prstGeom prst="rect">
              <a:avLst/>
            </a:prstGeom>
            <a:solidFill>
              <a:srgbClr val="FAAF1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1400" smtClean="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177" name="Title 1"/>
            <p:cNvSpPr txBox="1"/>
            <p:nvPr/>
          </p:nvSpPr>
          <p:spPr bwMode="auto">
            <a:xfrm>
              <a:off x="7046322" y="505015"/>
              <a:ext cx="956597" cy="24677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defTabSz="4572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+mn-ea"/>
                  <a:ea typeface="+mn-ea"/>
                  <a:cs typeface="Arial"/>
                </a:defRPr>
              </a:lvl1pPr>
              <a:lvl2pPr marL="457189" algn="l" defTabSz="457200" rtl="0" eaLnBrk="0" fontAlgn="base" hangingPunct="0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cs typeface="Arial"/>
                </a:defRPr>
              </a:lvl2pPr>
              <a:lvl3pPr marL="914378" algn="l" defTabSz="457200" rtl="0" eaLnBrk="0" fontAlgn="base" hangingPunct="0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cs typeface="Arial"/>
                </a:defRPr>
              </a:lvl3pPr>
              <a:lvl4pPr marL="1371566" algn="l" defTabSz="457200" rtl="0" eaLnBrk="0" fontAlgn="base" hangingPunct="0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cs typeface="Arial"/>
                </a:defRPr>
              </a:lvl4pPr>
              <a:lvl5pPr marL="1828754" algn="l" defTabSz="457200" rtl="0" eaLnBrk="0" fontAlgn="base" hangingPunct="0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cs typeface="Arial"/>
                </a:defRPr>
              </a:lvl5pPr>
              <a:lvl6pPr marL="457200" algn="l" defTabSz="457200" rtl="0" eaLnBrk="1" fontAlgn="base" latinLnBrk="0" hangingPunct="1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600" kern="1200">
                  <a:solidFill>
                    <a:srgbClr val="000000"/>
                  </a:solidFill>
                  <a:latin typeface="Arial" pitchFamily="-106" charset="0"/>
                  <a:ea typeface="ＭＳ Ｐゴシック" pitchFamily="-106" charset="-128"/>
                  <a:cs typeface="+mn-cs"/>
                </a:defRPr>
              </a:lvl6pPr>
              <a:lvl7pPr marL="914400" algn="l" defTabSz="457200" rtl="0" eaLnBrk="1" fontAlgn="base" latinLnBrk="0" hangingPunct="1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600" kern="1200">
                  <a:solidFill>
                    <a:srgbClr val="000000"/>
                  </a:solidFill>
                  <a:latin typeface="Arial" pitchFamily="-106" charset="0"/>
                  <a:ea typeface="ＭＳ Ｐゴシック" pitchFamily="-106" charset="-128"/>
                  <a:cs typeface="+mn-cs"/>
                </a:defRPr>
              </a:lvl7pPr>
              <a:lvl8pPr marL="1371600" algn="l" defTabSz="457200" rtl="0" eaLnBrk="1" fontAlgn="base" latinLnBrk="0" hangingPunct="1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600" kern="1200">
                  <a:solidFill>
                    <a:srgbClr val="000000"/>
                  </a:solidFill>
                  <a:latin typeface="Arial" pitchFamily="-106" charset="0"/>
                  <a:ea typeface="ＭＳ Ｐゴシック" pitchFamily="-106" charset="-128"/>
                  <a:cs typeface="+mn-cs"/>
                </a:defRPr>
              </a:lvl8pPr>
              <a:lvl9pPr marL="1828800" algn="l" defTabSz="457200" rtl="0" eaLnBrk="1" fontAlgn="base" latinLnBrk="0" hangingPunct="1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600" kern="1200">
                  <a:solidFill>
                    <a:srgbClr val="000000"/>
                  </a:solidFill>
                  <a:latin typeface="Arial" pitchFamily="-106" charset="0"/>
                  <a:ea typeface="ＭＳ Ｐゴシック" pitchFamily="-106" charset="-128"/>
                  <a:cs typeface="+mn-cs"/>
                </a:defRPr>
              </a:lvl9pPr>
            </a:lstStyle>
            <a:p>
              <a:r>
                <a:rPr lang="zh-CN" altLang="en-US" sz="1100" smtClean="0">
                  <a:solidFill>
                    <a:schemeClr val="tx1"/>
                  </a:solidFill>
                  <a:latin typeface="华文细黑" pitchFamily="2" charset="-122"/>
                  <a:ea typeface="华文细黑" pitchFamily="2" charset="-122"/>
                </a:rPr>
                <a:t>同行对标</a:t>
              </a:r>
              <a:endParaRPr lang="zh-CN" altLang="en-US" sz="110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178" name="Title 1"/>
            <p:cNvSpPr txBox="1"/>
            <p:nvPr/>
          </p:nvSpPr>
          <p:spPr bwMode="auto">
            <a:xfrm>
              <a:off x="7758890" y="505015"/>
              <a:ext cx="956597" cy="24677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defTabSz="4572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+mn-ea"/>
                  <a:ea typeface="+mn-ea"/>
                  <a:cs typeface="Arial"/>
                </a:defRPr>
              </a:lvl1pPr>
              <a:lvl2pPr marL="457189" algn="l" defTabSz="457200" rtl="0" eaLnBrk="0" fontAlgn="base" hangingPunct="0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cs typeface="Arial"/>
                </a:defRPr>
              </a:lvl2pPr>
              <a:lvl3pPr marL="914378" algn="l" defTabSz="457200" rtl="0" eaLnBrk="0" fontAlgn="base" hangingPunct="0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cs typeface="Arial"/>
                </a:defRPr>
              </a:lvl3pPr>
              <a:lvl4pPr marL="1371566" algn="l" defTabSz="457200" rtl="0" eaLnBrk="0" fontAlgn="base" hangingPunct="0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cs typeface="Arial"/>
                </a:defRPr>
              </a:lvl4pPr>
              <a:lvl5pPr marL="1828754" algn="l" defTabSz="457200" rtl="0" eaLnBrk="0" fontAlgn="base" hangingPunct="0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cs typeface="Arial"/>
                </a:defRPr>
              </a:lvl5pPr>
              <a:lvl6pPr marL="457200" algn="l" defTabSz="457200" rtl="0" eaLnBrk="1" fontAlgn="base" latinLnBrk="0" hangingPunct="1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600" kern="1200">
                  <a:solidFill>
                    <a:srgbClr val="000000"/>
                  </a:solidFill>
                  <a:latin typeface="Arial" pitchFamily="-106" charset="0"/>
                  <a:ea typeface="ＭＳ Ｐゴシック" pitchFamily="-106" charset="-128"/>
                  <a:cs typeface="+mn-cs"/>
                </a:defRPr>
              </a:lvl6pPr>
              <a:lvl7pPr marL="914400" algn="l" defTabSz="457200" rtl="0" eaLnBrk="1" fontAlgn="base" latinLnBrk="0" hangingPunct="1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600" kern="1200">
                  <a:solidFill>
                    <a:srgbClr val="000000"/>
                  </a:solidFill>
                  <a:latin typeface="Arial" pitchFamily="-106" charset="0"/>
                  <a:ea typeface="ＭＳ Ｐゴシック" pitchFamily="-106" charset="-128"/>
                  <a:cs typeface="+mn-cs"/>
                </a:defRPr>
              </a:lvl7pPr>
              <a:lvl8pPr marL="1371600" algn="l" defTabSz="457200" rtl="0" eaLnBrk="1" fontAlgn="base" latinLnBrk="0" hangingPunct="1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600" kern="1200">
                  <a:solidFill>
                    <a:srgbClr val="000000"/>
                  </a:solidFill>
                  <a:latin typeface="Arial" pitchFamily="-106" charset="0"/>
                  <a:ea typeface="ＭＳ Ｐゴシック" pitchFamily="-106" charset="-128"/>
                  <a:cs typeface="+mn-cs"/>
                </a:defRPr>
              </a:lvl8pPr>
              <a:lvl9pPr marL="1828800" algn="l" defTabSz="457200" rtl="0" eaLnBrk="1" fontAlgn="base" latinLnBrk="0" hangingPunct="1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600" kern="1200">
                  <a:solidFill>
                    <a:srgbClr val="000000"/>
                  </a:solidFill>
                  <a:latin typeface="Arial" pitchFamily="-106" charset="0"/>
                  <a:ea typeface="ＭＳ Ｐゴシック" pitchFamily="-106" charset="-128"/>
                  <a:cs typeface="+mn-cs"/>
                </a:defRPr>
              </a:lvl9pPr>
            </a:lstStyle>
            <a:p>
              <a:r>
                <a:rPr lang="zh-CN" altLang="en-US" sz="1100" smtClean="0">
                  <a:solidFill>
                    <a:schemeClr val="tx1"/>
                  </a:solidFill>
                  <a:latin typeface="华文细黑" pitchFamily="2" charset="-122"/>
                  <a:ea typeface="华文细黑" pitchFamily="2" charset="-122"/>
                </a:rPr>
                <a:t>方案及试点</a:t>
              </a:r>
              <a:endParaRPr lang="zh-CN" altLang="en-US" sz="110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170362982"/>
      </p:ext>
    </p:ext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 txBox="1"/>
          <p:nvPr/>
        </p:nvSpPr>
        <p:spPr>
          <a:xfrm>
            <a:off x="571472" y="-18"/>
            <a:ext cx="7500990" cy="473202"/>
          </a:xfrm>
          <a:prstGeom prst="rect">
            <a:avLst/>
          </a:prstGeom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zh-CN"/>
            </a:defPPr>
            <a:lvl1pPr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800" smtClean="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跨越对标</a:t>
            </a:r>
            <a:r>
              <a:rPr lang="en-US" altLang="zh-CN" sz="1800" smtClean="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——</a:t>
            </a:r>
            <a:r>
              <a:rPr lang="zh-CN" altLang="en-US" sz="180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跨越的客服</a:t>
            </a:r>
            <a:r>
              <a:rPr lang="zh-CN" altLang="en-US" sz="1800" smtClean="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团队集中设置，</a:t>
            </a:r>
            <a:r>
              <a:rPr lang="zh-CN" altLang="en-US" sz="180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覆盖全流程各环节</a:t>
            </a:r>
          </a:p>
        </p:txBody>
      </p:sp>
      <p:sp>
        <p:nvSpPr>
          <p:cNvPr id="92" name="矩形 185"/>
          <p:cNvSpPr/>
          <p:nvPr/>
        </p:nvSpPr>
        <p:spPr>
          <a:xfrm>
            <a:off x="395034" y="843558"/>
            <a:ext cx="8353430" cy="3672408"/>
          </a:xfrm>
          <a:prstGeom prst="rect">
            <a:avLst/>
          </a:prstGeom>
          <a:noFill/>
          <a:ln w="9525">
            <a:solidFill>
              <a:srgbClr val="373C64"/>
            </a:solidFill>
            <a:prstDash val="sysDash"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600" b="1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55" name="Title 1"/>
          <p:cNvSpPr txBox="1"/>
          <p:nvPr/>
        </p:nvSpPr>
        <p:spPr>
          <a:xfrm>
            <a:off x="323528" y="4659982"/>
            <a:ext cx="7500990" cy="216024"/>
          </a:xfrm>
          <a:prstGeom prst="rect">
            <a:avLst/>
          </a:prstGeom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zh-CN"/>
            </a:defPPr>
            <a:lvl1pPr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285750" indent="-285750">
              <a:buFont typeface="Wingdings" pitchFamily="2" charset="2"/>
              <a:buChar char="p"/>
            </a:pPr>
            <a:r>
              <a:rPr lang="zh-CN" altLang="en-US" sz="1400" smtClean="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客服中心具备充分权限，负责整个过程的调度和客户服务</a:t>
            </a:r>
            <a:endParaRPr lang="zh-CN" altLang="en-US" sz="1400">
              <a:latin typeface="华文细黑" pitchFamily="2" charset="-122"/>
              <a:ea typeface="华文细黑" pitchFamily="2" charset="-122"/>
              <a:cs typeface="华文黑体" pitchFamily="2" charset="-122"/>
            </a:endParaRPr>
          </a:p>
        </p:txBody>
      </p:sp>
      <p:grpSp>
        <p:nvGrpSpPr>
          <p:cNvPr id="57" name="组合 56"/>
          <p:cNvGrpSpPr/>
          <p:nvPr/>
        </p:nvGrpSpPr>
        <p:grpSpPr>
          <a:xfrm>
            <a:off x="7012496" y="505015"/>
            <a:ext cx="1702991" cy="246779"/>
            <a:chOff x="7012496" y="505015"/>
            <a:chExt cx="1702991" cy="246779"/>
          </a:xfrm>
        </p:grpSpPr>
        <p:sp>
          <p:nvSpPr>
            <p:cNvPr id="58" name="矩形 57"/>
            <p:cNvSpPr/>
            <p:nvPr/>
          </p:nvSpPr>
          <p:spPr>
            <a:xfrm>
              <a:off x="7820434" y="521023"/>
              <a:ext cx="784014" cy="216024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1400" smtClean="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59" name="矩形 58"/>
            <p:cNvSpPr/>
            <p:nvPr/>
          </p:nvSpPr>
          <p:spPr>
            <a:xfrm>
              <a:off x="7012496" y="521023"/>
              <a:ext cx="784014" cy="216024"/>
            </a:xfrm>
            <a:prstGeom prst="rect">
              <a:avLst/>
            </a:prstGeom>
            <a:solidFill>
              <a:srgbClr val="FAAF1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1400" smtClean="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60" name="Title 1"/>
            <p:cNvSpPr txBox="1"/>
            <p:nvPr/>
          </p:nvSpPr>
          <p:spPr bwMode="auto">
            <a:xfrm>
              <a:off x="7046322" y="505015"/>
              <a:ext cx="956597" cy="24677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defTabSz="4572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+mn-ea"/>
                  <a:ea typeface="+mn-ea"/>
                  <a:cs typeface="Arial"/>
                </a:defRPr>
              </a:lvl1pPr>
              <a:lvl2pPr marL="457189" algn="l" defTabSz="457200" rtl="0" eaLnBrk="0" fontAlgn="base" hangingPunct="0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cs typeface="Arial"/>
                </a:defRPr>
              </a:lvl2pPr>
              <a:lvl3pPr marL="914378" algn="l" defTabSz="457200" rtl="0" eaLnBrk="0" fontAlgn="base" hangingPunct="0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cs typeface="Arial"/>
                </a:defRPr>
              </a:lvl3pPr>
              <a:lvl4pPr marL="1371566" algn="l" defTabSz="457200" rtl="0" eaLnBrk="0" fontAlgn="base" hangingPunct="0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cs typeface="Arial"/>
                </a:defRPr>
              </a:lvl4pPr>
              <a:lvl5pPr marL="1828754" algn="l" defTabSz="457200" rtl="0" eaLnBrk="0" fontAlgn="base" hangingPunct="0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cs typeface="Arial"/>
                </a:defRPr>
              </a:lvl5pPr>
              <a:lvl6pPr marL="457200" algn="l" defTabSz="457200" rtl="0" eaLnBrk="1" fontAlgn="base" latinLnBrk="0" hangingPunct="1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600" kern="1200">
                  <a:solidFill>
                    <a:srgbClr val="000000"/>
                  </a:solidFill>
                  <a:latin typeface="Arial" pitchFamily="-106" charset="0"/>
                  <a:ea typeface="ＭＳ Ｐゴシック" pitchFamily="-106" charset="-128"/>
                  <a:cs typeface="+mn-cs"/>
                </a:defRPr>
              </a:lvl6pPr>
              <a:lvl7pPr marL="914400" algn="l" defTabSz="457200" rtl="0" eaLnBrk="1" fontAlgn="base" latinLnBrk="0" hangingPunct="1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600" kern="1200">
                  <a:solidFill>
                    <a:srgbClr val="000000"/>
                  </a:solidFill>
                  <a:latin typeface="Arial" pitchFamily="-106" charset="0"/>
                  <a:ea typeface="ＭＳ Ｐゴシック" pitchFamily="-106" charset="-128"/>
                  <a:cs typeface="+mn-cs"/>
                </a:defRPr>
              </a:lvl7pPr>
              <a:lvl8pPr marL="1371600" algn="l" defTabSz="457200" rtl="0" eaLnBrk="1" fontAlgn="base" latinLnBrk="0" hangingPunct="1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600" kern="1200">
                  <a:solidFill>
                    <a:srgbClr val="000000"/>
                  </a:solidFill>
                  <a:latin typeface="Arial" pitchFamily="-106" charset="0"/>
                  <a:ea typeface="ＭＳ Ｐゴシック" pitchFamily="-106" charset="-128"/>
                  <a:cs typeface="+mn-cs"/>
                </a:defRPr>
              </a:lvl8pPr>
              <a:lvl9pPr marL="1828800" algn="l" defTabSz="457200" rtl="0" eaLnBrk="1" fontAlgn="base" latinLnBrk="0" hangingPunct="1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600" kern="1200">
                  <a:solidFill>
                    <a:srgbClr val="000000"/>
                  </a:solidFill>
                  <a:latin typeface="Arial" pitchFamily="-106" charset="0"/>
                  <a:ea typeface="ＭＳ Ｐゴシック" pitchFamily="-106" charset="-128"/>
                  <a:cs typeface="+mn-cs"/>
                </a:defRPr>
              </a:lvl9pPr>
            </a:lstStyle>
            <a:p>
              <a:r>
                <a:rPr lang="zh-CN" altLang="en-US" sz="1100" smtClean="0">
                  <a:solidFill>
                    <a:schemeClr val="tx1"/>
                  </a:solidFill>
                  <a:latin typeface="华文细黑" pitchFamily="2" charset="-122"/>
                  <a:ea typeface="华文细黑" pitchFamily="2" charset="-122"/>
                </a:rPr>
                <a:t>同行对标</a:t>
              </a:r>
              <a:endParaRPr lang="zh-CN" altLang="en-US" sz="110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61" name="Title 1"/>
            <p:cNvSpPr txBox="1"/>
            <p:nvPr/>
          </p:nvSpPr>
          <p:spPr bwMode="auto">
            <a:xfrm>
              <a:off x="7758890" y="505015"/>
              <a:ext cx="956597" cy="24677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defTabSz="4572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+mn-ea"/>
                  <a:ea typeface="+mn-ea"/>
                  <a:cs typeface="Arial"/>
                </a:defRPr>
              </a:lvl1pPr>
              <a:lvl2pPr marL="457189" algn="l" defTabSz="457200" rtl="0" eaLnBrk="0" fontAlgn="base" hangingPunct="0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cs typeface="Arial"/>
                </a:defRPr>
              </a:lvl2pPr>
              <a:lvl3pPr marL="914378" algn="l" defTabSz="457200" rtl="0" eaLnBrk="0" fontAlgn="base" hangingPunct="0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cs typeface="Arial"/>
                </a:defRPr>
              </a:lvl3pPr>
              <a:lvl4pPr marL="1371566" algn="l" defTabSz="457200" rtl="0" eaLnBrk="0" fontAlgn="base" hangingPunct="0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cs typeface="Arial"/>
                </a:defRPr>
              </a:lvl4pPr>
              <a:lvl5pPr marL="1828754" algn="l" defTabSz="457200" rtl="0" eaLnBrk="0" fontAlgn="base" hangingPunct="0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cs typeface="Arial"/>
                </a:defRPr>
              </a:lvl5pPr>
              <a:lvl6pPr marL="457200" algn="l" defTabSz="457200" rtl="0" eaLnBrk="1" fontAlgn="base" latinLnBrk="0" hangingPunct="1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600" kern="1200">
                  <a:solidFill>
                    <a:srgbClr val="000000"/>
                  </a:solidFill>
                  <a:latin typeface="Arial" pitchFamily="-106" charset="0"/>
                  <a:ea typeface="ＭＳ Ｐゴシック" pitchFamily="-106" charset="-128"/>
                  <a:cs typeface="+mn-cs"/>
                </a:defRPr>
              </a:lvl6pPr>
              <a:lvl7pPr marL="914400" algn="l" defTabSz="457200" rtl="0" eaLnBrk="1" fontAlgn="base" latinLnBrk="0" hangingPunct="1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600" kern="1200">
                  <a:solidFill>
                    <a:srgbClr val="000000"/>
                  </a:solidFill>
                  <a:latin typeface="Arial" pitchFamily="-106" charset="0"/>
                  <a:ea typeface="ＭＳ Ｐゴシック" pitchFamily="-106" charset="-128"/>
                  <a:cs typeface="+mn-cs"/>
                </a:defRPr>
              </a:lvl7pPr>
              <a:lvl8pPr marL="1371600" algn="l" defTabSz="457200" rtl="0" eaLnBrk="1" fontAlgn="base" latinLnBrk="0" hangingPunct="1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600" kern="1200">
                  <a:solidFill>
                    <a:srgbClr val="000000"/>
                  </a:solidFill>
                  <a:latin typeface="Arial" pitchFamily="-106" charset="0"/>
                  <a:ea typeface="ＭＳ Ｐゴシック" pitchFamily="-106" charset="-128"/>
                  <a:cs typeface="+mn-cs"/>
                </a:defRPr>
              </a:lvl8pPr>
              <a:lvl9pPr marL="1828800" algn="l" defTabSz="457200" rtl="0" eaLnBrk="1" fontAlgn="base" latinLnBrk="0" hangingPunct="1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600" kern="1200">
                  <a:solidFill>
                    <a:srgbClr val="000000"/>
                  </a:solidFill>
                  <a:latin typeface="Arial" pitchFamily="-106" charset="0"/>
                  <a:ea typeface="ＭＳ Ｐゴシック" pitchFamily="-106" charset="-128"/>
                  <a:cs typeface="+mn-cs"/>
                </a:defRPr>
              </a:lvl9pPr>
            </a:lstStyle>
            <a:p>
              <a:r>
                <a:rPr lang="zh-CN" altLang="en-US" sz="1100" smtClean="0">
                  <a:solidFill>
                    <a:schemeClr val="tx1"/>
                  </a:solidFill>
                  <a:latin typeface="华文细黑" pitchFamily="2" charset="-122"/>
                  <a:ea typeface="华文细黑" pitchFamily="2" charset="-122"/>
                </a:rPr>
                <a:t>方案及试点</a:t>
              </a:r>
              <a:endParaRPr lang="zh-CN" altLang="en-US" sz="110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</p:grpSp>
      <p:sp>
        <p:nvSpPr>
          <p:cNvPr id="69" name="矩形 185"/>
          <p:cNvSpPr/>
          <p:nvPr/>
        </p:nvSpPr>
        <p:spPr>
          <a:xfrm>
            <a:off x="395034" y="843558"/>
            <a:ext cx="8353430" cy="3672408"/>
          </a:xfrm>
          <a:prstGeom prst="rect">
            <a:avLst/>
          </a:prstGeom>
          <a:noFill/>
          <a:ln w="9525">
            <a:solidFill>
              <a:srgbClr val="373C64"/>
            </a:solidFill>
            <a:prstDash val="sysDash"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600" b="1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70" name="Text Box 8"/>
          <p:cNvSpPr txBox="1">
            <a:spLocks noChangeArrowheads="1"/>
          </p:cNvSpPr>
          <p:nvPr/>
        </p:nvSpPr>
        <p:spPr bwMode="auto">
          <a:xfrm>
            <a:off x="3885582" y="1995686"/>
            <a:ext cx="1478506" cy="288032"/>
          </a:xfrm>
          <a:prstGeom prst="rect">
            <a:avLst/>
          </a:prstGeom>
          <a:solidFill>
            <a:srgbClr val="7030A0"/>
          </a:solidFill>
          <a:ln w="9525">
            <a:noFill/>
            <a:miter lim="800000"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000" b="1" kern="120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宋体" pitchFamily="2" charset="-122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/>
              <a:t>客服团队</a:t>
            </a:r>
            <a:endParaRPr lang="zh-CN"/>
          </a:p>
        </p:txBody>
      </p:sp>
      <p:cxnSp>
        <p:nvCxnSpPr>
          <p:cNvPr id="71" name="肘形连接符 99"/>
          <p:cNvCxnSpPr>
            <a:stCxn id="70" idx="2"/>
            <a:endCxn id="83" idx="0"/>
          </p:cNvCxnSpPr>
          <p:nvPr/>
        </p:nvCxnSpPr>
        <p:spPr>
          <a:xfrm rot="5400000">
            <a:off x="3028715" y="928172"/>
            <a:ext cx="240574" cy="2951667"/>
          </a:xfrm>
          <a:prstGeom prst="bentConnector3">
            <a:avLst>
              <a:gd name="adj1" fmla="val 50000"/>
            </a:avLst>
          </a:prstGeom>
          <a:ln>
            <a:solidFill>
              <a:schemeClr val="tx1"/>
            </a:solidFill>
            <a:tailEnd type="triangle" w="sm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肘形连接符 100"/>
          <p:cNvCxnSpPr>
            <a:stCxn id="70" idx="2"/>
            <a:endCxn id="87" idx="0"/>
          </p:cNvCxnSpPr>
          <p:nvPr/>
        </p:nvCxnSpPr>
        <p:spPr>
          <a:xfrm rot="5400000">
            <a:off x="3646779" y="1546236"/>
            <a:ext cx="240574" cy="1715538"/>
          </a:xfrm>
          <a:prstGeom prst="bentConnector3">
            <a:avLst>
              <a:gd name="adj1" fmla="val 50000"/>
            </a:avLst>
          </a:prstGeom>
          <a:ln>
            <a:solidFill>
              <a:schemeClr val="tx1"/>
            </a:solidFill>
            <a:tailEnd type="triangle" w="sm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肘形连接符 101"/>
          <p:cNvCxnSpPr>
            <a:stCxn id="70" idx="2"/>
            <a:endCxn id="85" idx="0"/>
          </p:cNvCxnSpPr>
          <p:nvPr/>
        </p:nvCxnSpPr>
        <p:spPr>
          <a:xfrm rot="5400000">
            <a:off x="4224700" y="2124157"/>
            <a:ext cx="240574" cy="559697"/>
          </a:xfrm>
          <a:prstGeom prst="bentConnector3">
            <a:avLst>
              <a:gd name="adj1" fmla="val 50000"/>
            </a:avLst>
          </a:prstGeom>
          <a:ln>
            <a:solidFill>
              <a:schemeClr val="tx1"/>
            </a:solidFill>
            <a:tailEnd type="triangle" w="sm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肘形连接符 102"/>
          <p:cNvCxnSpPr>
            <a:stCxn id="70" idx="2"/>
            <a:endCxn id="88" idx="0"/>
          </p:cNvCxnSpPr>
          <p:nvPr/>
        </p:nvCxnSpPr>
        <p:spPr>
          <a:xfrm rot="16200000" flipH="1">
            <a:off x="4831178" y="2077375"/>
            <a:ext cx="240574" cy="653260"/>
          </a:xfrm>
          <a:prstGeom prst="bentConnector3">
            <a:avLst>
              <a:gd name="adj1" fmla="val 50000"/>
            </a:avLst>
          </a:prstGeom>
          <a:ln>
            <a:solidFill>
              <a:schemeClr val="tx1"/>
            </a:solidFill>
            <a:tailEnd type="triangle" w="sm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肘形连接符 103"/>
          <p:cNvCxnSpPr>
            <a:stCxn id="70" idx="2"/>
            <a:endCxn id="86" idx="0"/>
          </p:cNvCxnSpPr>
          <p:nvPr/>
        </p:nvCxnSpPr>
        <p:spPr>
          <a:xfrm rot="16200000" flipH="1">
            <a:off x="5392960" y="1515592"/>
            <a:ext cx="240574" cy="1776825"/>
          </a:xfrm>
          <a:prstGeom prst="bentConnector3">
            <a:avLst>
              <a:gd name="adj1" fmla="val 50000"/>
            </a:avLst>
          </a:prstGeom>
          <a:ln>
            <a:solidFill>
              <a:schemeClr val="tx1"/>
            </a:solidFill>
            <a:tailEnd type="triangle" w="sm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肘形连接符 104"/>
          <p:cNvCxnSpPr>
            <a:stCxn id="70" idx="2"/>
            <a:endCxn id="77" idx="0"/>
          </p:cNvCxnSpPr>
          <p:nvPr/>
        </p:nvCxnSpPr>
        <p:spPr>
          <a:xfrm rot="16200000" flipH="1">
            <a:off x="5975022" y="933531"/>
            <a:ext cx="240574" cy="2940948"/>
          </a:xfrm>
          <a:prstGeom prst="bentConnector3">
            <a:avLst>
              <a:gd name="adj1" fmla="val 50000"/>
            </a:avLst>
          </a:prstGeom>
          <a:ln>
            <a:solidFill>
              <a:schemeClr val="tx1"/>
            </a:solidFill>
            <a:tailEnd type="triangle" w="sm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7" name="Picture 3"/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12226" y="2524292"/>
            <a:ext cx="707114" cy="633274"/>
          </a:xfrm>
          <a:prstGeom prst="ellipse">
            <a:avLst/>
          </a:prstGeom>
          <a:ln w="9525">
            <a:solidFill>
              <a:schemeClr val="accent5">
                <a:lumMod val="20000"/>
                <a:lumOff val="80000"/>
              </a:schemeClr>
            </a:solidFill>
            <a:miter lim="800000"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83" name="Picture 2"/>
          <p:cNvPicPr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19611" y="2524292"/>
            <a:ext cx="707114" cy="633274"/>
          </a:xfrm>
          <a:prstGeom prst="ellipse">
            <a:avLst/>
          </a:prstGeom>
          <a:ln w="9525">
            <a:solidFill>
              <a:schemeClr val="accent5">
                <a:lumMod val="20000"/>
                <a:lumOff val="80000"/>
              </a:schemeClr>
            </a:solidFill>
            <a:miter lim="800000"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85" name="Picture 3"/>
          <p:cNvPicPr>
            <a:picLocks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711581" y="2524292"/>
            <a:ext cx="707114" cy="633274"/>
          </a:xfrm>
          <a:prstGeom prst="ellipse">
            <a:avLst/>
          </a:prstGeom>
          <a:ln w="9525">
            <a:solidFill>
              <a:schemeClr val="accent5"/>
            </a:solidFill>
            <a:miter lim="800000"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86" name="Picture 4"/>
          <p:cNvPicPr>
            <a:picLocks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48103" y="2524292"/>
            <a:ext cx="707114" cy="633274"/>
          </a:xfrm>
          <a:prstGeom prst="ellipse">
            <a:avLst/>
          </a:prstGeom>
          <a:ln w="9525">
            <a:solidFill>
              <a:schemeClr val="accent5">
                <a:lumMod val="20000"/>
                <a:lumOff val="80000"/>
              </a:schemeClr>
            </a:solidFill>
            <a:miter lim="800000"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87" name="Picture 5"/>
          <p:cNvPicPr>
            <a:picLocks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55740" y="2524292"/>
            <a:ext cx="707114" cy="633274"/>
          </a:xfrm>
          <a:prstGeom prst="ellipse">
            <a:avLst/>
          </a:prstGeom>
          <a:ln w="9525">
            <a:solidFill>
              <a:schemeClr val="accent5">
                <a:lumMod val="20000"/>
                <a:lumOff val="80000"/>
              </a:schemeClr>
            </a:solidFill>
            <a:miter lim="800000"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88" name="Picture 5" descr="d:\278531\Desktop\611.jpg"/>
          <p:cNvPicPr>
            <a:picLocks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24538" y="2524292"/>
            <a:ext cx="707114" cy="633274"/>
          </a:xfrm>
          <a:prstGeom prst="ellipse">
            <a:avLst/>
          </a:prstGeom>
          <a:ln w="63500" cap="rnd">
            <a:solidFill>
              <a:schemeClr val="accent5">
                <a:lumMod val="20000"/>
                <a:lumOff val="80000"/>
              </a:schemeClr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9" name="TextBox 88"/>
          <p:cNvSpPr txBox="1"/>
          <p:nvPr/>
        </p:nvSpPr>
        <p:spPr>
          <a:xfrm>
            <a:off x="1221567" y="3076386"/>
            <a:ext cx="974169" cy="215444"/>
          </a:xfrm>
          <a:prstGeom prst="rect">
            <a:avLst/>
          </a:prstGeom>
          <a:solidFill>
            <a:schemeClr val="bg1">
              <a:lumMod val="85000"/>
            </a:schemeClr>
          </a:solidFill>
          <a:ln w="38100" cap="flat" cmpd="sng" algn="ctr">
            <a:solidFill>
              <a:srgbClr val="FFFFFF"/>
            </a:solidFill>
            <a:prstDash val="soli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  <p:txBody>
          <a:bodyPr wrap="square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800" b="1" kern="0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  <a:cs typeface="+mn-cs"/>
              </a:rPr>
              <a:t>呼叫中心</a:t>
            </a:r>
          </a:p>
        </p:txBody>
      </p:sp>
      <p:sp>
        <p:nvSpPr>
          <p:cNvPr id="90" name="TextBox 89"/>
          <p:cNvSpPr txBox="1"/>
          <p:nvPr/>
        </p:nvSpPr>
        <p:spPr>
          <a:xfrm>
            <a:off x="2445703" y="3076386"/>
            <a:ext cx="974169" cy="215444"/>
          </a:xfrm>
          <a:prstGeom prst="rect">
            <a:avLst/>
          </a:prstGeom>
          <a:solidFill>
            <a:schemeClr val="bg1">
              <a:lumMod val="85000"/>
            </a:schemeClr>
          </a:solidFill>
          <a:ln w="38100" cap="flat" cmpd="sng" algn="ctr">
            <a:solidFill>
              <a:srgbClr val="FFFFFF"/>
            </a:solidFill>
            <a:prstDash val="soli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  <p:txBody>
          <a:bodyPr wrap="square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800" b="1" kern="0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  <a:cs typeface="+mn-cs"/>
              </a:rPr>
              <a:t>调度客服</a:t>
            </a:r>
          </a:p>
        </p:txBody>
      </p:sp>
      <p:sp>
        <p:nvSpPr>
          <p:cNvPr id="93" name="TextBox 92"/>
          <p:cNvSpPr txBox="1"/>
          <p:nvPr/>
        </p:nvSpPr>
        <p:spPr>
          <a:xfrm>
            <a:off x="3589552" y="3076386"/>
            <a:ext cx="974169" cy="215444"/>
          </a:xfrm>
          <a:prstGeom prst="rect">
            <a:avLst/>
          </a:prstGeom>
          <a:solidFill>
            <a:schemeClr val="bg1">
              <a:lumMod val="85000"/>
            </a:schemeClr>
          </a:solidFill>
          <a:ln w="38100" cap="flat" cmpd="sng" algn="ctr">
            <a:solidFill>
              <a:srgbClr val="FFFFFF"/>
            </a:solidFill>
            <a:prstDash val="soli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  <p:txBody>
          <a:bodyPr wrap="square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800" b="1" kern="0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  <a:cs typeface="+mn-cs"/>
              </a:rPr>
              <a:t>录单客服</a:t>
            </a:r>
          </a:p>
        </p:txBody>
      </p:sp>
      <p:sp>
        <p:nvSpPr>
          <p:cNvPr id="113" name="TextBox 112"/>
          <p:cNvSpPr txBox="1"/>
          <p:nvPr/>
        </p:nvSpPr>
        <p:spPr>
          <a:xfrm>
            <a:off x="4790518" y="3076386"/>
            <a:ext cx="974169" cy="215444"/>
          </a:xfrm>
          <a:prstGeom prst="rect">
            <a:avLst/>
          </a:prstGeom>
          <a:solidFill>
            <a:schemeClr val="bg1">
              <a:lumMod val="85000"/>
            </a:schemeClr>
          </a:solidFill>
          <a:ln w="38100" cap="flat" cmpd="sng" algn="ctr">
            <a:solidFill>
              <a:srgbClr val="FFFFFF"/>
            </a:solidFill>
            <a:prstDash val="soli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  <p:txBody>
          <a:bodyPr wrap="square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800" b="1" kern="0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  <a:cs typeface="+mn-cs"/>
              </a:rPr>
              <a:t>配载客服</a:t>
            </a:r>
          </a:p>
        </p:txBody>
      </p:sp>
      <p:sp>
        <p:nvSpPr>
          <p:cNvPr id="114" name="TextBox 113"/>
          <p:cNvSpPr txBox="1"/>
          <p:nvPr/>
        </p:nvSpPr>
        <p:spPr>
          <a:xfrm>
            <a:off x="5902087" y="3076386"/>
            <a:ext cx="974169" cy="215444"/>
          </a:xfrm>
          <a:prstGeom prst="rect">
            <a:avLst/>
          </a:prstGeom>
          <a:solidFill>
            <a:schemeClr val="bg1">
              <a:lumMod val="85000"/>
            </a:schemeClr>
          </a:solidFill>
          <a:ln w="38100" cap="flat" cmpd="sng" algn="ctr">
            <a:solidFill>
              <a:srgbClr val="FFFFFF"/>
            </a:solidFill>
            <a:prstDash val="soli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  <p:txBody>
          <a:bodyPr wrap="square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800" b="1" kern="0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  <a:cs typeface="+mn-cs"/>
              </a:rPr>
              <a:t>跟单客服</a:t>
            </a:r>
          </a:p>
        </p:txBody>
      </p:sp>
      <p:sp>
        <p:nvSpPr>
          <p:cNvPr id="115" name="TextBox 114"/>
          <p:cNvSpPr txBox="1"/>
          <p:nvPr/>
        </p:nvSpPr>
        <p:spPr>
          <a:xfrm>
            <a:off x="7054215" y="3076386"/>
            <a:ext cx="974169" cy="215444"/>
          </a:xfrm>
          <a:prstGeom prst="rect">
            <a:avLst/>
          </a:prstGeom>
          <a:solidFill>
            <a:schemeClr val="bg1">
              <a:lumMod val="85000"/>
            </a:schemeClr>
          </a:solidFill>
          <a:ln w="38100" cap="flat" cmpd="sng" algn="ctr">
            <a:solidFill>
              <a:srgbClr val="FFFFFF"/>
            </a:solidFill>
            <a:prstDash val="soli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  <p:txBody>
          <a:bodyPr wrap="square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800" b="1" kern="0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  <a:cs typeface="+mn-cs"/>
              </a:rPr>
              <a:t>回单客服</a:t>
            </a:r>
          </a:p>
        </p:txBody>
      </p:sp>
      <p:grpSp>
        <p:nvGrpSpPr>
          <p:cNvPr id="116" name="组合 115"/>
          <p:cNvGrpSpPr/>
          <p:nvPr/>
        </p:nvGrpSpPr>
        <p:grpSpPr>
          <a:xfrm>
            <a:off x="743656" y="960251"/>
            <a:ext cx="1524088" cy="459371"/>
            <a:chOff x="1103696" y="829032"/>
            <a:chExt cx="1524088" cy="459371"/>
          </a:xfrm>
        </p:grpSpPr>
        <p:sp>
          <p:nvSpPr>
            <p:cNvPr id="117" name="Title 1"/>
            <p:cNvSpPr txBox="1"/>
            <p:nvPr/>
          </p:nvSpPr>
          <p:spPr bwMode="auto">
            <a:xfrm>
              <a:off x="1743039" y="829032"/>
              <a:ext cx="884745" cy="44009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defTabSz="4572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+mn-ea"/>
                  <a:ea typeface="+mn-ea"/>
                  <a:cs typeface="Arial"/>
                </a:defRPr>
              </a:lvl1pPr>
              <a:lvl2pPr marL="457189" algn="l" defTabSz="457200" rtl="0" eaLnBrk="0" fontAlgn="base" hangingPunct="0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cs typeface="Arial"/>
                </a:defRPr>
              </a:lvl2pPr>
              <a:lvl3pPr marL="914378" algn="l" defTabSz="457200" rtl="0" eaLnBrk="0" fontAlgn="base" hangingPunct="0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cs typeface="Arial"/>
                </a:defRPr>
              </a:lvl3pPr>
              <a:lvl4pPr marL="1371566" algn="l" defTabSz="457200" rtl="0" eaLnBrk="0" fontAlgn="base" hangingPunct="0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cs typeface="Arial"/>
                </a:defRPr>
              </a:lvl4pPr>
              <a:lvl5pPr marL="1828754" algn="l" defTabSz="457200" rtl="0" eaLnBrk="0" fontAlgn="base" hangingPunct="0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000000"/>
                  </a:solidFill>
                  <a:latin typeface="方正兰亭黑简体" charset="-122"/>
                  <a:ea typeface="方正兰亭黑简体" charset="-122"/>
                  <a:cs typeface="Arial"/>
                </a:defRPr>
              </a:lvl5pPr>
              <a:lvl6pPr marL="457200" algn="l" defTabSz="457200" rtl="0" eaLnBrk="1" fontAlgn="base" latinLnBrk="0" hangingPunct="1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600" kern="1200">
                  <a:solidFill>
                    <a:srgbClr val="000000"/>
                  </a:solidFill>
                  <a:latin typeface="Arial" pitchFamily="-106" charset="0"/>
                  <a:ea typeface="ＭＳ Ｐゴシック" pitchFamily="-106" charset="-128"/>
                  <a:cs typeface="+mn-cs"/>
                </a:defRPr>
              </a:lvl6pPr>
              <a:lvl7pPr marL="914400" algn="l" defTabSz="457200" rtl="0" eaLnBrk="1" fontAlgn="base" latinLnBrk="0" hangingPunct="1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600" kern="1200">
                  <a:solidFill>
                    <a:srgbClr val="000000"/>
                  </a:solidFill>
                  <a:latin typeface="Arial" pitchFamily="-106" charset="0"/>
                  <a:ea typeface="ＭＳ Ｐゴシック" pitchFamily="-106" charset="-128"/>
                  <a:cs typeface="+mn-cs"/>
                </a:defRPr>
              </a:lvl7pPr>
              <a:lvl8pPr marL="1371600" algn="l" defTabSz="457200" rtl="0" eaLnBrk="1" fontAlgn="base" latinLnBrk="0" hangingPunct="1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600" kern="1200">
                  <a:solidFill>
                    <a:srgbClr val="000000"/>
                  </a:solidFill>
                  <a:latin typeface="Arial" pitchFamily="-106" charset="0"/>
                  <a:ea typeface="ＭＳ Ｐゴシック" pitchFamily="-106" charset="-128"/>
                  <a:cs typeface="+mn-cs"/>
                </a:defRPr>
              </a:lvl8pPr>
              <a:lvl9pPr marL="1828800" algn="l" defTabSz="457200" rtl="0" eaLnBrk="1" fontAlgn="base" latinLnBrk="0" hangingPunct="1">
                <a:lnSpc>
                  <a:spcPts val="3100"/>
                </a:lnSpc>
                <a:spcBef>
                  <a:spcPct val="0"/>
                </a:spcBef>
                <a:spcAft>
                  <a:spcPct val="0"/>
                </a:spcAft>
                <a:defRPr sz="2600" kern="1200">
                  <a:solidFill>
                    <a:srgbClr val="000000"/>
                  </a:solidFill>
                  <a:latin typeface="Arial" pitchFamily="-106" charset="0"/>
                  <a:ea typeface="ＭＳ Ｐゴシック" pitchFamily="-106" charset="-128"/>
                  <a:cs typeface="+mn-cs"/>
                </a:defRPr>
              </a:lvl9pPr>
            </a:lstStyle>
            <a:p>
              <a:r>
                <a:rPr lang="zh-CN" altLang="en-US" sz="1100">
                  <a:solidFill>
                    <a:schemeClr val="tx1"/>
                  </a:solidFill>
                  <a:latin typeface="华文细黑" pitchFamily="2" charset="-122"/>
                  <a:ea typeface="华文细黑" pitchFamily="2" charset="-122"/>
                </a:rPr>
                <a:t>组织设置</a:t>
              </a:r>
            </a:p>
          </p:txBody>
        </p:sp>
        <p:sp>
          <p:nvSpPr>
            <p:cNvPr id="118" name="Freeform 133"/>
            <p:cNvSpPr/>
            <p:nvPr/>
          </p:nvSpPr>
          <p:spPr bwMode="auto">
            <a:xfrm>
              <a:off x="1289173" y="1043599"/>
              <a:ext cx="260785" cy="244804"/>
            </a:xfrm>
            <a:custGeom>
              <a:gdLst>
                <a:gd name="T0" fmla="*/ 83 w 163"/>
                <a:gd name="T1" fmla="*/ 185 h 185"/>
                <a:gd name="T2" fmla="*/ 163 w 163"/>
                <a:gd name="T3" fmla="*/ 177 h 185"/>
                <a:gd name="T4" fmla="*/ 162 w 163"/>
                <a:gd name="T5" fmla="*/ 156 h 185"/>
                <a:gd name="T6" fmla="*/ 95 w 163"/>
                <a:gd name="T7" fmla="*/ 109 h 185"/>
                <a:gd name="T8" fmla="*/ 95 w 163"/>
                <a:gd name="T9" fmla="*/ 92 h 185"/>
                <a:gd name="T10" fmla="*/ 124 w 163"/>
                <a:gd name="T11" fmla="*/ 43 h 185"/>
                <a:gd name="T12" fmla="*/ 81 w 163"/>
                <a:gd name="T13" fmla="*/ 0 h 185"/>
                <a:gd name="T14" fmla="*/ 39 w 163"/>
                <a:gd name="T15" fmla="*/ 43 h 185"/>
                <a:gd name="T16" fmla="*/ 68 w 163"/>
                <a:gd name="T17" fmla="*/ 92 h 185"/>
                <a:gd name="T18" fmla="*/ 68 w 163"/>
                <a:gd name="T19" fmla="*/ 109 h 185"/>
                <a:gd name="T20" fmla="*/ 1 w 163"/>
                <a:gd name="T21" fmla="*/ 157 h 185"/>
                <a:gd name="T22" fmla="*/ 0 w 163"/>
                <a:gd name="T23" fmla="*/ 177 h 185"/>
                <a:gd name="T24" fmla="*/ 83 w 163"/>
                <a:gd name="T25" fmla="*/ 185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63" h="185">
                  <a:moveTo>
                    <a:pt x="83" y="185"/>
                  </a:moveTo>
                  <a:cubicBezTo>
                    <a:pt x="141" y="185"/>
                    <a:pt x="163" y="177"/>
                    <a:pt x="163" y="177"/>
                  </a:cubicBezTo>
                  <a:cubicBezTo>
                    <a:pt x="163" y="175"/>
                    <a:pt x="162" y="158"/>
                    <a:pt x="162" y="156"/>
                  </a:cubicBezTo>
                  <a:cubicBezTo>
                    <a:pt x="157" y="131"/>
                    <a:pt x="143" y="112"/>
                    <a:pt x="95" y="109"/>
                  </a:cubicBezTo>
                  <a:cubicBezTo>
                    <a:pt x="95" y="92"/>
                    <a:pt x="95" y="92"/>
                    <a:pt x="95" y="92"/>
                  </a:cubicBezTo>
                  <a:cubicBezTo>
                    <a:pt x="112" y="85"/>
                    <a:pt x="124" y="64"/>
                    <a:pt x="124" y="43"/>
                  </a:cubicBezTo>
                  <a:cubicBezTo>
                    <a:pt x="124" y="17"/>
                    <a:pt x="105" y="0"/>
                    <a:pt x="81" y="0"/>
                  </a:cubicBezTo>
                  <a:cubicBezTo>
                    <a:pt x="58" y="0"/>
                    <a:pt x="39" y="17"/>
                    <a:pt x="39" y="43"/>
                  </a:cubicBezTo>
                  <a:cubicBezTo>
                    <a:pt x="39" y="64"/>
                    <a:pt x="51" y="85"/>
                    <a:pt x="68" y="92"/>
                  </a:cubicBezTo>
                  <a:cubicBezTo>
                    <a:pt x="68" y="109"/>
                    <a:pt x="68" y="109"/>
                    <a:pt x="68" y="109"/>
                  </a:cubicBezTo>
                  <a:cubicBezTo>
                    <a:pt x="19" y="112"/>
                    <a:pt x="6" y="131"/>
                    <a:pt x="1" y="157"/>
                  </a:cubicBezTo>
                  <a:cubicBezTo>
                    <a:pt x="0" y="159"/>
                    <a:pt x="0" y="175"/>
                    <a:pt x="0" y="177"/>
                  </a:cubicBezTo>
                  <a:cubicBezTo>
                    <a:pt x="0" y="177"/>
                    <a:pt x="23" y="185"/>
                    <a:pt x="83" y="185"/>
                  </a:cubicBezTo>
                  <a:close/>
                </a:path>
              </a:pathLst>
            </a:custGeom>
            <a:solidFill>
              <a:srgbClr val="373C6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/>
            </a:p>
          </p:txBody>
        </p:sp>
        <p:sp>
          <p:nvSpPr>
            <p:cNvPr id="119" name="Freeform 134"/>
            <p:cNvSpPr/>
            <p:nvPr/>
          </p:nvSpPr>
          <p:spPr bwMode="auto">
            <a:xfrm>
              <a:off x="1103696" y="833317"/>
              <a:ext cx="260785" cy="242494"/>
            </a:xfrm>
            <a:custGeom>
              <a:gdLst>
                <a:gd name="T0" fmla="*/ 84 w 164"/>
                <a:gd name="T1" fmla="*/ 184 h 184"/>
                <a:gd name="T2" fmla="*/ 164 w 164"/>
                <a:gd name="T3" fmla="*/ 177 h 184"/>
                <a:gd name="T4" fmla="*/ 162 w 164"/>
                <a:gd name="T5" fmla="*/ 155 h 184"/>
                <a:gd name="T6" fmla="*/ 96 w 164"/>
                <a:gd name="T7" fmla="*/ 108 h 184"/>
                <a:gd name="T8" fmla="*/ 96 w 164"/>
                <a:gd name="T9" fmla="*/ 92 h 184"/>
                <a:gd name="T10" fmla="*/ 124 w 164"/>
                <a:gd name="T11" fmla="*/ 42 h 184"/>
                <a:gd name="T12" fmla="*/ 82 w 164"/>
                <a:gd name="T13" fmla="*/ 0 h 184"/>
                <a:gd name="T14" fmla="*/ 40 w 164"/>
                <a:gd name="T15" fmla="*/ 42 h 184"/>
                <a:gd name="T16" fmla="*/ 68 w 164"/>
                <a:gd name="T17" fmla="*/ 92 h 184"/>
                <a:gd name="T18" fmla="*/ 68 w 164"/>
                <a:gd name="T19" fmla="*/ 108 h 184"/>
                <a:gd name="T20" fmla="*/ 1 w 164"/>
                <a:gd name="T21" fmla="*/ 156 h 184"/>
                <a:gd name="T22" fmla="*/ 0 w 164"/>
                <a:gd name="T23" fmla="*/ 177 h 184"/>
                <a:gd name="T24" fmla="*/ 84 w 164"/>
                <a:gd name="T25" fmla="*/ 184 h 1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64" h="184">
                  <a:moveTo>
                    <a:pt x="84" y="184"/>
                  </a:moveTo>
                  <a:cubicBezTo>
                    <a:pt x="142" y="184"/>
                    <a:pt x="164" y="177"/>
                    <a:pt x="164" y="177"/>
                  </a:cubicBezTo>
                  <a:cubicBezTo>
                    <a:pt x="163" y="174"/>
                    <a:pt x="163" y="158"/>
                    <a:pt x="162" y="155"/>
                  </a:cubicBezTo>
                  <a:cubicBezTo>
                    <a:pt x="157" y="130"/>
                    <a:pt x="144" y="111"/>
                    <a:pt x="96" y="108"/>
                  </a:cubicBezTo>
                  <a:cubicBezTo>
                    <a:pt x="96" y="92"/>
                    <a:pt x="96" y="92"/>
                    <a:pt x="96" y="92"/>
                  </a:cubicBezTo>
                  <a:cubicBezTo>
                    <a:pt x="112" y="84"/>
                    <a:pt x="124" y="63"/>
                    <a:pt x="124" y="42"/>
                  </a:cubicBezTo>
                  <a:cubicBezTo>
                    <a:pt x="124" y="16"/>
                    <a:pt x="105" y="0"/>
                    <a:pt x="82" y="0"/>
                  </a:cubicBezTo>
                  <a:cubicBezTo>
                    <a:pt x="59" y="0"/>
                    <a:pt x="40" y="16"/>
                    <a:pt x="40" y="42"/>
                  </a:cubicBezTo>
                  <a:cubicBezTo>
                    <a:pt x="40" y="63"/>
                    <a:pt x="52" y="84"/>
                    <a:pt x="68" y="92"/>
                  </a:cubicBezTo>
                  <a:cubicBezTo>
                    <a:pt x="68" y="108"/>
                    <a:pt x="68" y="108"/>
                    <a:pt x="68" y="108"/>
                  </a:cubicBezTo>
                  <a:cubicBezTo>
                    <a:pt x="19" y="111"/>
                    <a:pt x="6" y="131"/>
                    <a:pt x="1" y="156"/>
                  </a:cubicBezTo>
                  <a:cubicBezTo>
                    <a:pt x="1" y="158"/>
                    <a:pt x="1" y="175"/>
                    <a:pt x="0" y="177"/>
                  </a:cubicBezTo>
                  <a:cubicBezTo>
                    <a:pt x="0" y="177"/>
                    <a:pt x="23" y="184"/>
                    <a:pt x="84" y="184"/>
                  </a:cubicBezTo>
                  <a:close/>
                </a:path>
              </a:pathLst>
            </a:custGeom>
            <a:solidFill>
              <a:srgbClr val="373C6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/>
            </a:p>
          </p:txBody>
        </p:sp>
        <p:sp>
          <p:nvSpPr>
            <p:cNvPr id="120" name="Freeform 135"/>
            <p:cNvSpPr/>
            <p:nvPr/>
          </p:nvSpPr>
          <p:spPr bwMode="auto">
            <a:xfrm>
              <a:off x="1474651" y="833317"/>
              <a:ext cx="259390" cy="242494"/>
            </a:xfrm>
            <a:custGeom>
              <a:gdLst>
                <a:gd name="T0" fmla="*/ 84 w 163"/>
                <a:gd name="T1" fmla="*/ 184 h 184"/>
                <a:gd name="T2" fmla="*/ 163 w 163"/>
                <a:gd name="T3" fmla="*/ 177 h 184"/>
                <a:gd name="T4" fmla="*/ 162 w 163"/>
                <a:gd name="T5" fmla="*/ 155 h 184"/>
                <a:gd name="T6" fmla="*/ 95 w 163"/>
                <a:gd name="T7" fmla="*/ 108 h 184"/>
                <a:gd name="T8" fmla="*/ 95 w 163"/>
                <a:gd name="T9" fmla="*/ 92 h 184"/>
                <a:gd name="T10" fmla="*/ 124 w 163"/>
                <a:gd name="T11" fmla="*/ 42 h 184"/>
                <a:gd name="T12" fmla="*/ 82 w 163"/>
                <a:gd name="T13" fmla="*/ 0 h 184"/>
                <a:gd name="T14" fmla="*/ 40 w 163"/>
                <a:gd name="T15" fmla="*/ 42 h 184"/>
                <a:gd name="T16" fmla="*/ 68 w 163"/>
                <a:gd name="T17" fmla="*/ 92 h 184"/>
                <a:gd name="T18" fmla="*/ 68 w 163"/>
                <a:gd name="T19" fmla="*/ 108 h 184"/>
                <a:gd name="T20" fmla="*/ 1 w 163"/>
                <a:gd name="T21" fmla="*/ 156 h 184"/>
                <a:gd name="T22" fmla="*/ 0 w 163"/>
                <a:gd name="T23" fmla="*/ 177 h 184"/>
                <a:gd name="T24" fmla="*/ 84 w 163"/>
                <a:gd name="T25" fmla="*/ 184 h 1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63" h="184">
                  <a:moveTo>
                    <a:pt x="84" y="184"/>
                  </a:moveTo>
                  <a:cubicBezTo>
                    <a:pt x="142" y="184"/>
                    <a:pt x="163" y="177"/>
                    <a:pt x="163" y="177"/>
                  </a:cubicBezTo>
                  <a:cubicBezTo>
                    <a:pt x="163" y="174"/>
                    <a:pt x="163" y="158"/>
                    <a:pt x="162" y="155"/>
                  </a:cubicBezTo>
                  <a:cubicBezTo>
                    <a:pt x="157" y="130"/>
                    <a:pt x="144" y="111"/>
                    <a:pt x="95" y="108"/>
                  </a:cubicBezTo>
                  <a:cubicBezTo>
                    <a:pt x="95" y="92"/>
                    <a:pt x="95" y="92"/>
                    <a:pt x="95" y="92"/>
                  </a:cubicBezTo>
                  <a:cubicBezTo>
                    <a:pt x="112" y="84"/>
                    <a:pt x="124" y="63"/>
                    <a:pt x="124" y="42"/>
                  </a:cubicBezTo>
                  <a:cubicBezTo>
                    <a:pt x="124" y="16"/>
                    <a:pt x="105" y="0"/>
                    <a:pt x="82" y="0"/>
                  </a:cubicBezTo>
                  <a:cubicBezTo>
                    <a:pt x="59" y="0"/>
                    <a:pt x="40" y="16"/>
                    <a:pt x="40" y="42"/>
                  </a:cubicBezTo>
                  <a:cubicBezTo>
                    <a:pt x="40" y="63"/>
                    <a:pt x="52" y="84"/>
                    <a:pt x="68" y="92"/>
                  </a:cubicBezTo>
                  <a:cubicBezTo>
                    <a:pt x="68" y="108"/>
                    <a:pt x="68" y="108"/>
                    <a:pt x="68" y="108"/>
                  </a:cubicBezTo>
                  <a:cubicBezTo>
                    <a:pt x="19" y="111"/>
                    <a:pt x="6" y="131"/>
                    <a:pt x="1" y="156"/>
                  </a:cubicBezTo>
                  <a:cubicBezTo>
                    <a:pt x="1" y="158"/>
                    <a:pt x="1" y="175"/>
                    <a:pt x="0" y="177"/>
                  </a:cubicBezTo>
                  <a:cubicBezTo>
                    <a:pt x="0" y="177"/>
                    <a:pt x="23" y="184"/>
                    <a:pt x="84" y="184"/>
                  </a:cubicBezTo>
                  <a:close/>
                </a:path>
              </a:pathLst>
            </a:custGeom>
            <a:solidFill>
              <a:srgbClr val="373C6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/>
            </a:p>
          </p:txBody>
        </p:sp>
        <p:sp>
          <p:nvSpPr>
            <p:cNvPr id="121" name="Freeform 136"/>
            <p:cNvSpPr/>
            <p:nvPr/>
          </p:nvSpPr>
          <p:spPr bwMode="auto">
            <a:xfrm>
              <a:off x="1222234" y="1031582"/>
              <a:ext cx="100409" cy="87759"/>
            </a:xfrm>
            <a:custGeom>
              <a:gdLst>
                <a:gd name="T0" fmla="*/ 0 w 72"/>
                <a:gd name="T1" fmla="*/ 76 h 76"/>
                <a:gd name="T2" fmla="*/ 0 w 72"/>
                <a:gd name="T3" fmla="*/ 0 h 76"/>
                <a:gd name="T4" fmla="*/ 19 w 72"/>
                <a:gd name="T5" fmla="*/ 0 h 76"/>
                <a:gd name="T6" fmla="*/ 19 w 72"/>
                <a:gd name="T7" fmla="*/ 58 h 76"/>
                <a:gd name="T8" fmla="*/ 72 w 72"/>
                <a:gd name="T9" fmla="*/ 58 h 76"/>
                <a:gd name="T10" fmla="*/ 72 w 72"/>
                <a:gd name="T11" fmla="*/ 76 h 76"/>
                <a:gd name="T12" fmla="*/ 0 w 72"/>
                <a:gd name="T13" fmla="*/ 76 h 76"/>
                <a:gd name="T14" fmla="*/ 0 w 72"/>
                <a:gd name="T15" fmla="*/ 76 h 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76">
                  <a:moveTo>
                    <a:pt x="0" y="76"/>
                  </a:moveTo>
                  <a:lnTo>
                    <a:pt x="0" y="0"/>
                  </a:lnTo>
                  <a:lnTo>
                    <a:pt x="19" y="0"/>
                  </a:lnTo>
                  <a:lnTo>
                    <a:pt x="19" y="58"/>
                  </a:lnTo>
                  <a:lnTo>
                    <a:pt x="72" y="58"/>
                  </a:lnTo>
                  <a:lnTo>
                    <a:pt x="72" y="76"/>
                  </a:lnTo>
                  <a:lnTo>
                    <a:pt x="0" y="76"/>
                  </a:lnTo>
                  <a:lnTo>
                    <a:pt x="0" y="76"/>
                  </a:lnTo>
                  <a:close/>
                </a:path>
              </a:pathLst>
            </a:custGeom>
            <a:solidFill>
              <a:srgbClr val="373C6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/>
            </a:p>
          </p:txBody>
        </p:sp>
        <p:sp>
          <p:nvSpPr>
            <p:cNvPr id="127" name="Freeform 137"/>
            <p:cNvSpPr/>
            <p:nvPr/>
          </p:nvSpPr>
          <p:spPr bwMode="auto">
            <a:xfrm>
              <a:off x="1513699" y="1031582"/>
              <a:ext cx="103198" cy="87759"/>
            </a:xfrm>
            <a:custGeom>
              <a:gdLst>
                <a:gd name="T0" fmla="*/ 0 w 74"/>
                <a:gd name="T1" fmla="*/ 58 h 76"/>
                <a:gd name="T2" fmla="*/ 55 w 74"/>
                <a:gd name="T3" fmla="*/ 58 h 76"/>
                <a:gd name="T4" fmla="*/ 55 w 74"/>
                <a:gd name="T5" fmla="*/ 0 h 76"/>
                <a:gd name="T6" fmla="*/ 74 w 74"/>
                <a:gd name="T7" fmla="*/ 0 h 76"/>
                <a:gd name="T8" fmla="*/ 74 w 74"/>
                <a:gd name="T9" fmla="*/ 76 h 76"/>
                <a:gd name="T10" fmla="*/ 0 w 74"/>
                <a:gd name="T11" fmla="*/ 76 h 76"/>
                <a:gd name="T12" fmla="*/ 0 w 74"/>
                <a:gd name="T13" fmla="*/ 58 h 76"/>
                <a:gd name="T14" fmla="*/ 0 w 74"/>
                <a:gd name="T15" fmla="*/ 58 h 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4" h="76">
                  <a:moveTo>
                    <a:pt x="0" y="58"/>
                  </a:moveTo>
                  <a:lnTo>
                    <a:pt x="55" y="58"/>
                  </a:lnTo>
                  <a:lnTo>
                    <a:pt x="55" y="0"/>
                  </a:lnTo>
                  <a:lnTo>
                    <a:pt x="74" y="0"/>
                  </a:lnTo>
                  <a:lnTo>
                    <a:pt x="74" y="76"/>
                  </a:lnTo>
                  <a:lnTo>
                    <a:pt x="0" y="76"/>
                  </a:lnTo>
                  <a:lnTo>
                    <a:pt x="0" y="58"/>
                  </a:lnTo>
                  <a:lnTo>
                    <a:pt x="0" y="58"/>
                  </a:lnTo>
                  <a:close/>
                </a:path>
              </a:pathLst>
            </a:custGeom>
            <a:solidFill>
              <a:srgbClr val="373C6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/>
            </a:p>
          </p:txBody>
        </p:sp>
      </p:grpSp>
      <p:sp>
        <p:nvSpPr>
          <p:cNvPr id="128" name="Text Box 8"/>
          <p:cNvSpPr txBox="1">
            <a:spLocks noChangeArrowheads="1"/>
          </p:cNvSpPr>
          <p:nvPr/>
        </p:nvSpPr>
        <p:spPr bwMode="auto">
          <a:xfrm>
            <a:off x="1403648" y="1419622"/>
            <a:ext cx="1478506" cy="288032"/>
          </a:xfrm>
          <a:prstGeom prst="rect">
            <a:avLst/>
          </a:prstGeom>
          <a:solidFill>
            <a:srgbClr val="7030A0"/>
          </a:solidFill>
          <a:ln w="9525">
            <a:noFill/>
            <a:miter lim="800000"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000" b="1" i="0" u="none" strike="noStrike" cap="none" normalizeH="0" baseline="0" smtClean="0">
                <a:ln>
                  <a:noFill/>
                </a:ln>
                <a:solidFill>
                  <a:schemeClr val="bg1"/>
                </a:solidFill>
                <a:effectLst/>
                <a:latin typeface="华文细黑" pitchFamily="2" charset="-122"/>
                <a:ea typeface="华文细黑" pitchFamily="2" charset="-122"/>
                <a:cs typeface="宋体" pitchFamily="2" charset="-122"/>
              </a:rPr>
              <a:t>华南客</a:t>
            </a:r>
            <a:r>
              <a:rPr kumimoji="0" lang="zh-CN" altLang="en-US" sz="1000" b="1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华文细黑" pitchFamily="2" charset="-122"/>
                <a:ea typeface="华文细黑" pitchFamily="2" charset="-122"/>
                <a:cs typeface="宋体" pitchFamily="2" charset="-122"/>
              </a:rPr>
              <a:t>服团队</a:t>
            </a:r>
            <a:endParaRPr kumimoji="0" lang="zh-CN" sz="10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华文细黑" pitchFamily="2" charset="-122"/>
              <a:ea typeface="华文细黑" pitchFamily="2" charset="-122"/>
              <a:cs typeface="宋体" pitchFamily="2" charset="-122"/>
            </a:endParaRPr>
          </a:p>
        </p:txBody>
      </p:sp>
      <p:sp>
        <p:nvSpPr>
          <p:cNvPr id="129" name="Text Box 8"/>
          <p:cNvSpPr txBox="1">
            <a:spLocks noChangeArrowheads="1"/>
          </p:cNvSpPr>
          <p:nvPr/>
        </p:nvSpPr>
        <p:spPr bwMode="auto">
          <a:xfrm>
            <a:off x="3059832" y="1419790"/>
            <a:ext cx="1478506" cy="288032"/>
          </a:xfrm>
          <a:prstGeom prst="rect">
            <a:avLst/>
          </a:prstGeom>
          <a:solidFill>
            <a:srgbClr val="7030A0"/>
          </a:solidFill>
          <a:ln w="9525">
            <a:noFill/>
            <a:miter lim="800000"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en-US" sz="1000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宋体" pitchFamily="2" charset="-122"/>
              </a:rPr>
              <a:t>华北</a:t>
            </a:r>
            <a:r>
              <a:rPr kumimoji="0" lang="zh-CN" altLang="en-US" sz="1000" b="1" i="0" u="none" strike="noStrike" cap="none" normalizeH="0" baseline="0" smtClean="0">
                <a:ln>
                  <a:noFill/>
                </a:ln>
                <a:solidFill>
                  <a:schemeClr val="bg1"/>
                </a:solidFill>
                <a:effectLst/>
                <a:latin typeface="华文细黑" pitchFamily="2" charset="-122"/>
                <a:ea typeface="华文细黑" pitchFamily="2" charset="-122"/>
                <a:cs typeface="宋体" pitchFamily="2" charset="-122"/>
              </a:rPr>
              <a:t>客</a:t>
            </a:r>
            <a:r>
              <a:rPr kumimoji="0" lang="zh-CN" altLang="en-US" sz="1000" b="1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华文细黑" pitchFamily="2" charset="-122"/>
                <a:ea typeface="华文细黑" pitchFamily="2" charset="-122"/>
                <a:cs typeface="宋体" pitchFamily="2" charset="-122"/>
              </a:rPr>
              <a:t>服团队</a:t>
            </a:r>
            <a:endParaRPr kumimoji="0" lang="zh-CN" sz="10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华文细黑" pitchFamily="2" charset="-122"/>
              <a:ea typeface="华文细黑" pitchFamily="2" charset="-122"/>
              <a:cs typeface="宋体" pitchFamily="2" charset="-122"/>
            </a:endParaRPr>
          </a:p>
        </p:txBody>
      </p:sp>
      <p:sp>
        <p:nvSpPr>
          <p:cNvPr id="130" name="Text Box 8"/>
          <p:cNvSpPr txBox="1">
            <a:spLocks noChangeArrowheads="1"/>
          </p:cNvSpPr>
          <p:nvPr/>
        </p:nvSpPr>
        <p:spPr bwMode="auto">
          <a:xfrm>
            <a:off x="4695626" y="1419622"/>
            <a:ext cx="1478506" cy="288032"/>
          </a:xfrm>
          <a:prstGeom prst="rect">
            <a:avLst/>
          </a:prstGeom>
          <a:solidFill>
            <a:srgbClr val="7030A0"/>
          </a:solidFill>
          <a:ln w="9525">
            <a:noFill/>
            <a:miter lim="800000"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en-US" sz="1000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宋体" pitchFamily="2" charset="-122"/>
              </a:rPr>
              <a:t>华东</a:t>
            </a:r>
            <a:r>
              <a:rPr kumimoji="0" lang="zh-CN" altLang="en-US" sz="1000" b="1" i="0" u="none" strike="noStrike" cap="none" normalizeH="0" baseline="0" smtClean="0">
                <a:ln>
                  <a:noFill/>
                </a:ln>
                <a:solidFill>
                  <a:schemeClr val="bg1"/>
                </a:solidFill>
                <a:effectLst/>
                <a:latin typeface="华文细黑" pitchFamily="2" charset="-122"/>
                <a:ea typeface="华文细黑" pitchFamily="2" charset="-122"/>
                <a:cs typeface="宋体" pitchFamily="2" charset="-122"/>
              </a:rPr>
              <a:t>客</a:t>
            </a:r>
            <a:r>
              <a:rPr kumimoji="0" lang="zh-CN" altLang="en-US" sz="1000" b="1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华文细黑" pitchFamily="2" charset="-122"/>
                <a:ea typeface="华文细黑" pitchFamily="2" charset="-122"/>
                <a:cs typeface="宋体" pitchFamily="2" charset="-122"/>
              </a:rPr>
              <a:t>服团队</a:t>
            </a:r>
            <a:endParaRPr kumimoji="0" lang="zh-CN" sz="10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华文细黑" pitchFamily="2" charset="-122"/>
              <a:ea typeface="华文细黑" pitchFamily="2" charset="-122"/>
              <a:cs typeface="宋体" pitchFamily="2" charset="-122"/>
            </a:endParaRPr>
          </a:p>
        </p:txBody>
      </p:sp>
      <p:sp>
        <p:nvSpPr>
          <p:cNvPr id="131" name="Text Box 8"/>
          <p:cNvSpPr txBox="1">
            <a:spLocks noChangeArrowheads="1"/>
          </p:cNvSpPr>
          <p:nvPr/>
        </p:nvSpPr>
        <p:spPr bwMode="auto">
          <a:xfrm>
            <a:off x="6333854" y="1419622"/>
            <a:ext cx="1478506" cy="288032"/>
          </a:xfrm>
          <a:prstGeom prst="rect">
            <a:avLst/>
          </a:prstGeom>
          <a:solidFill>
            <a:srgbClr val="7030A0"/>
          </a:solidFill>
          <a:ln w="9525">
            <a:noFill/>
            <a:miter lim="800000"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en-US" sz="1000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宋体" pitchFamily="2" charset="-122"/>
              </a:rPr>
              <a:t>京津冀</a:t>
            </a:r>
            <a:r>
              <a:rPr kumimoji="0" lang="zh-CN" altLang="en-US" sz="1000" b="1" i="0" u="none" strike="noStrike" cap="none" normalizeH="0" baseline="0" smtClean="0">
                <a:ln>
                  <a:noFill/>
                </a:ln>
                <a:solidFill>
                  <a:schemeClr val="bg1"/>
                </a:solidFill>
                <a:effectLst/>
                <a:latin typeface="华文细黑" pitchFamily="2" charset="-122"/>
                <a:ea typeface="华文细黑" pitchFamily="2" charset="-122"/>
                <a:cs typeface="宋体" pitchFamily="2" charset="-122"/>
              </a:rPr>
              <a:t>客</a:t>
            </a:r>
            <a:r>
              <a:rPr kumimoji="0" lang="zh-CN" altLang="en-US" sz="1000" b="1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华文细黑" pitchFamily="2" charset="-122"/>
                <a:ea typeface="华文细黑" pitchFamily="2" charset="-122"/>
                <a:cs typeface="宋体" pitchFamily="2" charset="-122"/>
              </a:rPr>
              <a:t>服团队</a:t>
            </a:r>
            <a:endParaRPr kumimoji="0" lang="zh-CN" sz="10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华文细黑" pitchFamily="2" charset="-122"/>
              <a:ea typeface="华文细黑" pitchFamily="2" charset="-122"/>
              <a:cs typeface="宋体" pitchFamily="2" charset="-122"/>
            </a:endParaRPr>
          </a:p>
        </p:txBody>
      </p:sp>
      <p:cxnSp>
        <p:nvCxnSpPr>
          <p:cNvPr id="132" name="曲线连接符 131"/>
          <p:cNvCxnSpPr>
            <a:stCxn id="128" idx="2"/>
            <a:endCxn id="70" idx="0"/>
          </p:cNvCxnSpPr>
          <p:nvPr/>
        </p:nvCxnSpPr>
        <p:spPr>
          <a:xfrm rot="16200000" flipH="1">
            <a:off x="3239852" y="610703"/>
            <a:ext cx="288032" cy="2481934"/>
          </a:xfrm>
          <a:prstGeom prst="curvedConnector3">
            <a:avLst/>
          </a:prstGeom>
          <a:ln w="952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曲线连接符 132"/>
          <p:cNvCxnSpPr>
            <a:stCxn id="129" idx="2"/>
            <a:endCxn id="70" idx="0"/>
          </p:cNvCxnSpPr>
          <p:nvPr/>
        </p:nvCxnSpPr>
        <p:spPr>
          <a:xfrm rot="16200000" flipH="1">
            <a:off x="4068028" y="1438879"/>
            <a:ext cx="287864" cy="825750"/>
          </a:xfrm>
          <a:prstGeom prst="curvedConnector3">
            <a:avLst>
              <a:gd name="adj1" fmla="val 50000"/>
            </a:avLst>
          </a:prstGeom>
          <a:ln w="952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曲线连接符 133"/>
          <p:cNvCxnSpPr>
            <a:stCxn id="130" idx="2"/>
            <a:endCxn id="70" idx="0"/>
          </p:cNvCxnSpPr>
          <p:nvPr/>
        </p:nvCxnSpPr>
        <p:spPr>
          <a:xfrm rot="5400000">
            <a:off x="4885841" y="1446648"/>
            <a:ext cx="288032" cy="810044"/>
          </a:xfrm>
          <a:prstGeom prst="curvedConnector3">
            <a:avLst>
              <a:gd name="adj1" fmla="val 50000"/>
            </a:avLst>
          </a:prstGeom>
          <a:ln w="952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曲线连接符 134"/>
          <p:cNvCxnSpPr>
            <a:stCxn id="131" idx="2"/>
            <a:endCxn id="70" idx="0"/>
          </p:cNvCxnSpPr>
          <p:nvPr/>
        </p:nvCxnSpPr>
        <p:spPr>
          <a:xfrm rot="5400000">
            <a:off x="5704955" y="627534"/>
            <a:ext cx="288032" cy="2448272"/>
          </a:xfrm>
          <a:prstGeom prst="curvedConnector3">
            <a:avLst>
              <a:gd name="adj1" fmla="val 50000"/>
            </a:avLst>
          </a:prstGeom>
          <a:ln w="952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36" name="组合 135"/>
          <p:cNvGrpSpPr/>
          <p:nvPr/>
        </p:nvGrpSpPr>
        <p:grpSpPr>
          <a:xfrm>
            <a:off x="448203" y="3361237"/>
            <a:ext cx="8247594" cy="1082721"/>
            <a:chOff x="448203" y="3361237"/>
            <a:chExt cx="8247594" cy="1082721"/>
          </a:xfrm>
        </p:grpSpPr>
        <p:grpSp>
          <p:nvGrpSpPr>
            <p:cNvPr id="137" name="组合 136"/>
            <p:cNvGrpSpPr/>
            <p:nvPr/>
          </p:nvGrpSpPr>
          <p:grpSpPr>
            <a:xfrm>
              <a:off x="1200226" y="3361237"/>
              <a:ext cx="6815556" cy="869401"/>
              <a:chOff x="1200226" y="3073208"/>
              <a:chExt cx="6815556" cy="869401"/>
            </a:xfrm>
          </p:grpSpPr>
          <p:grpSp>
            <p:nvGrpSpPr>
              <p:cNvPr id="146" name="组合 145"/>
              <p:cNvGrpSpPr/>
              <p:nvPr/>
            </p:nvGrpSpPr>
            <p:grpSpPr>
              <a:xfrm>
                <a:off x="1200226" y="3073208"/>
                <a:ext cx="6815556" cy="869401"/>
                <a:chOff x="1200226" y="3291012"/>
                <a:chExt cx="6815556" cy="646212"/>
              </a:xfrm>
            </p:grpSpPr>
            <p:sp>
              <p:nvSpPr>
                <p:cNvPr id="152" name="圆角矩形 121"/>
                <p:cNvSpPr/>
                <p:nvPr/>
              </p:nvSpPr>
              <p:spPr>
                <a:xfrm>
                  <a:off x="2424362" y="3582535"/>
                  <a:ext cx="923502" cy="352681"/>
                </a:xfrm>
                <a:prstGeom prst="roundRect">
                  <a:avLst/>
                </a:prstGeom>
                <a:solidFill>
                  <a:schemeClr val="bg1">
                    <a:lumMod val="85000"/>
                  </a:schemeClr>
                </a:solidFill>
              </p:spPr>
              <p:txBody>
                <a:bodyPr wrap="none" rtlCol="0" anchor="ctr">
                  <a:no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900" b="1">
                      <a:latin typeface="华文细黑" pitchFamily="2" charset="-122"/>
                      <a:ea typeface="华文细黑" pitchFamily="2" charset="-122"/>
                    </a:rPr>
                    <a:t>调度客服</a:t>
                  </a:r>
                  <a:endParaRPr lang="en-US" altLang="zh-CN" sz="900" b="1">
                    <a:latin typeface="华文细黑" pitchFamily="2" charset="-122"/>
                    <a:ea typeface="华文细黑" pitchFamily="2" charset="-122"/>
                  </a:endParaRPr>
                </a:p>
                <a:p>
                  <a:pPr algn="ctr"/>
                  <a:r>
                    <a:rPr lang="zh-CN" altLang="en-US" sz="900" b="1">
                      <a:latin typeface="华文细黑" pitchFamily="2" charset="-122"/>
                      <a:ea typeface="华文细黑" pitchFamily="2" charset="-122"/>
                    </a:rPr>
                    <a:t>分单</a:t>
                  </a:r>
                </a:p>
              </p:txBody>
            </p:sp>
            <p:sp>
              <p:nvSpPr>
                <p:cNvPr id="153" name="圆角矩形 122"/>
                <p:cNvSpPr/>
                <p:nvPr/>
              </p:nvSpPr>
              <p:spPr>
                <a:xfrm>
                  <a:off x="4782652" y="3582274"/>
                  <a:ext cx="923502" cy="352681"/>
                </a:xfrm>
                <a:prstGeom prst="roundRect">
                  <a:avLst/>
                </a:prstGeom>
                <a:solidFill>
                  <a:schemeClr val="bg1">
                    <a:lumMod val="85000"/>
                  </a:schemeClr>
                </a:solidFill>
              </p:spPr>
              <p:txBody>
                <a:bodyPr wrap="none" rtlCol="0" anchor="ctr">
                  <a:no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900" b="1">
                      <a:latin typeface="华文细黑" pitchFamily="2" charset="-122"/>
                      <a:ea typeface="华文细黑" pitchFamily="2" charset="-122"/>
                    </a:rPr>
                    <a:t>配载客服</a:t>
                  </a:r>
                  <a:endParaRPr lang="en-US" altLang="zh-CN" sz="900" b="1">
                    <a:latin typeface="华文细黑" pitchFamily="2" charset="-122"/>
                    <a:ea typeface="华文细黑" pitchFamily="2" charset="-122"/>
                  </a:endParaRPr>
                </a:p>
                <a:p>
                  <a:pPr algn="ctr"/>
                  <a:r>
                    <a:rPr lang="zh-CN" altLang="en-US" sz="900" b="1">
                      <a:latin typeface="华文细黑" pitchFamily="2" charset="-122"/>
                      <a:ea typeface="华文细黑" pitchFamily="2" charset="-122"/>
                    </a:rPr>
                    <a:t>配舱（车）</a:t>
                  </a:r>
                </a:p>
              </p:txBody>
            </p:sp>
            <p:sp>
              <p:nvSpPr>
                <p:cNvPr id="154" name="圆角矩形 126"/>
                <p:cNvSpPr/>
                <p:nvPr/>
              </p:nvSpPr>
              <p:spPr>
                <a:xfrm>
                  <a:off x="3594500" y="3584543"/>
                  <a:ext cx="923502" cy="352681"/>
                </a:xfrm>
                <a:prstGeom prst="roundRect">
                  <a:avLst/>
                </a:prstGeom>
                <a:solidFill>
                  <a:schemeClr val="bg1">
                    <a:lumMod val="85000"/>
                  </a:schemeClr>
                </a:solidFill>
              </p:spPr>
              <p:txBody>
                <a:bodyPr wrap="none" rtlCol="0" anchor="ctr">
                  <a:no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900" b="1">
                      <a:latin typeface="华文细黑" pitchFamily="2" charset="-122"/>
                      <a:ea typeface="华文细黑" pitchFamily="2" charset="-122"/>
                    </a:rPr>
                    <a:t>录单客服</a:t>
                  </a:r>
                  <a:endParaRPr lang="en-US" altLang="zh-CN" sz="900" b="1">
                    <a:latin typeface="华文细黑" pitchFamily="2" charset="-122"/>
                    <a:ea typeface="华文细黑" pitchFamily="2" charset="-122"/>
                  </a:endParaRPr>
                </a:p>
                <a:p>
                  <a:pPr algn="ctr"/>
                  <a:r>
                    <a:rPr lang="zh-CN" altLang="en-US" sz="900" b="1">
                      <a:latin typeface="华文细黑" pitchFamily="2" charset="-122"/>
                      <a:ea typeface="华文细黑" pitchFamily="2" charset="-122"/>
                    </a:rPr>
                    <a:t>录单</a:t>
                  </a:r>
                </a:p>
              </p:txBody>
            </p:sp>
            <p:sp>
              <p:nvSpPr>
                <p:cNvPr id="155" name="圆角矩形 131"/>
                <p:cNvSpPr/>
                <p:nvPr/>
              </p:nvSpPr>
              <p:spPr>
                <a:xfrm>
                  <a:off x="1200226" y="3582535"/>
                  <a:ext cx="923502" cy="352681"/>
                </a:xfrm>
                <a:prstGeom prst="roundRect">
                  <a:avLst/>
                </a:prstGeom>
                <a:solidFill>
                  <a:schemeClr val="bg1">
                    <a:lumMod val="85000"/>
                  </a:schemeClr>
                </a:solidFill>
              </p:spPr>
              <p:txBody>
                <a:bodyPr wrap="none" rtlCol="0" anchor="ctr">
                  <a:no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900" b="1">
                      <a:latin typeface="华文细黑" pitchFamily="2" charset="-122"/>
                      <a:ea typeface="华文细黑" pitchFamily="2" charset="-122"/>
                    </a:rPr>
                    <a:t>呼叫中心</a:t>
                  </a:r>
                  <a:endParaRPr lang="en-US" altLang="zh-CN" sz="900" b="1">
                    <a:latin typeface="华文细黑" pitchFamily="2" charset="-122"/>
                    <a:ea typeface="华文细黑" pitchFamily="2" charset="-122"/>
                  </a:endParaRPr>
                </a:p>
                <a:p>
                  <a:pPr algn="ctr"/>
                  <a:r>
                    <a:rPr lang="zh-CN" altLang="en-US" sz="900" b="1">
                      <a:latin typeface="华文细黑" pitchFamily="2" charset="-122"/>
                      <a:ea typeface="华文细黑" pitchFamily="2" charset="-122"/>
                    </a:rPr>
                    <a:t>下单</a:t>
                  </a:r>
                </a:p>
              </p:txBody>
            </p:sp>
            <p:sp>
              <p:nvSpPr>
                <p:cNvPr id="156" name="圆角矩形 133"/>
                <p:cNvSpPr/>
                <p:nvPr/>
              </p:nvSpPr>
              <p:spPr>
                <a:xfrm>
                  <a:off x="7092280" y="3581731"/>
                  <a:ext cx="923502" cy="352681"/>
                </a:xfrm>
                <a:prstGeom prst="roundRect">
                  <a:avLst/>
                </a:prstGeom>
                <a:solidFill>
                  <a:schemeClr val="bg1">
                    <a:lumMod val="85000"/>
                  </a:schemeClr>
                </a:solidFill>
              </p:spPr>
              <p:txBody>
                <a:bodyPr wrap="none" rtlCol="0" anchor="ctr">
                  <a:no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900" b="1">
                      <a:latin typeface="华文细黑" pitchFamily="2" charset="-122"/>
                      <a:ea typeface="华文细黑" pitchFamily="2" charset="-122"/>
                    </a:rPr>
                    <a:t>回单客服</a:t>
                  </a:r>
                </a:p>
                <a:p>
                  <a:pPr algn="ctr"/>
                  <a:r>
                    <a:rPr lang="zh-CN" altLang="en-US" sz="900" b="1">
                      <a:latin typeface="华文细黑" pitchFamily="2" charset="-122"/>
                      <a:ea typeface="华文细黑" pitchFamily="2" charset="-122"/>
                    </a:rPr>
                    <a:t>跟踪回单</a:t>
                  </a:r>
                </a:p>
              </p:txBody>
            </p:sp>
            <p:sp>
              <p:nvSpPr>
                <p:cNvPr id="157" name="圆角矩形 165"/>
                <p:cNvSpPr/>
                <p:nvPr/>
              </p:nvSpPr>
              <p:spPr>
                <a:xfrm>
                  <a:off x="5952754" y="3582504"/>
                  <a:ext cx="923502" cy="352681"/>
                </a:xfrm>
                <a:prstGeom prst="roundRect">
                  <a:avLst/>
                </a:prstGeom>
                <a:solidFill>
                  <a:schemeClr val="bg1">
                    <a:lumMod val="85000"/>
                  </a:schemeClr>
                </a:solidFill>
              </p:spPr>
              <p:txBody>
                <a:bodyPr wrap="none" rtlCol="0" anchor="ctr">
                  <a:no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900" b="1">
                      <a:latin typeface="华文细黑" pitchFamily="2" charset="-122"/>
                      <a:ea typeface="华文细黑" pitchFamily="2" charset="-122"/>
                    </a:rPr>
                    <a:t>跟单客服</a:t>
                  </a:r>
                </a:p>
                <a:p>
                  <a:pPr algn="ctr"/>
                  <a:r>
                    <a:rPr lang="zh-CN" altLang="en-US" sz="900" b="1">
                      <a:latin typeface="华文细黑" pitchFamily="2" charset="-122"/>
                      <a:ea typeface="华文细黑" pitchFamily="2" charset="-122"/>
                    </a:rPr>
                    <a:t>跟踪反馈</a:t>
                  </a:r>
                </a:p>
              </p:txBody>
            </p:sp>
            <p:sp>
              <p:nvSpPr>
                <p:cNvPr id="158" name="下箭头 157"/>
                <p:cNvSpPr/>
                <p:nvPr/>
              </p:nvSpPr>
              <p:spPr>
                <a:xfrm>
                  <a:off x="1561985" y="3291012"/>
                  <a:ext cx="129695" cy="216024"/>
                </a:xfrm>
                <a:prstGeom prst="downArrow">
                  <a:avLst/>
                </a:prstGeom>
                <a:solidFill>
                  <a:schemeClr val="bg1">
                    <a:lumMod val="75000"/>
                  </a:schemeClr>
                </a:solidFill>
                <a:ln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FFFFFF"/>
                      </a:solidFill>
                      <a:latin typeface="Calibri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FFFFFF"/>
                      </a:solidFill>
                      <a:latin typeface="Calibri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FFFFFF"/>
                      </a:solidFill>
                      <a:latin typeface="Calibri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FFFFFF"/>
                      </a:solidFill>
                      <a:latin typeface="Calibri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FFFFFF"/>
                      </a:solidFill>
                      <a:latin typeface="Calibri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rgbClr val="FFFFFF"/>
                      </a:solidFill>
                      <a:latin typeface="Calibri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rgbClr val="FFFFFF"/>
                      </a:solidFill>
                      <a:latin typeface="Calibri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rgbClr val="FFFFFF"/>
                      </a:solidFill>
                      <a:latin typeface="Calibri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rgbClr val="FFFFFF"/>
                      </a:solidFill>
                      <a:latin typeface="Calibri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1400" smtClean="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  <p:sp>
              <p:nvSpPr>
                <p:cNvPr id="159" name="下箭头 158"/>
                <p:cNvSpPr/>
                <p:nvPr/>
              </p:nvSpPr>
              <p:spPr>
                <a:xfrm>
                  <a:off x="2712780" y="3291012"/>
                  <a:ext cx="129695" cy="216024"/>
                </a:xfrm>
                <a:prstGeom prst="downArrow">
                  <a:avLst/>
                </a:prstGeom>
                <a:solidFill>
                  <a:schemeClr val="bg1">
                    <a:lumMod val="75000"/>
                  </a:schemeClr>
                </a:solidFill>
                <a:ln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FFFFFF"/>
                      </a:solidFill>
                      <a:latin typeface="Calibri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FFFFFF"/>
                      </a:solidFill>
                      <a:latin typeface="Calibri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FFFFFF"/>
                      </a:solidFill>
                      <a:latin typeface="Calibri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FFFFFF"/>
                      </a:solidFill>
                      <a:latin typeface="Calibri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FFFFFF"/>
                      </a:solidFill>
                      <a:latin typeface="Calibri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rgbClr val="FFFFFF"/>
                      </a:solidFill>
                      <a:latin typeface="Calibri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rgbClr val="FFFFFF"/>
                      </a:solidFill>
                      <a:latin typeface="Calibri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rgbClr val="FFFFFF"/>
                      </a:solidFill>
                      <a:latin typeface="Calibri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rgbClr val="FFFFFF"/>
                      </a:solidFill>
                      <a:latin typeface="Calibri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1400" smtClean="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  <p:sp>
              <p:nvSpPr>
                <p:cNvPr id="160" name="下箭头 159"/>
                <p:cNvSpPr/>
                <p:nvPr/>
              </p:nvSpPr>
              <p:spPr>
                <a:xfrm>
                  <a:off x="3913744" y="3291012"/>
                  <a:ext cx="129695" cy="216024"/>
                </a:xfrm>
                <a:prstGeom prst="downArrow">
                  <a:avLst/>
                </a:prstGeom>
                <a:solidFill>
                  <a:schemeClr val="bg1">
                    <a:lumMod val="75000"/>
                  </a:schemeClr>
                </a:solidFill>
                <a:ln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FFFFFF"/>
                      </a:solidFill>
                      <a:latin typeface="Calibri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FFFFFF"/>
                      </a:solidFill>
                      <a:latin typeface="Calibri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FFFFFF"/>
                      </a:solidFill>
                      <a:latin typeface="Calibri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FFFFFF"/>
                      </a:solidFill>
                      <a:latin typeface="Calibri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FFFFFF"/>
                      </a:solidFill>
                      <a:latin typeface="Calibri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rgbClr val="FFFFFF"/>
                      </a:solidFill>
                      <a:latin typeface="Calibri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rgbClr val="FFFFFF"/>
                      </a:solidFill>
                      <a:latin typeface="Calibri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rgbClr val="FFFFFF"/>
                      </a:solidFill>
                      <a:latin typeface="Calibri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rgbClr val="FFFFFF"/>
                      </a:solidFill>
                      <a:latin typeface="Calibri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1400" smtClean="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  <p:sp>
              <p:nvSpPr>
                <p:cNvPr id="161" name="下箭头 160"/>
                <p:cNvSpPr/>
                <p:nvPr/>
              </p:nvSpPr>
              <p:spPr>
                <a:xfrm>
                  <a:off x="5114708" y="3291012"/>
                  <a:ext cx="129695" cy="216024"/>
                </a:xfrm>
                <a:prstGeom prst="downArrow">
                  <a:avLst/>
                </a:prstGeom>
                <a:solidFill>
                  <a:schemeClr val="bg1">
                    <a:lumMod val="75000"/>
                  </a:schemeClr>
                </a:solidFill>
                <a:ln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FFFFFF"/>
                      </a:solidFill>
                      <a:latin typeface="Calibri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FFFFFF"/>
                      </a:solidFill>
                      <a:latin typeface="Calibri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FFFFFF"/>
                      </a:solidFill>
                      <a:latin typeface="Calibri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FFFFFF"/>
                      </a:solidFill>
                      <a:latin typeface="Calibri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FFFFFF"/>
                      </a:solidFill>
                      <a:latin typeface="Calibri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rgbClr val="FFFFFF"/>
                      </a:solidFill>
                      <a:latin typeface="Calibri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rgbClr val="FFFFFF"/>
                      </a:solidFill>
                      <a:latin typeface="Calibri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rgbClr val="FFFFFF"/>
                      </a:solidFill>
                      <a:latin typeface="Calibri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rgbClr val="FFFFFF"/>
                      </a:solidFill>
                      <a:latin typeface="Calibri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1400" smtClean="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  <p:sp>
              <p:nvSpPr>
                <p:cNvPr id="162" name="下箭头 161"/>
                <p:cNvSpPr/>
                <p:nvPr/>
              </p:nvSpPr>
              <p:spPr>
                <a:xfrm>
                  <a:off x="6315672" y="3291012"/>
                  <a:ext cx="129695" cy="216024"/>
                </a:xfrm>
                <a:prstGeom prst="downArrow">
                  <a:avLst/>
                </a:prstGeom>
                <a:solidFill>
                  <a:schemeClr val="bg1">
                    <a:lumMod val="75000"/>
                  </a:schemeClr>
                </a:solidFill>
                <a:ln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FFFFFF"/>
                      </a:solidFill>
                      <a:latin typeface="Calibri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FFFFFF"/>
                      </a:solidFill>
                      <a:latin typeface="Calibri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FFFFFF"/>
                      </a:solidFill>
                      <a:latin typeface="Calibri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FFFFFF"/>
                      </a:solidFill>
                      <a:latin typeface="Calibri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FFFFFF"/>
                      </a:solidFill>
                      <a:latin typeface="Calibri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rgbClr val="FFFFFF"/>
                      </a:solidFill>
                      <a:latin typeface="Calibri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rgbClr val="FFFFFF"/>
                      </a:solidFill>
                      <a:latin typeface="Calibri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rgbClr val="FFFFFF"/>
                      </a:solidFill>
                      <a:latin typeface="Calibri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rgbClr val="FFFFFF"/>
                      </a:solidFill>
                      <a:latin typeface="Calibri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1400" smtClean="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  <p:sp>
              <p:nvSpPr>
                <p:cNvPr id="163" name="下箭头 162"/>
                <p:cNvSpPr/>
                <p:nvPr/>
              </p:nvSpPr>
              <p:spPr>
                <a:xfrm>
                  <a:off x="7516636" y="3291012"/>
                  <a:ext cx="129695" cy="216024"/>
                </a:xfrm>
                <a:prstGeom prst="downArrow">
                  <a:avLst/>
                </a:prstGeom>
                <a:solidFill>
                  <a:schemeClr val="bg1">
                    <a:lumMod val="75000"/>
                  </a:schemeClr>
                </a:solidFill>
                <a:ln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FFFFFF"/>
                      </a:solidFill>
                      <a:latin typeface="Calibri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FFFFFF"/>
                      </a:solidFill>
                      <a:latin typeface="Calibri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FFFFFF"/>
                      </a:solidFill>
                      <a:latin typeface="Calibri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FFFFFF"/>
                      </a:solidFill>
                      <a:latin typeface="Calibri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FFFFFF"/>
                      </a:solidFill>
                      <a:latin typeface="Calibri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rgbClr val="FFFFFF"/>
                      </a:solidFill>
                      <a:latin typeface="Calibri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rgbClr val="FFFFFF"/>
                      </a:solidFill>
                      <a:latin typeface="Calibri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rgbClr val="FFFFFF"/>
                      </a:solidFill>
                      <a:latin typeface="Calibri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rgbClr val="FFFFFF"/>
                      </a:solidFill>
                      <a:latin typeface="Calibri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1400" smtClean="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</p:grpSp>
          <p:sp>
            <p:nvSpPr>
              <p:cNvPr id="147" name="下箭头 146"/>
              <p:cNvSpPr/>
              <p:nvPr/>
            </p:nvSpPr>
            <p:spPr>
              <a:xfrm rot="16200000">
                <a:off x="2166590" y="3622723"/>
                <a:ext cx="216879" cy="129444"/>
              </a:xfrm>
              <a:prstGeom prst="downArrow">
                <a:avLst/>
              </a:prstGeom>
              <a:solidFill>
                <a:schemeClr val="bg1">
                  <a:lumMod val="75000"/>
                </a:schemeClr>
              </a:solidFill>
              <a:ln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 sz="1400" smtClean="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48" name="下箭头 147"/>
              <p:cNvSpPr/>
              <p:nvPr/>
            </p:nvSpPr>
            <p:spPr>
              <a:xfrm rot="16200000">
                <a:off x="3376155" y="3632865"/>
                <a:ext cx="216879" cy="129444"/>
              </a:xfrm>
              <a:prstGeom prst="downArrow">
                <a:avLst/>
              </a:prstGeom>
              <a:solidFill>
                <a:schemeClr val="bg1">
                  <a:lumMod val="75000"/>
                </a:schemeClr>
              </a:solidFill>
              <a:ln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 sz="1400" smtClean="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49" name="下箭头 148"/>
              <p:cNvSpPr/>
              <p:nvPr/>
            </p:nvSpPr>
            <p:spPr>
              <a:xfrm rot="16200000">
                <a:off x="4552635" y="3637937"/>
                <a:ext cx="216879" cy="129444"/>
              </a:xfrm>
              <a:prstGeom prst="downArrow">
                <a:avLst/>
              </a:prstGeom>
              <a:solidFill>
                <a:schemeClr val="bg1">
                  <a:lumMod val="75000"/>
                </a:schemeClr>
              </a:solidFill>
              <a:ln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 sz="1400" smtClean="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50" name="下箭头 149"/>
              <p:cNvSpPr/>
              <p:nvPr/>
            </p:nvSpPr>
            <p:spPr>
              <a:xfrm rot="16200000">
                <a:off x="5723056" y="3632864"/>
                <a:ext cx="216879" cy="129444"/>
              </a:xfrm>
              <a:prstGeom prst="downArrow">
                <a:avLst/>
              </a:prstGeom>
              <a:solidFill>
                <a:schemeClr val="bg1">
                  <a:lumMod val="75000"/>
                </a:schemeClr>
              </a:solidFill>
              <a:ln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 sz="1400" smtClean="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51" name="下箭头 150"/>
              <p:cNvSpPr/>
              <p:nvPr/>
            </p:nvSpPr>
            <p:spPr>
              <a:xfrm rot="16200000">
                <a:off x="6890680" y="3622724"/>
                <a:ext cx="216879" cy="129444"/>
              </a:xfrm>
              <a:prstGeom prst="downArrow">
                <a:avLst/>
              </a:prstGeom>
              <a:solidFill>
                <a:schemeClr val="bg1">
                  <a:lumMod val="75000"/>
                </a:schemeClr>
              </a:solidFill>
              <a:ln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 sz="1400" smtClean="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grpSp>
          <p:nvGrpSpPr>
            <p:cNvPr id="138" name="组合 137"/>
            <p:cNvGrpSpPr/>
            <p:nvPr/>
          </p:nvGrpSpPr>
          <p:grpSpPr>
            <a:xfrm>
              <a:off x="448203" y="3643200"/>
              <a:ext cx="451389" cy="800758"/>
              <a:chOff x="4024535" y="3485652"/>
              <a:chExt cx="451389" cy="800758"/>
            </a:xfrm>
          </p:grpSpPr>
          <p:pic>
            <p:nvPicPr>
              <p:cNvPr id="144" name="Picture 3" descr="F:\新建文件夹\business-professor.png"/>
              <p:cNvPicPr>
                <a:picLocks noChangeAspect="1" noChangeArrowheads="1"/>
              </p:cNvPicPr>
              <p:nvPr/>
            </p:nvPicPr>
            <p:blipFill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4074054" y="3485652"/>
                <a:ext cx="350745" cy="56187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45" name="Text Box 2"/>
              <p:cNvSpPr txBox="1">
                <a:spLocks noChangeArrowheads="1"/>
              </p:cNvSpPr>
              <p:nvPr/>
            </p:nvSpPr>
            <p:spPr bwMode="auto">
              <a:xfrm>
                <a:off x="4024535" y="4070966"/>
                <a:ext cx="451389" cy="215444"/>
              </a:xfrm>
              <a:prstGeom prst="rect">
                <a:avLst/>
              </a:prstGeom>
              <a:noFill/>
              <a:ln>
                <a:noFill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marL="0" marR="0" lvl="0" indent="0" algn="just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r>
                  <a:rPr kumimoji="0" lang="zh-CN" altLang="en-US" sz="800" b="1" i="0" u="none" strike="noStrike" cap="none" normalizeH="0" baseline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华文细黑" pitchFamily="2" charset="-122"/>
                    <a:ea typeface="华文细黑" pitchFamily="2" charset="-122"/>
                  </a:rPr>
                  <a:t>客户</a:t>
                </a:r>
                <a:endParaRPr kumimoji="0" lang="zh-CN" altLang="zh-CN" sz="800" b="1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华文细黑" pitchFamily="2" charset="-122"/>
                  <a:ea typeface="华文细黑" pitchFamily="2" charset="-122"/>
                </a:endParaRPr>
              </a:p>
            </p:txBody>
          </p:sp>
        </p:grpSp>
        <p:grpSp>
          <p:nvGrpSpPr>
            <p:cNvPr id="139" name="组合 138"/>
            <p:cNvGrpSpPr/>
            <p:nvPr/>
          </p:nvGrpSpPr>
          <p:grpSpPr>
            <a:xfrm>
              <a:off x="8244408" y="3600092"/>
              <a:ext cx="451389" cy="800758"/>
              <a:chOff x="4024535" y="3485652"/>
              <a:chExt cx="451389" cy="800758"/>
            </a:xfrm>
          </p:grpSpPr>
          <p:pic>
            <p:nvPicPr>
              <p:cNvPr id="142" name="Picture 3" descr="F:\新建文件夹\business-professor.png"/>
              <p:cNvPicPr>
                <a:picLocks noChangeAspect="1" noChangeArrowheads="1"/>
              </p:cNvPicPr>
              <p:nvPr/>
            </p:nvPicPr>
            <p:blipFill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4074054" y="3485652"/>
                <a:ext cx="350745" cy="56187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43" name="Text Box 2"/>
              <p:cNvSpPr txBox="1">
                <a:spLocks noChangeArrowheads="1"/>
              </p:cNvSpPr>
              <p:nvPr/>
            </p:nvSpPr>
            <p:spPr bwMode="auto">
              <a:xfrm>
                <a:off x="4024535" y="4070966"/>
                <a:ext cx="451389" cy="215444"/>
              </a:xfrm>
              <a:prstGeom prst="rect">
                <a:avLst/>
              </a:prstGeom>
              <a:noFill/>
              <a:ln>
                <a:noFill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marL="0" marR="0" lvl="0" indent="0" algn="just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r>
                  <a:rPr kumimoji="0" lang="zh-CN" altLang="en-US" sz="800" b="1" i="0" u="none" strike="noStrike" cap="none" normalizeH="0" baseline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华文细黑" pitchFamily="2" charset="-122"/>
                    <a:ea typeface="华文细黑" pitchFamily="2" charset="-122"/>
                  </a:rPr>
                  <a:t>客户</a:t>
                </a:r>
                <a:endParaRPr kumimoji="0" lang="zh-CN" altLang="zh-CN" sz="800" b="1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华文细黑" pitchFamily="2" charset="-122"/>
                  <a:ea typeface="华文细黑" pitchFamily="2" charset="-122"/>
                </a:endParaRPr>
              </a:p>
            </p:txBody>
          </p:sp>
        </p:grpSp>
        <p:sp>
          <p:nvSpPr>
            <p:cNvPr id="140" name="下箭头 139"/>
            <p:cNvSpPr/>
            <p:nvPr/>
          </p:nvSpPr>
          <p:spPr>
            <a:xfrm rot="16200000">
              <a:off x="927883" y="3911612"/>
              <a:ext cx="216879" cy="129444"/>
            </a:xfrm>
            <a:prstGeom prst="downArrow">
              <a:avLst/>
            </a:prstGeom>
            <a:solidFill>
              <a:schemeClr val="bg1">
                <a:lumMod val="75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1400" smtClean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41" name="下箭头 140"/>
            <p:cNvSpPr/>
            <p:nvPr/>
          </p:nvSpPr>
          <p:spPr>
            <a:xfrm rot="16200000">
              <a:off x="8071246" y="3911612"/>
              <a:ext cx="216879" cy="129444"/>
            </a:xfrm>
            <a:prstGeom prst="downArrow">
              <a:avLst/>
            </a:prstGeom>
            <a:solidFill>
              <a:schemeClr val="bg1">
                <a:lumMod val="75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1400" smtClean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164" name="Text Box 2"/>
          <p:cNvSpPr txBox="1">
            <a:spLocks noChangeArrowheads="1"/>
          </p:cNvSpPr>
          <p:nvPr/>
        </p:nvSpPr>
        <p:spPr bwMode="auto">
          <a:xfrm>
            <a:off x="4233223" y="1702047"/>
            <a:ext cx="726258" cy="215444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8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华文细黑" pitchFamily="2" charset="-122"/>
                <a:ea typeface="华文细黑" pitchFamily="2" charset="-122"/>
              </a:rPr>
              <a:t>区域集中制</a:t>
            </a:r>
            <a:endParaRPr kumimoji="0" lang="zh-CN" altLang="zh-CN" sz="8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华文细黑" pitchFamily="2" charset="-122"/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86552825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https://d.book118.com/797005130025006033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THINKCELLSHAPEDONOTDELETE" val="thinkcellActiveDocDoNotDelete"/>
</p:tagLst>
</file>

<file path=ppt/tags/tag2.xml><?xml version="1.0" encoding="utf-8"?>
<p:tagLst xmlns:p="http://schemas.openxmlformats.org/presentationml/2006/main">
  <p:tag name="DATE" val="2016/6/17 17:26:55"/>
  <p:tag name="STYLE" val="AcnSubjectTitle"/>
</p:tagLst>
</file>

<file path=ppt/tags/tag3.xml><?xml version="1.0" encoding="utf-8"?>
<p:tagLst xmlns:p="http://schemas.openxmlformats.org/presentationml/2006/main">
  <p:tag name="DATE" val="2016/6/17 17:26:55"/>
  <p:tag name="STYLE" val="AcnFootnote"/>
</p:tagLst>
</file>

<file path=ppt/tags/tag4.xml><?xml version="1.0" encoding="utf-8"?>
<p:tagLst xmlns:p="http://schemas.openxmlformats.org/presentationml/2006/main">
  <p:tag name="THINKCELLSHAPEDONOTDELETE" val="pV7ahXPpBJ0aQEBEnABqTLw"/>
</p:tagLst>
</file>

<file path=ppt/tags/tag5.xml><?xml version="1.0" encoding="utf-8"?>
<p:tagLst xmlns:p="http://schemas.openxmlformats.org/presentationml/2006/main">
  <p:tag name="THINKCELLSHAPEDONOTDELETE" val="pV7ahXPpBJ0aQEBEnABqTLw"/>
</p:tagLst>
</file>

<file path=ppt/tags/tag6.xml><?xml version="1.0" encoding="utf-8"?>
<p:tagLst xmlns:p="http://schemas.openxmlformats.org/presentationml/2006/main">
  <p:tag name="THINKCELLSHAPEDONOTDELETE" val="pV7ahXPpBJ0aQEBEnABqTLw"/>
</p:tagLst>
</file>

<file path=ppt/tags/tag7.xml><?xml version="1.0" encoding="utf-8"?>
<p:tagLst xmlns:p="http://schemas.openxmlformats.org/presentationml/2006/main">
  <p:tag name="THINKCELLSHAPEDONOTDELETE" val="pV7ahXPpBJ0aQEBEnABqTLw"/>
</p:tagLst>
</file>

<file path=ppt/tags/tag8.xml><?xml version="1.0" encoding="utf-8"?>
<p:tagLst xmlns:p="http://schemas.openxmlformats.org/presentationml/2006/main">
  <p:tag name="THINKCELLSHAPEDONOTDELETE" val="peIhd68hmjkuiB7FczIt3uw"/>
</p:tagLst>
</file>

<file path=ppt/tags/tag9.xml><?xml version="1.0" encoding="utf-8"?>
<p:tagLst xmlns:p="http://schemas.openxmlformats.org/presentationml/2006/main">
  <p:tag name="THINKCELLSHAPEDONOTDELETE" val="pdw3zkN4lZUafxniGcbBZnQ"/>
</p:tagLst>
</file>

<file path=ppt/tags/tag10.xml><?xml version="1.0" encoding="utf-8"?>
<p:tagLst xmlns:p="http://schemas.openxmlformats.org/presentationml/2006/main">
  <p:tag name="THINKCELLSHAPEDONOTDELETE" val="pShtIBdjInUqsXR5_7avI7Q"/>
</p:tagLst>
</file>

<file path=ppt/tags/tag11.xml><?xml version="1.0" encoding="utf-8"?>
<p:tagLst xmlns:p="http://schemas.openxmlformats.org/presentationml/2006/main">
  <p:tag name="THINKCELLSHAPEDONOTDELETE" val="pU_q2gZt5rkiuqAsoOWFoMA"/>
</p:tagLst>
</file>

<file path=ppt/tags/tag12.xml><?xml version="1.0" encoding="utf-8"?>
<p:tagLst xmlns:p="http://schemas.openxmlformats.org/presentationml/2006/main">
  <p:tag name="THINKCELLSHAPEDONOTDELETE" val="pyuLAGfeJMECIEaW1tRicGw"/>
</p:tagLst>
</file>

<file path=ppt/tags/tag13.xml><?xml version="1.0" encoding="utf-8"?>
<p:tagLst xmlns:p="http://schemas.openxmlformats.org/presentationml/2006/main">
  <p:tag name="THINKCELLSHAPEDONOTDELETE" val="po7BPwJA2BEODkRb2loVJpg"/>
</p:tagLst>
</file>

<file path=ppt/tags/tag14.xml><?xml version="1.0" encoding="utf-8"?>
<p:tagLst xmlns:p="http://schemas.openxmlformats.org/presentationml/2006/main">
  <p:tag name="THINKCELLSHAPEDONOTDELETE" val="p.3YSkiIh4E2FdZD4AM34.w"/>
</p:tagLst>
</file>

<file path=ppt/tags/tag15.xml><?xml version="1.0" encoding="utf-8"?>
<p:tagLst xmlns:p="http://schemas.openxmlformats.org/presentationml/2006/main">
  <p:tag name="THINKCELLSHAPEDONOTDELETE" val="p8eGf4SD2aU2yxL1ijSa9yQ"/>
</p:tagLst>
</file>

<file path=ppt/tags/tag16.xml><?xml version="1.0" encoding="utf-8"?>
<p:tagLst xmlns:p="http://schemas.openxmlformats.org/presentationml/2006/main">
  <p:tag name="THINKCELLSHAPEDONOTDELETE" val="p4glf6zjfsEGDE7TUdA2UVw"/>
</p:tagLst>
</file>

<file path=ppt/tags/tag17.xml><?xml version="1.0" encoding="utf-8"?>
<p:tagLst xmlns:p="http://schemas.openxmlformats.org/presentationml/2006/main">
  <p:tag name="THINKCELLSHAPEDONOTDELETE" val="pgBTlAnYAAkuf8FDf4Yc8XQ"/>
</p:tagLst>
</file>

<file path=ppt/tags/tag18.xml><?xml version="1.0" encoding="utf-8"?>
<p:tagLst xmlns:p="http://schemas.openxmlformats.org/presentationml/2006/main">
  <p:tag name="THINKCELLSHAPEDONOTDELETE" val="p97JPTODTRUGUyyZetv_MZA"/>
</p:tagLst>
</file>

<file path=ppt/tags/tag19.xml><?xml version="1.0" encoding="utf-8"?>
<p:tagLst xmlns:p="http://schemas.openxmlformats.org/presentationml/2006/main">
  <p:tag name="THINKCELLSHAPEDONOTDELETE" val="p2JkO_Jw7XEOoYPgiUASyrQ"/>
</p:tagLst>
</file>

<file path=ppt/tags/tag20.xml><?xml version="1.0" encoding="utf-8"?>
<p:tagLst xmlns:p="http://schemas.openxmlformats.org/presentationml/2006/main">
  <p:tag name="THINKCELLSHAPEDONOTDELETE" val="pwDwLC8dLy0GK6J7vLcOrRQ"/>
</p:tagLst>
</file>

<file path=ppt/tags/tag21.xml><?xml version="1.0" encoding="utf-8"?>
<p:tagLst xmlns:p="http://schemas.openxmlformats.org/presentationml/2006/main">
  <p:tag name="THINKCELLSHAPEDONOTDELETE" val="phVHpvFVRU0ennCzu1pFzxw"/>
</p:tagLst>
</file>

<file path=ppt/tags/tag22.xml><?xml version="1.0" encoding="utf-8"?>
<p:tagLst xmlns:p="http://schemas.openxmlformats.org/presentationml/2006/main">
  <p:tag name="THINKCELLSHAPEDONOTDELETE" val="pHufScJ3Su0.uZ43nXWEKsw"/>
</p:tagLst>
</file>

<file path=ppt/tags/tag23.xml><?xml version="1.0" encoding="utf-8"?>
<p:tagLst xmlns:p="http://schemas.openxmlformats.org/presentationml/2006/main">
  <p:tag name="THINKCELLSHAPEDONOTDELETE" val="pl9EQ3fSRf0uiBPiJd3tWjw"/>
</p:tagLst>
</file>

<file path=ppt/tags/tag24.xml><?xml version="1.0" encoding="utf-8"?>
<p:tagLst xmlns:p="http://schemas.openxmlformats.org/presentationml/2006/main">
  <p:tag name="THINKCELLSHAPEDONOTDELETE" val="pRn98kX2NR0Cg6F50OVgJAQ"/>
</p:tagLst>
</file>

<file path=ppt/tags/tag25.xml><?xml version="1.0" encoding="utf-8"?>
<p:tagLst xmlns:p="http://schemas.openxmlformats.org/presentationml/2006/main">
  <p:tag name="THINKCELLSHAPEDONOTDELETE" val="pQ1eQwGeG8kac3l3VtHh54w"/>
</p:tagLst>
</file>

<file path=ppt/tags/tag26.xml><?xml version="1.0" encoding="utf-8"?>
<p:tagLst xmlns:p="http://schemas.openxmlformats.org/presentationml/2006/main">
  <p:tag name="THINKCELLSHAPEDONOTDELETE" val="p1YRUnwyo.0i8fRL.0VRGUA"/>
</p:tagLst>
</file>

<file path=ppt/tags/tag27.xml><?xml version="1.0" encoding="utf-8"?>
<p:tagLst xmlns:p="http://schemas.openxmlformats.org/presentationml/2006/main">
  <p:tag name="THINKCELLSHAPEDONOTDELETE" val="pXWMaCKG3.kK8fhvNho_PDg"/>
</p:tagLst>
</file>

<file path=ppt/tags/tag28.xml><?xml version="1.0" encoding="utf-8"?>
<p:tagLst xmlns:p="http://schemas.openxmlformats.org/presentationml/2006/main">
  <p:tag name="THINKCELLSHAPEDONOTDELETE" val="pFQszBQxn7UOcI_0RRS1uFw"/>
</p:tagLst>
</file>

<file path=ppt/tags/tag29.xml><?xml version="1.0" encoding="utf-8"?>
<p:tagLst xmlns:p="http://schemas.openxmlformats.org/presentationml/2006/main">
  <p:tag name="THINKCELLSHAPEDONOTDELETE" val="pVIuIWEDZ9UuY6umD1bB1NQ"/>
</p:tagLst>
</file>

<file path=ppt/tags/tag30.xml><?xml version="1.0" encoding="utf-8"?>
<p:tagLst xmlns:p="http://schemas.openxmlformats.org/presentationml/2006/main">
  <p:tag name="THINKCELLSHAPEDONOTDELETE" val="poyeQLeY6L02.hMUPehdHkw"/>
</p:tagLst>
</file>

<file path=ppt/tags/tag31.xml><?xml version="1.0" encoding="utf-8"?>
<p:tagLst xmlns:p="http://schemas.openxmlformats.org/presentationml/2006/main">
  <p:tag name="THINKCELLSHAPEDONOTDELETE" val="p.pqNQOPwdk.gLybxiEXLQA"/>
</p:tagLst>
</file>

<file path=ppt/tags/tag32.xml><?xml version="1.0" encoding="utf-8"?>
<p:tagLst xmlns:p="http://schemas.openxmlformats.org/presentationml/2006/main">
  <p:tag name="THINKCELLSHAPEDONOTDELETE" val="pHy6ogB8eN0WxKVB4Hlxv8g"/>
</p:tagLst>
</file>

<file path=ppt/tags/tag33.xml><?xml version="1.0" encoding="utf-8"?>
<p:tagLst xmlns:p="http://schemas.openxmlformats.org/presentationml/2006/main">
  <p:tag name="THINKCELLSHAPEDONOTDELETE" val="pnnrqtcfIgUOkppNCcsp72g"/>
</p:tagLst>
</file>

<file path=ppt/tags/tag34.xml><?xml version="1.0" encoding="utf-8"?>
<p:tagLst xmlns:p="http://schemas.openxmlformats.org/presentationml/2006/main">
  <p:tag name="THINKCELLSHAPEDONOTDELETE" val="pEeJB00uDJUixy16rHqcr3Q"/>
</p:tagLst>
</file>

<file path=ppt/tags/tag35.xml><?xml version="1.0" encoding="utf-8"?>
<p:tagLst xmlns:p="http://schemas.openxmlformats.org/presentationml/2006/main">
  <p:tag name="THINKCELLSHAPEDONOTDELETE" val="pRzUgyaiKxkmkLYCWtiq.qQ"/>
</p:tagLst>
</file>

<file path=ppt/tags/tag36.xml><?xml version="1.0" encoding="utf-8"?>
<p:tagLst xmlns:p="http://schemas.openxmlformats.org/presentationml/2006/main">
  <p:tag name="THINKCELLSHAPEDONOTDELETE" val="plVciwQO7v0y2Oqg1kuocsA"/>
</p:tagLst>
</file>

<file path=ppt/tags/tag37.xml><?xml version="1.0" encoding="utf-8"?>
<p:tagLst xmlns:p="http://schemas.openxmlformats.org/presentationml/2006/main">
  <p:tag name="THINKCELLSHAPEDONOTDELETE" val="pGhq_GUSTvEeGKeCJt7KMww"/>
</p:tagLst>
</file>

<file path=ppt/tags/tag38.xml><?xml version="1.0" encoding="utf-8"?>
<p:tagLst xmlns:p="http://schemas.openxmlformats.org/presentationml/2006/main">
  <p:tag name="THINKCELLSHAPEDONOTDELETE" val="pjnd3Z.SJy0y1FzDQyrivCQ"/>
</p:tagLst>
</file>

<file path=ppt/tags/tag39.xml><?xml version="1.0" encoding="utf-8"?>
<p:tagLst xmlns:p="http://schemas.openxmlformats.org/presentationml/2006/main">
  <p:tag name="THINKCELLSHAPEDONOTDELETE" val="p7rB_mMTQyUyAZEBk5uooSg"/>
</p:tagLst>
</file>

<file path=ppt/tags/tag40.xml><?xml version="1.0" encoding="utf-8"?>
<p:tagLst xmlns:p="http://schemas.openxmlformats.org/presentationml/2006/main">
  <p:tag name="THINKCELLSHAPEDONOTDELETE" val="pa0XsLKpyO0aRX8RbUHLQiw"/>
</p:tagLst>
</file>

<file path=ppt/tags/tag41.xml><?xml version="1.0" encoding="utf-8"?>
<p:tagLst xmlns:p="http://schemas.openxmlformats.org/presentationml/2006/main">
  <p:tag name="THINKCELLSHAPEDONOTDELETE" val="p0vAhqfP6vUae8WV3MRREVQ"/>
</p:tagLst>
</file>

<file path=ppt/tags/tag42.xml><?xml version="1.0" encoding="utf-8"?>
<p:tagLst xmlns:p="http://schemas.openxmlformats.org/presentationml/2006/main">
  <p:tag name="THINKCELLSHAPEDONOTDELETE" val="puw9x80YDUEeCBT8SCYgp5Q"/>
</p:tagLst>
</file>

<file path=ppt/tags/tag43.xml><?xml version="1.0" encoding="utf-8"?>
<p:tagLst xmlns:p="http://schemas.openxmlformats.org/presentationml/2006/main">
  <p:tag name="THINKCELLSHAPEDONOTDELETE" val="pn0QQ3V.WH0agPQgQ22hSgg"/>
</p:tagLst>
</file>

<file path=ppt/tags/tag44.xml><?xml version="1.0" encoding="utf-8"?>
<p:tagLst xmlns:p="http://schemas.openxmlformats.org/presentationml/2006/main">
  <p:tag name="THINKCELLSHAPEDONOTDELETE" val="paWPh1DLCpEC_sWk7hLNZCQ"/>
</p:tagLst>
</file>

<file path=ppt/tags/tag45.xml><?xml version="1.0" encoding="utf-8"?>
<p:tagLst xmlns:p="http://schemas.openxmlformats.org/presentationml/2006/main">
  <p:tag name="THINKCELLSHAPEDONOTDELETE" val="p6zJryJYwDkqjjSAR62va1g"/>
</p:tagLst>
</file>

<file path=ppt/tags/tag46.xml><?xml version="1.0" encoding="utf-8"?>
<p:tagLst xmlns:p="http://schemas.openxmlformats.org/presentationml/2006/main">
  <p:tag name="THINKCELLSHAPEDONOTDELETE" val="pdsX.Q.DrFUe5EpzXYFe1Sw"/>
</p:tagLst>
</file>

<file path=ppt/tags/tag47.xml><?xml version="1.0" encoding="utf-8"?>
<p:tagLst xmlns:p="http://schemas.openxmlformats.org/presentationml/2006/main">
  <p:tag name="THINKCELLSHAPEDONOTDELETE" val="pJvh3j3RetEybu2DVb_1JTw"/>
</p:tagLst>
</file>

<file path=ppt/tags/tag48.xml><?xml version="1.0" encoding="utf-8"?>
<p:tagLst xmlns:p="http://schemas.openxmlformats.org/presentationml/2006/main">
  <p:tag name="THINKCELLSHAPEDONOTDELETE" val="pgMCo8AarwkmFEtKjpFT6yA"/>
</p:tagLst>
</file>

<file path=ppt/tags/tag49.xml><?xml version="1.0" encoding="utf-8"?>
<p:tagLst xmlns:p="http://schemas.openxmlformats.org/presentationml/2006/main">
  <p:tag name="THINKCELLSHAPEDONOTDELETE" val="psuzuZeWc406FrT1OBrOe1Q"/>
</p:tagLst>
</file>

<file path=ppt/tags/tag50.xml><?xml version="1.0" encoding="utf-8"?>
<p:tagLst xmlns:p="http://schemas.openxmlformats.org/presentationml/2006/main">
  <p:tag name="THINKCELLSHAPEDONOTDELETE" val="pYrv3aRPs0kmyLFJCkQtUHg"/>
</p:tagLst>
</file>

<file path=ppt/tags/tag51.xml><?xml version="1.0" encoding="utf-8"?>
<p:tagLst xmlns:p="http://schemas.openxmlformats.org/presentationml/2006/main">
  <p:tag name="THINKCELLSHAPEDONOTDELETE" val="poumCa5MBnU6yVHCDzqhvnA"/>
</p:tagLst>
</file>

<file path=ppt/tags/tag52.xml><?xml version="1.0" encoding="utf-8"?>
<p:tagLst xmlns:p="http://schemas.openxmlformats.org/presentationml/2006/main">
  <p:tag name="THINKCELLSHAPEDONOTDELETE" val="pQ.nolDZia0SkC8ESlkOSPA"/>
</p:tagLst>
</file>

<file path=ppt/tags/tag53.xml><?xml version="1.0" encoding="utf-8"?>
<p:tagLst xmlns:p="http://schemas.openxmlformats.org/presentationml/2006/main">
  <p:tag name="THINKCELLSHAPEDONOTDELETE" val="pun4ovdeLuUKxL1UW.owLVw"/>
</p:tagLst>
</file>

<file path=ppt/tags/tag54.xml><?xml version="1.0" encoding="utf-8"?>
<p:tagLst xmlns:p="http://schemas.openxmlformats.org/presentationml/2006/main">
  <p:tag name="THINKCELLSHAPEDONOTDELETE" val="pOeSWPCe16ECEFC3uZckg4w"/>
</p:tagLst>
</file>

<file path=ppt/tags/tag55.xml><?xml version="1.0" encoding="utf-8"?>
<p:tagLst xmlns:p="http://schemas.openxmlformats.org/presentationml/2006/main">
  <p:tag name="THINKCELLSHAPEDONOTDELETE" val="pcRz..vIvAkmPnKwgLuk3Rw"/>
</p:tagLst>
</file>

<file path=ppt/tags/tag56.xml><?xml version="1.0" encoding="utf-8"?>
<p:tagLst xmlns:p="http://schemas.openxmlformats.org/presentationml/2006/main">
  <p:tag name="THINKCELLSHAPEDONOTDELETE" val="pbGvieIZZakGwUfIVJ7Y4Mg"/>
</p:tagLst>
</file>

<file path=ppt/tags/tag57.xml><?xml version="1.0" encoding="utf-8"?>
<p:tagLst xmlns:p="http://schemas.openxmlformats.org/presentationml/2006/main">
  <p:tag name="THINKCELLSHAPEDONOTDELETE" val="pDhPut8j3PkupGnmA6zFyRQ"/>
</p:tagLst>
</file>

<file path=ppt/tags/tag58.xml><?xml version="1.0" encoding="utf-8"?>
<p:tagLst xmlns:p="http://schemas.openxmlformats.org/presentationml/2006/main">
  <p:tag name="THINKCELLSHAPEDONOTDELETE" val="p_C0M6SdEiE27Rrxn8kHShg"/>
</p:tagLst>
</file>

<file path=ppt/tags/tag59.xml><?xml version="1.0" encoding="utf-8"?>
<p:tagLst xmlns:p="http://schemas.openxmlformats.org/presentationml/2006/main">
  <p:tag name="THINKCELLSHAPEDONOTDELETE" val="pEb3wtlolpkqz30RyCeV2DA"/>
</p:tagLst>
</file>

<file path=ppt/tags/tag60.xml><?xml version="1.0" encoding="utf-8"?>
<p:tagLst xmlns:p="http://schemas.openxmlformats.org/presentationml/2006/main">
  <p:tag name="THINKCELLSHAPEDONOTDELETE" val="piu5rhQ3BKUKHzRak3vbsZw"/>
</p:tagLst>
</file>

<file path=ppt/tags/tag61.xml><?xml version="1.0" encoding="utf-8"?>
<p:tagLst xmlns:p="http://schemas.openxmlformats.org/presentationml/2006/main">
  <p:tag name="THINKCELLSHAPEDONOTDELETE" val="pKu4xjXcgVESG2cpY1bKJJg"/>
</p:tagLst>
</file>

<file path=ppt/tags/tag62.xml><?xml version="1.0" encoding="utf-8"?>
<p:tagLst xmlns:p="http://schemas.openxmlformats.org/presentationml/2006/main">
  <p:tag name="THINKCELLSHAPEDONOTDELETE" val="pN9ZeRhObMkiKubR6ieKvUg"/>
</p:tagLst>
</file>

<file path=ppt/tags/tag63.xml><?xml version="1.0" encoding="utf-8"?>
<p:tagLst xmlns:p="http://schemas.openxmlformats.org/presentationml/2006/main">
  <p:tag name="THINKCELLSHAPEDONOTDELETE" val="p2fM2.KlyK0OiHn66U4O4SA"/>
</p:tagLst>
</file>

<file path=ppt/tags/tag64.xml><?xml version="1.0" encoding="utf-8"?>
<p:tagLst xmlns:p="http://schemas.openxmlformats.org/presentationml/2006/main">
  <p:tag name="THINKCELLSHAPEDONOTDELETE" val="pGmpAXcB_F0.kNEC6vWor.w"/>
</p:tagLst>
</file>

<file path=ppt/tags/tag65.xml><?xml version="1.0" encoding="utf-8"?>
<p:tagLst xmlns:p="http://schemas.openxmlformats.org/presentationml/2006/main">
  <p:tag name="THINKCELLSHAPEDONOTDELETE" val="pUQs_qg5YqkCXuShPArr5QA"/>
</p:tagLst>
</file>

<file path=ppt/tags/tag66.xml><?xml version="1.0" encoding="utf-8"?>
<p:tagLst xmlns:p="http://schemas.openxmlformats.org/presentationml/2006/main">
  <p:tag name="THINKCELLSHAPEDONOTDELETE" val="pc5pkBsTjbEiqMcJ4ku_8Jw"/>
</p:tagLst>
</file>

<file path=ppt/tags/tag67.xml><?xml version="1.0" encoding="utf-8"?>
<p:tagLst xmlns:p="http://schemas.openxmlformats.org/presentationml/2006/main">
  <p:tag name="THINKCELLSHAPEDONOTDELETE" val="pEPpSyo_eyEaRnv5aNFtZcQ"/>
</p:tagLst>
</file>

<file path=ppt/tags/tag68.xml><?xml version="1.0" encoding="utf-8"?>
<p:tagLst xmlns:p="http://schemas.openxmlformats.org/presentationml/2006/main">
  <p:tag name="THINKCELLSHAPEDONOTDELETE" val="p48_Gi7jeLUWo6yvNknEw8A"/>
</p:tagLst>
</file>

<file path=ppt/tags/tag69.xml><?xml version="1.0" encoding="utf-8"?>
<p:tagLst xmlns:p="http://schemas.openxmlformats.org/presentationml/2006/main">
  <p:tag name="THINKCELLSHAPEDONOTDELETE" val="pIQDunE.fykOcSYI7k4oq3Q"/>
</p:tagLst>
</file>

<file path=ppt/tags/tag70.xml><?xml version="1.0" encoding="utf-8"?>
<p:tagLst xmlns:p="http://schemas.openxmlformats.org/presentationml/2006/main">
  <p:tag name="THINKCELLSHAPEDONOTDELETE" val="pcGEc6q0RZEuZSCqI8_ziwQ"/>
</p:tagLst>
</file>

<file path=ppt/tags/tag71.xml><?xml version="1.0" encoding="utf-8"?>
<p:tagLst xmlns:p="http://schemas.openxmlformats.org/presentationml/2006/main">
  <p:tag name="THINKCELLSHAPEDONOTDELETE" val="p20zLSNxONEmsz7OmjSrnjg"/>
</p:tagLst>
</file>

<file path=ppt/tags/tag72.xml><?xml version="1.0" encoding="utf-8"?>
<p:tagLst xmlns:p="http://schemas.openxmlformats.org/presentationml/2006/main">
  <p:tag name="THINKCELLSHAPEDONOTDELETE" val="pvc65xiFJTUidmYbyT7RPww"/>
</p:tagLst>
</file>

<file path=ppt/tags/tag73.xml><?xml version="1.0" encoding="utf-8"?>
<p:tagLst xmlns:p="http://schemas.openxmlformats.org/presentationml/2006/main">
  <p:tag name="THINKCELLSHAPEDONOTDELETE" val="pzGc94cv_10OX2tMncXMhqg"/>
</p:tagLst>
</file>

<file path=ppt/tags/tag74.xml><?xml version="1.0" encoding="utf-8"?>
<p:tagLst xmlns:p="http://schemas.openxmlformats.org/presentationml/2006/main">
  <p:tag name="THINKCELLSHAPEDONOTDELETE" val="pyIhSLEPmekaKX5HITiMwmA"/>
</p:tagLst>
</file>

<file path=ppt/tags/tag75.xml><?xml version="1.0" encoding="utf-8"?>
<p:tagLst xmlns:p="http://schemas.openxmlformats.org/presentationml/2006/main">
  <p:tag name="THINKCELLSHAPEDONOTDELETE" val="pIK4DF_WJrEqazpi0OmDjEQ"/>
</p:tagLst>
</file>

<file path=ppt/tags/tag76.xml><?xml version="1.0" encoding="utf-8"?>
<p:tagLst xmlns:p="http://schemas.openxmlformats.org/presentationml/2006/main">
  <p:tag name="THINKCELLSHAPEDONOTDELETE" val="pJtWv5fBXt0e50zJrPUj2Hw"/>
</p:tagLst>
</file>

<file path=ppt/tags/tag77.xml><?xml version="1.0" encoding="utf-8"?>
<p:tagLst xmlns:p="http://schemas.openxmlformats.org/presentationml/2006/main">
  <p:tag name="THINKCELLSHAPEDONOTDELETE" val="pDw3vFy2kk0W2NpD07GWkcA"/>
</p:tagLst>
</file>

<file path=ppt/tags/tag78.xml><?xml version="1.0" encoding="utf-8"?>
<p:tagLst xmlns:p="http://schemas.openxmlformats.org/presentationml/2006/main">
  <p:tag name="THINKCELLSHAPEDONOTDELETE" val="pfgAwEmS9sUmgSZNl_i4obA"/>
</p:tagLst>
</file>

<file path=ppt/tags/tag79.xml><?xml version="1.0" encoding="utf-8"?>
<p:tagLst xmlns:p="http://schemas.openxmlformats.org/presentationml/2006/main">
  <p:tag name="THINKCELLSHAPEDONOTDELETE" val="pYf1Z3rRssEmC8D494.8Mrw"/>
</p:tagLst>
</file>

<file path=ppt/tags/tag80.xml><?xml version="1.0" encoding="utf-8"?>
<p:tagLst xmlns:p="http://schemas.openxmlformats.org/presentationml/2006/main">
  <p:tag name="THINKCELLSHAPEDONOTDELETE" val="pmCSX1juouUupJXw.2IlxLQ"/>
</p:tagLst>
</file>

<file path=ppt/tags/tag81.xml><?xml version="1.0" encoding="utf-8"?>
<p:tagLst xmlns:p="http://schemas.openxmlformats.org/presentationml/2006/main">
  <p:tag name="THINKCELLSHAPEDONOTDELETE" val="pLuOaZWmt.kS1gMhfS0ll_g"/>
</p:tagLst>
</file>

<file path=ppt/tags/tag82.xml><?xml version="1.0" encoding="utf-8"?>
<p:tagLst xmlns:p="http://schemas.openxmlformats.org/presentationml/2006/main">
  <p:tag name="THINKCELLSHAPEDONOTDELETE" val="pKEqOg7JyuE.nXGlfj6Ldgg"/>
</p:tagLst>
</file>

<file path=ppt/tags/tag83.xml><?xml version="1.0" encoding="utf-8"?>
<p:tagLst xmlns:p="http://schemas.openxmlformats.org/presentationml/2006/main">
  <p:tag name="THINKCELLSHAPEDONOTDELETE" val="p0yBFUYawKECLjez17DOMTQ"/>
</p:tagLst>
</file>

<file path=ppt/tags/tag84.xml><?xml version="1.0" encoding="utf-8"?>
<p:tagLst xmlns:p="http://schemas.openxmlformats.org/presentationml/2006/main">
  <p:tag name="THINKCELLSHAPEDONOTDELETE" val="pa5HK6KCNQUqlSbf_OINWRA"/>
</p:tagLst>
</file>

<file path=ppt/tags/tag85.xml><?xml version="1.0" encoding="utf-8"?>
<p:tagLst xmlns:p="http://schemas.openxmlformats.org/presentationml/2006/main">
  <p:tag name="THINKCELLSHAPEDONOTDELETE" val="pMDHLAd_AJUmC0yORq_ceXA"/>
</p:tagLst>
</file>

<file path=ppt/tags/tag86.xml><?xml version="1.0" encoding="utf-8"?>
<p:tagLst xmlns:p="http://schemas.openxmlformats.org/presentationml/2006/main">
  <p:tag name="THINKCELLSHAPEDONOTDELETE" val="pc3NwkUkBL02uhGHVEh59RQ"/>
</p:tagLst>
</file>

<file path=ppt/tags/tag87.xml><?xml version="1.0" encoding="utf-8"?>
<p:tagLst xmlns:p="http://schemas.openxmlformats.org/presentationml/2006/main">
  <p:tag name="THINKCELLSHAPEDONOTDELETE" val="pvFtIAeDniU._ouaDH4XUrQ"/>
</p:tagLst>
</file>

<file path=ppt/tags/tag88.xml><?xml version="1.0" encoding="utf-8"?>
<p:tagLst xmlns:p="http://schemas.openxmlformats.org/presentationml/2006/main">
  <p:tag name="THINKCELLSHAPEDONOTDELETE" val="pJOTHNtP1ZUGnr5YD3vzYNQ"/>
</p:tagLst>
</file>

<file path=ppt/tags/tag89.xml><?xml version="1.0" encoding="utf-8"?>
<p:tagLst xmlns:p="http://schemas.openxmlformats.org/presentationml/2006/main">
  <p:tag name="THINKCELLSHAPEDONOTDELETE" val="pgSw5gBWEwUq6gGIi9LnNUQ"/>
</p:tagLst>
</file>

<file path=ppt/tags/tag90.xml><?xml version="1.0" encoding="utf-8"?>
<p:tagLst xmlns:p="http://schemas.openxmlformats.org/presentationml/2006/main">
  <p:tag name="THINKCELLSHAPEDONOTDELETE" val="pcckRhiGwNkKoodkiqD7TfA"/>
</p:tagLst>
</file>

<file path=ppt/tags/tag91.xml><?xml version="1.0" encoding="utf-8"?>
<p:tagLst xmlns:p="http://schemas.openxmlformats.org/presentationml/2006/main">
  <p:tag name="THINKCELLSHAPEDONOTDELETE" val="pC1GQi_QK3k29rZQtsDo._A"/>
</p:tagLst>
</file>

<file path=ppt/tags/tag92.xml><?xml version="1.0" encoding="utf-8"?>
<p:tagLst xmlns:p="http://schemas.openxmlformats.org/presentationml/2006/main">
  <p:tag name="THINKCELLSHAPEDONOTDELETE" val="p1dI53HHuT0iWyERJtbUWUg"/>
</p:tagLst>
</file>

<file path=ppt/tags/tag93.xml><?xml version="1.0" encoding="utf-8"?>
<p:tagLst xmlns:p="http://schemas.openxmlformats.org/presentationml/2006/main">
  <p:tag name="THINKCELLSHAPEDONOTDELETE" val="pVfzqzoe_pUiRyFQwkTNU4g"/>
</p:tagLst>
</file>

<file path=ppt/tags/tag94.xml><?xml version="1.0" encoding="utf-8"?>
<p:tagLst xmlns:p="http://schemas.openxmlformats.org/presentationml/2006/main">
  <p:tag name="THINKCELLSHAPEDONOTDELETE" val="pHSWzljmtUE.qXLS9ACcu5A"/>
</p:tagLst>
</file>

<file path=ppt/tags/tag95.xml><?xml version="1.0" encoding="utf-8"?>
<p:tagLst xmlns:p="http://schemas.openxmlformats.org/presentationml/2006/main">
  <p:tag name="THINKCELLSHAPEDONOTDELETE" val="ptS2M8UbHS0yoBN2n_0JrAg"/>
</p:tagLst>
</file>

<file path=ppt/tags/tag96.xml><?xml version="1.0" encoding="utf-8"?>
<p:tagLst xmlns:p="http://schemas.openxmlformats.org/presentationml/2006/main">
  <p:tag name="THINKCELLSHAPEDONOTDELETE" val="p9xJ0WRrYyE2YM_czJ3jkVA"/>
</p:tagLst>
</file>

<file path=ppt/tags/tag97.xml><?xml version="1.0" encoding="utf-8"?>
<p:tagLst xmlns:p="http://schemas.openxmlformats.org/presentationml/2006/main">
  <p:tag name="THINKCELLSHAPEDONOTDELETE" val="ptBar5p9O6kirD2czS69cHA"/>
</p:tagLst>
</file>

<file path=ppt/tags/tag98.xml><?xml version="1.0" encoding="utf-8"?>
<p:tagLst xmlns:p="http://schemas.openxmlformats.org/presentationml/2006/main">
  <p:tag name="THINKCELLSHAPEDONOTDELETE" val="pyCDaQXpIb0G3.XoIvROheA"/>
</p:tagLst>
</file>

<file path=ppt/tags/tag99.xml><?xml version="1.0" encoding="utf-8"?>
<p:tagLst xmlns:p="http://schemas.openxmlformats.org/presentationml/2006/main">
  <p:tag name="THINKCELLSHAPEDONOTDELETE" val="purYakPXJyEqqTeDIbYSjlQ"/>
</p:tagLst>
</file>

<file path=ppt/tags/tag100.xml><?xml version="1.0" encoding="utf-8"?>
<p:tagLst xmlns:p="http://schemas.openxmlformats.org/presentationml/2006/main">
  <p:tag name="THINKCELLSHAPEDONOTDELETE" val="pUzLnYVBhh0iUntZp0qv17A"/>
</p:tagLst>
</file>

<file path=ppt/tags/tag101.xml><?xml version="1.0" encoding="utf-8"?>
<p:tagLst xmlns:p="http://schemas.openxmlformats.org/presentationml/2006/main">
  <p:tag name="THINKCELLSHAPEDONOTDELETE" val="pmf9bzqqMbEqqkwJcX8DaiQ"/>
</p:tagLst>
</file>

<file path=ppt/tags/tag102.xml><?xml version="1.0" encoding="utf-8"?>
<p:tagLst xmlns:p="http://schemas.openxmlformats.org/presentationml/2006/main">
  <p:tag name="THINKCELLSHAPEDONOTDELETE" val="pKf8Bl8OQn0SzOyf_tN9s6Q"/>
</p:tagLst>
</file>

<file path=ppt/tags/tag103.xml><?xml version="1.0" encoding="utf-8"?>
<p:tagLst xmlns:p="http://schemas.openxmlformats.org/presentationml/2006/main">
  <p:tag name="THINKCELLSHAPEDONOTDELETE" val="p6mBXKZ_WjUOJLLqg9aZAcw"/>
</p:tagLst>
</file>

<file path=ppt/tags/tag104.xml><?xml version="1.0" encoding="utf-8"?>
<p:tagLst xmlns:p="http://schemas.openxmlformats.org/presentationml/2006/main">
  <p:tag name="THINKCELLSHAPEDONOTDELETE" val="pV3DwiIm9Ok.5j4zFASQLRA"/>
</p:tagLst>
</file>

<file path=ppt/tags/tag105.xml><?xml version="1.0" encoding="utf-8"?>
<p:tagLst xmlns:p="http://schemas.openxmlformats.org/presentationml/2006/main">
  <p:tag name="THINKCELLSHAPEDONOTDELETE" val="pgXWBzTmZdEmy028Y_pbNpA"/>
</p:tagLst>
</file>

<file path=ppt/tags/tag106.xml><?xml version="1.0" encoding="utf-8"?>
<p:tagLst xmlns:p="http://schemas.openxmlformats.org/presentationml/2006/main">
  <p:tag name="THINKCELLSHAPEDONOTDELETE" val="pCnWjK2EI.U6PyYR_RNkmTg"/>
</p:tagLst>
</file>

<file path=ppt/tags/tag107.xml><?xml version="1.0" encoding="utf-8"?>
<p:tagLst xmlns:p="http://schemas.openxmlformats.org/presentationml/2006/main">
  <p:tag name="THINKCELLSHAPEDONOTDELETE" val="pH_Z8aUJMXEipgIaLYc1W6A"/>
</p:tagLst>
</file>

<file path=ppt/tags/tag108.xml><?xml version="1.0" encoding="utf-8"?>
<p:tagLst xmlns:p="http://schemas.openxmlformats.org/presentationml/2006/main">
  <p:tag name="THINKCELLSHAPEDONOTDELETE" val="pqPn2rN4DV0ishYjAcGdSmQ"/>
</p:tagLst>
</file>

<file path=ppt/tags/tag109.xml><?xml version="1.0" encoding="utf-8"?>
<p:tagLst xmlns:p="http://schemas.openxmlformats.org/presentationml/2006/main">
  <p:tag name="THINKCELLSHAPEDONOTDELETE" val="pMT.2aflalEC00GfcPYcvrg"/>
</p:tagLst>
</file>

<file path=ppt/tags/tag110.xml><?xml version="1.0" encoding="utf-8"?>
<p:tagLst xmlns:p="http://schemas.openxmlformats.org/presentationml/2006/main">
  <p:tag name="THINKCELLSHAPEDONOTDELETE" val="pCtB6Dddk6USQwWU1dz1jaw"/>
</p:tagLst>
</file>

<file path=ppt/tags/tag111.xml><?xml version="1.0" encoding="utf-8"?>
<p:tagLst xmlns:p="http://schemas.openxmlformats.org/presentationml/2006/main">
  <p:tag name="THINKCELLSHAPEDONOTDELETE" val="pBuwzP8QkI0WtrPkdzg8NOg"/>
</p:tagLst>
</file>

<file path=ppt/tags/tag112.xml><?xml version="1.0" encoding="utf-8"?>
<p:tagLst xmlns:p="http://schemas.openxmlformats.org/presentationml/2006/main">
  <p:tag name="THINKCELLSHAPEDONOTDELETE" val="pEY9mSc6hDECrcLHeYr5WDQ"/>
</p:tagLst>
</file>

<file path=ppt/tags/tag113.xml><?xml version="1.0" encoding="utf-8"?>
<p:tagLst xmlns:p="http://schemas.openxmlformats.org/presentationml/2006/main">
  <p:tag name="THINKCELLSHAPEDONOTDELETE" val="p5mVdkTUYJki1kXSvurCX0g"/>
</p:tagLst>
</file>

<file path=ppt/tags/tag114.xml><?xml version="1.0" encoding="utf-8"?>
<p:tagLst xmlns:p="http://schemas.openxmlformats.org/presentationml/2006/main">
  <p:tag name="THINKCELLSHAPEDONOTDELETE" val="pwp4By_KnUUylg28NkrwqDQ"/>
</p:tagLst>
</file>

<file path=ppt/tags/tag115.xml><?xml version="1.0" encoding="utf-8"?>
<p:tagLst xmlns:p="http://schemas.openxmlformats.org/presentationml/2006/main">
  <p:tag name="THINKCELLSHAPEDONOTDELETE" val="pTPSuLTDgBU.T0GI499wOqA"/>
</p:tagLst>
</file>

<file path=ppt/tags/tag116.xml><?xml version="1.0" encoding="utf-8"?>
<p:tagLst xmlns:p="http://schemas.openxmlformats.org/presentationml/2006/main">
  <p:tag name="THINKCELLSHAPEDONOTDELETE" val="pHg_al8RxgEmzxDX21dcAxw"/>
</p:tagLst>
</file>

<file path=ppt/tags/tag117.xml><?xml version="1.0" encoding="utf-8"?>
<p:tagLst xmlns:p="http://schemas.openxmlformats.org/presentationml/2006/main">
  <p:tag name="THINKCELLSHAPEDONOTDELETE" val="pBJ9t7yEFtkSAZLtY4IHJeg"/>
</p:tagLst>
</file>

<file path=ppt/tags/tag118.xml><?xml version="1.0" encoding="utf-8"?>
<p:tagLst xmlns:p="http://schemas.openxmlformats.org/presentationml/2006/main">
  <p:tag name="THINKCELLSHAPEDONOTDELETE" val="pzhMYOp65G0CfaYZE8m6dIg"/>
</p:tagLst>
</file>

<file path=ppt/tags/tag119.xml><?xml version="1.0" encoding="utf-8"?>
<p:tagLst xmlns:p="http://schemas.openxmlformats.org/presentationml/2006/main">
  <p:tag name="THINKCELLSHAPEDONOTDELETE" val="p5SJV4PsNUUKKp17lT4kbRA"/>
</p:tagLst>
</file>

<file path=ppt/tags/tag120.xml><?xml version="1.0" encoding="utf-8"?>
<p:tagLst xmlns:p="http://schemas.openxmlformats.org/presentationml/2006/main">
  <p:tag name="THINKCELLSHAPEDONOTDELETE" val="prWAJYWsnq0uhr51B6Rv7hA"/>
</p:tagLst>
</file>

<file path=ppt/tags/tag121.xml><?xml version="1.0" encoding="utf-8"?>
<p:tagLst xmlns:p="http://schemas.openxmlformats.org/presentationml/2006/main">
  <p:tag name="THINKCELLSHAPEDONOTDELETE" val="prMAwcgnPSkyz.kbqOokccA"/>
</p:tagLst>
</file>

<file path=ppt/tags/tag122.xml><?xml version="1.0" encoding="utf-8"?>
<p:tagLst xmlns:p="http://schemas.openxmlformats.org/presentationml/2006/main">
  <p:tag name="THINKCELLSHAPEDONOTDELETE" val="p2zWedWpfuE2R68Vo5pwEbg"/>
</p:tagLst>
</file>

<file path=ppt/tags/tag123.xml><?xml version="1.0" encoding="utf-8"?>
<p:tagLst xmlns:p="http://schemas.openxmlformats.org/presentationml/2006/main">
  <p:tag name="THINKCELLSHAPEDONOTDELETE" val="pv7La_rupIkWNikIsOx5YTQ"/>
</p:tagLst>
</file>

<file path=ppt/tags/tag124.xml><?xml version="1.0" encoding="utf-8"?>
<p:tagLst xmlns:p="http://schemas.openxmlformats.org/presentationml/2006/main">
  <p:tag name="THINKCELLSHAPEDONOTDELETE" val="pvZv3U05.rEmUykd3Jk3P0A"/>
</p:tagLst>
</file>

<file path=ppt/tags/tag125.xml><?xml version="1.0" encoding="utf-8"?>
<p:tagLst xmlns:p="http://schemas.openxmlformats.org/presentationml/2006/main">
  <p:tag name="THINKCELLSHAPEDONOTDELETE" val="paj2JFzcXdEOcm2MoaQhNpw"/>
</p:tagLst>
</file>

<file path=ppt/tags/tag126.xml><?xml version="1.0" encoding="utf-8"?>
<p:tagLst xmlns:p="http://schemas.openxmlformats.org/presentationml/2006/main">
  <p:tag name="THINKCELLSHAPEDONOTDELETE" val="pwmJ7fnUANkCnlWQsqSnMcQ"/>
</p:tagLst>
</file>

<file path=ppt/tags/tag127.xml><?xml version="1.0" encoding="utf-8"?>
<p:tagLst xmlns:p="http://schemas.openxmlformats.org/presentationml/2006/main">
  <p:tag name="THINKCELLSHAPEDONOTDELETE" val="poeXbDVu6Hkurbh4dbdg5FQ"/>
</p:tagLst>
</file>

<file path=ppt/tags/tag128.xml><?xml version="1.0" encoding="utf-8"?>
<p:tagLst xmlns:p="http://schemas.openxmlformats.org/presentationml/2006/main">
  <p:tag name="THINKCELLSHAPEDONOTDELETE" val="pPVeMvPcJFkCcHs0HxCnJKQ"/>
</p:tagLst>
</file>

<file path=ppt/tags/tag129.xml><?xml version="1.0" encoding="utf-8"?>
<p:tagLst xmlns:p="http://schemas.openxmlformats.org/presentationml/2006/main">
  <p:tag name="THINKCELLSHAPEDONOTDELETE" val="p8e1a4jzSA028z7CkWs6Rqw"/>
</p:tagLst>
</file>

<file path=ppt/tags/tag130.xml><?xml version="1.0" encoding="utf-8"?>
<p:tagLst xmlns:p="http://schemas.openxmlformats.org/presentationml/2006/main">
  <p:tag name="THINKCELLSHAPEDONOTDELETE" val="p4zTERrg7r0ePBw9VcJGC2w"/>
</p:tagLst>
</file>

<file path=ppt/tags/tag131.xml><?xml version="1.0" encoding="utf-8"?>
<p:tagLst xmlns:p="http://schemas.openxmlformats.org/presentationml/2006/main">
  <p:tag name="THINKCELLSHAPEDONOTDELETE" val="pEYOvEgrJjkK8CUBNuU2I3w"/>
</p:tagLst>
</file>

<file path=ppt/tags/tag132.xml><?xml version="1.0" encoding="utf-8"?>
<p:tagLst xmlns:p="http://schemas.openxmlformats.org/presentationml/2006/main">
  <p:tag name="THINKCELLSHAPEDONOTDELETE" val="pcuKxAXWAyES2cDBFJfGWtg"/>
</p:tagLst>
</file>

<file path=ppt/tags/tag133.xml><?xml version="1.0" encoding="utf-8"?>
<p:tagLst xmlns:p="http://schemas.openxmlformats.org/presentationml/2006/main">
  <p:tag name="THINKCELLSHAPEDONOTDELETE" val="pCjLQRoGoQUGpdcqlrBYUcA"/>
</p:tagLst>
</file>

<file path=ppt/tags/tag134.xml><?xml version="1.0" encoding="utf-8"?>
<p:tagLst xmlns:p="http://schemas.openxmlformats.org/presentationml/2006/main">
  <p:tag name="THINKCELLSHAPEDONOTDELETE" val="p0SGfdKwEPky.HoRJc4TEUA"/>
</p:tagLst>
</file>

<file path=ppt/tags/tag135.xml><?xml version="1.0" encoding="utf-8"?>
<p:tagLst xmlns:p="http://schemas.openxmlformats.org/presentationml/2006/main">
  <p:tag name="THINKCELLSHAPEDONOTDELETE" val="pKpLJRMd_HkW0_.lbImT0oA"/>
</p:tagLst>
</file>

<file path=ppt/tags/tag136.xml><?xml version="1.0" encoding="utf-8"?>
<p:tagLst xmlns:p="http://schemas.openxmlformats.org/presentationml/2006/main">
  <p:tag name="THINKCELLSHAPEDONOTDELETE" val="pjB.195GAhU25XgtdfkZ0Uw"/>
</p:tagLst>
</file>

<file path=ppt/tags/tag137.xml><?xml version="1.0" encoding="utf-8"?>
<p:tagLst xmlns:p="http://schemas.openxmlformats.org/presentationml/2006/main">
  <p:tag name="THINKCELLSHAPEDONOTDELETE" val="pf0bRqq7V.kaHLtk3OHeO1w"/>
</p:tagLst>
</file>

<file path=ppt/tags/tag138.xml><?xml version="1.0" encoding="utf-8"?>
<p:tagLst xmlns:p="http://schemas.openxmlformats.org/presentationml/2006/main">
  <p:tag name="THINKCELLSHAPEDONOTDELETE" val="p2I.x8UOwP0aIG_wHpnOo8w"/>
</p:tagLst>
</file>

<file path=ppt/tags/tag139.xml><?xml version="1.0" encoding="utf-8"?>
<p:tagLst xmlns:p="http://schemas.openxmlformats.org/presentationml/2006/main">
  <p:tag name="THINKCELLSHAPEDONOTDELETE" val="p7GXgDvYgHUGZ3dIald132Q"/>
</p:tagLst>
</file>

<file path=ppt/tags/tag140.xml><?xml version="1.0" encoding="utf-8"?>
<p:tagLst xmlns:p="http://schemas.openxmlformats.org/presentationml/2006/main">
  <p:tag name="THINKCELLSHAPEDONOTDELETE" val="pK1RCGm1Hn0yp1fvj08orew"/>
</p:tagLst>
</file>

<file path=ppt/tags/tag141.xml><?xml version="1.0" encoding="utf-8"?>
<p:tagLst xmlns:p="http://schemas.openxmlformats.org/presentationml/2006/main">
  <p:tag name="THINKCELLSHAPEDONOTDELETE" val="pvleLnok0g0a7JtT8GURdbg"/>
</p:tagLst>
</file>

<file path=ppt/tags/tag142.xml><?xml version="1.0" encoding="utf-8"?>
<p:tagLst xmlns:p="http://schemas.openxmlformats.org/presentationml/2006/main">
  <p:tag name="THINKCELLSHAPEDONOTDELETE" val="p378zv1WWMUejfsuxwYEPVg"/>
</p:tagLst>
</file>

<file path=ppt/tags/tag143.xml><?xml version="1.0" encoding="utf-8"?>
<p:tagLst xmlns:p="http://schemas.openxmlformats.org/presentationml/2006/main">
  <p:tag name="THINKCELLSHAPEDONOTDELETE" val="ptAcdrRCafUmLtV1wq4NSsQ"/>
</p:tagLst>
</file>

<file path=ppt/tags/tag144.xml><?xml version="1.0" encoding="utf-8"?>
<p:tagLst xmlns:p="http://schemas.openxmlformats.org/presentationml/2006/main">
  <p:tag name="THINKCELLSHAPEDONOTDELETE" val="p.ZALB9Y6pU2vXj9BR7jykg"/>
</p:tagLst>
</file>

<file path=ppt/tags/tag145.xml><?xml version="1.0" encoding="utf-8"?>
<p:tagLst xmlns:p="http://schemas.openxmlformats.org/presentationml/2006/main">
  <p:tag name="THINKCELLSHAPEDONOTDELETE" val="peud7EyOKpEig2Ov0LU0l7A"/>
</p:tagLst>
</file>

<file path=ppt/tags/tag146.xml><?xml version="1.0" encoding="utf-8"?>
<p:tagLst xmlns:p="http://schemas.openxmlformats.org/presentationml/2006/main">
  <p:tag name="THINKCELLSHAPEDONOTDELETE" val="p6Gq8A7qpjUG.0ctxTZD8fQ"/>
</p:tagLst>
</file>

<file path=ppt/tags/tag147.xml><?xml version="1.0" encoding="utf-8"?>
<p:tagLst xmlns:p="http://schemas.openxmlformats.org/presentationml/2006/main">
  <p:tag name="THINKCELLSHAPEDONOTDELETE" val="pFukLuHKOYUyULt_6vYZKnw"/>
</p:tagLst>
</file>

<file path=ppt/tags/tag148.xml><?xml version="1.0" encoding="utf-8"?>
<p:tagLst xmlns:p="http://schemas.openxmlformats.org/presentationml/2006/main">
  <p:tag name="THINKCELLSHAPEDONOTDELETE" val="p.PbKj6vOv0a4RSUe4jkNyQ"/>
</p:tagLst>
</file>

<file path=ppt/tags/tag149.xml><?xml version="1.0" encoding="utf-8"?>
<p:tagLst xmlns:p="http://schemas.openxmlformats.org/presentationml/2006/main">
  <p:tag name="THINKCELLSHAPEDONOTDELETE" val="pRV3vEslsGEunv82VxDzfBQ"/>
</p:tagLst>
</file>

<file path=ppt/tags/tag150.xml><?xml version="1.0" encoding="utf-8"?>
<p:tagLst xmlns:p="http://schemas.openxmlformats.org/presentationml/2006/main">
  <p:tag name="THINKCELLSHAPEDONOTDELETE" val="p6_XgS.GzSUKN4qrdpSiclg"/>
</p:tagLst>
</file>

<file path=ppt/tags/tag151.xml><?xml version="1.0" encoding="utf-8"?>
<p:tagLst xmlns:p="http://schemas.openxmlformats.org/presentationml/2006/main">
  <p:tag name="THINKCELLSHAPEDONOTDELETE" val="pFxgb20rvLUCeRhPwBLdn0w"/>
</p:tagLst>
</file>

<file path=ppt/tags/tag152.xml><?xml version="1.0" encoding="utf-8"?>
<p:tagLst xmlns:p="http://schemas.openxmlformats.org/presentationml/2006/main">
  <p:tag name="THINKCELLSHAPEDONOTDELETE" val="pQFB8uEtaB02WH9l9rO2BeA"/>
</p:tagLst>
</file>

<file path=ppt/tags/tag153.xml><?xml version="1.0" encoding="utf-8"?>
<p:tagLst xmlns:p="http://schemas.openxmlformats.org/presentationml/2006/main">
  <p:tag name="THINKCELLSHAPEDONOTDELETE" val="pfHGt0zEUlEW23JaxoX0Q.g"/>
</p:tagLst>
</file>

<file path=ppt/tags/tag154.xml><?xml version="1.0" encoding="utf-8"?>
<p:tagLst xmlns:p="http://schemas.openxmlformats.org/presentationml/2006/main">
  <p:tag name="THINKCELLSHAPEDONOTDELETE" val="p8UXm6w7DYkqlyRuOttYIAw"/>
</p:tagLst>
</file>

<file path=ppt/tags/tag155.xml><?xml version="1.0" encoding="utf-8"?>
<p:tagLst xmlns:p="http://schemas.openxmlformats.org/presentationml/2006/main">
  <p:tag name="THINKCELLSHAPEDONOTDELETE" val="pFNzawGTZGUu..gV6rkWXqQ"/>
</p:tagLst>
</file>

<file path=ppt/tags/tag156.xml><?xml version="1.0" encoding="utf-8"?>
<p:tagLst xmlns:p="http://schemas.openxmlformats.org/presentationml/2006/main">
  <p:tag name="THINKCELLSHAPEDONOTDELETE" val="pR3x3E0mF10eZPr5.QvG1Zw"/>
</p:tagLst>
</file>

<file path=ppt/tags/tag157.xml><?xml version="1.0" encoding="utf-8"?>
<p:tagLst xmlns:p="http://schemas.openxmlformats.org/presentationml/2006/main">
  <p:tag name="THINKCELLSHAPEDONOTDELETE" val="pzTaIxX8380SasFkSn7l3qA"/>
</p:tagLst>
</file>

<file path=ppt/tags/tag158.xml><?xml version="1.0" encoding="utf-8"?>
<p:tagLst xmlns:p="http://schemas.openxmlformats.org/presentationml/2006/main">
  <p:tag name="THINKCELLSHAPEDONOTDELETE" val="pBSdl8_f570qFjKmYmBnuIw"/>
</p:tagLst>
</file>

<file path=ppt/tags/tag159.xml><?xml version="1.0" encoding="utf-8"?>
<p:tagLst xmlns:p="http://schemas.openxmlformats.org/presentationml/2006/main">
  <p:tag name="THINKCELLSHAPEDONOTDELETE" val="paR_ksFkYdEGuaMEZd94lFQ"/>
</p:tagLst>
</file>

<file path=ppt/tags/tag160.xml><?xml version="1.0" encoding="utf-8"?>
<p:tagLst xmlns:p="http://schemas.openxmlformats.org/presentationml/2006/main">
  <p:tag name="THINKCELLSHAPEDONOTDELETE" val="pHJlAntiWGkO6s.L7aPITZQ"/>
</p:tagLst>
</file>

<file path=ppt/tags/tag161.xml><?xml version="1.0" encoding="utf-8"?>
<p:tagLst xmlns:p="http://schemas.openxmlformats.org/presentationml/2006/main">
  <p:tag name="THINKCELLSHAPEDONOTDELETE" val="tkm4w55giTkuw.Ko7new._Q"/>
</p:tagLst>
</file>

<file path=ppt/tags/tag162.xml><?xml version="1.0" encoding="utf-8"?>
<p:tagLst xmlns:p="http://schemas.openxmlformats.org/presentationml/2006/main">
  <p:tag name="THINKCELLSHAPEDONOTDELETE" val="tkm4w55giTkuw.Ko7new._Q"/>
</p:tagLst>
</file>

<file path=ppt/tags/tag163.xml><?xml version="1.0" encoding="utf-8"?>
<p:tagLst xmlns:p="http://schemas.openxmlformats.org/presentationml/2006/main">
  <p:tag name="THINKCELLSHAPEDONOTDELETE" val="p6I9RNvwUH0KxlH4GJpmRYA"/>
</p:tagLst>
</file>

<file path=ppt/tags/tag164.xml><?xml version="1.0" encoding="utf-8"?>
<p:tagLst xmlns:p="http://schemas.openxmlformats.org/presentationml/2006/main">
  <p:tag name="THINKCELLSHAPEDONOTDELETE" val="pdw3zkN4lZUafxniGcbBZnQ"/>
</p:tagLst>
</file>

<file path=ppt/tags/tag165.xml><?xml version="1.0" encoding="utf-8"?>
<p:tagLst xmlns:p="http://schemas.openxmlformats.org/presentationml/2006/main">
  <p:tag name="THINKCELLSHAPEDONOTDELETE" val="pShtIBdjInUqsXR5_7avI7Q"/>
</p:tagLst>
</file>

<file path=ppt/tags/tag166.xml><?xml version="1.0" encoding="utf-8"?>
<p:tagLst xmlns:p="http://schemas.openxmlformats.org/presentationml/2006/main">
  <p:tag name="THINKCELLSHAPEDONOTDELETE" val="pU_q2gZt5rkiuqAsoOWFoMA"/>
</p:tagLst>
</file>

<file path=ppt/tags/tag167.xml><?xml version="1.0" encoding="utf-8"?>
<p:tagLst xmlns:p="http://schemas.openxmlformats.org/presentationml/2006/main">
  <p:tag name="THINKCELLSHAPEDONOTDELETE" val="pyuLAGfeJMECIEaW1tRicGw"/>
</p:tagLst>
</file>

<file path=ppt/tags/tag168.xml><?xml version="1.0" encoding="utf-8"?>
<p:tagLst xmlns:p="http://schemas.openxmlformats.org/presentationml/2006/main">
  <p:tag name="THINKCELLSHAPEDONOTDELETE" val="po7BPwJA2BEODkRb2loVJpg"/>
</p:tagLst>
</file>

<file path=ppt/tags/tag169.xml><?xml version="1.0" encoding="utf-8"?>
<p:tagLst xmlns:p="http://schemas.openxmlformats.org/presentationml/2006/main">
  <p:tag name="THINKCELLSHAPEDONOTDELETE" val="p.3YSkiIh4E2FdZD4AM34.w"/>
</p:tagLst>
</file>

<file path=ppt/tags/tag170.xml><?xml version="1.0" encoding="utf-8"?>
<p:tagLst xmlns:p="http://schemas.openxmlformats.org/presentationml/2006/main">
  <p:tag name="THINKCELLSHAPEDONOTDELETE" val="p8eGf4SD2aU2yxL1ijSa9yQ"/>
</p:tagLst>
</file>

<file path=ppt/tags/tag171.xml><?xml version="1.0" encoding="utf-8"?>
<p:tagLst xmlns:p="http://schemas.openxmlformats.org/presentationml/2006/main">
  <p:tag name="THINKCELLSHAPEDONOTDELETE" val="p4glf6zjfsEGDE7TUdA2UVw"/>
</p:tagLst>
</file>

<file path=ppt/tags/tag172.xml><?xml version="1.0" encoding="utf-8"?>
<p:tagLst xmlns:p="http://schemas.openxmlformats.org/presentationml/2006/main">
  <p:tag name="THINKCELLSHAPEDONOTDELETE" val="pgBTlAnYAAkuf8FDf4Yc8XQ"/>
</p:tagLst>
</file>

<file path=ppt/tags/tag173.xml><?xml version="1.0" encoding="utf-8"?>
<p:tagLst xmlns:p="http://schemas.openxmlformats.org/presentationml/2006/main">
  <p:tag name="THINKCELLSHAPEDONOTDELETE" val="p97JPTODTRUGUyyZetv_MZA"/>
</p:tagLst>
</file>

<file path=ppt/tags/tag174.xml><?xml version="1.0" encoding="utf-8"?>
<p:tagLst xmlns:p="http://schemas.openxmlformats.org/presentationml/2006/main">
  <p:tag name="THINKCELLSHAPEDONOTDELETE" val="p2JkO_Jw7XEOoYPgiUASyrQ"/>
</p:tagLst>
</file>

<file path=ppt/tags/tag175.xml><?xml version="1.0" encoding="utf-8"?>
<p:tagLst xmlns:p="http://schemas.openxmlformats.org/presentationml/2006/main">
  <p:tag name="THINKCELLSHAPEDONOTDELETE" val="pwDwLC8dLy0GK6J7vLcOrRQ"/>
</p:tagLst>
</file>

<file path=ppt/tags/tag176.xml><?xml version="1.0" encoding="utf-8"?>
<p:tagLst xmlns:p="http://schemas.openxmlformats.org/presentationml/2006/main">
  <p:tag name="THINKCELLSHAPEDONOTDELETE" val="phVHpvFVRU0ennCzu1pFzxw"/>
</p:tagLst>
</file>

<file path=ppt/tags/tag177.xml><?xml version="1.0" encoding="utf-8"?>
<p:tagLst xmlns:p="http://schemas.openxmlformats.org/presentationml/2006/main">
  <p:tag name="THINKCELLSHAPEDONOTDELETE" val="pHufScJ3Su0.uZ43nXWEKsw"/>
</p:tagLst>
</file>

<file path=ppt/tags/tag178.xml><?xml version="1.0" encoding="utf-8"?>
<p:tagLst xmlns:p="http://schemas.openxmlformats.org/presentationml/2006/main">
  <p:tag name="THINKCELLSHAPEDONOTDELETE" val="pl9EQ3fSRf0uiBPiJd3tWjw"/>
</p:tagLst>
</file>

<file path=ppt/tags/tag179.xml><?xml version="1.0" encoding="utf-8"?>
<p:tagLst xmlns:p="http://schemas.openxmlformats.org/presentationml/2006/main">
  <p:tag name="THINKCELLSHAPEDONOTDELETE" val="pRn98kX2NR0Cg6F50OVgJAQ"/>
</p:tagLst>
</file>

<file path=ppt/tags/tag180.xml><?xml version="1.0" encoding="utf-8"?>
<p:tagLst xmlns:p="http://schemas.openxmlformats.org/presentationml/2006/main">
  <p:tag name="THINKCELLSHAPEDONOTDELETE" val="pQ1eQwGeG8kac3l3VtHh54w"/>
</p:tagLst>
</file>

<file path=ppt/tags/tag181.xml><?xml version="1.0" encoding="utf-8"?>
<p:tagLst xmlns:p="http://schemas.openxmlformats.org/presentationml/2006/main">
  <p:tag name="THINKCELLSHAPEDONOTDELETE" val="p1YRUnwyo.0i8fRL.0VRGUA"/>
</p:tagLst>
</file>

<file path=ppt/tags/tag182.xml><?xml version="1.0" encoding="utf-8"?>
<p:tagLst xmlns:p="http://schemas.openxmlformats.org/presentationml/2006/main">
  <p:tag name="THINKCELLSHAPEDONOTDELETE" val="pXWMaCKG3.kK8fhvNho_PDg"/>
</p:tagLst>
</file>

<file path=ppt/tags/tag183.xml><?xml version="1.0" encoding="utf-8"?>
<p:tagLst xmlns:p="http://schemas.openxmlformats.org/presentationml/2006/main">
  <p:tag name="THINKCELLSHAPEDONOTDELETE" val="pFQszBQxn7UOcI_0RRS1uFw"/>
</p:tagLst>
</file>

<file path=ppt/tags/tag184.xml><?xml version="1.0" encoding="utf-8"?>
<p:tagLst xmlns:p="http://schemas.openxmlformats.org/presentationml/2006/main">
  <p:tag name="THINKCELLSHAPEDONOTDELETE" val="pVIuIWEDZ9UuY6umD1bB1NQ"/>
</p:tagLst>
</file>

<file path=ppt/tags/tag185.xml><?xml version="1.0" encoding="utf-8"?>
<p:tagLst xmlns:p="http://schemas.openxmlformats.org/presentationml/2006/main">
  <p:tag name="THINKCELLSHAPEDONOTDELETE" val="poyeQLeY6L02.hMUPehdHkw"/>
</p:tagLst>
</file>

<file path=ppt/tags/tag186.xml><?xml version="1.0" encoding="utf-8"?>
<p:tagLst xmlns:p="http://schemas.openxmlformats.org/presentationml/2006/main">
  <p:tag name="THINKCELLSHAPEDONOTDELETE" val="p.pqNQOPwdk.gLybxiEXLQA"/>
</p:tagLst>
</file>

<file path=ppt/tags/tag187.xml><?xml version="1.0" encoding="utf-8"?>
<p:tagLst xmlns:p="http://schemas.openxmlformats.org/presentationml/2006/main">
  <p:tag name="THINKCELLSHAPEDONOTDELETE" val="pHy6ogB8eN0WxKVB4Hlxv8g"/>
</p:tagLst>
</file>

<file path=ppt/tags/tag188.xml><?xml version="1.0" encoding="utf-8"?>
<p:tagLst xmlns:p="http://schemas.openxmlformats.org/presentationml/2006/main">
  <p:tag name="THINKCELLSHAPEDONOTDELETE" val="pnnrqtcfIgUOkppNCcsp72g"/>
</p:tagLst>
</file>

<file path=ppt/tags/tag189.xml><?xml version="1.0" encoding="utf-8"?>
<p:tagLst xmlns:p="http://schemas.openxmlformats.org/presentationml/2006/main">
  <p:tag name="THINKCELLSHAPEDONOTDELETE" val="pEeJB00uDJUixy16rHqcr3Q"/>
</p:tagLst>
</file>

<file path=ppt/tags/tag190.xml><?xml version="1.0" encoding="utf-8"?>
<p:tagLst xmlns:p="http://schemas.openxmlformats.org/presentationml/2006/main">
  <p:tag name="THINKCELLSHAPEDONOTDELETE" val="pRzUgyaiKxkmkLYCWtiq.qQ"/>
</p:tagLst>
</file>

<file path=ppt/tags/tag191.xml><?xml version="1.0" encoding="utf-8"?>
<p:tagLst xmlns:p="http://schemas.openxmlformats.org/presentationml/2006/main">
  <p:tag name="THINKCELLSHAPEDONOTDELETE" val="plVciwQO7v0y2Oqg1kuocsA"/>
</p:tagLst>
</file>

<file path=ppt/tags/tag192.xml><?xml version="1.0" encoding="utf-8"?>
<p:tagLst xmlns:p="http://schemas.openxmlformats.org/presentationml/2006/main">
  <p:tag name="THINKCELLSHAPEDONOTDELETE" val="pGhq_GUSTvEeGKeCJt7KMww"/>
</p:tagLst>
</file>

<file path=ppt/tags/tag193.xml><?xml version="1.0" encoding="utf-8"?>
<p:tagLst xmlns:p="http://schemas.openxmlformats.org/presentationml/2006/main">
  <p:tag name="THINKCELLSHAPEDONOTDELETE" val="pjnd3Z.SJy0y1FzDQyrivCQ"/>
</p:tagLst>
</file>

<file path=ppt/tags/tag194.xml><?xml version="1.0" encoding="utf-8"?>
<p:tagLst xmlns:p="http://schemas.openxmlformats.org/presentationml/2006/main">
  <p:tag name="THINKCELLSHAPEDONOTDELETE" val="p7rB_mMTQyUyAZEBk5uooSg"/>
</p:tagLst>
</file>

<file path=ppt/tags/tag195.xml><?xml version="1.0" encoding="utf-8"?>
<p:tagLst xmlns:p="http://schemas.openxmlformats.org/presentationml/2006/main">
  <p:tag name="THINKCELLSHAPEDONOTDELETE" val="pa0XsLKpyO0aRX8RbUHLQiw"/>
</p:tagLst>
</file>

<file path=ppt/tags/tag196.xml><?xml version="1.0" encoding="utf-8"?>
<p:tagLst xmlns:p="http://schemas.openxmlformats.org/presentationml/2006/main">
  <p:tag name="THINKCELLSHAPEDONOTDELETE" val="p0vAhqfP6vUae8WV3MRREVQ"/>
</p:tagLst>
</file>

<file path=ppt/tags/tag197.xml><?xml version="1.0" encoding="utf-8"?>
<p:tagLst xmlns:p="http://schemas.openxmlformats.org/presentationml/2006/main">
  <p:tag name="THINKCELLSHAPEDONOTDELETE" val="puw9x80YDUEeCBT8SCYgp5Q"/>
</p:tagLst>
</file>

<file path=ppt/tags/tag198.xml><?xml version="1.0" encoding="utf-8"?>
<p:tagLst xmlns:p="http://schemas.openxmlformats.org/presentationml/2006/main">
  <p:tag name="THINKCELLSHAPEDONOTDELETE" val="pn0QQ3V.WH0agPQgQ22hSgg"/>
</p:tagLst>
</file>

<file path=ppt/tags/tag199.xml><?xml version="1.0" encoding="utf-8"?>
<p:tagLst xmlns:p="http://schemas.openxmlformats.org/presentationml/2006/main">
  <p:tag name="THINKCELLSHAPEDONOTDELETE" val="paWPh1DLCpEC_sWk7hLNZCQ"/>
</p:tagLst>
</file>

<file path=ppt/tags/tag200.xml><?xml version="1.0" encoding="utf-8"?>
<p:tagLst xmlns:p="http://schemas.openxmlformats.org/presentationml/2006/main">
  <p:tag name="THINKCELLSHAPEDONOTDELETE" val="p6zJryJYwDkqjjSAR62va1g"/>
</p:tagLst>
</file>

<file path=ppt/tags/tag201.xml><?xml version="1.0" encoding="utf-8"?>
<p:tagLst xmlns:p="http://schemas.openxmlformats.org/presentationml/2006/main">
  <p:tag name="THINKCELLSHAPEDONOTDELETE" val="pdsX.Q.DrFUe5EpzXYFe1Sw"/>
</p:tagLst>
</file>

<file path=ppt/tags/tag202.xml><?xml version="1.0" encoding="utf-8"?>
<p:tagLst xmlns:p="http://schemas.openxmlformats.org/presentationml/2006/main">
  <p:tag name="THINKCELLSHAPEDONOTDELETE" val="pJvh3j3RetEybu2DVb_1JTw"/>
</p:tagLst>
</file>

<file path=ppt/tags/tag203.xml><?xml version="1.0" encoding="utf-8"?>
<p:tagLst xmlns:p="http://schemas.openxmlformats.org/presentationml/2006/main">
  <p:tag name="THINKCELLSHAPEDONOTDELETE" val="pgMCo8AarwkmFEtKjpFT6yA"/>
</p:tagLst>
</file>

<file path=ppt/tags/tag204.xml><?xml version="1.0" encoding="utf-8"?>
<p:tagLst xmlns:p="http://schemas.openxmlformats.org/presentationml/2006/main">
  <p:tag name="THINKCELLSHAPEDONOTDELETE" val="psuzuZeWc406FrT1OBrOe1Q"/>
</p:tagLst>
</file>

<file path=ppt/tags/tag205.xml><?xml version="1.0" encoding="utf-8"?>
<p:tagLst xmlns:p="http://schemas.openxmlformats.org/presentationml/2006/main">
  <p:tag name="THINKCELLSHAPEDONOTDELETE" val="pYrv3aRPs0kmyLFJCkQtUHg"/>
</p:tagLst>
</file>

<file path=ppt/tags/tag206.xml><?xml version="1.0" encoding="utf-8"?>
<p:tagLst xmlns:p="http://schemas.openxmlformats.org/presentationml/2006/main">
  <p:tag name="THINKCELLSHAPEDONOTDELETE" val="poumCa5MBnU6yVHCDzqhvnA"/>
</p:tagLst>
</file>

<file path=ppt/tags/tag207.xml><?xml version="1.0" encoding="utf-8"?>
<p:tagLst xmlns:p="http://schemas.openxmlformats.org/presentationml/2006/main">
  <p:tag name="THINKCELLSHAPEDONOTDELETE" val="pQ.nolDZia0SkC8ESlkOSPA"/>
</p:tagLst>
</file>

<file path=ppt/tags/tag208.xml><?xml version="1.0" encoding="utf-8"?>
<p:tagLst xmlns:p="http://schemas.openxmlformats.org/presentationml/2006/main">
  <p:tag name="THINKCELLSHAPEDONOTDELETE" val="pun4ovdeLuUKxL1UW.owLVw"/>
</p:tagLst>
</file>

<file path=ppt/tags/tag209.xml><?xml version="1.0" encoding="utf-8"?>
<p:tagLst xmlns:p="http://schemas.openxmlformats.org/presentationml/2006/main">
  <p:tag name="THINKCELLSHAPEDONOTDELETE" val="pOeSWPCe16ECEFC3uZckg4w"/>
</p:tagLst>
</file>

<file path=ppt/tags/tag210.xml><?xml version="1.0" encoding="utf-8"?>
<p:tagLst xmlns:p="http://schemas.openxmlformats.org/presentationml/2006/main">
  <p:tag name="THINKCELLSHAPEDONOTDELETE" val="pcRz..vIvAkmPnKwgLuk3Rw"/>
</p:tagLst>
</file>

<file path=ppt/tags/tag211.xml><?xml version="1.0" encoding="utf-8"?>
<p:tagLst xmlns:p="http://schemas.openxmlformats.org/presentationml/2006/main">
  <p:tag name="THINKCELLSHAPEDONOTDELETE" val="pbGvieIZZakGwUfIVJ7Y4Mg"/>
</p:tagLst>
</file>

<file path=ppt/tags/tag212.xml><?xml version="1.0" encoding="utf-8"?>
<p:tagLst xmlns:p="http://schemas.openxmlformats.org/presentationml/2006/main">
  <p:tag name="THINKCELLSHAPEDONOTDELETE" val="pDhPut8j3PkupGnmA6zFyRQ"/>
</p:tagLst>
</file>

<file path=ppt/tags/tag213.xml><?xml version="1.0" encoding="utf-8"?>
<p:tagLst xmlns:p="http://schemas.openxmlformats.org/presentationml/2006/main">
  <p:tag name="THINKCELLSHAPEDONOTDELETE" val="p_C0M6SdEiE27Rrxn8kHShg"/>
</p:tagLst>
</file>

<file path=ppt/tags/tag214.xml><?xml version="1.0" encoding="utf-8"?>
<p:tagLst xmlns:p="http://schemas.openxmlformats.org/presentationml/2006/main">
  <p:tag name="THINKCELLSHAPEDONOTDELETE" val="pEb3wtlolpkqz30RyCeV2DA"/>
</p:tagLst>
</file>

<file path=ppt/tags/tag215.xml><?xml version="1.0" encoding="utf-8"?>
<p:tagLst xmlns:p="http://schemas.openxmlformats.org/presentationml/2006/main">
  <p:tag name="THINKCELLSHAPEDONOTDELETE" val="piu5rhQ3BKUKHzRak3vbsZw"/>
</p:tagLst>
</file>

<file path=ppt/tags/tag216.xml><?xml version="1.0" encoding="utf-8"?>
<p:tagLst xmlns:p="http://schemas.openxmlformats.org/presentationml/2006/main">
  <p:tag name="THINKCELLSHAPEDONOTDELETE" val="pKu4xjXcgVESG2cpY1bKJJg"/>
</p:tagLst>
</file>

<file path=ppt/tags/tag217.xml><?xml version="1.0" encoding="utf-8"?>
<p:tagLst xmlns:p="http://schemas.openxmlformats.org/presentationml/2006/main">
  <p:tag name="THINKCELLSHAPEDONOTDELETE" val="pN9ZeRhObMkiKubR6ieKvUg"/>
</p:tagLst>
</file>

<file path=ppt/tags/tag218.xml><?xml version="1.0" encoding="utf-8"?>
<p:tagLst xmlns:p="http://schemas.openxmlformats.org/presentationml/2006/main">
  <p:tag name="THINKCELLSHAPEDONOTDELETE" val="p2fM2.KlyK0OiHn66U4O4SA"/>
</p:tagLst>
</file>

<file path=ppt/tags/tag219.xml><?xml version="1.0" encoding="utf-8"?>
<p:tagLst xmlns:p="http://schemas.openxmlformats.org/presentationml/2006/main">
  <p:tag name="THINKCELLSHAPEDONOTDELETE" val="pGmpAXcB_F0.kNEC6vWor.w"/>
</p:tagLst>
</file>

<file path=ppt/tags/tag220.xml><?xml version="1.0" encoding="utf-8"?>
<p:tagLst xmlns:p="http://schemas.openxmlformats.org/presentationml/2006/main">
  <p:tag name="THINKCELLSHAPEDONOTDELETE" val="pUQs_qg5YqkCXuShPArr5QA"/>
</p:tagLst>
</file>

<file path=ppt/tags/tag221.xml><?xml version="1.0" encoding="utf-8"?>
<p:tagLst xmlns:p="http://schemas.openxmlformats.org/presentationml/2006/main">
  <p:tag name="THINKCELLSHAPEDONOTDELETE" val="pc5pkBsTjbEiqMcJ4ku_8Jw"/>
</p:tagLst>
</file>

<file path=ppt/tags/tag222.xml><?xml version="1.0" encoding="utf-8"?>
<p:tagLst xmlns:p="http://schemas.openxmlformats.org/presentationml/2006/main">
  <p:tag name="THINKCELLSHAPEDONOTDELETE" val="pEPpSyo_eyEaRnv5aNFtZcQ"/>
</p:tagLst>
</file>

<file path=ppt/tags/tag223.xml><?xml version="1.0" encoding="utf-8"?>
<p:tagLst xmlns:p="http://schemas.openxmlformats.org/presentationml/2006/main">
  <p:tag name="THINKCELLSHAPEDONOTDELETE" val="p48_Gi7jeLUWo6yvNknEw8A"/>
</p:tagLst>
</file>

<file path=ppt/tags/tag224.xml><?xml version="1.0" encoding="utf-8"?>
<p:tagLst xmlns:p="http://schemas.openxmlformats.org/presentationml/2006/main">
  <p:tag name="THINKCELLSHAPEDONOTDELETE" val="pIQDunE.fykOcSYI7k4oq3Q"/>
</p:tagLst>
</file>

<file path=ppt/tags/tag225.xml><?xml version="1.0" encoding="utf-8"?>
<p:tagLst xmlns:p="http://schemas.openxmlformats.org/presentationml/2006/main">
  <p:tag name="THINKCELLSHAPEDONOTDELETE" val="pcGEc6q0RZEuZSCqI8_ziwQ"/>
</p:tagLst>
</file>

<file path=ppt/tags/tag226.xml><?xml version="1.0" encoding="utf-8"?>
<p:tagLst xmlns:p="http://schemas.openxmlformats.org/presentationml/2006/main">
  <p:tag name="THINKCELLSHAPEDONOTDELETE" val="p20zLSNxONEmsz7OmjSrnjg"/>
</p:tagLst>
</file>

<file path=ppt/tags/tag227.xml><?xml version="1.0" encoding="utf-8"?>
<p:tagLst xmlns:p="http://schemas.openxmlformats.org/presentationml/2006/main">
  <p:tag name="THINKCELLSHAPEDONOTDELETE" val="pvc65xiFJTUidmYbyT7RPww"/>
</p:tagLst>
</file>

<file path=ppt/tags/tag228.xml><?xml version="1.0" encoding="utf-8"?>
<p:tagLst xmlns:p="http://schemas.openxmlformats.org/presentationml/2006/main">
  <p:tag name="THINKCELLSHAPEDONOTDELETE" val="pzGc94cv_10OX2tMncXMhqg"/>
</p:tagLst>
</file>

<file path=ppt/tags/tag229.xml><?xml version="1.0" encoding="utf-8"?>
<p:tagLst xmlns:p="http://schemas.openxmlformats.org/presentationml/2006/main">
  <p:tag name="THINKCELLSHAPEDONOTDELETE" val="pyIhSLEPmekaKX5HITiMwmA"/>
</p:tagLst>
</file>

<file path=ppt/tags/tag230.xml><?xml version="1.0" encoding="utf-8"?>
<p:tagLst xmlns:p="http://schemas.openxmlformats.org/presentationml/2006/main">
  <p:tag name="THINKCELLSHAPEDONOTDELETE" val="pIK4DF_WJrEqazpi0OmDjEQ"/>
</p:tagLst>
</file>

<file path=ppt/tags/tag231.xml><?xml version="1.0" encoding="utf-8"?>
<p:tagLst xmlns:p="http://schemas.openxmlformats.org/presentationml/2006/main">
  <p:tag name="THINKCELLSHAPEDONOTDELETE" val="pJtWv5fBXt0e50zJrPUj2Hw"/>
</p:tagLst>
</file>

<file path=ppt/tags/tag232.xml><?xml version="1.0" encoding="utf-8"?>
<p:tagLst xmlns:p="http://schemas.openxmlformats.org/presentationml/2006/main">
  <p:tag name="THINKCELLSHAPEDONOTDELETE" val="pDw3vFy2kk0W2NpD07GWkcA"/>
</p:tagLst>
</file>

<file path=ppt/tags/tag233.xml><?xml version="1.0" encoding="utf-8"?>
<p:tagLst xmlns:p="http://schemas.openxmlformats.org/presentationml/2006/main">
  <p:tag name="THINKCELLSHAPEDONOTDELETE" val="pfgAwEmS9sUmgSZNl_i4obA"/>
</p:tagLst>
</file>

<file path=ppt/tags/tag234.xml><?xml version="1.0" encoding="utf-8"?>
<p:tagLst xmlns:p="http://schemas.openxmlformats.org/presentationml/2006/main">
  <p:tag name="THINKCELLSHAPEDONOTDELETE" val="pYf1Z3rRssEmC8D494.8Mrw"/>
</p:tagLst>
</file>

<file path=ppt/tags/tag235.xml><?xml version="1.0" encoding="utf-8"?>
<p:tagLst xmlns:p="http://schemas.openxmlformats.org/presentationml/2006/main">
  <p:tag name="THINKCELLSHAPEDONOTDELETE" val="pmCSX1juouUupJXw.2IlxLQ"/>
</p:tagLst>
</file>

<file path=ppt/tags/tag236.xml><?xml version="1.0" encoding="utf-8"?>
<p:tagLst xmlns:p="http://schemas.openxmlformats.org/presentationml/2006/main">
  <p:tag name="THINKCELLSHAPEDONOTDELETE" val="pLuOaZWmt.kS1gMhfS0ll_g"/>
</p:tagLst>
</file>

<file path=ppt/tags/tag237.xml><?xml version="1.0" encoding="utf-8"?>
<p:tagLst xmlns:p="http://schemas.openxmlformats.org/presentationml/2006/main">
  <p:tag name="THINKCELLSHAPEDONOTDELETE" val="pKEqOg7JyuE.nXGlfj6Ldgg"/>
</p:tagLst>
</file>

<file path=ppt/tags/tag238.xml><?xml version="1.0" encoding="utf-8"?>
<p:tagLst xmlns:p="http://schemas.openxmlformats.org/presentationml/2006/main">
  <p:tag name="THINKCELLSHAPEDONOTDELETE" val="p0yBFUYawKECLjez17DOMTQ"/>
</p:tagLst>
</file>

<file path=ppt/tags/tag239.xml><?xml version="1.0" encoding="utf-8"?>
<p:tagLst xmlns:p="http://schemas.openxmlformats.org/presentationml/2006/main">
  <p:tag name="THINKCELLSHAPEDONOTDELETE" val="pa5HK6KCNQUqlSbf_OINWRA"/>
</p:tagLst>
</file>

<file path=ppt/tags/tag240.xml><?xml version="1.0" encoding="utf-8"?>
<p:tagLst xmlns:p="http://schemas.openxmlformats.org/presentationml/2006/main">
  <p:tag name="THINKCELLSHAPEDONOTDELETE" val="pMDHLAd_AJUmC0yORq_ceXA"/>
</p:tagLst>
</file>

<file path=ppt/tags/tag241.xml><?xml version="1.0" encoding="utf-8"?>
<p:tagLst xmlns:p="http://schemas.openxmlformats.org/presentationml/2006/main">
  <p:tag name="THINKCELLSHAPEDONOTDELETE" val="pc3NwkUkBL02uhGHVEh59RQ"/>
</p:tagLst>
</file>

<file path=ppt/tags/tag242.xml><?xml version="1.0" encoding="utf-8"?>
<p:tagLst xmlns:p="http://schemas.openxmlformats.org/presentationml/2006/main">
  <p:tag name="THINKCELLSHAPEDONOTDELETE" val="pvFtIAeDniU._ouaDH4XUrQ"/>
</p:tagLst>
</file>

<file path=ppt/tags/tag243.xml><?xml version="1.0" encoding="utf-8"?>
<p:tagLst xmlns:p="http://schemas.openxmlformats.org/presentationml/2006/main">
  <p:tag name="THINKCELLSHAPEDONOTDELETE" val="pJOTHNtP1ZUGnr5YD3vzYNQ"/>
</p:tagLst>
</file>

<file path=ppt/tags/tag244.xml><?xml version="1.0" encoding="utf-8"?>
<p:tagLst xmlns:p="http://schemas.openxmlformats.org/presentationml/2006/main">
  <p:tag name="THINKCELLSHAPEDONOTDELETE" val="pgSw5gBWEwUq6gGIi9LnNUQ"/>
</p:tagLst>
</file>

<file path=ppt/tags/tag245.xml><?xml version="1.0" encoding="utf-8"?>
<p:tagLst xmlns:p="http://schemas.openxmlformats.org/presentationml/2006/main">
  <p:tag name="THINKCELLSHAPEDONOTDELETE" val="pcckRhiGwNkKoodkiqD7TfA"/>
</p:tagLst>
</file>

<file path=ppt/tags/tag246.xml><?xml version="1.0" encoding="utf-8"?>
<p:tagLst xmlns:p="http://schemas.openxmlformats.org/presentationml/2006/main">
  <p:tag name="THINKCELLSHAPEDONOTDELETE" val="pC1GQi_QK3k29rZQtsDo._A"/>
</p:tagLst>
</file>

<file path=ppt/tags/tag247.xml><?xml version="1.0" encoding="utf-8"?>
<p:tagLst xmlns:p="http://schemas.openxmlformats.org/presentationml/2006/main">
  <p:tag name="THINKCELLSHAPEDONOTDELETE" val="p1dI53HHuT0iWyERJtbUWUg"/>
</p:tagLst>
</file>

<file path=ppt/tags/tag248.xml><?xml version="1.0" encoding="utf-8"?>
<p:tagLst xmlns:p="http://schemas.openxmlformats.org/presentationml/2006/main">
  <p:tag name="THINKCELLSHAPEDONOTDELETE" val="pVfzqzoe_pUiRyFQwkTNU4g"/>
</p:tagLst>
</file>

<file path=ppt/tags/tag249.xml><?xml version="1.0" encoding="utf-8"?>
<p:tagLst xmlns:p="http://schemas.openxmlformats.org/presentationml/2006/main">
  <p:tag name="THINKCELLSHAPEDONOTDELETE" val="pHSWzljmtUE.qXLS9ACcu5A"/>
</p:tagLst>
</file>

<file path=ppt/tags/tag250.xml><?xml version="1.0" encoding="utf-8"?>
<p:tagLst xmlns:p="http://schemas.openxmlformats.org/presentationml/2006/main">
  <p:tag name="THINKCELLSHAPEDONOTDELETE" val="ptS2M8UbHS0yoBN2n_0JrAg"/>
</p:tagLst>
</file>

<file path=ppt/tags/tag251.xml><?xml version="1.0" encoding="utf-8"?>
<p:tagLst xmlns:p="http://schemas.openxmlformats.org/presentationml/2006/main">
  <p:tag name="THINKCELLSHAPEDONOTDELETE" val="p9xJ0WRrYyE2YM_czJ3jkVA"/>
</p:tagLst>
</file>

<file path=ppt/tags/tag252.xml><?xml version="1.0" encoding="utf-8"?>
<p:tagLst xmlns:p="http://schemas.openxmlformats.org/presentationml/2006/main">
  <p:tag name="THINKCELLSHAPEDONOTDELETE" val="ptBar5p9O6kirD2czS69cHA"/>
</p:tagLst>
</file>

<file path=ppt/tags/tag253.xml><?xml version="1.0" encoding="utf-8"?>
<p:tagLst xmlns:p="http://schemas.openxmlformats.org/presentationml/2006/main">
  <p:tag name="THINKCELLSHAPEDONOTDELETE" val="pyCDaQXpIb0G3.XoIvROheA"/>
</p:tagLst>
</file>

<file path=ppt/tags/tag254.xml><?xml version="1.0" encoding="utf-8"?>
<p:tagLst xmlns:p="http://schemas.openxmlformats.org/presentationml/2006/main">
  <p:tag name="THINKCELLSHAPEDONOTDELETE" val="purYakPXJyEqqTeDIbYSjlQ"/>
</p:tagLst>
</file>

<file path=ppt/tags/tag255.xml><?xml version="1.0" encoding="utf-8"?>
<p:tagLst xmlns:p="http://schemas.openxmlformats.org/presentationml/2006/main">
  <p:tag name="THINKCELLSHAPEDONOTDELETE" val="pUzLnYVBhh0iUntZp0qv17A"/>
</p:tagLst>
</file>

<file path=ppt/tags/tag256.xml><?xml version="1.0" encoding="utf-8"?>
<p:tagLst xmlns:p="http://schemas.openxmlformats.org/presentationml/2006/main">
  <p:tag name="THINKCELLSHAPEDONOTDELETE" val="pmf9bzqqMbEqqkwJcX8DaiQ"/>
</p:tagLst>
</file>

<file path=ppt/tags/tag257.xml><?xml version="1.0" encoding="utf-8"?>
<p:tagLst xmlns:p="http://schemas.openxmlformats.org/presentationml/2006/main">
  <p:tag name="THINKCELLSHAPEDONOTDELETE" val="pKf8Bl8OQn0SzOyf_tN9s6Q"/>
</p:tagLst>
</file>

<file path=ppt/tags/tag258.xml><?xml version="1.0" encoding="utf-8"?>
<p:tagLst xmlns:p="http://schemas.openxmlformats.org/presentationml/2006/main">
  <p:tag name="THINKCELLSHAPEDONOTDELETE" val="p6mBXKZ_WjUOJLLqg9aZAcw"/>
</p:tagLst>
</file>

<file path=ppt/tags/tag259.xml><?xml version="1.0" encoding="utf-8"?>
<p:tagLst xmlns:p="http://schemas.openxmlformats.org/presentationml/2006/main">
  <p:tag name="THINKCELLSHAPEDONOTDELETE" val="pV3DwiIm9Ok.5j4zFASQLRA"/>
</p:tagLst>
</file>

<file path=ppt/tags/tag260.xml><?xml version="1.0" encoding="utf-8"?>
<p:tagLst xmlns:p="http://schemas.openxmlformats.org/presentationml/2006/main">
  <p:tag name="THINKCELLSHAPEDONOTDELETE" val="pgXWBzTmZdEmy028Y_pbNpA"/>
</p:tagLst>
</file>

<file path=ppt/tags/tag261.xml><?xml version="1.0" encoding="utf-8"?>
<p:tagLst xmlns:p="http://schemas.openxmlformats.org/presentationml/2006/main">
  <p:tag name="THINKCELLSHAPEDONOTDELETE" val="pCnWjK2EI.U6PyYR_RNkmTg"/>
</p:tagLst>
</file>

<file path=ppt/tags/tag262.xml><?xml version="1.0" encoding="utf-8"?>
<p:tagLst xmlns:p="http://schemas.openxmlformats.org/presentationml/2006/main">
  <p:tag name="THINKCELLSHAPEDONOTDELETE" val="pH_Z8aUJMXEipgIaLYc1W6A"/>
</p:tagLst>
</file>

<file path=ppt/tags/tag263.xml><?xml version="1.0" encoding="utf-8"?>
<p:tagLst xmlns:p="http://schemas.openxmlformats.org/presentationml/2006/main">
  <p:tag name="THINKCELLSHAPEDONOTDELETE" val="pqPn2rN4DV0ishYjAcGdSmQ"/>
</p:tagLst>
</file>

<file path=ppt/tags/tag264.xml><?xml version="1.0" encoding="utf-8"?>
<p:tagLst xmlns:p="http://schemas.openxmlformats.org/presentationml/2006/main">
  <p:tag name="THINKCELLSHAPEDONOTDELETE" val="pMT.2aflalEC00GfcPYcvrg"/>
</p:tagLst>
</file>

<file path=ppt/tags/tag265.xml><?xml version="1.0" encoding="utf-8"?>
<p:tagLst xmlns:p="http://schemas.openxmlformats.org/presentationml/2006/main">
  <p:tag name="THINKCELLSHAPEDONOTDELETE" val="pCtB6Dddk6USQwWU1dz1jaw"/>
</p:tagLst>
</file>

<file path=ppt/tags/tag266.xml><?xml version="1.0" encoding="utf-8"?>
<p:tagLst xmlns:p="http://schemas.openxmlformats.org/presentationml/2006/main">
  <p:tag name="THINKCELLSHAPEDONOTDELETE" val="pBuwzP8QkI0WtrPkdzg8NOg"/>
</p:tagLst>
</file>

<file path=ppt/tags/tag267.xml><?xml version="1.0" encoding="utf-8"?>
<p:tagLst xmlns:p="http://schemas.openxmlformats.org/presentationml/2006/main">
  <p:tag name="THINKCELLSHAPEDONOTDELETE" val="pEY9mSc6hDECrcLHeYr5WDQ"/>
</p:tagLst>
</file>

<file path=ppt/tags/tag268.xml><?xml version="1.0" encoding="utf-8"?>
<p:tagLst xmlns:p="http://schemas.openxmlformats.org/presentationml/2006/main">
  <p:tag name="THINKCELLSHAPEDONOTDELETE" val="p5mVdkTUYJki1kXSvurCX0g"/>
</p:tagLst>
</file>

<file path=ppt/tags/tag269.xml><?xml version="1.0" encoding="utf-8"?>
<p:tagLst xmlns:p="http://schemas.openxmlformats.org/presentationml/2006/main">
  <p:tag name="THINKCELLSHAPEDONOTDELETE" val="pwp4By_KnUUylg28NkrwqDQ"/>
</p:tagLst>
</file>

<file path=ppt/tags/tag270.xml><?xml version="1.0" encoding="utf-8"?>
<p:tagLst xmlns:p="http://schemas.openxmlformats.org/presentationml/2006/main">
  <p:tag name="THINKCELLSHAPEDONOTDELETE" val="pTPSuLTDgBU.T0GI499wOqA"/>
</p:tagLst>
</file>

<file path=ppt/tags/tag271.xml><?xml version="1.0" encoding="utf-8"?>
<p:tagLst xmlns:p="http://schemas.openxmlformats.org/presentationml/2006/main">
  <p:tag name="THINKCELLSHAPEDONOTDELETE" val="pHg_al8RxgEmzxDX21dcAxw"/>
</p:tagLst>
</file>

<file path=ppt/tags/tag272.xml><?xml version="1.0" encoding="utf-8"?>
<p:tagLst xmlns:p="http://schemas.openxmlformats.org/presentationml/2006/main">
  <p:tag name="THINKCELLSHAPEDONOTDELETE" val="pBJ9t7yEFtkSAZLtY4IHJeg"/>
</p:tagLst>
</file>

<file path=ppt/tags/tag273.xml><?xml version="1.0" encoding="utf-8"?>
<p:tagLst xmlns:p="http://schemas.openxmlformats.org/presentationml/2006/main">
  <p:tag name="THINKCELLSHAPEDONOTDELETE" val="pzhMYOp65G0CfaYZE8m6dIg"/>
</p:tagLst>
</file>

<file path=ppt/tags/tag274.xml><?xml version="1.0" encoding="utf-8"?>
<p:tagLst xmlns:p="http://schemas.openxmlformats.org/presentationml/2006/main">
  <p:tag name="THINKCELLSHAPEDONOTDELETE" val="p5SJV4PsNUUKKp17lT4kbRA"/>
</p:tagLst>
</file>

<file path=ppt/tags/tag275.xml><?xml version="1.0" encoding="utf-8"?>
<p:tagLst xmlns:p="http://schemas.openxmlformats.org/presentationml/2006/main">
  <p:tag name="THINKCELLSHAPEDONOTDELETE" val="prWAJYWsnq0uhr51B6Rv7hA"/>
</p:tagLst>
</file>

<file path=ppt/tags/tag276.xml><?xml version="1.0" encoding="utf-8"?>
<p:tagLst xmlns:p="http://schemas.openxmlformats.org/presentationml/2006/main">
  <p:tag name="THINKCELLSHAPEDONOTDELETE" val="prMAwcgnPSkyz.kbqOokccA"/>
</p:tagLst>
</file>

<file path=ppt/tags/tag277.xml><?xml version="1.0" encoding="utf-8"?>
<p:tagLst xmlns:p="http://schemas.openxmlformats.org/presentationml/2006/main">
  <p:tag name="THINKCELLSHAPEDONOTDELETE" val="p2zWedWpfuE2R68Vo5pwEbg"/>
</p:tagLst>
</file>

<file path=ppt/tags/tag278.xml><?xml version="1.0" encoding="utf-8"?>
<p:tagLst xmlns:p="http://schemas.openxmlformats.org/presentationml/2006/main">
  <p:tag name="THINKCELLSHAPEDONOTDELETE" val="pv7La_rupIkWNikIsOx5YTQ"/>
</p:tagLst>
</file>

<file path=ppt/tags/tag279.xml><?xml version="1.0" encoding="utf-8"?>
<p:tagLst xmlns:p="http://schemas.openxmlformats.org/presentationml/2006/main">
  <p:tag name="THINKCELLSHAPEDONOTDELETE" val="pvZv3U05.rEmUykd3Jk3P0A"/>
</p:tagLst>
</file>

<file path=ppt/tags/tag280.xml><?xml version="1.0" encoding="utf-8"?>
<p:tagLst xmlns:p="http://schemas.openxmlformats.org/presentationml/2006/main">
  <p:tag name="THINKCELLSHAPEDONOTDELETE" val="paj2JFzcXdEOcm2MoaQhNpw"/>
</p:tagLst>
</file>

<file path=ppt/tags/tag281.xml><?xml version="1.0" encoding="utf-8"?>
<p:tagLst xmlns:p="http://schemas.openxmlformats.org/presentationml/2006/main">
  <p:tag name="THINKCELLSHAPEDONOTDELETE" val="pwmJ7fnUANkCnlWQsqSnMcQ"/>
</p:tagLst>
</file>

<file path=ppt/tags/tag282.xml><?xml version="1.0" encoding="utf-8"?>
<p:tagLst xmlns:p="http://schemas.openxmlformats.org/presentationml/2006/main">
  <p:tag name="THINKCELLSHAPEDONOTDELETE" val="poeXbDVu6Hkurbh4dbdg5FQ"/>
</p:tagLst>
</file>

<file path=ppt/tags/tag283.xml><?xml version="1.0" encoding="utf-8"?>
<p:tagLst xmlns:p="http://schemas.openxmlformats.org/presentationml/2006/main">
  <p:tag name="THINKCELLSHAPEDONOTDELETE" val="pPVeMvPcJFkCcHs0HxCnJKQ"/>
</p:tagLst>
</file>

<file path=ppt/tags/tag284.xml><?xml version="1.0" encoding="utf-8"?>
<p:tagLst xmlns:p="http://schemas.openxmlformats.org/presentationml/2006/main">
  <p:tag name="THINKCELLSHAPEDONOTDELETE" val="p8e1a4jzSA028z7CkWs6Rqw"/>
</p:tagLst>
</file>

<file path=ppt/tags/tag285.xml><?xml version="1.0" encoding="utf-8"?>
<p:tagLst xmlns:p="http://schemas.openxmlformats.org/presentationml/2006/main">
  <p:tag name="THINKCELLSHAPEDONOTDELETE" val="p4zTERrg7r0ePBw9VcJGC2w"/>
</p:tagLst>
</file>

<file path=ppt/tags/tag286.xml><?xml version="1.0" encoding="utf-8"?>
<p:tagLst xmlns:p="http://schemas.openxmlformats.org/presentationml/2006/main">
  <p:tag name="THINKCELLSHAPEDONOTDELETE" val="pEYOvEgrJjkK8CUBNuU2I3w"/>
</p:tagLst>
</file>

<file path=ppt/tags/tag287.xml><?xml version="1.0" encoding="utf-8"?>
<p:tagLst xmlns:p="http://schemas.openxmlformats.org/presentationml/2006/main">
  <p:tag name="THINKCELLSHAPEDONOTDELETE" val="pcuKxAXWAyES2cDBFJfGWtg"/>
</p:tagLst>
</file>

<file path=ppt/tags/tag288.xml><?xml version="1.0" encoding="utf-8"?>
<p:tagLst xmlns:p="http://schemas.openxmlformats.org/presentationml/2006/main">
  <p:tag name="THINKCELLSHAPEDONOTDELETE" val="pCjLQRoGoQUGpdcqlrBYUcA"/>
</p:tagLst>
</file>

<file path=ppt/tags/tag289.xml><?xml version="1.0" encoding="utf-8"?>
<p:tagLst xmlns:p="http://schemas.openxmlformats.org/presentationml/2006/main">
  <p:tag name="THINKCELLSHAPEDONOTDELETE" val="p0SGfdKwEPky.HoRJc4TEUA"/>
</p:tagLst>
</file>

<file path=ppt/tags/tag290.xml><?xml version="1.0" encoding="utf-8"?>
<p:tagLst xmlns:p="http://schemas.openxmlformats.org/presentationml/2006/main">
  <p:tag name="THINKCELLSHAPEDONOTDELETE" val="pKpLJRMd_HkW0_.lbImT0oA"/>
</p:tagLst>
</file>

<file path=ppt/tags/tag291.xml><?xml version="1.0" encoding="utf-8"?>
<p:tagLst xmlns:p="http://schemas.openxmlformats.org/presentationml/2006/main">
  <p:tag name="THINKCELLSHAPEDONOTDELETE" val="pjB.195GAhU25XgtdfkZ0Uw"/>
</p:tagLst>
</file>

<file path=ppt/tags/tag292.xml><?xml version="1.0" encoding="utf-8"?>
<p:tagLst xmlns:p="http://schemas.openxmlformats.org/presentationml/2006/main">
  <p:tag name="THINKCELLSHAPEDONOTDELETE" val="pf0bRqq7V.kaHLtk3OHeO1w"/>
</p:tagLst>
</file>

<file path=ppt/tags/tag293.xml><?xml version="1.0" encoding="utf-8"?>
<p:tagLst xmlns:p="http://schemas.openxmlformats.org/presentationml/2006/main">
  <p:tag name="THINKCELLSHAPEDONOTDELETE" val="p2I.x8UOwP0aIG_wHpnOo8w"/>
</p:tagLst>
</file>

<file path=ppt/tags/tag294.xml><?xml version="1.0" encoding="utf-8"?>
<p:tagLst xmlns:p="http://schemas.openxmlformats.org/presentationml/2006/main">
  <p:tag name="THINKCELLSHAPEDONOTDELETE" val="p7GXgDvYgHUGZ3dIald132Q"/>
</p:tagLst>
</file>

<file path=ppt/tags/tag295.xml><?xml version="1.0" encoding="utf-8"?>
<p:tagLst xmlns:p="http://schemas.openxmlformats.org/presentationml/2006/main">
  <p:tag name="THINKCELLSHAPEDONOTDELETE" val="pK1RCGm1Hn0yp1fvj08orew"/>
</p:tagLst>
</file>

<file path=ppt/tags/tag296.xml><?xml version="1.0" encoding="utf-8"?>
<p:tagLst xmlns:p="http://schemas.openxmlformats.org/presentationml/2006/main">
  <p:tag name="THINKCELLSHAPEDONOTDELETE" val="pvleLnok0g0a7JtT8GURdbg"/>
</p:tagLst>
</file>

<file path=ppt/tags/tag297.xml><?xml version="1.0" encoding="utf-8"?>
<p:tagLst xmlns:p="http://schemas.openxmlformats.org/presentationml/2006/main">
  <p:tag name="THINKCELLSHAPEDONOTDELETE" val="p378zv1WWMUejfsuxwYEPVg"/>
</p:tagLst>
</file>

<file path=ppt/tags/tag298.xml><?xml version="1.0" encoding="utf-8"?>
<p:tagLst xmlns:p="http://schemas.openxmlformats.org/presentationml/2006/main">
  <p:tag name="THINKCELLSHAPEDONOTDELETE" val="ptAcdrRCafUmLtV1wq4NSsQ"/>
</p:tagLst>
</file>

<file path=ppt/tags/tag299.xml><?xml version="1.0" encoding="utf-8"?>
<p:tagLst xmlns:p="http://schemas.openxmlformats.org/presentationml/2006/main">
  <p:tag name="THINKCELLSHAPEDONOTDELETE" val="p.ZALB9Y6pU2vXj9BR7jykg"/>
</p:tagLst>
</file>

<file path=ppt/tags/tag300.xml><?xml version="1.0" encoding="utf-8"?>
<p:tagLst xmlns:p="http://schemas.openxmlformats.org/presentationml/2006/main">
  <p:tag name="THINKCELLSHAPEDONOTDELETE" val="peud7EyOKpEig2Ov0LU0l7A"/>
</p:tagLst>
</file>

<file path=ppt/tags/tag301.xml><?xml version="1.0" encoding="utf-8"?>
<p:tagLst xmlns:p="http://schemas.openxmlformats.org/presentationml/2006/main">
  <p:tag name="THINKCELLSHAPEDONOTDELETE" val="p6Gq8A7qpjUG.0ctxTZD8fQ"/>
</p:tagLst>
</file>

<file path=ppt/tags/tag302.xml><?xml version="1.0" encoding="utf-8"?>
<p:tagLst xmlns:p="http://schemas.openxmlformats.org/presentationml/2006/main">
  <p:tag name="THINKCELLSHAPEDONOTDELETE" val="pFukLuHKOYUyULt_6vYZKnw"/>
</p:tagLst>
</file>

<file path=ppt/tags/tag303.xml><?xml version="1.0" encoding="utf-8"?>
<p:tagLst xmlns:p="http://schemas.openxmlformats.org/presentationml/2006/main">
  <p:tag name="THINKCELLSHAPEDONOTDELETE" val="p.PbKj6vOv0a4RSUe4jkNyQ"/>
</p:tagLst>
</file>

<file path=ppt/tags/tag304.xml><?xml version="1.0" encoding="utf-8"?>
<p:tagLst xmlns:p="http://schemas.openxmlformats.org/presentationml/2006/main">
  <p:tag name="THINKCELLSHAPEDONOTDELETE" val="pRV3vEslsGEunv82VxDzfBQ"/>
</p:tagLst>
</file>

<file path=ppt/tags/tag305.xml><?xml version="1.0" encoding="utf-8"?>
<p:tagLst xmlns:p="http://schemas.openxmlformats.org/presentationml/2006/main">
  <p:tag name="THINKCELLSHAPEDONOTDELETE" val="p6_XgS.GzSUKN4qrdpSiclg"/>
</p:tagLst>
</file>

<file path=ppt/tags/tag306.xml><?xml version="1.0" encoding="utf-8"?>
<p:tagLst xmlns:p="http://schemas.openxmlformats.org/presentationml/2006/main">
  <p:tag name="THINKCELLSHAPEDONOTDELETE" val="pFxgb20rvLUCeRhPwBLdn0w"/>
</p:tagLst>
</file>

<file path=ppt/tags/tag307.xml><?xml version="1.0" encoding="utf-8"?>
<p:tagLst xmlns:p="http://schemas.openxmlformats.org/presentationml/2006/main">
  <p:tag name="THINKCELLSHAPEDONOTDELETE" val="pQFB8uEtaB02WH9l9rO2BeA"/>
</p:tagLst>
</file>

<file path=ppt/tags/tag308.xml><?xml version="1.0" encoding="utf-8"?>
<p:tagLst xmlns:p="http://schemas.openxmlformats.org/presentationml/2006/main">
  <p:tag name="THINKCELLSHAPEDONOTDELETE" val="pfHGt0zEUlEW23JaxoX0Q.g"/>
</p:tagLst>
</file>

<file path=ppt/tags/tag309.xml><?xml version="1.0" encoding="utf-8"?>
<p:tagLst xmlns:p="http://schemas.openxmlformats.org/presentationml/2006/main">
  <p:tag name="THINKCELLSHAPEDONOTDELETE" val="p8UXm6w7DYkqlyRuOttYIAw"/>
</p:tagLst>
</file>

<file path=ppt/tags/tag310.xml><?xml version="1.0" encoding="utf-8"?>
<p:tagLst xmlns:p="http://schemas.openxmlformats.org/presentationml/2006/main">
  <p:tag name="THINKCELLSHAPEDONOTDELETE" val="pFNzawGTZGUu..gV6rkWXqQ"/>
</p:tagLst>
</file>

<file path=ppt/tags/tag311.xml><?xml version="1.0" encoding="utf-8"?>
<p:tagLst xmlns:p="http://schemas.openxmlformats.org/presentationml/2006/main">
  <p:tag name="THINKCELLSHAPEDONOTDELETE" val="pR3x3E0mF10eZPr5.QvG1Zw"/>
</p:tagLst>
</file>

<file path=ppt/tags/tag312.xml><?xml version="1.0" encoding="utf-8"?>
<p:tagLst xmlns:p="http://schemas.openxmlformats.org/presentationml/2006/main">
  <p:tag name="THINKCELLSHAPEDONOTDELETE" val="pzTaIxX8380SasFkSn7l3qA"/>
</p:tagLst>
</file>

<file path=ppt/tags/tag313.xml><?xml version="1.0" encoding="utf-8"?>
<p:tagLst xmlns:p="http://schemas.openxmlformats.org/presentationml/2006/main">
  <p:tag name="THINKCELLSHAPEDONOTDELETE" val="pBSdl8_f570qFjKmYmBnuIw"/>
</p:tagLst>
</file>

<file path=ppt/tags/tag314.xml><?xml version="1.0" encoding="utf-8"?>
<p:tagLst xmlns:p="http://schemas.openxmlformats.org/presentationml/2006/main">
  <p:tag name="THINKCELLSHAPEDONOTDELETE" val="paR_ksFkYdEGuaMEZd94lFQ"/>
</p:tagLst>
</file>

<file path=ppt/tags/tag315.xml><?xml version="1.0" encoding="utf-8"?>
<p:tagLst xmlns:p="http://schemas.openxmlformats.org/presentationml/2006/main">
  <p:tag name="THINKCELLSHAPEDONOTDELETE" val="pHJlAntiWGkO6s.L7aPITZQ"/>
</p:tagLst>
</file>

<file path=ppt/tags/tag31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noFill/>
        <a:ln>
          <a:solidFill>
            <a:schemeClr val="tx1"/>
          </a:solidFill>
        </a:ln>
      </a:spPr>
      <a:bodyPr rtlCol="0" anchor="ctr"/>
      <a:lstStyle>
        <a:defPPr algn="ctr">
          <a:defRPr sz="1400" dirty="0" smtClean="0">
            <a:solidFill>
              <a:schemeClr val="tx1"/>
            </a:solidFill>
            <a:latin typeface="微软雅黑" panose="020B0503020204020204" pitchFamily="34" charset="-122"/>
            <a:ea typeface="微软雅黑" panose="020B0503020204020204" pitchFamily="34" charset="-122"/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wrap="square" rtlCol="0">
        <a:spAutoFit/>
      </a:bodyPr>
      <a:lstStyle>
        <a:defPPr algn="ctr">
          <a:defRPr sz="1400" dirty="0">
            <a:latin typeface="微软雅黑" panose="020B0503020204020204" pitchFamily="34" charset="-122"/>
            <a:ea typeface="微软雅黑" panose="020B0503020204020204" pitchFamily="34" charset="-122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Cambria"/>
      <a:cs typeface="Arial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Calibri"/>
      <a:cs typeface="Arial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Cambria"/>
      <a:cs typeface="Arial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Calibri"/>
      <a:cs typeface="Arial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Cambria"/>
      <a:cs typeface="Arial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Calibri"/>
      <a:cs typeface="Arial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4.xml><?xml version="1.0" encoding="utf-8"?>
<a:themeOverride xmlns:r="http://schemas.openxmlformats.org/officeDocument/2006/relationships"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Cambria"/>
      <a:cs typeface="Arial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Calibri"/>
      <a:cs typeface="Arial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411</Paragraphs>
  <Slides>21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41">
      <vt:lpstr>Arial</vt:lpstr>
      <vt:lpstr>Calibri</vt:lpstr>
      <vt:lpstr>宋体</vt:lpstr>
      <vt:lpstr>微软雅黑</vt:lpstr>
      <vt:lpstr>ＭＳ Ｐゴシック</vt:lpstr>
      <vt:lpstr>楷体</vt:lpstr>
      <vt:lpstr>Cambria</vt:lpstr>
      <vt:lpstr>华文楷体</vt:lpstr>
      <vt:lpstr>华文黑体</vt:lpstr>
      <vt:lpstr>华文细黑</vt:lpstr>
      <vt:lpstr>黑体-简 中等</vt:lpstr>
      <vt:lpstr>黑体</vt:lpstr>
      <vt:lpstr>Heiti SC Medium</vt:lpstr>
      <vt:lpstr>SimSun</vt:lpstr>
      <vt:lpstr>Wingdings</vt:lpstr>
      <vt:lpstr>Arial Unicode MS</vt:lpstr>
      <vt:lpstr>Times New Roman</vt:lpstr>
      <vt:lpstr>方正兰亭黑简体</vt:lpstr>
      <vt:lpstr>Verdana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2024-09-06T08:53:25.223</cp:lastPrinted>
  <dcterms:created xsi:type="dcterms:W3CDTF">2024-09-06T00:53:25Z</dcterms:created>
  <dcterms:modified xsi:type="dcterms:W3CDTF">2024-09-06T00:53:30Z</dcterms:modified>
</cp:coreProperties>
</file>