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830F15E-9BD2-4771-A0BE-73715DC2A2A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FE55104-40D6-42F9-8EC9-0EE13C79DDF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3D21CA5-A0AF-4928-A86C-B019AEB5956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DEA27D6-D071-4E16-9B89-248C91A7D79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4500D627-F9A5-472D-A74D-D0D9D7CC4D2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FC29B26D-C8F5-4AB0-AF0B-AFABF937825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F192323A-56E6-4675-B010-CE8B0A0E122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8D34EA2-A6E0-40AC-A4B9-C67FED25690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AF7B2C9-FFFD-42F7-BD1F-2B5CD7172FD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C899C88-2D9A-41C3-A048-0CB0683DE49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60F250E-FB58-4151-89CC-E1E61E8D6E4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797011103020006035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424273" y="2083443"/>
            <a:ext cx="9343454" cy="64350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5175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智能垃圾分类系统的生态文明建设与发展</a:t>
            </a:r>
          </a:p>
        </p:txBody>
      </p:sp>
      <p:sp>
        <p:nvSpPr>
          <p:cNvPr id="3" name="AutoShape 3"/>
          <p:cNvSpPr/>
          <p:nvPr/>
        </p:nvSpPr>
        <p:spPr>
          <a:xfrm>
            <a:off x="4341788" y="3875459"/>
            <a:ext cx="3508424" cy="721527"/>
          </a:xfrm>
          <a:prstGeom prst="roundRect">
            <a:avLst>
              <a:gd name="adj" fmla="val 12500"/>
            </a:avLst>
          </a:prstGeom>
          <a:solidFill>
            <a:srgbClr val="FFC12A">
              <a:alpha val="100000"/>
            </a:srgbClr>
          </a:solidFill>
          <a:ln w="28575">
            <a:solidFill>
              <a:srgbClr val="000000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4779214" y="4075345"/>
            <a:ext cx="2633573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2025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5" name="AutoShape 5"/>
          <p:cNvSpPr/>
          <p:nvPr/>
        </p:nvSpPr>
        <p:spPr>
          <a:xfrm>
            <a:off x="4341788" y="4791058"/>
            <a:ext cx="3508424" cy="721527"/>
          </a:xfrm>
          <a:prstGeom prst="roundRect">
            <a:avLst>
              <a:gd name="adj" fmla="val 12500"/>
            </a:avLst>
          </a:prstGeom>
          <a:solidFill>
            <a:srgbClr val="FFC12A">
              <a:alpha val="100000"/>
            </a:srgbClr>
          </a:solidFill>
          <a:ln w="28575">
            <a:solidFill>
              <a:srgbClr val="000000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60501" y="4990945"/>
            <a:ext cx="3070999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2025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2024-01-15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3940476" cy="685800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-2490705" y="-2630165"/>
            <a:ext cx="5510422" cy="5510422"/>
          </a:xfrm>
          <a:prstGeom prst="ellipse">
            <a:avLst/>
          </a:prstGeom>
          <a:solidFill>
            <a:schemeClr val="accent3">
              <a:lumMod val="20000"/>
              <a:lumOff val="80000"/>
              <a:alpha val="5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-1370201" y="-1527676"/>
            <a:ext cx="3269415" cy="3269415"/>
          </a:xfrm>
          <a:prstGeom prst="ellipse">
            <a:avLst/>
          </a:prstGeom>
          <a:solidFill>
            <a:schemeClr val="accent1">
              <a:alpha val="67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805301" y="734568"/>
            <a:ext cx="6559296" cy="5388864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智能垃圾分类系统概述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智能垃圾分类技术原理及应用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生态文明建设背景下智能垃圾分类意义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国内外智能垃圾分类系统比较分析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智能垃圾分类系统在生态文明建设中作用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未来发展趋势及挑战应对策略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719147" y="5955792"/>
            <a:ext cx="4413504" cy="13289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3">
                    <a:lumMod val="40000"/>
                    <a:lumOff val="60000"/>
                    <a:alpha val="34000"/>
                  </a:scheme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-271406" y="3561558"/>
            <a:ext cx="3626990" cy="32918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315455" y="1885076"/>
            <a:ext cx="556109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5775" b="1">
                <a:solidFill>
                  <a:srgbClr val="72349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874534" y="3154336"/>
            <a:ext cx="6438900" cy="17145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4200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智能垃圾分类系统概述</a:t>
            </a:r>
          </a:p>
        </p:txBody>
      </p:sp>
      <p:cxnSp>
        <p:nvCxnSpPr>
          <p:cNvPr id="4" name="Connector 4"/>
          <p:cNvCxnSpPr/>
          <p:nvPr/>
        </p:nvCxnSpPr>
        <p:spPr>
          <a:xfrm>
            <a:off x="3315455" y="3043316"/>
            <a:ext cx="5663417" cy="0"/>
          </a:xfrm>
          <a:prstGeom prst="line">
            <a:avLst/>
          </a:prstGeom>
          <a:ln w="19050">
            <a:solidFill>
              <a:srgbClr val="72349D">
                <a:alpha val="100000"/>
              </a:srgbClr>
            </a:solidFill>
            <a:prstDash val="solid"/>
            <a:headEnd type="none"/>
            <a:tailEnd type="none"/>
          </a:ln>
        </p:spPr>
      </p:cxn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6538" b="16538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智能垃圾分类系统是一种基于人工智能、物联网、大数据等技术的城市垃圾处理解决方案，旨在实现垃圾减量、资源化和无害化。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随着城市化进程的加速和人口的不断增长，城市垃圾产量逐年攀升，传统垃圾处理方式已无法满足环保和资源化利用的需求。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定义与背景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背景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定义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发展历程及现状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09821" y="1388973"/>
            <a:ext cx="2987778" cy="490334"/>
            <a:chOff x="7809821" y="1388973"/>
            <a:chExt cx="2987778" cy="490334"/>
          </a:xfrm>
        </p:grpSpPr>
        <p:sp>
          <p:nvSpPr>
            <p:cNvPr id="44" name="TextBox 44"/>
            <p:cNvSpPr txBox="1"/>
            <p:nvPr/>
          </p:nvSpPr>
          <p:spPr>
            <a:xfrm>
              <a:off x="7809821" y="1388973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发展历程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7809821" y="1823726"/>
            <a:ext cx="3286271" cy="1875094"/>
            <a:chOff x="7809821" y="1823726"/>
            <a:chExt cx="3286271" cy="1875094"/>
          </a:xfrm>
        </p:grpSpPr>
        <p:sp>
          <p:nvSpPr>
            <p:cNvPr id="46" name="TextBox 46"/>
            <p:cNvSpPr txBox="1"/>
            <p:nvPr/>
          </p:nvSpPr>
          <p:spPr>
            <a:xfrm>
              <a:off x="7809821" y="1823726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智能垃圾分类系统经历了从简单机械分类到基于传感器的自动分类，再到基于深度学习的智能分类的发展历程。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7809821" y="3814445"/>
            <a:ext cx="2987778" cy="490334"/>
            <a:chOff x="7809821" y="3814445"/>
            <a:chExt cx="2987778" cy="490334"/>
          </a:xfrm>
        </p:grpSpPr>
        <p:sp>
          <p:nvSpPr>
            <p:cNvPr id="48" name="TextBox 48"/>
            <p:cNvSpPr txBox="1"/>
            <p:nvPr/>
          </p:nvSpPr>
          <p:spPr>
            <a:xfrm>
              <a:off x="7809821" y="3814445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现状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7809821" y="4249198"/>
            <a:ext cx="3286271" cy="1875094"/>
            <a:chOff x="7809821" y="4249198"/>
            <a:chExt cx="3286271" cy="1875094"/>
          </a:xfrm>
        </p:grpSpPr>
        <p:sp>
          <p:nvSpPr>
            <p:cNvPr id="50" name="TextBox 50"/>
            <p:cNvSpPr txBox="1"/>
            <p:nvPr/>
          </p:nvSpPr>
          <p:spPr>
            <a:xfrm>
              <a:off x="7809821" y="4249198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目前，智能垃圾分类系统已在多个城市得到应用，形成了政府引导、企业参与、社会共治的良好格局。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150141" y="2021983"/>
            <a:ext cx="3939528" cy="3939528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54963" y="2034175"/>
            <a:ext cx="5826389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生态文明建设是人类社会发展的重要组成部分，旨在构建人与自然和谐共生的现代化社会。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454963" y="1575832"/>
            <a:ext cx="2703493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生态文明建设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54963" y="3530045"/>
            <a:ext cx="5826389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智能垃圾分类系统通过提高垃圾处理效率、减少资源浪费和降低环境污染，有力推动了生态文明建设的进程。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54963" y="3071702"/>
            <a:ext cx="2703493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智能垃圾分类作用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54963" y="5118981"/>
            <a:ext cx="60183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生态文明建设为智能垃圾分类提供了广阔的应用前景和政策支持，而智能垃圾分类系统的不断发展也为生态文明建设注入了新的活力。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54963" y="4660638"/>
            <a:ext cx="2703493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相互促进</a:t>
            </a:r>
          </a:p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2500" r="12500"/>
          <a:stretch>
            <a:fillRect/>
          </a:stretch>
        </p:blipFill>
        <p:spPr>
          <a:xfrm>
            <a:off x="7676035" y="2524948"/>
            <a:ext cx="2887741" cy="2887741"/>
          </a:xfrm>
          <a:prstGeom prst="ellipse">
            <a:avLst/>
          </a:prstGeom>
        </p:spPr>
      </p:pic>
      <p:sp>
        <p:nvSpPr>
          <p:cNvPr id="10" name="AutoShape 10"/>
          <p:cNvSpPr/>
          <p:nvPr/>
        </p:nvSpPr>
        <p:spPr>
          <a:xfrm>
            <a:off x="8663168" y="1482987"/>
            <a:ext cx="913476" cy="91347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6921648" y="4618441"/>
            <a:ext cx="913476" cy="91347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0386775" y="4618441"/>
            <a:ext cx="913476" cy="91347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8906663" y="1691796"/>
            <a:ext cx="426486" cy="426486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10639092" y="4837698"/>
            <a:ext cx="426194" cy="426194"/>
          </a:xfrm>
          <a:custGeom>
            <a:rect l="l" t="t" r="r" b="b"/>
            <a:pathLst>
              <a:path w="304800" h="304800">
                <a:moveTo>
                  <a:pt x="152400" y="190500"/>
                </a:moveTo>
                <a:cubicBezTo>
                  <a:pt x="152400" y="169459"/>
                  <a:pt x="169459" y="152400"/>
                  <a:pt x="190500" y="152400"/>
                </a:cubicBezTo>
                <a:cubicBezTo>
                  <a:pt x="211541" y="152400"/>
                  <a:pt x="228600" y="169459"/>
                  <a:pt x="228600" y="190500"/>
                </a:cubicBezTo>
                <a:cubicBezTo>
                  <a:pt x="228600" y="211541"/>
                  <a:pt x="211541" y="228600"/>
                  <a:pt x="190500" y="228600"/>
                </a:cubicBezTo>
                <a:cubicBezTo>
                  <a:pt x="169459" y="228600"/>
                  <a:pt x="152400" y="211541"/>
                  <a:pt x="152400" y="190500"/>
                </a:cubicBezTo>
                <a:close/>
                <a:moveTo>
                  <a:pt x="266700" y="76200"/>
                </a:moveTo>
                <a:lnTo>
                  <a:pt x="235372" y="12925"/>
                </a:lnTo>
                <a:cubicBezTo>
                  <a:pt x="232801" y="5410"/>
                  <a:pt x="225695" y="0"/>
                  <a:pt x="217284" y="0"/>
                </a:cubicBezTo>
                <a:lnTo>
                  <a:pt x="164973" y="0"/>
                </a:lnTo>
                <a:cubicBezTo>
                  <a:pt x="156467" y="0"/>
                  <a:pt x="149295" y="5544"/>
                  <a:pt x="146837" y="13192"/>
                </a:cubicBezTo>
                <a:lnTo>
                  <a:pt x="114338" y="76200"/>
                </a:lnTo>
                <a:lnTo>
                  <a:pt x="38100" y="76200"/>
                </a:lnTo>
                <a:cubicBezTo>
                  <a:pt x="17059" y="76200"/>
                  <a:pt x="0" y="93259"/>
                  <a:pt x="0" y="114300"/>
                </a:cubicBezTo>
                <a:lnTo>
                  <a:pt x="0" y="304800"/>
                </a:lnTo>
                <a:lnTo>
                  <a:pt x="304800" y="304800"/>
                </a:lnTo>
                <a:lnTo>
                  <a:pt x="304800" y="114300"/>
                </a:lnTo>
                <a:cubicBezTo>
                  <a:pt x="304800" y="93259"/>
                  <a:pt x="287760" y="76200"/>
                  <a:pt x="266700" y="76200"/>
                </a:cubicBezTo>
                <a:close/>
                <a:moveTo>
                  <a:pt x="57150" y="152400"/>
                </a:moveTo>
                <a:cubicBezTo>
                  <a:pt x="46625" y="152400"/>
                  <a:pt x="38100" y="143875"/>
                  <a:pt x="38100" y="133350"/>
                </a:cubicBezTo>
                <a:cubicBezTo>
                  <a:pt x="38100" y="122825"/>
                  <a:pt x="46625" y="114300"/>
                  <a:pt x="57150" y="114300"/>
                </a:cubicBezTo>
                <a:cubicBezTo>
                  <a:pt x="67675" y="114300"/>
                  <a:pt x="76200" y="122825"/>
                  <a:pt x="76200" y="133350"/>
                </a:cubicBezTo>
                <a:cubicBezTo>
                  <a:pt x="76200" y="143875"/>
                  <a:pt x="67675" y="152400"/>
                  <a:pt x="57150" y="152400"/>
                </a:cubicBezTo>
                <a:close/>
                <a:moveTo>
                  <a:pt x="190500" y="266700"/>
                </a:moveTo>
                <a:cubicBezTo>
                  <a:pt x="148419" y="266700"/>
                  <a:pt x="114300" y="232581"/>
                  <a:pt x="114300" y="190500"/>
                </a:cubicBezTo>
                <a:cubicBezTo>
                  <a:pt x="114300" y="148419"/>
                  <a:pt x="148419" y="114300"/>
                  <a:pt x="190500" y="114300"/>
                </a:cubicBezTo>
                <a:cubicBezTo>
                  <a:pt x="232581" y="114300"/>
                  <a:pt x="266700" y="148419"/>
                  <a:pt x="266700" y="190500"/>
                </a:cubicBezTo>
                <a:cubicBezTo>
                  <a:pt x="266700" y="232581"/>
                  <a:pt x="232581" y="266700"/>
                  <a:pt x="190500" y="26670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7137949" y="4833774"/>
            <a:ext cx="482811" cy="482811"/>
          </a:xfrm>
          <a:custGeom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生态文明建设与智能垃圾分类关系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315455" y="1885076"/>
            <a:ext cx="556109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5775" b="1">
                <a:solidFill>
                  <a:srgbClr val="72349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874534" y="3154336"/>
            <a:ext cx="6438900" cy="17145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4200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智能垃圾分类技术原理及应用</a:t>
            </a:r>
          </a:p>
        </p:txBody>
      </p:sp>
      <p:cxnSp>
        <p:nvCxnSpPr>
          <p:cNvPr id="4" name="Connector 4"/>
          <p:cNvCxnSpPr/>
          <p:nvPr/>
        </p:nvCxnSpPr>
        <p:spPr>
          <a:xfrm>
            <a:off x="3315455" y="3043316"/>
            <a:ext cx="5663417" cy="0"/>
          </a:xfrm>
          <a:prstGeom prst="line">
            <a:avLst/>
          </a:prstGeom>
          <a:ln w="19050">
            <a:solidFill>
              <a:srgbClr val="72349D">
                <a:alpha val="100000"/>
              </a:srgbClr>
            </a:solidFill>
            <a:prstDash val="solid"/>
            <a:headEnd type="none"/>
            <a:tailEnd type="none"/>
          </a:ln>
        </p:spPr>
      </p:cxn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31631" y="1742733"/>
            <a:ext cx="3798277" cy="3798277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3059989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662092" y="1742733"/>
            <a:ext cx="3798277" cy="3798277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196862" y="1742733"/>
            <a:ext cx="3798277" cy="3798277"/>
          </a:xfrm>
          <a:prstGeom prst="ellipse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170411" y="2510291"/>
            <a:ext cx="2803668" cy="10629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传感器技术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170411" y="3541108"/>
            <a:ext cx="2928915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通过红外传感器、重量传感器等，实现对垃圾投放的自动感应和识别。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707422" y="2510291"/>
            <a:ext cx="2800350" cy="1076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图像识别技术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707422" y="3541108"/>
            <a:ext cx="2924175" cy="12477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利用摄像头捕捉垃圾图像，通过深度学习算法进行图像识别，判断垃圾类别。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226846" y="2510291"/>
            <a:ext cx="2803668" cy="10629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语音识别技术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226846" y="3541108"/>
            <a:ext cx="2928915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通过语音交互方式，引导用户正确分类投放垃圾，提高分类准确率。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3126664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507874" y="6318935"/>
            <a:ext cx="701468" cy="12299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454963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7715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6" name="Connector 16"/>
          <p:cNvCxnSpPr/>
          <p:nvPr/>
        </p:nvCxnSpPr>
        <p:spPr>
          <a:xfrm>
            <a:off x="1209343" y="6393165"/>
            <a:ext cx="10991852" cy="0"/>
          </a:xfrm>
          <a:prstGeom prst="line">
            <a:avLst/>
          </a:prstGeom>
          <a:ln w="14288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grpSp>
        <p:nvGrpSpPr>
          <p:cNvPr id="17" name="Group 1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8" name="AutoShape 1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TextBox 3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传感器与识别技术</a:t>
              </a:r>
            </a:p>
          </p:txBody>
        </p:sp>
      </p:grpSp>
      <p:sp>
        <p:nvSpPr>
          <p:cNvPr id="39" name="AutoShape 39"/>
          <p:cNvSpPr/>
          <p:nvPr/>
        </p:nvSpPr>
        <p:spPr>
          <a:xfrm>
            <a:off x="6801159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6867834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10237651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10304326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TextBox 43"/>
          <p:cNvSpPr txBox="1"/>
          <p:nvPr/>
        </p:nvSpPr>
        <p:spPr>
          <a:xfrm>
            <a:off x="10207807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6761790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3030145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2686" r="2686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数据可视化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通过数据可视化技术，直观展示垃圾分类效果和相关统计数据。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云计算平台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提供强大的计算和存储能力，支持智能垃圾分类系统的高效运行。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大数据分析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对收集到的垃圾数据进行挖掘和分析，为政府和企业提供决策支持。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云计算与大数据处理技术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6583" r="16583"/>
          <a:stretch>
            <a:fillRect/>
          </a:stretch>
        </p:blipFill>
        <p:spPr>
          <a:xfrm>
            <a:off x="454963" y="1569535"/>
            <a:ext cx="4219249" cy="4219249"/>
          </a:xfrm>
          <a:prstGeom prst="ellipse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5163133" y="1294832"/>
            <a:ext cx="6264882" cy="1468186"/>
            <a:chOff x="5163133" y="1294832"/>
            <a:chExt cx="6264882" cy="1468186"/>
          </a:xfrm>
        </p:grpSpPr>
        <p:sp>
          <p:nvSpPr>
            <p:cNvPr id="4" name="AutoShape 4"/>
            <p:cNvSpPr/>
            <p:nvPr/>
          </p:nvSpPr>
          <p:spPr>
            <a:xfrm>
              <a:off x="5328795" y="1294832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5632910" y="1424361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物联网设备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5632910" y="1910708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通过智能垃圾桶、RFID标签等设备，实现对垃圾投放的实时监控和追踪。</a:t>
              </a:r>
            </a:p>
          </p:txBody>
        </p:sp>
        <p:sp>
          <p:nvSpPr>
            <p:cNvPr id="7" name="AutoShape 7"/>
            <p:cNvSpPr/>
            <p:nvPr/>
          </p:nvSpPr>
          <p:spPr>
            <a:xfrm>
              <a:off x="5163133" y="1294832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5163133" y="2945066"/>
            <a:ext cx="6264882" cy="1468186"/>
            <a:chOff x="5163133" y="2945066"/>
            <a:chExt cx="6264882" cy="1468186"/>
          </a:xfrm>
        </p:grpSpPr>
        <p:sp>
          <p:nvSpPr>
            <p:cNvPr id="9" name="AutoShape 9"/>
            <p:cNvSpPr/>
            <p:nvPr/>
          </p:nvSpPr>
          <p:spPr>
            <a:xfrm>
              <a:off x="5328795" y="2945066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TextBox 10"/>
            <p:cNvSpPr txBox="1"/>
            <p:nvPr/>
          </p:nvSpPr>
          <p:spPr>
            <a:xfrm>
              <a:off x="5632910" y="3074595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数据传输与通信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632910" y="3560941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利用物联网通信技术，将垃圾数据实时传输至云端进行处理和分析。</a:t>
              </a:r>
            </a:p>
          </p:txBody>
        </p:sp>
        <p:sp>
          <p:nvSpPr>
            <p:cNvPr id="12" name="AutoShape 12"/>
            <p:cNvSpPr/>
            <p:nvPr/>
          </p:nvSpPr>
          <p:spPr>
            <a:xfrm>
              <a:off x="5163133" y="2945066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5163133" y="4595300"/>
            <a:ext cx="6264882" cy="1468186"/>
            <a:chOff x="5163133" y="4595300"/>
            <a:chExt cx="6264882" cy="1468186"/>
          </a:xfrm>
        </p:grpSpPr>
        <p:sp>
          <p:nvSpPr>
            <p:cNvPr id="14" name="AutoShape 14"/>
            <p:cNvSpPr/>
            <p:nvPr/>
          </p:nvSpPr>
          <p:spPr>
            <a:xfrm>
              <a:off x="5328795" y="4595300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TextBox 15"/>
            <p:cNvSpPr txBox="1"/>
            <p:nvPr/>
          </p:nvSpPr>
          <p:spPr>
            <a:xfrm>
              <a:off x="5632910" y="4724828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远程监控与管理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5632910" y="5211175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通过物联网技术，实现对垃圾分类设备的远程监控和管理，提高运营效率。</a:t>
              </a:r>
            </a:p>
          </p:txBody>
        </p:sp>
        <p:sp>
          <p:nvSpPr>
            <p:cNvPr id="17" name="AutoShape 17"/>
            <p:cNvSpPr/>
            <p:nvPr/>
          </p:nvSpPr>
          <p:spPr>
            <a:xfrm>
              <a:off x="5163133" y="4595300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物联网技术在垃圾分类中应用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315455" y="1885076"/>
            <a:ext cx="556109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5775" b="1">
                <a:solidFill>
                  <a:srgbClr val="72349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874534" y="3154336"/>
            <a:ext cx="6438900" cy="17145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4200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生态文明建设背景下智能垃圾分类意义</a:t>
            </a:r>
          </a:p>
        </p:txBody>
      </p:sp>
      <p:cxnSp>
        <p:nvCxnSpPr>
          <p:cNvPr id="4" name="Connector 4"/>
          <p:cNvCxnSpPr/>
          <p:nvPr/>
        </p:nvCxnSpPr>
        <p:spPr>
          <a:xfrm>
            <a:off x="3315455" y="3043316"/>
            <a:ext cx="5663417" cy="0"/>
          </a:xfrm>
          <a:prstGeom prst="line">
            <a:avLst/>
          </a:prstGeom>
          <a:ln w="19050">
            <a:solidFill>
              <a:srgbClr val="72349D">
                <a:alpha val="100000"/>
              </a:srgbClr>
            </a:solidFill>
            <a:prstDash val="solid"/>
            <a:headEnd type="none"/>
            <a:tailEnd type="none"/>
          </a:ln>
        </p:spPr>
      </p:cxn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46" r="146"/>
          <a:stretch>
            <a:fillRect/>
          </a:stretch>
        </p:blipFill>
        <p:spPr>
          <a:xfrm>
            <a:off x="7092557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39110" y="14883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39477" y="137065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20584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39477" y="308812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39110" y="4984278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39477" y="4866556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715158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通过智能垃圾分类系统，可将可回收垃圾进行有效分类和收集，提高资源回收利用率。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1250513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垃圾分类有利于资源回收利用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3368732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精确的垃圾分类能够减少因混合收集而造成的资源浪费，使各类垃圾得到合理处理。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48535" y="2928472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减少资源浪费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248535" y="5134585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智能垃圾分类系统有助于构建循环型社会，实现资源的可持续利用。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48535" y="4694325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推动循环经济发展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促进资源节约和循环利用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63829" y="1628258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4345" y="2028557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通过智能分类，可将有害垃圾和可回收垃圾分离出来，减少需要填埋的垃圾量。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4345" y="1509487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减少垃圾填埋量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2500" r="12500"/>
          <a:stretch>
            <a:fillRect/>
          </a:stretch>
        </p:blipFill>
        <p:spPr>
          <a:xfrm>
            <a:off x="6096000" y="1153983"/>
            <a:ext cx="5194482" cy="5194482"/>
          </a:xfrm>
          <a:prstGeom prst="ellipse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994345" y="3637901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精确的垃圾分类可降低垃圾处理难度和成本，减轻环境负担。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94345" y="3118831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降低垃圾处理成本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94345" y="5274339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减少有害垃圾对土壤和水体的污染，保护生态环境。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94345" y="4755268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改善土壤和水质</a:t>
            </a:r>
          </a:p>
        </p:txBody>
      </p:sp>
      <p:sp>
        <p:nvSpPr>
          <p:cNvPr id="10" name="AutoShape 10"/>
          <p:cNvSpPr/>
          <p:nvPr/>
        </p:nvSpPr>
        <p:spPr>
          <a:xfrm>
            <a:off x="763829" y="3237602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63829" y="4874039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降低环境污染压力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https://d.book118.com/797011103020006035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AF5FF"/>
      </a:lt1>
      <a:dk2>
        <a:srgbClr val="062F00"/>
      </a:dk2>
      <a:lt2>
        <a:srgbClr val="FFFFFF"/>
      </a:lt2>
      <a:accent1>
        <a:srgbClr val="AF79DE"/>
      </a:accent1>
      <a:accent2>
        <a:srgbClr val="BC95E8"/>
      </a:accent2>
      <a:accent3>
        <a:srgbClr val="816BB7"/>
      </a:accent3>
      <a:accent4>
        <a:srgbClr val="618CD0"/>
      </a:accent4>
      <a:accent5>
        <a:srgbClr val="76A1E5"/>
      </a:accent5>
      <a:accent6>
        <a:srgbClr val="FEE088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80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2024-09-09T09:24:49.253</cp:lastPrinted>
  <dcterms:created xsi:type="dcterms:W3CDTF">2024-09-09T01:24:49Z</dcterms:created>
  <dcterms:modified xsi:type="dcterms:W3CDTF">2024-09-09T01:24:51Z</dcterms:modified>
</cp:coreProperties>
</file>