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2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15.xml" /><Relationship Id="rId11" Type="http://schemas.openxmlformats.org/officeDocument/2006/relationships/tags" Target="../tags/tag16.xml" /><Relationship Id="rId12" Type="http://schemas.openxmlformats.org/officeDocument/2006/relationships/tags" Target="../tags/tag1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9.xml" /><Relationship Id="rId3" Type="http://schemas.openxmlformats.org/officeDocument/2006/relationships/image" Target="../media/image4.png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image" Target="../media/image2.png" /><Relationship Id="rId7" Type="http://schemas.openxmlformats.org/officeDocument/2006/relationships/tags" Target="../tags/tag12.xml" /><Relationship Id="rId8" Type="http://schemas.openxmlformats.org/officeDocument/2006/relationships/tags" Target="../tags/tag13.xml" /><Relationship Id="rId9" Type="http://schemas.openxmlformats.org/officeDocument/2006/relationships/tags" Target="../tags/tag14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image" Target="../media/image2.png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tags" Target="../tags/tag2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7.xml" /><Relationship Id="rId11" Type="http://schemas.openxmlformats.org/officeDocument/2006/relationships/tags" Target="../tags/tag38.xml" /><Relationship Id="rId12" Type="http://schemas.openxmlformats.org/officeDocument/2006/relationships/tags" Target="../tags/tag39.xml" /><Relationship Id="rId13" Type="http://schemas.openxmlformats.org/officeDocument/2006/relationships/tags" Target="../tags/tag40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image" Target="../media/image4.png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image" Target="../media/image2.png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8.xml" /><Relationship Id="rId11" Type="http://schemas.openxmlformats.org/officeDocument/2006/relationships/image" Target="../media/image2.png" /><Relationship Id="rId12" Type="http://schemas.openxmlformats.org/officeDocument/2006/relationships/tags" Target="../tags/tag49.xml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image" Target="../media/image4.png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tags" Target="../tags/tag4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image" Target="../media/image4.png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image" Target="../media/image2.png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1.xml" /><Relationship Id="rId3" Type="http://schemas.openxmlformats.org/officeDocument/2006/relationships/image" Target="../media/image4.png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6.xml" /><Relationship Id="rId3" Type="http://schemas.openxmlformats.org/officeDocument/2006/relationships/image" Target="../media/image4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image" Target="../media/image4.png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image" Target="../media/image2.png" /><Relationship Id="rId9" Type="http://schemas.openxmlformats.org/officeDocument/2006/relationships/tags" Target="../tags/tag77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image" Target="../media/image2.png" /><Relationship Id="rId6" Type="http://schemas.openxmlformats.org/officeDocument/2006/relationships/tags" Target="../tags/tag84.xml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B09D3-4B8B-4A5B-95B3-5C63F6344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069A27-A765-4D31-A96A-D6EFBF9FA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A6E74A-AA32-4629-90A0-8B8D45351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3BC707-7FB7-4F88-9690-7972B29BC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A78C2E-F800-45F8-B5F0-3399E2EE3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CC1DF3-6EE3-4BE9-A02D-0F0C121D7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3F9BCA-FA43-4DCF-AA20-58E96C7AF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792DB1-EB6D-4E89-81FA-FB06EFA95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8FF4C1-161A-4775-8B76-444A8AB04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D4A37-4A03-4712-93C5-42BB53F65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F4539E-BA0D-42F6-81FF-030126C1B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ͼƬ1-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86920" cy="6858000"/>
          </a:xfrm>
          <a:prstGeom prst="rect">
            <a:avLst/>
          </a:prstGeom>
        </p:spPr>
      </p:pic>
      <p:pic>
        <p:nvPicPr>
          <p:cNvPr id="2097161" name="图片 9" descr="图片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8321040" y="1077595"/>
            <a:ext cx="342900" cy="349885"/>
          </a:xfrm>
          <a:prstGeom prst="rect">
            <a:avLst/>
          </a:prstGeom>
        </p:spPr>
      </p:pic>
      <p:sp>
        <p:nvSpPr>
          <p:cNvPr id="1048666" name="副标题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8634730" y="971550"/>
            <a:ext cx="363855" cy="4846955"/>
          </a:xfrm>
          <a:prstGeom prst="rect">
            <a:avLst/>
          </a:prstGeom>
          <a:noFill/>
        </p:spPr>
        <p:txBody>
          <a:bodyPr vert="eaVert" wrap="square" lIns="0" tIns="10795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400" b="0" i="0" u="none" strike="noStrike" kern="1200" cap="none" spc="800" normalizeH="0" baseline="0" noProof="1">
                <a:solidFill>
                  <a:schemeClr val="bg1">
                    <a:lumMod val="6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68" name="标题"/>
          <p:cNvSpPr txBox="1">
            <a:spLocks noGrp="1"/>
          </p:cNvSpPr>
          <p:nvPr>
            <p:ph type="title" idx="2" hasCustomPrompt="1"/>
            <p:custDataLst>
              <p:tags r:id="rId6"/>
            </p:custDataLst>
          </p:nvPr>
        </p:nvSpPr>
        <p:spPr>
          <a:xfrm>
            <a:off x="9058275" y="971550"/>
            <a:ext cx="1104656" cy="4846955"/>
          </a:xfrm>
          <a:prstGeom prst="rect">
            <a:avLst/>
          </a:prstGeom>
          <a:noFill/>
        </p:spPr>
        <p:txBody>
          <a:bodyPr vert="eaVert" wrap="square" lIns="0" tIns="45720" rIns="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10162931" y="3966057"/>
            <a:ext cx="774700" cy="1696994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bg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5" name="图片 11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cxnSp>
        <p:nvCxnSpPr>
          <p:cNvPr id="3145731" name="直接连接符 37"/>
          <p:cNvCxnSpPr/>
          <p:nvPr>
            <p:custDataLst>
              <p:tags r:id="rId5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7" name="图片 8" descr="图片1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771525" y="482600"/>
            <a:ext cx="340360" cy="347345"/>
          </a:xfrm>
          <a:prstGeom prst="rect">
            <a:avLst/>
          </a:prstGeom>
        </p:spPr>
      </p:pic>
      <p:sp>
        <p:nvSpPr>
          <p:cNvPr id="1048678" name="标题"/>
          <p:cNvSpPr txBox="1">
            <a:spLocks noGrp="1"/>
          </p:cNvSpPr>
          <p:nvPr>
            <p:ph type="title" idx="2"/>
            <p:custDataLst>
              <p:tags r:id="rId8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正文"/>
          <p:cNvSpPr txBox="1"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 descr="ͼƬ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86920" cy="6858000"/>
          </a:xfrm>
          <a:prstGeom prst="rect">
            <a:avLst/>
          </a:prstGeom>
        </p:spPr>
      </p:pic>
      <p:sp>
        <p:nvSpPr>
          <p:cNvPr id="1048688" name="标题"/>
          <p:cNvSpPr txBox="1">
            <a:spLocks noGrp="1"/>
          </p:cNvSpPr>
          <p:nvPr>
            <p:ph type="title" idx="1" hasCustomPrompt="1"/>
            <p:custDataLst>
              <p:tags r:id="rId3"/>
            </p:custDataLst>
          </p:nvPr>
        </p:nvSpPr>
        <p:spPr>
          <a:xfrm>
            <a:off x="4632960" y="252730"/>
            <a:ext cx="2921000" cy="111633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69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9" descr="ͼƬ1-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86920" cy="6858000"/>
          </a:xfrm>
          <a:prstGeom prst="rect">
            <a:avLst/>
          </a:prstGeom>
        </p:spPr>
      </p:pic>
      <p:sp>
        <p:nvSpPr>
          <p:cNvPr id="1048696" name="节编号"/>
          <p:cNvSpPr txBox="1">
            <a:spLocks noGrp="1"/>
          </p:cNvSpPr>
          <p:nvPr>
            <p:ph type="body" idx="4" hasCustomPrompt="1"/>
            <p:custDataLst>
              <p:tags r:id="rId3"/>
            </p:custDataLst>
          </p:nvPr>
        </p:nvSpPr>
        <p:spPr>
          <a:xfrm>
            <a:off x="2718435" y="2567305"/>
            <a:ext cx="1952625" cy="143065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15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>
                        <a:alpha val="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610724" y="857250"/>
            <a:ext cx="1753961" cy="4400550"/>
          </a:xfrm>
          <a:prstGeom prst="rect">
            <a:avLst/>
          </a:prstGeom>
          <a:noFill/>
          <a:effectLst/>
        </p:spPr>
        <p:txBody>
          <a:bodyPr vert="eaVert" wrap="square" lIns="0" tIns="36195" rIns="36195" bIns="36195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汉仪书宋二简" panose="02010609000101010101" charset="-122"/>
                <a:ea typeface="汉仪书宋二简" panose="02010609000101010101" charset="-122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3" name="直接连接符 96"/>
          <p:cNvCxnSpPr/>
          <p:nvPr>
            <p:custDataLst>
              <p:tags r:id="rId5"/>
            </p:custDataLst>
          </p:nvPr>
        </p:nvCxnSpPr>
        <p:spPr>
          <a:xfrm flipH="1">
            <a:off x="9610828" y="857422"/>
            <a:ext cx="0" cy="43688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73" name="图片 6" descr="图片1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916035" y="981710"/>
            <a:ext cx="342900" cy="349885"/>
          </a:xfrm>
          <a:prstGeom prst="rect">
            <a:avLst/>
          </a:prstGeom>
        </p:spPr>
      </p:pic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77" name="图片 14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sp>
        <p:nvSpPr>
          <p:cNvPr id="1048706" name="正文"/>
          <p:cNvSpPr txBox="1">
            <a:spLocks noGrp="1"/>
          </p:cNvSpPr>
          <p:nvPr>
            <p:ph idx="5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正文"/>
          <p:cNvSpPr txBox="1">
            <a:spLocks noGrp="1"/>
          </p:cNvSpPr>
          <p:nvPr>
            <p:ph idx="4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35" name="直接连接符 8"/>
          <p:cNvCxnSpPr/>
          <p:nvPr>
            <p:custDataLst>
              <p:tags r:id="rId7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0" name="标题"/>
          <p:cNvSpPr txBox="1">
            <a:spLocks noGrp="1"/>
          </p:cNvSpPr>
          <p:nvPr>
            <p:ph type="title" idx="2"/>
            <p:custDataLst>
              <p:tags r:id="rId8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10" descr="图片1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712" name="日期占位符 4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5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6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3" name="图片 18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sp>
        <p:nvSpPr>
          <p:cNvPr id="1048718" name="正文"/>
          <p:cNvSpPr txBox="1">
            <a:spLocks noGrp="1"/>
          </p:cNvSpPr>
          <p:nvPr>
            <p:ph idx="7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6"/>
            <p:custDataLst>
              <p:tags r:id="rId6"/>
            </p:custDataLst>
          </p:nvPr>
        </p:nvSpPr>
        <p:spPr>
          <a:xfrm>
            <a:off x="6235065" y="1395730"/>
            <a:ext cx="5342255" cy="4337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5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8"/>
            </p:custDataLst>
          </p:nvPr>
        </p:nvSpPr>
        <p:spPr>
          <a:xfrm>
            <a:off x="608330" y="1395730"/>
            <a:ext cx="5342255" cy="4337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0"/>
          <p:cNvCxnSpPr/>
          <p:nvPr>
            <p:custDataLst>
              <p:tags r:id="rId9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2"/>
            <p:custDataLst>
              <p:tags r:id="rId10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5" name="图片 12" descr="图片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728" name="日期占位符 6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7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8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7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9" name="图片 10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cxnSp>
        <p:nvCxnSpPr>
          <p:cNvPr id="3145739" name="直接连接符 7"/>
          <p:cNvCxnSpPr/>
          <p:nvPr>
            <p:custDataLst>
              <p:tags r:id="rId5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4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1" name="图片 6" descr="图片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736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95" name="图片 9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sp>
        <p:nvSpPr>
          <p:cNvPr id="1048742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99" name="图片 9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sp>
        <p:nvSpPr>
          <p:cNvPr id="1048748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08330" y="379730"/>
            <a:ext cx="10968990" cy="58769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201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203" name="图片 9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cxnSp>
        <p:nvCxnSpPr>
          <p:cNvPr id="3145741" name="直接连接符 37"/>
          <p:cNvCxnSpPr/>
          <p:nvPr>
            <p:custDataLst>
              <p:tags r:id="rId5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6" name="副标题"/>
          <p:cNvSpPr txBox="1">
            <a:spLocks noGrp="1"/>
          </p:cNvSpPr>
          <p:nvPr>
            <p:ph type="body" idx="3" hasCustomPrompt="1"/>
            <p:custDataLst>
              <p:tags r:id="rId6"/>
            </p:custDataLst>
          </p:nvPr>
        </p:nvSpPr>
        <p:spPr>
          <a:xfrm>
            <a:off x="1120140" y="1015365"/>
            <a:ext cx="10457180" cy="4921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79705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205" name="图片 10" descr="图片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207" name="图片 9" descr="ͼƬ1-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86920" cy="6858000"/>
          </a:xfrm>
          <a:prstGeom prst="rect">
            <a:avLst/>
          </a:prstGeom>
        </p:spPr>
      </p:pic>
      <p:sp>
        <p:nvSpPr>
          <p:cNvPr id="1048766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8572499" y="971550"/>
            <a:ext cx="1435101" cy="4846955"/>
          </a:xfrm>
          <a:prstGeom prst="rect">
            <a:avLst/>
          </a:prstGeom>
          <a:noFill/>
        </p:spPr>
        <p:txBody>
          <a:bodyPr vert="eaVert" wrap="square" lIns="0" tIns="45720" rIns="0" bIns="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68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0162931" y="3966057"/>
            <a:ext cx="774700" cy="1696994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bg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pic>
        <p:nvPicPr>
          <p:cNvPr id="2097209" name="图片 6" descr="图片1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321040" y="1077595"/>
            <a:ext cx="342900" cy="349885"/>
          </a:xfrm>
          <a:prstGeom prst="rect">
            <a:avLst/>
          </a:prstGeom>
        </p:spPr>
      </p:pic>
      <p:sp>
        <p:nvSpPr>
          <p:cNvPr id="104877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88.xml" /><Relationship Id="rId14" Type="http://schemas.openxmlformats.org/officeDocument/2006/relationships/image" Target="../media/image4.png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image" Target="../media/image2.png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5" name="图片 10" descr="ͼƬ3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cxnSp>
        <p:nvCxnSpPr>
          <p:cNvPr id="3145729" name="直接连接符 7"/>
          <p:cNvCxnSpPr/>
          <p:nvPr>
            <p:custDataLst>
              <p:tags r:id="rId16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7" name="图片 11" descr="图片1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654" name="日期占位符 1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2"/>
          <p:cNvSpPr>
            <a:spLocks noGrp="1"/>
          </p:cNvSpPr>
          <p:nvPr>
            <p:ph type="title"/>
            <p:custDataLst>
              <p:tags r:id="rId22"/>
            </p:custDataLst>
          </p:nvPr>
        </p:nvSpPr>
        <p:spPr>
          <a:xfrm>
            <a:off x="1036614" y="365125"/>
            <a:ext cx="10317186" cy="589943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3"/>
          <p:cNvSpPr>
            <a:spLocks noGrp="1"/>
          </p:cNvSpPr>
          <p:nvPr>
            <p:ph type="body" idx="1"/>
            <p:custDataLst>
              <p:tags r:id="rId23"/>
            </p:custDataLst>
          </p:nvPr>
        </p:nvSpPr>
        <p:spPr>
          <a:xfrm>
            <a:off x="838200" y="1078258"/>
            <a:ext cx="10515600" cy="509870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0" normalizeH="0" baseline="0" smtClean="0"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0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18" Type="http://schemas.openxmlformats.org/officeDocument/2006/relationships/tags" Target="../tags/tag116.xml" /><Relationship Id="rId19" Type="http://schemas.openxmlformats.org/officeDocument/2006/relationships/tags" Target="../tags/tag1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8.xml" /><Relationship Id="rId21" Type="http://schemas.openxmlformats.org/officeDocument/2006/relationships/tags" Target="../tags/tag119.xml" /><Relationship Id="rId22" Type="http://schemas.openxmlformats.org/officeDocument/2006/relationships/tags" Target="../tags/tag120.xml" /><Relationship Id="rId23" Type="http://schemas.openxmlformats.org/officeDocument/2006/relationships/tags" Target="../tags/tag121.xml" /><Relationship Id="rId24" Type="http://schemas.openxmlformats.org/officeDocument/2006/relationships/tags" Target="../tags/tag122.xml" /><Relationship Id="rId25" Type="http://schemas.openxmlformats.org/officeDocument/2006/relationships/tags" Target="../tags/tag123.xml" /><Relationship Id="rId26" Type="http://schemas.openxmlformats.org/officeDocument/2006/relationships/tags" Target="../tags/tag124.xml" /><Relationship Id="rId27" Type="http://schemas.openxmlformats.org/officeDocument/2006/relationships/tags" Target="../tags/tag125.xml" /><Relationship Id="rId28" Type="http://schemas.openxmlformats.org/officeDocument/2006/relationships/tags" Target="../tags/tag126.xml" /><Relationship Id="rId29" Type="http://schemas.openxmlformats.org/officeDocument/2006/relationships/tags" Target="../tags/tag127.xml" /><Relationship Id="rId3" Type="http://schemas.openxmlformats.org/officeDocument/2006/relationships/tags" Target="../tags/tag102.xml" /><Relationship Id="rId4" Type="http://schemas.openxmlformats.org/officeDocument/2006/relationships/image" Target="../media/image6.png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01614102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北京的春节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 1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pic>
        <p:nvPicPr>
          <p:cNvPr id="2097215" name="图片 20" descr="0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907666" y="2009775"/>
            <a:ext cx="416458" cy="433070"/>
          </a:xfrm>
          <a:prstGeom prst="rect">
            <a:avLst/>
          </a:prstGeom>
        </p:spPr>
      </p:pic>
      <p:sp>
        <p:nvSpPr>
          <p:cNvPr id="1048790" name="标题"/>
          <p:cNvSpPr txBox="1"/>
          <p:nvPr>
            <p:custDataLst>
              <p:tags r:id="rId6"/>
            </p:custDataLst>
          </p:nvPr>
        </p:nvSpPr>
        <p:spPr>
          <a:xfrm>
            <a:off x="1454845" y="1898650"/>
            <a:ext cx="1145189" cy="3206750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添加目录文本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431709" y="1936750"/>
            <a:ext cx="0" cy="33655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8"/>
            </p:custDataLst>
          </p:nvPr>
        </p:nvSpPr>
        <p:spPr>
          <a:xfrm>
            <a:off x="897255" y="1975485"/>
            <a:ext cx="446535" cy="54038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72143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壹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17" name="图片 23" descr="0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698366" y="2009775"/>
            <a:ext cx="416458" cy="433070"/>
          </a:xfrm>
          <a:prstGeom prst="rect">
            <a:avLst/>
          </a:prstGeom>
        </p:spPr>
      </p:pic>
      <p:sp>
        <p:nvSpPr>
          <p:cNvPr id="1048794" name="标题"/>
          <p:cNvSpPr txBox="1"/>
          <p:nvPr>
            <p:custDataLst>
              <p:tags r:id="rId10"/>
            </p:custDataLst>
          </p:nvPr>
        </p:nvSpPr>
        <p:spPr>
          <a:xfrm>
            <a:off x="3245545" y="1898650"/>
            <a:ext cx="1145189" cy="3206750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春节的起源和历史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5" name="直接连接符 26"/>
          <p:cNvCxnSpPr/>
          <p:nvPr>
            <p:custDataLst>
              <p:tags r:id="rId11"/>
            </p:custDataLst>
          </p:nvPr>
        </p:nvCxnSpPr>
        <p:spPr>
          <a:xfrm flipH="1">
            <a:off x="3222409" y="1936750"/>
            <a:ext cx="0" cy="33655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2"/>
            </p:custDataLst>
          </p:nvPr>
        </p:nvSpPr>
        <p:spPr>
          <a:xfrm>
            <a:off x="2687955" y="1975485"/>
            <a:ext cx="446535" cy="54038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72143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贰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19" name="图片 3" descr="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4489066" y="2009775"/>
            <a:ext cx="416458" cy="433070"/>
          </a:xfrm>
          <a:prstGeom prst="rect">
            <a:avLst/>
          </a:prstGeom>
        </p:spPr>
      </p:pic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5036245" y="1898650"/>
            <a:ext cx="1145189" cy="3206750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北京春节的传统习俗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7" name="直接连接符 9"/>
          <p:cNvCxnSpPr/>
          <p:nvPr>
            <p:custDataLst>
              <p:tags r:id="rId15"/>
            </p:custDataLst>
          </p:nvPr>
        </p:nvCxnSpPr>
        <p:spPr>
          <a:xfrm flipH="1">
            <a:off x="5013109" y="1936750"/>
            <a:ext cx="0" cy="33655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4478655" y="1975485"/>
            <a:ext cx="446535" cy="54038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72143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叁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21" name="图片 13" descr="0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279766" y="2009775"/>
            <a:ext cx="416458" cy="433070"/>
          </a:xfrm>
          <a:prstGeom prst="rect">
            <a:avLst/>
          </a:prstGeom>
        </p:spPr>
      </p:pic>
      <p:sp>
        <p:nvSpPr>
          <p:cNvPr id="1048802" name="标题"/>
          <p:cNvSpPr txBox="1"/>
          <p:nvPr>
            <p:custDataLst>
              <p:tags r:id="rId18"/>
            </p:custDataLst>
          </p:nvPr>
        </p:nvSpPr>
        <p:spPr>
          <a:xfrm>
            <a:off x="6826945" y="1898650"/>
            <a:ext cx="1145189" cy="3206750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北京春节的文化活动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9" name="直接连接符 16"/>
          <p:cNvCxnSpPr/>
          <p:nvPr>
            <p:custDataLst>
              <p:tags r:id="rId19"/>
            </p:custDataLst>
          </p:nvPr>
        </p:nvCxnSpPr>
        <p:spPr>
          <a:xfrm flipH="1">
            <a:off x="6803809" y="1936750"/>
            <a:ext cx="0" cy="33655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序号"/>
          <p:cNvSpPr txBox="1"/>
          <p:nvPr>
            <p:custDataLst>
              <p:tags r:id="rId20"/>
            </p:custDataLst>
          </p:nvPr>
        </p:nvSpPr>
        <p:spPr>
          <a:xfrm>
            <a:off x="6269355" y="1975485"/>
            <a:ext cx="446535" cy="54038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72143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肆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23" name="图片 28" descr="0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8070466" y="2009775"/>
            <a:ext cx="416458" cy="433070"/>
          </a:xfrm>
          <a:prstGeom prst="rect">
            <a:avLst/>
          </a:prstGeom>
        </p:spPr>
      </p:pic>
      <p:sp>
        <p:nvSpPr>
          <p:cNvPr id="1048806" name="标题"/>
          <p:cNvSpPr txBox="1"/>
          <p:nvPr>
            <p:custDataLst>
              <p:tags r:id="rId22"/>
            </p:custDataLst>
          </p:nvPr>
        </p:nvSpPr>
        <p:spPr>
          <a:xfrm>
            <a:off x="8617645" y="1898650"/>
            <a:ext cx="1145189" cy="3206750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北京春节的美食特色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1" name="直接连接符 31"/>
          <p:cNvCxnSpPr/>
          <p:nvPr>
            <p:custDataLst>
              <p:tags r:id="rId23"/>
            </p:custDataLst>
          </p:nvPr>
        </p:nvCxnSpPr>
        <p:spPr>
          <a:xfrm flipH="1">
            <a:off x="8594509" y="1936750"/>
            <a:ext cx="0" cy="33655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24"/>
            </p:custDataLst>
          </p:nvPr>
        </p:nvSpPr>
        <p:spPr>
          <a:xfrm>
            <a:off x="8060055" y="1975485"/>
            <a:ext cx="446535" cy="54038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72143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伍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25" name="图片 34" descr="0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9861166" y="2009775"/>
            <a:ext cx="416458" cy="433070"/>
          </a:xfrm>
          <a:prstGeom prst="rect">
            <a:avLst/>
          </a:prstGeom>
        </p:spPr>
      </p:pic>
      <p:sp>
        <p:nvSpPr>
          <p:cNvPr id="1048810" name="标题"/>
          <p:cNvSpPr txBox="1"/>
          <p:nvPr>
            <p:custDataLst>
              <p:tags r:id="rId26"/>
            </p:custDataLst>
          </p:nvPr>
        </p:nvSpPr>
        <p:spPr>
          <a:xfrm>
            <a:off x="10408345" y="1898650"/>
            <a:ext cx="1145189" cy="3206750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北京春节的旅游攻略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3" name="直接连接符 37"/>
          <p:cNvCxnSpPr/>
          <p:nvPr>
            <p:custDataLst>
              <p:tags r:id="rId27"/>
            </p:custDataLst>
          </p:nvPr>
        </p:nvCxnSpPr>
        <p:spPr>
          <a:xfrm flipH="1">
            <a:off x="10385209" y="1936750"/>
            <a:ext cx="0" cy="33655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28"/>
            </p:custDataLst>
          </p:nvPr>
        </p:nvSpPr>
        <p:spPr>
          <a:xfrm>
            <a:off x="9850755" y="1975485"/>
            <a:ext cx="446535" cy="54038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72143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陆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42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/>
        <p:txBody>
          <a:bodyPr>
            <a:normAutofit fontScale="91413" lnSpcReduction="20000"/>
          </a:bodyPr>
          <a:lstStyle/>
          <a:p>
            <a:r>
              <a:rPr lang="zh-CN" altLang="en-US"/>
              <a:t>壹</a:t>
            </a:r>
            <a:endParaRPr lang="zh-CN" altLang="en-US"/>
          </a:p>
        </p:txBody>
      </p:sp>
      <p:sp>
        <p:nvSpPr>
          <p:cNvPr id="1048844" name="标题 3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8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/>
        <p:txBody>
          <a:bodyPr>
            <a:normAutofit fontScale="91413" lnSpcReduction="20000"/>
          </a:bodyPr>
          <a:lstStyle/>
          <a:p>
            <a:r>
              <a:rPr lang="zh-CN" altLang="en-US"/>
              <a:t>贰</a:t>
            </a:r>
            <a:endParaRPr lang="zh-CN" altLang="en-US"/>
          </a:p>
        </p:txBody>
      </p:sp>
      <p:sp>
        <p:nvSpPr>
          <p:cNvPr id="1048880" name="标题 3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春节的起源和历史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4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春节的起源</a:t>
            </a:r>
            <a:endParaRPr lang="zh-CN" altLang="en-US"/>
          </a:p>
        </p:txBody>
      </p:sp>
      <p:sp>
        <p:nvSpPr>
          <p:cNvPr id="104894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春节起源于古代的祭祀活动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5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春节的起源与古代的农业社会有关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5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春节的起源与古代的天文历法有关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6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春节的起源与古代的神话传说有关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春节的历史发展</a:t>
            </a:r>
            <a:endParaRPr lang="zh-CN" altLang="en-US"/>
          </a:p>
        </p:txBody>
      </p:sp>
      <p:sp>
        <p:nvSpPr>
          <p:cNvPr id="104900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起源：春节起源于上古时期的祭祀活动，后来逐渐演变为庆祝新年的节日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发展：春节在唐朝时期开始成为全国性的节日，宋朝时期开始有“春节”的说法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习俗：春节的习俗包括贴春联、放鞭炮、吃饺子、拜年等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传承：春节是中国最重要的传统节日之一，具有深厚的文化底蕴和历史意义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5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春节的重要性</a:t>
            </a:r>
            <a:endParaRPr lang="zh-CN" altLang="en-US"/>
          </a:p>
        </p:txBody>
      </p:sp>
      <p:sp>
        <p:nvSpPr>
          <p:cNvPr id="1049060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62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64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春节是中国最重要的传统节日之一，具有深厚的历史和文化底蕴。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68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70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春节是家庭团聚、亲朋好友相聚的重要时刻，体现了中华民族的亲情和友情。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4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7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春节是中国传统文化的重要载体，具有丰富的民俗活动和文化内涵。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82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春节是中国人民庆祝丰收、迎接春天的重要节日，体现了中华民族的勤劳和智慧。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/>
        <p:txBody>
          <a:bodyPr>
            <a:normAutofit fontScale="91413" lnSpcReduction="20000"/>
          </a:bodyPr>
          <a:lstStyle/>
          <a:p>
            <a:r>
              <a:rPr lang="zh-CN" altLang="en-US"/>
              <a:t>叁</a:t>
            </a:r>
            <a:endParaRPr lang="zh-CN" altLang="en-US"/>
          </a:p>
        </p:txBody>
      </p:sp>
      <p:sp>
        <p:nvSpPr>
          <p:cNvPr id="1049118" name="标题 3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北京春节的传统习俗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贴春联和贴窗花</a:t>
            </a:r>
            <a:endParaRPr lang="zh-CN" altLang="en-US"/>
          </a:p>
        </p:txBody>
      </p:sp>
      <p:sp>
        <p:nvSpPr>
          <p:cNvPr id="104918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贴春联：春节前，家家户户都会在门上贴上春联，寓意吉祥如意，辞旧迎新。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贴窗花：春节期间，人们会在窗户上贴上各种吉祥图案的窗花，寓意吉祥如意，祈求平安。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寓意：春联和窗花都寓意着吉祥如意，祈求平安，是北京春节的传统习俗之一。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制作方法：春联和窗花通常由手工制作，图案丰富多样，寓意吉祥如意。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拜年和红包</a:t>
            </a:r>
            <a:endParaRPr lang="zh-CN" altLang="en-US"/>
          </a:p>
        </p:txBody>
      </p:sp>
      <p:sp>
        <p:nvSpPr>
          <p:cNvPr id="104924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红包：长辈给晚辈发红包，寓意祝福和希望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拜年：春节期间，亲朋好友互相拜年，表达祝福和问候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红包金额：红包金额通常为吉利数字，如6、8、9等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红包寓意：红包寓意着祝福、希望和吉祥，是春节的重要习俗之一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吃团圆饭和饺子</a:t>
            </a:r>
            <a:endParaRPr lang="zh-CN" altLang="en-US"/>
          </a:p>
        </p:txBody>
      </p:sp>
      <p:sp>
        <p:nvSpPr>
          <p:cNvPr id="1049290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2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94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团圆饭：除夕夜，全家人围坐在一起，共享丰盛的晚餐，寓意团圆、和谐、幸福。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8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00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饺子：除夕夜，家家户户都会包饺子，饺子的形状像元宝，寓意招财进宝，财源滚滚。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04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0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饺子馅：饺子馅的种类繁多，有猪肉、牛肉、羊肉、海鲜等，寓意着不同的吉祥寓意。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1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12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饺子皮：饺子皮有白色和彩色两种，白色寓意纯洁、吉祥，彩色寓意喜庆、吉祥。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放鞭炮和舞龙舞狮</a:t>
            </a:r>
            <a:endParaRPr lang="zh-CN" altLang="en-US"/>
          </a:p>
        </p:txBody>
      </p:sp>
      <p:sp>
        <p:nvSpPr>
          <p:cNvPr id="104934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放鞭炮：春节期间，人们会放鞭炮来驱赶邪气，祈求平安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舞龙舞狮：春节期间，人们会举行舞龙舞狮表演，祈求吉祥如意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寓意：放鞭炮和舞龙舞狮都寓意着驱邪避灾，祈求平安吉祥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传统习俗：放鞭炮和舞龙舞狮都是北京春节的传统习俗，具有深厚的文化内涵和历史底蕴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/>
        <p:txBody>
          <a:bodyPr>
            <a:normAutofit fontScale="91413" lnSpcReduction="20000"/>
          </a:bodyPr>
          <a:lstStyle/>
          <a:p>
            <a:r>
              <a:rPr lang="zh-CN" altLang="en-US"/>
              <a:t>肆</a:t>
            </a:r>
            <a:endParaRPr lang="zh-CN" altLang="en-US"/>
          </a:p>
        </p:txBody>
      </p:sp>
      <p:sp>
        <p:nvSpPr>
          <p:cNvPr id="1049390" name="标题 3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北京春节的文化活动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庙会和花市</a:t>
            </a:r>
            <a:endParaRPr lang="zh-CN" altLang="en-US"/>
          </a:p>
        </p:txBody>
      </p:sp>
      <p:sp>
        <p:nvSpPr>
          <p:cNvPr id="104945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5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庙会：北京春节的重要文化活动之一，通常在春节期间举行，包括各种民俗表演、美食小吃、手工艺品等。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6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花市：北京春节的另一个重要文化活动，通常在春节期间举行，包括各种花卉、盆景、春联、年画等。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6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6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庙会和花市的历史：庙会和花市在北京有着悠久的历史，可以追溯到明清时期，是北京春节文化的重要组成部分。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7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庙会和花市的意义：庙会和花市不仅是北京春节的重要文化活动，也是北京传统文化的重要载体，对于传承和弘扬中国传统文化具有重要意义。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https://d.book118.com/797016141023006025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壹"/>
  <p:tag name="KSO_WM_UNIT_TYPE" val="e"/>
  <p:tag name="KSO_WM_UNIT_VALUE" val="6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  <p:tag name="KSO_WM_TEMPLATE_THUMBS_INDEX" val="1、1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569.55&quot;,&quot;top&quot;:&quot;26.45&quot;,&quot;width&quot;:&quot;319.6&quot;,&quot;height&quot;:&quot;483.15&quot;}"/>
  <p:tag name="KSO_WM_SLIDE_ID" val="custom20230302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  <p:tag name="KSO_WM_TEMPLATE_THUMBS_INDEX" val="1、11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1_3"/>
  <p:tag name="KSO_WM_UNIT_INDEX" val="1_1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1_2"/>
  <p:tag name="KSO_WM_UNIT_INDEX" val="1_1_2"/>
  <p:tag name="KSO_WM_UNIT_LAYERLEVEL" val="1_1_1"/>
  <p:tag name="KSO_WM_UNIT_PRESET_TEXT" val="壹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2_1"/>
  <p:tag name="KSO_WM_UNIT_INDEX" val="1_2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2_3"/>
  <p:tag name="KSO_WM_UNIT_INDEX" val="1_2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2_2"/>
  <p:tag name="KSO_WM_UNIT_INDEX" val="1_2_2"/>
  <p:tag name="KSO_WM_UNIT_LAYERLEVEL" val="1_1_1"/>
  <p:tag name="KSO_WM_UNIT_PRESET_TEXT" val="贰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3_2"/>
  <p:tag name="KSO_WM_UNIT_INDEX" val="1_3_2"/>
  <p:tag name="KSO_WM_UNIT_LAYERLEVEL" val="1_1_1"/>
  <p:tag name="KSO_WM_UNIT_PRESET_TEXT" val="叁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4_3"/>
  <p:tag name="KSO_WM_UNIT_INDEX" val="1_4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4_2"/>
  <p:tag name="KSO_WM_UNIT_INDEX" val="1_4_2"/>
  <p:tag name="KSO_WM_UNIT_LAYERLEVEL" val="1_1_1"/>
  <p:tag name="KSO_WM_UNIT_PRESET_TEXT" val="肆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5_1"/>
  <p:tag name="KSO_WM_UNIT_INDEX" val="1_5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5_3"/>
  <p:tag name="KSO_WM_UNIT_INDEX" val="1_5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5_2"/>
  <p:tag name="KSO_WM_UNIT_INDEX" val="1_5_2"/>
  <p:tag name="KSO_WM_UNIT_LAYERLEVEL" val="1_1_1"/>
  <p:tag name="KSO_WM_UNIT_PRESET_TEXT" val="伍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6_1"/>
  <p:tag name="KSO_WM_UNIT_INDEX" val="1_6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6_3"/>
  <p:tag name="KSO_WM_UNIT_INDEX" val="1_6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6_2"/>
  <p:tag name="KSO_WM_UNIT_INDEX" val="1_6_2"/>
  <p:tag name="KSO_WM_UNIT_LAYERLEVEL" val="1_1_1"/>
  <p:tag name="KSO_WM_UNIT_PRESET_TEXT" val="陆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e*1"/>
  <p:tag name="KSO_WM_UNIT_INDEX" val="1"/>
  <p:tag name="KSO_WM_UNIT_LAYERLEVEL" val="1"/>
  <p:tag name="KSO_WM_UNIT_NOCLEAR" val="0"/>
  <p:tag name="KSO_WM_UNIT_PRESET_TEXT" val="壹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48.7&quot;,&quot;top&quot;:&quot;42.3&quot;,&quot;width&quot;:&quot;769.7&quot;,&quot;height&quot;:&quot;399.65&quot;}"/>
  <p:tag name="KSO_WM_SLIDE_ID" val="custom20230302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e*1"/>
  <p:tag name="KSO_WM_UNIT_INDEX" val="1"/>
  <p:tag name="KSO_WM_UNIT_LAYERLEVEL" val="1"/>
  <p:tag name="KSO_WM_UNIT_NOCLEAR" val="0"/>
  <p:tag name="KSO_WM_UNIT_PRESET_TEXT" val="贰"/>
  <p:tag name="KSO_WM_UNIT_TYPE" val="e"/>
  <p:tag name="KSO_WM_UNIT_VALUE" val="6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148.7&quot;,&quot;top&quot;:&quot;42.3&quot;,&quot;width&quot;:&quot;769.7&quot;,&quot;height&quot;:&quot;399.65&quot;}"/>
  <p:tag name="KSO_WM_SLIDE_ID" val="custom20230302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e*1"/>
  <p:tag name="KSO_WM_UNIT_INDEX" val="1"/>
  <p:tag name="KSO_WM_UNIT_LAYERLEVEL" val="1"/>
  <p:tag name="KSO_WM_UNIT_NOCLEAR" val="0"/>
  <p:tag name="KSO_WM_UNIT_PRESET_TEXT" val="叁"/>
  <p:tag name="KSO_WM_UNIT_TYPE" val="e"/>
  <p:tag name="KSO_WM_UNIT_VALUE" val="6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148.7&quot;,&quot;top&quot;:&quot;42.3&quot;,&quot;width&quot;:&quot;769.7&quot;,&quot;height&quot;:&quot;399.65&quot;}"/>
  <p:tag name="KSO_WM_SLIDE_ID" val="custom20230302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e*1"/>
  <p:tag name="KSO_WM_UNIT_INDEX" val="1"/>
  <p:tag name="KSO_WM_UNIT_LAYERLEVEL" val="1"/>
  <p:tag name="KSO_WM_UNIT_NOCLEAR" val="0"/>
  <p:tag name="KSO_WM_UNIT_PRESET_TEXT" val="肆"/>
  <p:tag name="KSO_WM_UNIT_TYPE" val="e"/>
  <p:tag name="KSO_WM_UNIT_VALUE" val="6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1.xml><?xml version="1.0" encoding="utf-8"?>
<p:tagLst xmlns:p="http://schemas.openxmlformats.org/presentationml/2006/main">
  <p:tag name="KSO_WM_BEAUTIFY_FLAG" val="#wm#"/>
  <p:tag name="KSO_WM_SLIDE_CONTENT_AREA" val="{&quot;left&quot;:&quot;148.7&quot;,&quot;top&quot;:&quot;42.3&quot;,&quot;width&quot;:&quot;769.7&quot;,&quot;height&quot;:&quot;399.65&quot;}"/>
  <p:tag name="KSO_WM_SLIDE_ID" val="custom20230302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7">
      <a:dk1>
        <a:srgbClr val="000000"/>
      </a:dk1>
      <a:lt1>
        <a:srgbClr val="FFFFFF"/>
      </a:lt1>
      <a:dk2>
        <a:srgbClr val="25404B"/>
      </a:dk2>
      <a:lt2>
        <a:srgbClr val="F2F2F2"/>
      </a:lt2>
      <a:accent1>
        <a:srgbClr val="183B47"/>
      </a:accent1>
      <a:accent2>
        <a:srgbClr val="465E6C"/>
      </a:accent2>
      <a:accent3>
        <a:srgbClr val="647684"/>
      </a:accent3>
      <a:accent4>
        <a:srgbClr val="B49964"/>
      </a:accent4>
      <a:accent5>
        <a:srgbClr val="8B5C47"/>
      </a:accent5>
      <a:accent6>
        <a:srgbClr val="703434"/>
      </a:accent6>
      <a:hlink>
        <a:srgbClr val="FF0000"/>
      </a:hlink>
      <a:folHlink>
        <a:srgbClr val="00B0F0"/>
      </a:folHlink>
    </a:clrScheme>
    <a:fontScheme name="自定义 27">
      <a:majorFont>
        <a:latin typeface="汉仪书宋二简" panose="02010609000101010101" charset="-122"/>
        <a:ea typeface="汉仪书宋二简" panose="02010609000101010101" charset="-122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5">
      <vt:lpstr>Arial</vt:lpstr>
      <vt:lpstr>Calibri</vt:lpstr>
      <vt:lpstr>汉仪书宋二简</vt:lpstr>
      <vt:lpstr>MiSans Normal</vt:lpstr>
      <vt:lpstr>MiSans</vt:lpstr>
      <vt:lpstr>Wingdings</vt:lpstr>
      <vt:lpstr>Calibri Light</vt:lpstr>
      <vt:lpstr>思源宋体 CN Heavy</vt:lpstr>
      <vt:lpstr>微软雅黑</vt:lpstr>
      <vt:lpstr>Office Theme</vt:lpstr>
      <vt:lpstr>北京的春节</vt:lpstr>
      <vt:lpstr>目录</vt:lpstr>
      <vt:lpstr>添加章节标题</vt:lpstr>
      <vt:lpstr>春节的起源和历史</vt:lpstr>
      <vt:lpstr>春节的起源</vt:lpstr>
      <vt:lpstr>春节的历史发展</vt:lpstr>
      <vt:lpstr>春节的重要性</vt:lpstr>
      <vt:lpstr>北京春节的传统习俗</vt:lpstr>
      <vt:lpstr>贴春联和贴窗花</vt:lpstr>
      <vt:lpstr>拜年和红包</vt:lpstr>
      <vt:lpstr>吃团圆饭和饺子</vt:lpstr>
      <vt:lpstr>放鞭炮和舞龙舞狮</vt:lpstr>
      <vt:lpstr>北京春节的文化活动</vt:lpstr>
      <vt:lpstr>庙会和花市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2024-08-29T13:27:06.865</cp:lastPrinted>
  <dcterms:created xsi:type="dcterms:W3CDTF">2024-08-29T05:27:06Z</dcterms:created>
  <dcterms:modified xsi:type="dcterms:W3CDTF">2024-08-29T05:27:09Z</dcterms:modified>
</cp:coreProperties>
</file>