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8D9D0-01AA-4546-AA11-69F94DE18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347446-AB2B-46E7-AD10-9A8C8C524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FFD7A2-B99F-42CD-B737-29F964B58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D6A16-3397-43DD-B9C5-2216EF021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03DE17-26E5-40A3-9F78-1BCD62708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0AAF68-DE6C-44E8-A08A-008198E7A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4F7D09-BDE4-4619-8EE6-A11AFEEB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2E0246-12FC-4FC4-8A94-1750815F8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AFB6AF-5D0A-41DA-95AC-C0C1204FF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EAFFB7-0EA4-4EE5-8B21-EF02487B8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0243D-AFAC-4FDB-ADB5-E5AEAA45B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1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02211516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保险案例解析\n## 1.社会保险的基本概念与作用\n### 1.1社会保险的定义与种类\n### 1.2社会保险的基本作用\n### 1.3社会保险对个人的重要性\n## 2.社会保险案例类型与分析方法\n### 2.1典型社会保险案例类型\n### 2.2社会保险案例的分析方法\n### 2.3案例解析的步骤与技巧\n## 3.养老保险案例分析\n### 3.1养老保险的基本概念与制度\n### 3.2养老保险案例的解析与讨论\n### 3.3养老保险案例的启示与建议\n## 4.医疗保险案例分析\n### 4.1医疗保险的基本概念与制度\n### 4.2医疗保险案例的解析与讨论\n### 4.3医疗保险案例的启示与建议\n## 5.失业保险案例分析\n### 5.1失业保险的基本概念与制度\n### 5.2失业保险案例的解析与讨论\n### 5.3失业保险案例的启示与建议\n## 6.工伤保险案例分析\n### 6.1工伤保险的基本概念与制度\n### 6.2工伤保险案例的解析与讨论\n### 6.3工伤保险案例的启示与建议\n## 7.生育保险案例分析\n### 7.1生育保险的基本概念与制度\n### 7.2生育保险案例的解析与讨论\n### 7.3生育保险案例的启示与建议\n## 8.社会保险案例的综合分析与展望\n### 8.1社会保险案例的共性问题与解决方案\n### 8.2社会保险制度的发展趋势与挑战\n### 8.3提高社会保险案例解析能力的建议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社会保险案例解析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社会保险的基本概念与作用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2" name="组合 2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6" y="2074671"/>
            <a:ext cx="10871208" cy="4063380"/>
            <a:chOff x="660396" y="2074672"/>
            <a:chExt cx="10871208" cy="4063380"/>
          </a:xfrm>
        </p:grpSpPr>
        <p:grpSp>
          <p:nvGrpSpPr>
            <p:cNvPr id="263" name="组合 33"/>
            <p:cNvGrpSpPr/>
            <p:nvPr/>
          </p:nvGrpSpPr>
          <p:grpSpPr>
            <a:xfrm>
              <a:off x="660396" y="2074672"/>
              <a:ext cx="5112000" cy="4063380"/>
              <a:chOff x="660400" y="1536701"/>
              <a:chExt cx="2583213" cy="406338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社会保险的定义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国家通过立法建立的一种社会保障制度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旨在保障劳动者在养老、疾病、失业、工伤、生育等方面的基本生活需求</a:t>
                </a:r>
                <a:endParaRPr/>
              </a:p>
            </p:txBody>
          </p:sp>
          <p:cxnSp>
            <p:nvCxnSpPr>
              <p:cNvPr id="268" name="直线连接符 31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69" name="组合 34"/>
            <p:cNvGrpSpPr/>
            <p:nvPr/>
          </p:nvGrpSpPr>
          <p:grpSpPr>
            <a:xfrm>
              <a:off x="6419604" y="2074672"/>
              <a:ext cx="5112000" cy="4063380"/>
              <a:chOff x="660400" y="1536701"/>
              <a:chExt cx="2583213" cy="406338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400" y="1536701"/>
                <a:ext cx="2583213" cy="406338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/>
              <p:cNvSpPr txBox="1"/>
              <p:nvPr/>
            </p:nvSpPr>
            <p:spPr>
              <a:xfrm>
                <a:off x="792299" y="2982496"/>
                <a:ext cx="787395" cy="7078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2299" y="3780637"/>
                <a:ext cx="231941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社会保险的种类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2298" y="4115019"/>
                <a:ext cx="2319416" cy="1315720"/>
              </a:xfrm>
              <a:prstGeom prst="rect">
                <a:avLst/>
              </a:prstGeom>
              <a:noFill/>
            </p:spPr>
            <p:txBody>
              <a:bodyPr wrap="square" rtlCol="0" anchor="b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工伤保险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生育保险</a:t>
                </a:r>
                <a:endParaRPr/>
              </a:p>
            </p:txBody>
          </p:sp>
          <p:cxnSp>
            <p:nvCxnSpPr>
              <p:cNvPr id="274" name="直线连接符 39"/>
              <p:cNvCxnSpPr/>
              <p:nvPr/>
            </p:nvCxnSpPr>
            <p:spPr>
              <a:xfrm>
                <a:off x="660400" y="1536701"/>
                <a:ext cx="2583213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sp>
        <p:nvSpPr>
          <p:cNvPr id="2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8775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社会保险的定义与种类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321" name="组合 32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2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保障劳动者的基本生活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为劳动者提供养老、疾病、失业、工伤、生育等方面的保障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减轻劳动者的后顾之忧</a:t>
                </a:r>
                <a:endParaRPr/>
              </a:p>
            </p:txBody>
          </p:sp>
          <p:sp>
            <p:nvSpPr>
              <p:cNvPr id="32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2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2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维护社会稳定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2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减少因生活困难引发的社会问题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促进社会和谐稳定</a:t>
                </a:r>
                <a:endParaRPr/>
              </a:p>
            </p:txBody>
          </p:sp>
          <p:sp>
            <p:nvSpPr>
              <p:cNvPr id="32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3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3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促进经济发展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3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为企业减轻负担，提高竞争力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激发劳动者的工作积极性，提高生产效率</a:t>
                </a:r>
                <a:endParaRPr/>
              </a:p>
            </p:txBody>
          </p:sp>
          <p:sp>
            <p:nvSpPr>
              <p:cNvPr id="33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社会保险的基本作用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3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3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33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33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保障个人权益</a:t>
                </a:r>
                <a:endParaRPr/>
              </a:p>
            </p:txBody>
          </p:sp>
          <p:sp>
            <p:nvSpPr>
              <p:cNvPr id="34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社会保险为个人提供了基本的生活保障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保障了个人在养老、疾病、失业、工伤、生育等方面的权益</a:t>
                </a:r>
                <a:endParaRPr/>
              </a:p>
            </p:txBody>
          </p:sp>
        </p:grpSp>
        <p:grpSp>
          <p:nvGrpSpPr>
            <p:cNvPr id="34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34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34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社会保险使个人在遇到生活困难时能够得到帮助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提高个人的生活质量</a:t>
                </a:r>
                <a:endParaRPr/>
              </a:p>
            </p:txBody>
          </p:sp>
        </p:grpSp>
        <p:grpSp>
          <p:nvGrpSpPr>
            <p:cNvPr id="34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34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促进个人发展</a:t>
                </a:r>
                <a:endParaRPr/>
              </a:p>
            </p:txBody>
          </p:sp>
          <p:sp>
            <p:nvSpPr>
              <p:cNvPr id="34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社会保险为个人提供了稳定的生活环境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有利于个人在工作、学习等方面的发展</a:t>
                </a:r>
                <a:endParaRPr/>
              </a:p>
            </p:txBody>
          </p:sp>
        </p:grpSp>
      </p:grp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社会保险对个人的重要性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社会保险案例类型与分析方法</a:t>
            </a:r>
            <a:endParaRPr/>
          </a:p>
        </p:txBody>
      </p:sp>
      <p:sp>
        <p:nvSpPr>
          <p:cNvPr id="35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35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56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7" name="椭圆 48"/>
          <p:cNvSpPr>
            <a:spLocks noChangeAspect="1"/>
          </p:cNvSpPr>
          <p:nvPr/>
        </p:nvSpPr>
        <p:spPr>
          <a:xfrm>
            <a:off x="7112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58" name="椭圆 49"/>
          <p:cNvSpPr>
            <a:spLocks noChangeAspect="1"/>
          </p:cNvSpPr>
          <p:nvPr/>
        </p:nvSpPr>
        <p:spPr>
          <a:xfrm>
            <a:off x="29620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59" name="椭圆 50"/>
          <p:cNvSpPr>
            <a:spLocks noChangeAspect="1"/>
          </p:cNvSpPr>
          <p:nvPr/>
        </p:nvSpPr>
        <p:spPr>
          <a:xfrm>
            <a:off x="52129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60" name="椭圆 1"/>
          <p:cNvSpPr>
            <a:spLocks noChangeAspect="1"/>
          </p:cNvSpPr>
          <p:nvPr/>
        </p:nvSpPr>
        <p:spPr>
          <a:xfrm>
            <a:off x="74637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61" name="椭圆 19"/>
          <p:cNvSpPr>
            <a:spLocks noChangeAspect="1"/>
          </p:cNvSpPr>
          <p:nvPr/>
        </p:nvSpPr>
        <p:spPr>
          <a:xfrm>
            <a:off x="97146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362" name="组合 36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3862280"/>
            <a:ext cx="10947400" cy="2393213"/>
            <a:chOff x="622300" y="3862280"/>
            <a:chExt cx="10947400" cy="2393213"/>
          </a:xfrm>
        </p:grpSpPr>
        <p:grpSp>
          <p:nvGrpSpPr>
            <p:cNvPr id="363" name="组合 362"/>
            <p:cNvGrpSpPr/>
            <p:nvPr/>
          </p:nvGrpSpPr>
          <p:grpSpPr>
            <a:xfrm>
              <a:off x="622300" y="3862280"/>
              <a:ext cx="1944000" cy="2393213"/>
              <a:chOff x="622300" y="3862280"/>
              <a:chExt cx="1944000" cy="2393213"/>
            </a:xfrm>
          </p:grpSpPr>
          <p:sp>
            <p:nvSpPr>
              <p:cNvPr id="3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223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养老金领取纠纷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养老保险缴费基数争议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养老保险转移接续问题</a:t>
                </a:r>
                <a:endParaRPr/>
              </a:p>
            </p:txBody>
          </p:sp>
        </p:grpSp>
        <p:grpSp>
          <p:nvGrpSpPr>
            <p:cNvPr id="366" name="组合 365"/>
            <p:cNvGrpSpPr/>
            <p:nvPr/>
          </p:nvGrpSpPr>
          <p:grpSpPr>
            <a:xfrm>
              <a:off x="2873150" y="3862280"/>
              <a:ext cx="1944000" cy="2393213"/>
              <a:chOff x="2873150" y="3862280"/>
              <a:chExt cx="1944000" cy="2393213"/>
            </a:xfrm>
          </p:grpSpPr>
          <p:sp>
            <p:nvSpPr>
              <p:cNvPr id="3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医疗保险案例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731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医疗费用报销争议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医疗保险缴费年限争议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医疗保险异地就医问题</a:t>
                </a:r>
                <a:endParaRPr/>
              </a:p>
            </p:txBody>
          </p:sp>
        </p:grpSp>
        <p:grpSp>
          <p:nvGrpSpPr>
            <p:cNvPr id="369" name="组合 368"/>
            <p:cNvGrpSpPr/>
            <p:nvPr/>
          </p:nvGrpSpPr>
          <p:grpSpPr>
            <a:xfrm>
              <a:off x="5124000" y="3862280"/>
              <a:ext cx="1944000" cy="2393213"/>
              <a:chOff x="5124000" y="3862280"/>
              <a:chExt cx="1944000" cy="2393213"/>
            </a:xfrm>
          </p:grpSpPr>
          <p:sp>
            <p:nvSpPr>
              <p:cNvPr id="3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失业保险案例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1240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失业保险金领取条件争议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失业保险缴费记录争议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失业保险再就业服务问题</a:t>
                </a:r>
                <a:endParaRPr/>
              </a:p>
            </p:txBody>
          </p:sp>
        </p:grpSp>
        <p:grpSp>
          <p:nvGrpSpPr>
            <p:cNvPr id="372" name="组合 371"/>
            <p:cNvGrpSpPr/>
            <p:nvPr/>
          </p:nvGrpSpPr>
          <p:grpSpPr>
            <a:xfrm>
              <a:off x="7374850" y="3862280"/>
              <a:ext cx="1944000" cy="2393213"/>
              <a:chOff x="7374850" y="3862280"/>
              <a:chExt cx="1944000" cy="2393213"/>
            </a:xfrm>
          </p:grpSpPr>
          <p:sp>
            <p:nvSpPr>
              <p:cNvPr id="3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工伤保险案例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748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工伤认定争议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工伤保险待遇争议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工伤保险预防措施问题</a:t>
                </a:r>
                <a:endParaRPr/>
              </a:p>
            </p:txBody>
          </p:sp>
        </p:grpSp>
        <p:grpSp>
          <p:nvGrpSpPr>
            <p:cNvPr id="375" name="组合 374"/>
            <p:cNvGrpSpPr/>
            <p:nvPr/>
          </p:nvGrpSpPr>
          <p:grpSpPr>
            <a:xfrm>
              <a:off x="9625700" y="3862280"/>
              <a:ext cx="1944000" cy="2393213"/>
              <a:chOff x="9625700" y="3862280"/>
              <a:chExt cx="1944000" cy="2393213"/>
            </a:xfrm>
          </p:grpSpPr>
          <p:sp>
            <p:nvSpPr>
              <p:cNvPr id="3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生育保险案例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257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生育津贴领取争议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生育保险缴费记录争议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生育保险生育假期问题</a:t>
                </a:r>
                <a:endParaRPr/>
              </a:p>
            </p:txBody>
          </p:sp>
        </p:grpSp>
      </p:grpSp>
      <p:sp>
        <p:nvSpPr>
          <p:cNvPr id="3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典型社会保险案例类型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80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81" name="组合 380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82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8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法律分析法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分析社会保险相关法律法规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判断案例中的争议是否符合法律规定</a:t>
                </a:r>
                <a:endParaRPr/>
              </a:p>
            </p:txBody>
          </p:sp>
          <p:sp>
            <p:nvSpPr>
              <p:cNvPr id="385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86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8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事实分析法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8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收集案例相关事实证据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分析案例中的争议事实</a:t>
                </a:r>
                <a:endParaRPr/>
              </a:p>
            </p:txBody>
          </p:sp>
          <p:sp>
            <p:nvSpPr>
              <p:cNvPr id="389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90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9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逻辑分析法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9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运用逻辑推理分析案例中的争议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得出合理的结论</a:t>
                </a:r>
                <a:endParaRPr/>
              </a:p>
            </p:txBody>
          </p:sp>
          <p:sp>
            <p:nvSpPr>
              <p:cNvPr id="393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社会保险案例的分析方法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9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9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9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9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步骤</a:t>
                </a:r>
                <a:endParaRPr/>
              </a:p>
            </p:txBody>
          </p:sp>
          <p:sp>
            <p:nvSpPr>
              <p:cNvPr id="40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收集案例资料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分析案例中的争议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提出解决方案</a:t>
                </a:r>
                <a:endParaRPr/>
              </a:p>
            </p:txBody>
          </p:sp>
          <p:sp>
            <p:nvSpPr>
              <p:cNvPr id="40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0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40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40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技巧</a:t>
                </a:r>
                <a:endParaRPr/>
              </a:p>
            </p:txBody>
          </p:sp>
          <p:sp>
            <p:nvSpPr>
              <p:cNvPr id="40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善于发现问题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逻辑思维能力强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具备一定的法律知识</a:t>
                </a:r>
                <a:endParaRPr/>
              </a:p>
            </p:txBody>
          </p:sp>
          <p:sp>
            <p:nvSpPr>
              <p:cNvPr id="40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1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案例解析的步骤与技巧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养老保险案例分析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养老保险的基本概念与制度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组合 1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组合 13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为保障老年人的生活而设立的一种社会保险制度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主要包括养老金、养老保险缴费、养老保险基金等方面的内容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组合 18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养老保险的制度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养老保险制度包括国家、企业、个人共同参与的筹资机制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养老保险待遇主要包括基本养老金、个人账户养老金、年金等方面的内容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养老金领取纠纷案例</a:t>
                </a:r>
                <a:endParaRPr/>
              </a:p>
            </p:txBody>
          </p:sp>
          <p:sp>
            <p:nvSpPr>
              <p:cNvPr id="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分析养老金领取的条件和程序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讨论养老金领取争议的原因和解决方案</a:t>
                </a:r>
                <a:endParaRPr/>
              </a:p>
            </p:txBody>
          </p:sp>
        </p:grpSp>
        <p:grpSp>
          <p:nvGrpSpPr>
            <p:cNvPr id="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养老保险缴费基数争议案例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分析养老保险缴费基数的计算方法和规定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讨论养老保险缴费基数争议的原因和解决方案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养老保险转移接续问题案例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分析养老保险转移接续的政策和规定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讨论养老保险转移接续问题的原因和解决方案</a:t>
                </a:r>
                <a:endParaRPr/>
              </a:p>
            </p:txBody>
          </p:sp>
        </p:grpSp>
      </p:grpSp>
      <p:pic>
        <p:nvPicPr>
          <p:cNvPr id="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养老保险案例的解析与讨论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启示</a:t>
                </a:r>
                <a:endParaRPr/>
              </a:p>
            </p:txBody>
          </p:sp>
          <p:sp>
            <p:nvSpPr>
              <p:cNvPr id="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养老保险制度需要不断完善和优化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养老保险缴费和领取环节需要加强管理</a:t>
                </a:r>
                <a:endParaRPr/>
              </a:p>
            </p:txBody>
          </p:sp>
          <p:sp>
            <p:nvSpPr>
              <p:cNvPr id="4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建议</a:t>
                </a:r>
                <a:endParaRPr/>
              </a:p>
            </p:txBody>
          </p:sp>
          <p:sp>
            <p:nvSpPr>
              <p:cNvPr id="5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加强养老保险政策的宣传和教育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提高养老保险管理的透明度和公正性</a:t>
                </a:r>
                <a:endParaRPr/>
              </a:p>
            </p:txBody>
          </p:sp>
          <p:sp>
            <p:nvSpPr>
              <p:cNvPr id="5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养老保险案例的启示与建议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9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医疗保险案例分析</a:t>
            </a:r>
            <a:endParaRPr/>
          </a:p>
        </p:txBody>
      </p:sp>
      <p:sp>
        <p:nvSpPr>
          <p:cNvPr id="60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61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医疗保险的基本概念与制度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64" name="组合 6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65" name="组合 64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6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医疗保险的基本概念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为保障人们的医疗服务需求而设立的一种社会保险制度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主要包括医疗费用报销、医疗保险缴费、医疗保险基金等方面的内容</a:t>
                </a:r>
                <a:endParaRPr/>
              </a:p>
            </p:txBody>
          </p:sp>
          <p:pic>
            <p:nvPicPr>
              <p:cNvPr id="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70" name="组合 69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7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医疗保险的制度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医疗保险制度包括国家、企业、个人共同参与的筹资机制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医疗保险待遇主要包括医疗费用报销、医疗补助金、医疗救助等方面的内容</a:t>
                </a:r>
                <a:endParaRPr/>
              </a:p>
            </p:txBody>
          </p:sp>
          <p:pic>
            <p:nvPicPr>
              <p:cNvPr id="7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76" name="组合 7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77" name="组合 76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7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医疗费用报销争议案例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分析医疗费用报销的条件和程序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讨论医疗费用报销争议的原因和解决方案</a:t>
                </a:r>
                <a:endParaRPr/>
              </a:p>
            </p:txBody>
          </p:sp>
          <p:pic>
            <p:nvPicPr>
              <p:cNvPr id="8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2" name="组合 81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8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医疗保险缴费年限争议案例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分析医疗保险缴费年限的计算方法和规定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讨论医疗保险缴费年限争议的原因和解决方案</a:t>
                </a:r>
                <a:endParaRPr/>
              </a:p>
            </p:txBody>
          </p:sp>
          <p:pic>
            <p:nvPicPr>
              <p:cNvPr id="8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87" name="组合 86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8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医疗保险异地就医问题案例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分析医疗保险异地就医的政策和规定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讨论医疗保险异地就医问题的原因和解决方案</a:t>
                </a:r>
                <a:endParaRPr/>
              </a:p>
            </p:txBody>
          </p:sp>
          <p:pic>
            <p:nvPicPr>
              <p:cNvPr id="9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医疗保险案例的解析与讨论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医疗保险案例的启示与建议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95" name="组合 9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96" name="组合 95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启示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医疗保险制度需要不断完善和优化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医疗保险缴费和报销环节需要加强管理</a:t>
                </a:r>
                <a:endParaRPr/>
              </a:p>
            </p:txBody>
          </p:sp>
          <p:pic>
            <p:nvPicPr>
              <p:cNvPr id="1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01" name="组合 100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加强医疗保险政策的宣传和教育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提高医疗保险管理的透明度和公正性</a:t>
                </a:r>
                <a:endParaRPr/>
              </a:p>
            </p:txBody>
          </p:sp>
          <p:pic>
            <p:nvPicPr>
              <p:cNvPr id="1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https://d.book118.com/797022115166006042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社会保险案例解析</vt:lpstr>
      <vt:lpstr>社会保险的基本概念与作用</vt:lpstr>
      <vt:lpstr>PowerPoint Presentation</vt:lpstr>
      <vt:lpstr>PowerPoint Presentation</vt:lpstr>
      <vt:lpstr>PowerPoint Presentation</vt:lpstr>
      <vt:lpstr>社会保险案例类型与分析方法</vt:lpstr>
      <vt:lpstr>PowerPoint Presentation</vt:lpstr>
      <vt:lpstr>PowerPoint Presentation</vt:lpstr>
      <vt:lpstr>PowerPoint Presentation</vt:lpstr>
      <vt:lpstr>养老保险案例分析</vt:lpstr>
      <vt:lpstr>PowerPoint Presentation</vt:lpstr>
      <vt:lpstr>PowerPoint Presentation</vt:lpstr>
      <vt:lpstr>PowerPoint Presentation</vt:lpstr>
      <vt:lpstr>医疗保险案例分析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2024-09-16T12:09:40.602</cp:lastPrinted>
  <dcterms:created xsi:type="dcterms:W3CDTF">2024-09-16T04:09:40Z</dcterms:created>
  <dcterms:modified xsi:type="dcterms:W3CDTF">2024-09-16T04:09:42Z</dcterms:modified>
</cp:coreProperties>
</file>