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0A75313-38DA-47D8-99C1-12672D41BD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FB096E-08D8-4F06-A361-1180B325BD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932F4BE-FBC7-49AB-A8BD-FA9C30A362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EC662BE-BF36-418C-9E6A-3D59A0CF061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1F44664-00EA-4DA3-8066-2E3593C307E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809B047-67C9-4E49-B176-1C301D213D8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072371B-7AD9-4661-AD3A-84456A252D9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DD280CC-2AA4-4CE9-B5DF-C2DA765149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EA7D0C0-427A-4A72-AAC6-250561CB38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FECDAD-C32B-44C1-97EB-36EB78AE42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D2D5A61-E887-453B-A5A0-26B606F362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97023006023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p:spPr>
        <p:txBody>
          <a:bodyPr vert="horz"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微软雅黑"/>
                <a:ea typeface="微软雅黑"/>
                <a:cs typeface="微软雅黑"/>
              </a:rPr>
              <a:t>汇报人</a:t>
            </a:r>
            <a:r>
              <a:rPr lang="en-US" sz="1325">
                <a:solidFill>
                  <a:schemeClr val="accent1">
                    <a:alpha val="100000"/>
                  </a:schemeClr>
                </a:solidFill>
                <a:latin typeface="Arial"/>
                <a:ea typeface="Arial"/>
                <a:cs typeface="Arial"/>
              </a:rPr>
              <a:t>:文小库</a:t>
            </a:r>
            <a:endParaRPr lang="en-US" sz="1100"/>
          </a:p>
        </p:txBody>
      </p:sp>
      <p:sp>
        <p:nvSpPr>
          <p:cNvPr id="3" name="AutoShape 3"/>
          <p:cNvSpPr/>
          <p:nvPr/>
        </p:nvSpPr>
        <p:spPr>
          <a:xfrm>
            <a:off x="6369054" y="4673857"/>
            <a:ext cx="2068238" cy="271780"/>
          </a:xfrm>
          <a:prstGeom prst="rect">
            <a:avLst/>
          </a:prstGeom>
        </p:spPr>
        <p:txBody>
          <a:bodyPr vert="horz"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Microsoft Yahei"/>
                <a:ea typeface="Microsoft Yahei"/>
                <a:cs typeface="Microsoft Yahei"/>
              </a:rPr>
              <a:t>2023-12-31</a:t>
            </a:r>
            <a:endParaRPr lang="en-US" sz="1100"/>
          </a:p>
        </p:txBody>
      </p:sp>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呼吸科肺炎护理查房PPT课件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肺炎概述</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呼吸科肺炎护理常规</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呼吸科肺炎护理查房实践</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呼吸科肺炎护理研究进展</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呼吸科肺炎护理展望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肺炎概述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定义</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分类</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肺炎的定义与分类</a:t>
              </a:r>
            </a:p>
          </p:txBody>
        </p:sp>
      </p:grpSp>
      <p:sp>
        <p:nvSpPr>
          <p:cNvPr id="32" name="AutoShape 32"/>
          <p:cNvSpPr/>
          <p:nvPr/>
        </p:nvSpPr>
        <p:spPr>
          <a:xfrm>
            <a:off x="6830551" y="20472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肺炎是指肺部发生炎症，通常由细菌、病毒或其他微生物感染引起。</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根据病因，肺炎可分为细菌性肺炎、病毒性肺炎、支原体肺炎等。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4708" r="2470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肺炎的常见病因包括细菌、病毒、支原体等微生物感染。此外，免疫力低下、吸入异物、药物副作用等因素也可能导致肺炎。</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病因</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肺炎的发病机制主要涉及微生物对肺部的直接侵犯和免疫系统的反应。微生物通过呼吸道进入肺部，在局部繁殖并引发炎症反应。免疫系统对感染的反应可能导致炎症加重和肺组织损伤。</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发病机制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肺炎的病因与发病机制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823" r="3082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肺炎的常见症状包括咳嗽、咳痰、发热、呼吸困难等。这些症状可能因个体差异而有所不同。</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症状</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肺炎患者在体检时可能出现肺部湿啰音、呼吸急促、紫绀等体征。严重病例可能出现呼吸衰竭、心脏疾病等并发症。</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体征</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肺炎的临床表现</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呼吸科肺炎护理常规</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4294" y="1287329"/>
            <a:ext cx="2035112" cy="2035112"/>
            <a:chOff x="1204294" y="1287329"/>
            <a:chExt cx="2035112" cy="2035112"/>
          </a:xfrm>
        </p:grpSpPr>
        <p:sp>
          <p:nvSpPr>
            <p:cNvPr id="3" name="AutoShape 3"/>
            <p:cNvSpPr/>
            <p:nvPr/>
          </p:nvSpPr>
          <p:spPr>
            <a:xfrm flipH="1">
              <a:off x="1204294" y="1287329"/>
              <a:ext cx="2035112" cy="2035112"/>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Freeform 4"/>
            <p:cNvSpPr/>
            <p:nvPr/>
          </p:nvSpPr>
          <p:spPr>
            <a:xfrm>
              <a:off x="1791319" y="1987226"/>
              <a:ext cx="891159" cy="635222"/>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838147" y="1287233"/>
            <a:ext cx="2035112" cy="2035112"/>
            <a:chOff x="3838147" y="1287233"/>
            <a:chExt cx="2035112" cy="2035112"/>
          </a:xfrm>
        </p:grpSpPr>
        <p:sp>
          <p:nvSpPr>
            <p:cNvPr id="6" name="AutoShape 6"/>
            <p:cNvSpPr/>
            <p:nvPr/>
          </p:nvSpPr>
          <p:spPr>
            <a:xfrm flipH="1">
              <a:off x="3838147" y="1287233"/>
              <a:ext cx="2035112" cy="2035112"/>
            </a:xfrm>
            <a:prstGeom prst="ellipse">
              <a:avLst/>
            </a:prstGeom>
            <a:ln w="9525">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4556617" y="1941220"/>
            <a:ext cx="595503" cy="1060133"/>
            <a:chOff x="4556617" y="1941220"/>
            <a:chExt cx="595503" cy="1060133"/>
          </a:xfrm>
        </p:grpSpPr>
        <p:sp>
          <p:nvSpPr>
            <p:cNvPr id="8" name="Freeform 8"/>
            <p:cNvSpPr/>
            <p:nvPr/>
          </p:nvSpPr>
          <p:spPr>
            <a:xfrm>
              <a:off x="4556617" y="1941220"/>
              <a:ext cx="595503" cy="1060133"/>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4729210" y="1757387"/>
            <a:ext cx="261747" cy="541878"/>
            <a:chOff x="4729210" y="1757387"/>
            <a:chExt cx="261747" cy="541878"/>
          </a:xfrm>
        </p:grpSpPr>
        <p:sp>
          <p:nvSpPr>
            <p:cNvPr id="10" name="Freeform 10"/>
            <p:cNvSpPr/>
            <p:nvPr/>
          </p:nvSpPr>
          <p:spPr>
            <a:xfrm>
              <a:off x="4866656" y="2100573"/>
              <a:ext cx="80296" cy="4524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40380" y="1956650"/>
              <a:ext cx="28004" cy="60674"/>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866656" y="2032755"/>
              <a:ext cx="74962" cy="52388"/>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949905" y="2032755"/>
              <a:ext cx="29718" cy="52388"/>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917139" y="1828158"/>
              <a:ext cx="20193" cy="49339"/>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30283" y="1894167"/>
              <a:ext cx="22574" cy="46958"/>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733306" y="2100573"/>
              <a:ext cx="33909" cy="4524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766072" y="1894167"/>
              <a:ext cx="26765" cy="46958"/>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740450" y="2032755"/>
              <a:ext cx="32766" cy="52388"/>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822555" y="1757387"/>
              <a:ext cx="30956" cy="55340"/>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4866656" y="1757387"/>
              <a:ext cx="33909" cy="55340"/>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807125" y="1804346"/>
              <a:ext cx="4191" cy="828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4782741" y="1828158"/>
              <a:ext cx="23241" cy="49339"/>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4751785" y="1956650"/>
              <a:ext cx="30956" cy="60674"/>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4866656" y="2161343"/>
              <a:ext cx="83248" cy="52388"/>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4788646" y="1956650"/>
              <a:ext cx="64865" cy="60674"/>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4810078" y="1828158"/>
              <a:ext cx="43434" cy="49339"/>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781503" y="2032755"/>
              <a:ext cx="72009" cy="52388"/>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866656" y="1956650"/>
              <a:ext cx="67818" cy="60674"/>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866656" y="1828158"/>
              <a:ext cx="46387" cy="49339"/>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866656" y="1894167"/>
              <a:ext cx="57721" cy="46958"/>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799981" y="1894167"/>
              <a:ext cx="53530" cy="46958"/>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773216" y="2229161"/>
              <a:ext cx="80296" cy="54769"/>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777407" y="2100573"/>
              <a:ext cx="76105" cy="4524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774359" y="2161343"/>
              <a:ext cx="79153" cy="52388"/>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729210" y="2161343"/>
              <a:ext cx="33909" cy="52388"/>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961239" y="2161343"/>
              <a:ext cx="29718" cy="52388"/>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957049" y="2100573"/>
              <a:ext cx="28575" cy="4524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805887" y="1812728"/>
              <a:ext cx="17812" cy="15431"/>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900565" y="1812728"/>
              <a:ext cx="16669" cy="15431"/>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853512" y="1812728"/>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4792837" y="1877498"/>
              <a:ext cx="17240" cy="1666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4913043" y="1877498"/>
              <a:ext cx="17240" cy="1666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853512" y="1877498"/>
              <a:ext cx="13049" cy="1666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4782741" y="1941220"/>
              <a:ext cx="17240" cy="15431"/>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4924283" y="1941220"/>
              <a:ext cx="16097" cy="15431"/>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853512" y="1941220"/>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4773216" y="2017325"/>
              <a:ext cx="15431" cy="15431"/>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4934474" y="2017325"/>
              <a:ext cx="15431" cy="15431"/>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853512" y="201732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4766072" y="2085143"/>
              <a:ext cx="15431" cy="15431"/>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4941523" y="2085143"/>
              <a:ext cx="15431" cy="15431"/>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4853512" y="2085143"/>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4763119" y="2145817"/>
              <a:ext cx="14288" cy="15431"/>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4946952" y="2145817"/>
              <a:ext cx="14288" cy="15431"/>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853512" y="2145817"/>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4760166" y="2213635"/>
              <a:ext cx="13049" cy="15431"/>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4949905" y="2213635"/>
              <a:ext cx="14288" cy="15431"/>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853512" y="221363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4853512" y="2283834"/>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6479524" y="1287233"/>
            <a:ext cx="2035112" cy="2035112"/>
            <a:chOff x="6479524" y="1287233"/>
            <a:chExt cx="2035112" cy="2035112"/>
          </a:xfrm>
        </p:grpSpPr>
        <p:sp>
          <p:nvSpPr>
            <p:cNvPr id="61" name="AutoShape 61"/>
            <p:cNvSpPr/>
            <p:nvPr/>
          </p:nvSpPr>
          <p:spPr>
            <a:xfrm flipH="1">
              <a:off x="6479524" y="1287233"/>
              <a:ext cx="2035112" cy="2035112"/>
            </a:xfrm>
            <a:prstGeom prst="ellipse">
              <a:avLst/>
            </a:prstGeom>
            <a:ln w="9525">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2" name="Freeform 62"/>
            <p:cNvSpPr/>
            <p:nvPr/>
          </p:nvSpPr>
          <p:spPr>
            <a:xfrm>
              <a:off x="7181041" y="1888451"/>
              <a:ext cx="662750" cy="833056"/>
            </a:xfrm>
            <a:custGeom>
              <a:rect l="l" t="t" r="r" b="b"/>
              <a:pathLst>
                <a:path w="21600" h="2160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3" name="Group 63"/>
          <p:cNvGrpSpPr/>
          <p:nvPr/>
        </p:nvGrpSpPr>
        <p:grpSpPr>
          <a:xfrm>
            <a:off x="9103948" y="1287329"/>
            <a:ext cx="2035112" cy="2035112"/>
            <a:chOff x="9103948" y="1287329"/>
            <a:chExt cx="2035112" cy="2035112"/>
          </a:xfrm>
        </p:grpSpPr>
        <p:sp>
          <p:nvSpPr>
            <p:cNvPr id="64" name="AutoShape 64"/>
            <p:cNvSpPr/>
            <p:nvPr/>
          </p:nvSpPr>
          <p:spPr>
            <a:xfrm flipH="1">
              <a:off x="9103948" y="1287329"/>
              <a:ext cx="2035112" cy="2035112"/>
            </a:xfrm>
            <a:prstGeom prst="ellipse">
              <a:avLst/>
            </a:prstGeom>
            <a:ln w="9525">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5" name="Freeform 65"/>
            <p:cNvSpPr/>
            <p:nvPr/>
          </p:nvSpPr>
          <p:spPr>
            <a:xfrm>
              <a:off x="9551051" y="2130196"/>
              <a:ext cx="1279493" cy="450056"/>
            </a:xfrm>
            <a:custGeom>
              <a:rect l="l" t="t"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1061323" y="2678169"/>
            <a:ext cx="653320" cy="651796"/>
            <a:chOff x="1061323" y="2678169"/>
            <a:chExt cx="653320" cy="651796"/>
          </a:xfrm>
        </p:grpSpPr>
        <p:sp>
          <p:nvSpPr>
            <p:cNvPr id="67" name="AutoShape 67"/>
            <p:cNvSpPr/>
            <p:nvPr/>
          </p:nvSpPr>
          <p:spPr>
            <a:xfrm flipH="1">
              <a:off x="1061323" y="2678169"/>
              <a:ext cx="653320" cy="65179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8" name="Group 68"/>
          <p:cNvGrpSpPr/>
          <p:nvPr/>
        </p:nvGrpSpPr>
        <p:grpSpPr>
          <a:xfrm>
            <a:off x="3695557" y="2678169"/>
            <a:ext cx="653320" cy="651796"/>
            <a:chOff x="3695557" y="2678169"/>
            <a:chExt cx="653320" cy="651796"/>
          </a:xfrm>
        </p:grpSpPr>
        <p:sp>
          <p:nvSpPr>
            <p:cNvPr id="69" name="AutoShape 69"/>
            <p:cNvSpPr/>
            <p:nvPr/>
          </p:nvSpPr>
          <p:spPr>
            <a:xfrm flipH="1">
              <a:off x="3695557" y="2678169"/>
              <a:ext cx="653320" cy="65179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0" name="Group 70"/>
          <p:cNvGrpSpPr/>
          <p:nvPr/>
        </p:nvGrpSpPr>
        <p:grpSpPr>
          <a:xfrm>
            <a:off x="6337221" y="2678169"/>
            <a:ext cx="653320" cy="651796"/>
            <a:chOff x="6337221" y="2678169"/>
            <a:chExt cx="653320" cy="651796"/>
          </a:xfrm>
        </p:grpSpPr>
        <p:sp>
          <p:nvSpPr>
            <p:cNvPr id="71" name="AutoShape 71"/>
            <p:cNvSpPr/>
            <p:nvPr/>
          </p:nvSpPr>
          <p:spPr>
            <a:xfrm flipH="1">
              <a:off x="6337221" y="2678169"/>
              <a:ext cx="653320" cy="65179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8962406" y="2678169"/>
            <a:ext cx="651796" cy="651796"/>
            <a:chOff x="8962406" y="2678169"/>
            <a:chExt cx="651796" cy="651796"/>
          </a:xfrm>
        </p:grpSpPr>
        <p:sp>
          <p:nvSpPr>
            <p:cNvPr id="73" name="AutoShape 73"/>
            <p:cNvSpPr/>
            <p:nvPr/>
          </p:nvSpPr>
          <p:spPr>
            <a:xfrm flipH="1">
              <a:off x="8962406" y="2678169"/>
              <a:ext cx="651796" cy="651796"/>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4" name="TextBox 74"/>
          <p:cNvSpPr txBox="1"/>
          <p:nvPr/>
        </p:nvSpPr>
        <p:spPr>
          <a:xfrm>
            <a:off x="948881" y="2735700"/>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01</a:t>
            </a:r>
          </a:p>
        </p:txBody>
      </p:sp>
      <p:sp>
        <p:nvSpPr>
          <p:cNvPr id="75" name="TextBox 75"/>
          <p:cNvSpPr txBox="1"/>
          <p:nvPr/>
        </p:nvSpPr>
        <p:spPr>
          <a:xfrm>
            <a:off x="3592640" y="2745225"/>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02</a:t>
            </a:r>
          </a:p>
        </p:txBody>
      </p:sp>
      <p:sp>
        <p:nvSpPr>
          <p:cNvPr id="76" name="TextBox 76"/>
          <p:cNvSpPr txBox="1"/>
          <p:nvPr/>
        </p:nvSpPr>
        <p:spPr>
          <a:xfrm>
            <a:off x="6234303"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03</a:t>
            </a:r>
          </a:p>
        </p:txBody>
      </p:sp>
      <p:sp>
        <p:nvSpPr>
          <p:cNvPr id="77" name="TextBox 77"/>
          <p:cNvSpPr txBox="1"/>
          <p:nvPr/>
        </p:nvSpPr>
        <p:spPr>
          <a:xfrm>
            <a:off x="8858727"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04</a:t>
            </a:r>
          </a:p>
        </p:txBody>
      </p:sp>
      <p:sp>
        <p:nvSpPr>
          <p:cNvPr id="78" name="TextBox 78"/>
          <p:cNvSpPr txBox="1"/>
          <p:nvPr/>
        </p:nvSpPr>
        <p:spPr>
          <a:xfrm>
            <a:off x="94888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1">
                    <a:alpha val="100000"/>
                  </a:schemeClr>
                </a:solidFill>
                <a:latin typeface="Microsoft Yahei"/>
                <a:ea typeface="Microsoft Yahei"/>
                <a:cs typeface="Microsoft Yahei"/>
              </a:rPr>
              <a:t>保持室内空气流通</a:t>
            </a:r>
          </a:p>
        </p:txBody>
      </p:sp>
      <p:sp>
        <p:nvSpPr>
          <p:cNvPr id="79" name="TextBox 79"/>
          <p:cNvSpPr txBox="1"/>
          <p:nvPr/>
        </p:nvSpPr>
        <p:spPr>
          <a:xfrm>
            <a:off x="3582734"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2">
                    <a:alpha val="100000"/>
                  </a:schemeClr>
                </a:solidFill>
                <a:latin typeface="Microsoft Yahei"/>
                <a:ea typeface="Microsoft Yahei"/>
                <a:cs typeface="Microsoft Yahei"/>
              </a:rPr>
              <a:t>保持呼吸道通畅</a:t>
            </a:r>
          </a:p>
        </p:txBody>
      </p:sp>
      <p:sp>
        <p:nvSpPr>
          <p:cNvPr id="80" name="TextBox 80"/>
          <p:cNvSpPr txBox="1"/>
          <p:nvPr/>
        </p:nvSpPr>
        <p:spPr>
          <a:xfrm>
            <a:off x="622411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3">
                    <a:alpha val="100000"/>
                  </a:schemeClr>
                </a:solidFill>
                <a:latin typeface="Microsoft Yahei"/>
                <a:ea typeface="Microsoft Yahei"/>
                <a:cs typeface="Microsoft Yahei"/>
              </a:rPr>
              <a:t>饮食护理</a:t>
            </a:r>
          </a:p>
        </p:txBody>
      </p:sp>
      <p:sp>
        <p:nvSpPr>
          <p:cNvPr id="81" name="TextBox 81"/>
          <p:cNvSpPr txBox="1"/>
          <p:nvPr/>
        </p:nvSpPr>
        <p:spPr>
          <a:xfrm>
            <a:off x="8848535"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4">
                    <a:alpha val="100000"/>
                  </a:schemeClr>
                </a:solidFill>
                <a:latin typeface="Microsoft Yahei"/>
                <a:ea typeface="Microsoft Yahei"/>
                <a:cs typeface="Microsoft Yahei"/>
              </a:rPr>
              <a:t>心理护理</a:t>
            </a:r>
          </a:p>
        </p:txBody>
      </p:sp>
      <p:grpSp>
        <p:nvGrpSpPr>
          <p:cNvPr id="82" name="Group 82"/>
          <p:cNvGrpSpPr/>
          <p:nvPr/>
        </p:nvGrpSpPr>
        <p:grpSpPr>
          <a:xfrm>
            <a:off x="454963" y="93878"/>
            <a:ext cx="10641129" cy="914400"/>
            <a:chOff x="454963" y="93878"/>
            <a:chExt cx="10641129" cy="914400"/>
          </a:xfrm>
        </p:grpSpPr>
        <p:sp>
          <p:nvSpPr>
            <p:cNvPr id="83" name="AutoShape 8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AutoShape 8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AutoShape 8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AutoShape 9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AutoShape 9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AutoShape 9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AutoShape 9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AutoShape 9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AutoShape 9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AutoShape 10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TextBox 10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基础护理</a:t>
              </a:r>
            </a:p>
          </p:txBody>
        </p:sp>
      </p:grpSp>
      <p:sp>
        <p:nvSpPr>
          <p:cNvPr id="104" name="TextBox 104"/>
          <p:cNvSpPr txBox="1"/>
          <p:nvPr/>
        </p:nvSpPr>
        <p:spPr>
          <a:xfrm>
            <a:off x="6257058"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给予高热量、高蛋白、高维生素、易消化的食物，避免刺激性食物。</a:t>
            </a:r>
          </a:p>
        </p:txBody>
      </p:sp>
      <p:sp>
        <p:nvSpPr>
          <p:cNvPr id="105" name="TextBox 105"/>
          <p:cNvSpPr txBox="1"/>
          <p:nvPr/>
        </p:nvSpPr>
        <p:spPr>
          <a:xfrm>
            <a:off x="3600742"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鼓励患者多饮水、勤翻身、有效咳嗽等，以保持呼吸道通畅。</a:t>
            </a:r>
          </a:p>
        </p:txBody>
      </p:sp>
      <p:sp>
        <p:nvSpPr>
          <p:cNvPr id="106" name="TextBox 106"/>
          <p:cNvSpPr txBox="1"/>
          <p:nvPr/>
        </p:nvSpPr>
        <p:spPr>
          <a:xfrm>
            <a:off x="944426"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定期开窗通风，保持室内空气新鲜，减少病菌密度。</a:t>
            </a:r>
          </a:p>
        </p:txBody>
      </p:sp>
      <p:sp>
        <p:nvSpPr>
          <p:cNvPr id="107" name="TextBox 107"/>
          <p:cNvSpPr txBox="1"/>
          <p:nvPr/>
        </p:nvSpPr>
        <p:spPr>
          <a:xfrm>
            <a:off x="8913375"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关注患者情绪变化，给予心理支持，增强患者治疗信心。</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0699" r="10699"/>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t="16299" b="16299"/>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802" r="18802"/>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病情观察与评估</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如咳嗽、咳痰、气喘等，评估病情严重程度。</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如体温、呼吸、心率、血压等，及时发现异常情况。</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根据患者病情变化，及时调整治疗方案。</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如肺栓塞、心脏疾病等，采取相应措施预防并发症的发生。</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观察患者症状</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监测生命体征</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观察治疗效果</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预防并发症</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66806" y="1875568"/>
            <a:ext cx="3824955" cy="3826383"/>
            <a:chOff x="4166806" y="1875568"/>
            <a:chExt cx="3824955" cy="3826383"/>
          </a:xfrm>
        </p:grpSpPr>
        <p:sp>
          <p:nvSpPr>
            <p:cNvPr id="3" name="Freeform 3"/>
            <p:cNvSpPr/>
            <p:nvPr/>
          </p:nvSpPr>
          <p:spPr>
            <a:xfrm>
              <a:off x="4166806" y="3454622"/>
              <a:ext cx="2238375" cy="2247329"/>
            </a:xfrm>
            <a:custGeom>
              <a:rect l="l" t="t" r="r" b="b"/>
              <a:pathLst>
                <a:path w="285" h="286">
                  <a:moveTo>
                    <a:pt x="0" y="83"/>
                  </a:moveTo>
                  <a:cubicBezTo>
                    <a:pt x="0" y="0"/>
                    <a:pt x="0" y="0"/>
                    <a:pt x="0" y="0"/>
                  </a:cubicBezTo>
                  <a:cubicBezTo>
                    <a:pt x="157" y="0"/>
                    <a:pt x="285" y="128"/>
                    <a:pt x="285" y="286"/>
                  </a:cubicBezTo>
                  <a:cubicBezTo>
                    <a:pt x="202" y="286"/>
                    <a:pt x="202" y="286"/>
                    <a:pt x="202" y="286"/>
                  </a:cubicBezTo>
                  <a:cubicBezTo>
                    <a:pt x="202" y="174"/>
                    <a:pt x="111" y="83"/>
                    <a:pt x="0" y="83"/>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166806" y="1875568"/>
              <a:ext cx="2238375" cy="2239804"/>
            </a:xfrm>
            <a:custGeom>
              <a:rect l="l" t="t" r="r" b="b"/>
              <a:pathLst>
                <a:path w="285" h="285">
                  <a:moveTo>
                    <a:pt x="0" y="202"/>
                  </a:moveTo>
                  <a:cubicBezTo>
                    <a:pt x="0" y="285"/>
                    <a:pt x="0" y="285"/>
                    <a:pt x="0" y="285"/>
                  </a:cubicBezTo>
                  <a:cubicBezTo>
                    <a:pt x="157" y="285"/>
                    <a:pt x="285" y="157"/>
                    <a:pt x="285" y="0"/>
                  </a:cubicBezTo>
                  <a:cubicBezTo>
                    <a:pt x="202" y="0"/>
                    <a:pt x="202" y="0"/>
                    <a:pt x="202" y="0"/>
                  </a:cubicBezTo>
                  <a:cubicBezTo>
                    <a:pt x="202" y="111"/>
                    <a:pt x="111" y="202"/>
                    <a:pt x="0" y="20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753386" y="3454622"/>
              <a:ext cx="2238375" cy="2247329"/>
            </a:xfrm>
            <a:custGeom>
              <a:rect l="l" t="t" r="r" b="b"/>
              <a:pathLst>
                <a:path w="285" h="286">
                  <a:moveTo>
                    <a:pt x="285" y="83"/>
                  </a:moveTo>
                  <a:cubicBezTo>
                    <a:pt x="285" y="0"/>
                    <a:pt x="285" y="0"/>
                    <a:pt x="285" y="0"/>
                  </a:cubicBezTo>
                  <a:cubicBezTo>
                    <a:pt x="128" y="0"/>
                    <a:pt x="0" y="128"/>
                    <a:pt x="0" y="286"/>
                  </a:cubicBezTo>
                  <a:cubicBezTo>
                    <a:pt x="83" y="286"/>
                    <a:pt x="83" y="286"/>
                    <a:pt x="83" y="286"/>
                  </a:cubicBezTo>
                  <a:cubicBezTo>
                    <a:pt x="83" y="174"/>
                    <a:pt x="174" y="83"/>
                    <a:pt x="285" y="8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53386" y="1875568"/>
              <a:ext cx="2238375" cy="2239804"/>
            </a:xfrm>
            <a:custGeom>
              <a:rect l="l" t="t" r="r" b="b"/>
              <a:pathLst>
                <a:path w="285" h="285">
                  <a:moveTo>
                    <a:pt x="285" y="202"/>
                  </a:moveTo>
                  <a:cubicBezTo>
                    <a:pt x="285" y="285"/>
                    <a:pt x="285" y="285"/>
                    <a:pt x="285" y="285"/>
                  </a:cubicBezTo>
                  <a:cubicBezTo>
                    <a:pt x="128" y="285"/>
                    <a:pt x="0" y="157"/>
                    <a:pt x="0" y="0"/>
                  </a:cubicBezTo>
                  <a:cubicBezTo>
                    <a:pt x="83" y="0"/>
                    <a:pt x="83" y="0"/>
                    <a:pt x="83" y="0"/>
                  </a:cubicBezTo>
                  <a:cubicBezTo>
                    <a:pt x="83" y="111"/>
                    <a:pt x="174" y="202"/>
                    <a:pt x="285" y="20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211033" y="2959322"/>
            <a:ext cx="1645728" cy="1705738"/>
            <a:chOff x="5211033" y="2959322"/>
            <a:chExt cx="1645728" cy="1705738"/>
          </a:xfrm>
        </p:grpSpPr>
        <p:sp>
          <p:nvSpPr>
            <p:cNvPr id="8" name="Freeform 8"/>
            <p:cNvSpPr/>
            <p:nvPr/>
          </p:nvSpPr>
          <p:spPr>
            <a:xfrm>
              <a:off x="5211033" y="3015424"/>
              <a:ext cx="541973" cy="425577"/>
            </a:xfrm>
            <a:custGeom>
              <a:rect l="l" t="t" r="r" b="b"/>
              <a:pathLst>
                <a:path w="105"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475952" y="2959322"/>
              <a:ext cx="380809" cy="537400"/>
            </a:xfrm>
            <a:custGeom>
              <a:rect l="l" t="t" r="r" b="b"/>
              <a:pathLst>
                <a:path w="21543" h="21574">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297043" y="4240435"/>
              <a:ext cx="513778" cy="424625"/>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6228112" y="4279582"/>
            <a:ext cx="496157" cy="415672"/>
            <a:chOff x="6228112" y="4279582"/>
            <a:chExt cx="496157" cy="415672"/>
          </a:xfrm>
        </p:grpSpPr>
        <p:sp>
          <p:nvSpPr>
            <p:cNvPr id="12" name="Freeform 12"/>
            <p:cNvSpPr/>
            <p:nvPr/>
          </p:nvSpPr>
          <p:spPr>
            <a:xfrm>
              <a:off x="6312789" y="4402646"/>
              <a:ext cx="324707" cy="292608"/>
            </a:xfrm>
            <a:custGeom>
              <a:rect l="l" t="t" r="r" b="b"/>
              <a:pathLst>
                <a:path w="161" h="145">
                  <a:moveTo>
                    <a:pt x="0" y="62"/>
                  </a:moveTo>
                  <a:lnTo>
                    <a:pt x="0" y="145"/>
                  </a:lnTo>
                  <a:lnTo>
                    <a:pt x="31" y="145"/>
                  </a:lnTo>
                  <a:lnTo>
                    <a:pt x="130" y="145"/>
                  </a:lnTo>
                  <a:lnTo>
                    <a:pt x="161" y="145"/>
                  </a:lnTo>
                  <a:lnTo>
                    <a:pt x="161" y="62"/>
                  </a:lnTo>
                  <a:lnTo>
                    <a:pt x="81" y="0"/>
                  </a:lnTo>
                  <a:lnTo>
                    <a:pt x="0" y="6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6228112" y="4279582"/>
              <a:ext cx="496157" cy="248221"/>
            </a:xfrm>
            <a:custGeom>
              <a:rect l="l" t="t"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1002893" y="1341847"/>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药物治疗</a:t>
            </a:r>
          </a:p>
        </p:txBody>
      </p:sp>
      <p:sp>
        <p:nvSpPr>
          <p:cNvPr id="15" name="TextBox 15"/>
          <p:cNvSpPr txBox="1"/>
          <p:nvPr/>
        </p:nvSpPr>
        <p:spPr>
          <a:xfrm>
            <a:off x="7417207" y="1341847"/>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2">
                    <a:alpha val="100000"/>
                  </a:schemeClr>
                </a:solidFill>
                <a:latin typeface="Microsoft Yahei"/>
                <a:ea typeface="Microsoft Yahei"/>
                <a:cs typeface="Microsoft Yahei"/>
              </a:rPr>
              <a:t>氧疗护理</a:t>
            </a:r>
          </a:p>
        </p:txBody>
      </p:sp>
      <p:sp>
        <p:nvSpPr>
          <p:cNvPr id="16" name="TextBox 16"/>
          <p:cNvSpPr txBox="1"/>
          <p:nvPr/>
        </p:nvSpPr>
        <p:spPr>
          <a:xfrm>
            <a:off x="1002893" y="4228595"/>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4">
                    <a:alpha val="100000"/>
                  </a:schemeClr>
                </a:solidFill>
                <a:latin typeface="Microsoft Yahei"/>
                <a:ea typeface="Microsoft Yahei"/>
                <a:cs typeface="Microsoft Yahei"/>
              </a:rPr>
              <a:t>呼吸道护理</a:t>
            </a:r>
          </a:p>
        </p:txBody>
      </p:sp>
      <p:sp>
        <p:nvSpPr>
          <p:cNvPr id="17" name="TextBox 17"/>
          <p:cNvSpPr txBox="1"/>
          <p:nvPr/>
        </p:nvSpPr>
        <p:spPr>
          <a:xfrm>
            <a:off x="7417207" y="4228595"/>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3">
                    <a:alpha val="100000"/>
                  </a:schemeClr>
                </a:solidFill>
                <a:latin typeface="Microsoft Yahei"/>
                <a:ea typeface="Microsoft Yahei"/>
                <a:cs typeface="Microsoft Yahei"/>
              </a:rPr>
              <a:t>病情记录</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护理措施与实施</a:t>
              </a:r>
            </a:p>
          </p:txBody>
        </p:sp>
      </p:grpSp>
      <p:sp>
        <p:nvSpPr>
          <p:cNvPr id="40" name="TextBox 40"/>
          <p:cNvSpPr txBox="1"/>
          <p:nvPr/>
        </p:nvSpPr>
        <p:spPr>
          <a:xfrm>
            <a:off x="1002893" y="1707444"/>
            <a:ext cx="3771900"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遵医嘱给予抗生素、止咳药、平喘药等药物治疗。</a:t>
            </a:r>
          </a:p>
        </p:txBody>
      </p:sp>
      <p:sp>
        <p:nvSpPr>
          <p:cNvPr id="41" name="TextBox 41"/>
          <p:cNvSpPr txBox="1"/>
          <p:nvPr/>
        </p:nvSpPr>
        <p:spPr>
          <a:xfrm>
            <a:off x="7417207" y="1707444"/>
            <a:ext cx="3771900"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对于缺氧患者，给予吸氧治疗，监测氧疗效果。</a:t>
            </a:r>
          </a:p>
        </p:txBody>
      </p:sp>
      <p:sp>
        <p:nvSpPr>
          <p:cNvPr id="42" name="TextBox 42"/>
          <p:cNvSpPr txBox="1"/>
          <p:nvPr/>
        </p:nvSpPr>
        <p:spPr>
          <a:xfrm>
            <a:off x="1002893" y="4594193"/>
            <a:ext cx="3771900" cy="16668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协助患者排痰，保持呼吸道通畅，预防肺部感染。</a:t>
            </a:r>
          </a:p>
        </p:txBody>
      </p:sp>
      <p:sp>
        <p:nvSpPr>
          <p:cNvPr id="43" name="TextBox 43"/>
          <p:cNvSpPr txBox="1"/>
          <p:nvPr/>
        </p:nvSpPr>
        <p:spPr>
          <a:xfrm>
            <a:off x="7417207" y="4594193"/>
            <a:ext cx="3771900"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详细记录患者病情变化和护理措施，为医生提供参考依据。</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疾病知识宣教</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预防措施</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自我监测</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定期复查</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健康教育</a:t>
              </a:r>
            </a:p>
          </p:txBody>
        </p:sp>
      </p:grpSp>
      <p:pic>
        <p:nvPicPr>
          <p:cNvPr id="28" name="Picture 28"/>
          <p:cNvPicPr>
            <a:picLocks noChangeAspect="1"/>
          </p:cNvPicPr>
          <p:nvPr/>
        </p:nvPicPr>
        <p:blipFill>
          <a:blip r:embed="rId2"/>
          <a:srcRect l="21810" r="21810"/>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5880" r="15880"/>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6464" r="16464"/>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4877" r="14877"/>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向患者及家属介绍肺炎的发病原因、治疗方法和注意事项。</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指导患者及家属如何预防肺炎的发生，如加强锻炼、增强体质等。</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教会患者及家属如何监测病情变化，及时发现异常情况。</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提醒患者及家属按时复查，以便及时了解病情变化和治疗效果。</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呼吸科肺炎护理查房实践</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https://d.book118.com/797023006023006026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2024-08-31T01:22:39.678</cp:lastPrinted>
  <dcterms:created xsi:type="dcterms:W3CDTF">2024-08-30T17:22:39Z</dcterms:created>
  <dcterms:modified xsi:type="dcterms:W3CDTF">2024-08-30T17:22:41Z</dcterms:modified>
</cp:coreProperties>
</file>