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06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89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tags" Target="../tags/tag35.xml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image" Target="../media/image2.png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122F4D-4B6E-44D0-8AF9-E2C492AB55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AB6D1-0FEF-404D-AE4A-48C3E468C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4EDFD3-8EC5-4C12-A168-52E87A442C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697266-8494-4961-9F1D-144A61C02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ADF76A-062E-4FE0-8636-688FD139D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2FE49C-BA7E-465E-B515-F02435BEB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FAD396-64F5-4606-9980-B3471E510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F5B30A-3FE1-469F-A289-AC617300E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1303AA-1F08-4590-B7A3-9206FC5A4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9AF68E-62CC-469A-B739-E96A7B536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1EE510-BC38-4ED2-9994-04CE10A76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4"/>
            <a:ext cx="6120000" cy="245886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68" name="日期占位符 8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10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11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日期占位符 7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8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9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marL="0" indent="0" algn="l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2150" y="1271588"/>
            <a:ext cx="5181600" cy="49060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13200" y="1271588"/>
            <a:ext cx="5181600" cy="49060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文本占位符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692150" y="1282095"/>
            <a:ext cx="5157787" cy="4478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6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2150" y="1787769"/>
            <a:ext cx="5157787" cy="4395543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文本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311612" y="1282095"/>
            <a:ext cx="5183188" cy="4478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311612" y="1787769"/>
            <a:ext cx="5183188" cy="4395543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标题 9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日期占位符 10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11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12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2150" y="360000"/>
            <a:ext cx="1080265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2150" y="1296000"/>
            <a:ext cx="10807700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9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62" name="文本占位符 23"/>
          <p:cNvSpPr>
            <a:spLocks noGrp="1"/>
          </p:cNvSpPr>
          <p:nvPr>
            <p:ph type="body" sz="quarter" idx="17" hasCustomPrompt="1"/>
            <p:custDataLst>
              <p:tags r:id="rId3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838200" y="1760400"/>
            <a:ext cx="6120000" cy="24588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日期占位符 11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12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13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1.xml" /><Relationship Id="rId14" Type="http://schemas.openxmlformats.org/officeDocument/2006/relationships/tags" Target="../tags/tag62.xml" /><Relationship Id="rId15" Type="http://schemas.openxmlformats.org/officeDocument/2006/relationships/tags" Target="../tags/tag63.xml" /><Relationship Id="rId16" Type="http://schemas.openxmlformats.org/officeDocument/2006/relationships/tags" Target="../tags/tag64.xml" /><Relationship Id="rId17" Type="http://schemas.openxmlformats.org/officeDocument/2006/relationships/tags" Target="../tags/tag65.xml" /><Relationship Id="rId18" Type="http://schemas.openxmlformats.org/officeDocument/2006/relationships/tags" Target="../tags/tag66.xml" /><Relationship Id="rId19" Type="http://schemas.openxmlformats.org/officeDocument/2006/relationships/tags" Target="../tags/tag67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2150" y="1271588"/>
            <a:ext cx="10807700" cy="49060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2150" y="6356350"/>
            <a:ext cx="28892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884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tags" Target="../tags/tag81.xml" /><Relationship Id="rId14" Type="http://schemas.openxmlformats.org/officeDocument/2006/relationships/tags" Target="../tags/tag82.xml" /><Relationship Id="rId15" Type="http://schemas.openxmlformats.org/officeDocument/2006/relationships/tags" Target="../tags/tag83.xml" /><Relationship Id="rId16" Type="http://schemas.openxmlformats.org/officeDocument/2006/relationships/tags" Target="../tags/tag84.xml" /><Relationship Id="rId17" Type="http://schemas.openxmlformats.org/officeDocument/2006/relationships/tags" Target="../tags/tag85.xml" /><Relationship Id="rId18" Type="http://schemas.openxmlformats.org/officeDocument/2006/relationships/tags" Target="../tags/tag86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14" Type="http://schemas.openxmlformats.org/officeDocument/2006/relationships/tags" Target="../tags/tag102.xml" /><Relationship Id="rId15" Type="http://schemas.openxmlformats.org/officeDocument/2006/relationships/tags" Target="../tags/tag103.xml" /><Relationship Id="rId16" Type="http://schemas.openxmlformats.org/officeDocument/2006/relationships/tags" Target="../tags/tag104.xml" /><Relationship Id="rId17" Type="http://schemas.openxmlformats.org/officeDocument/2006/relationships/tags" Target="../tags/tag105.xml" /><Relationship Id="rId18" Type="http://schemas.openxmlformats.org/officeDocument/2006/relationships/tags" Target="../tags/tag106.xml" /><Relationship Id="rId19" Type="http://schemas.openxmlformats.org/officeDocument/2006/relationships/tags" Target="../tags/tag107.xml" /><Relationship Id="rId2" Type="http://schemas.openxmlformats.org/officeDocument/2006/relationships/tags" Target="../tags/tag90.xml" /><Relationship Id="rId20" Type="http://schemas.openxmlformats.org/officeDocument/2006/relationships/tags" Target="../tags/tag108.xml" /><Relationship Id="rId21" Type="http://schemas.openxmlformats.org/officeDocument/2006/relationships/tags" Target="../tags/tag109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tags" Target="../tags/tag133.xml" /><Relationship Id="rId20" Type="http://schemas.openxmlformats.org/officeDocument/2006/relationships/tags" Target="../tags/tag151.xml" /><Relationship Id="rId21" Type="http://schemas.openxmlformats.org/officeDocument/2006/relationships/tags" Target="../tags/tag152.xml" /><Relationship Id="rId22" Type="http://schemas.openxmlformats.org/officeDocument/2006/relationships/tags" Target="../tags/tag153.xml" /><Relationship Id="rId23" Type="http://schemas.openxmlformats.org/officeDocument/2006/relationships/tags" Target="../tags/tag154.xml" /><Relationship Id="rId24" Type="http://schemas.openxmlformats.org/officeDocument/2006/relationships/tags" Target="../tags/tag155.xml" /><Relationship Id="rId25" Type="http://schemas.openxmlformats.org/officeDocument/2006/relationships/tags" Target="../tags/tag156.xml" /><Relationship Id="rId26" Type="http://schemas.openxmlformats.org/officeDocument/2006/relationships/tags" Target="../tags/tag157.xml" /><Relationship Id="rId27" Type="http://schemas.openxmlformats.org/officeDocument/2006/relationships/tags" Target="../tags/tag158.xml" /><Relationship Id="rId28" Type="http://schemas.openxmlformats.org/officeDocument/2006/relationships/tags" Target="../tags/tag159.xml" /><Relationship Id="rId29" Type="http://schemas.openxmlformats.org/officeDocument/2006/relationships/tags" Target="../tags/tag160.xml" /><Relationship Id="rId3" Type="http://schemas.openxmlformats.org/officeDocument/2006/relationships/tags" Target="../tags/tag134.xml" /><Relationship Id="rId30" Type="http://schemas.openxmlformats.org/officeDocument/2006/relationships/tags" Target="../tags/tag161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705614610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精神类药物开具规则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: 圆角 8"/>
          <p:cNvSpPr/>
          <p:nvPr>
            <p:custDataLst>
              <p:tags r:id="rId3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blurRad="190500" dist="88900" algn="ctr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/>
              <a:cs typeface="微软雅黑" panose="020b0503020204020204" charset="-122"/>
            </a:endParaRPr>
          </a:p>
        </p:txBody>
      </p:sp>
      <p:sp>
        <p:nvSpPr>
          <p:cNvPr id="1048784" name="标题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786" name="序号"/>
          <p:cNvSpPr txBox="1"/>
          <p:nvPr>
            <p:custDataLst>
              <p:tags r:id="rId5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6"/>
            </p:custDataLst>
          </p:nvPr>
        </p:nvSpPr>
        <p:spPr>
          <a:xfrm>
            <a:off x="1399928" y="3867561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精神类药物的定义和分类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序号"/>
          <p:cNvSpPr txBox="1"/>
          <p:nvPr>
            <p:custDataLst>
              <p:tags r:id="rId7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8"/>
            </p:custDataLst>
          </p:nvPr>
        </p:nvSpPr>
        <p:spPr>
          <a:xfrm>
            <a:off x="5091844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精神类药物的开具规定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序号"/>
          <p:cNvSpPr txBox="1"/>
          <p:nvPr>
            <p:custDataLst>
              <p:tags r:id="rId9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0"/>
            </p:custDataLst>
          </p:nvPr>
        </p:nvSpPr>
        <p:spPr>
          <a:xfrm>
            <a:off x="8526135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精神类药物的监管措施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序号"/>
          <p:cNvSpPr txBox="1"/>
          <p:nvPr>
            <p:custDataLst>
              <p:tags r:id="rId11"/>
            </p:custDataLst>
          </p:nvPr>
        </p:nvSpPr>
        <p:spPr>
          <a:xfrm>
            <a:off x="321649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项标题"/>
          <p:cNvSpPr txBox="1"/>
          <p:nvPr>
            <p:custDataLst>
              <p:tags r:id="rId12"/>
            </p:custDataLst>
          </p:nvPr>
        </p:nvSpPr>
        <p:spPr>
          <a:xfrm>
            <a:off x="3216494" y="5479324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违反精神类药物开具规定的后果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序号"/>
          <p:cNvSpPr txBox="1"/>
          <p:nvPr>
            <p:custDataLst>
              <p:tags r:id="rId13"/>
            </p:custDataLst>
          </p:nvPr>
        </p:nvSpPr>
        <p:spPr>
          <a:xfrm>
            <a:off x="6854453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4" name="项标题"/>
          <p:cNvSpPr txBox="1"/>
          <p:nvPr>
            <p:custDataLst>
              <p:tags r:id="rId14"/>
            </p:custDataLst>
          </p:nvPr>
        </p:nvSpPr>
        <p:spPr>
          <a:xfrm>
            <a:off x="6854452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加强精神类药物开具规定的建议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26"/>
          <p:cNvCxnSpPr/>
          <p:nvPr>
            <p:custDataLst>
              <p:tags r:id="rId15"/>
            </p:custDataLst>
          </p:nvPr>
        </p:nvCxnSpPr>
        <p:spPr>
          <a:xfrm flipH="1" flipV="1">
            <a:off x="4468557" y="3317924"/>
            <a:ext cx="0" cy="1332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7"/>
          <p:cNvCxnSpPr/>
          <p:nvPr>
            <p:custDataLst>
              <p:tags r:id="rId16"/>
            </p:custDataLst>
          </p:nvPr>
        </p:nvCxnSpPr>
        <p:spPr>
          <a:xfrm flipH="1" flipV="1">
            <a:off x="7974045" y="3317924"/>
            <a:ext cx="0" cy="1332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8"/>
          <p:cNvCxnSpPr/>
          <p:nvPr>
            <p:custDataLst>
              <p:tags r:id="rId17"/>
            </p:custDataLst>
          </p:nvPr>
        </p:nvCxnSpPr>
        <p:spPr>
          <a:xfrm flipH="1" flipV="1">
            <a:off x="6095999" y="4882753"/>
            <a:ext cx="0" cy="1332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精神类药物的定义和分类</a:t>
            </a:r>
            <a:endParaRPr lang="zh-CN" altLang="en-US"/>
          </a:p>
        </p:txBody>
      </p:sp>
      <p:sp>
        <p:nvSpPr>
          <p:cNvPr id="10488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7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精神类药物的定义</a:t>
            </a:r>
            <a:endParaRPr lang="zh-CN" altLang="en-US"/>
          </a:p>
        </p:txBody>
      </p:sp>
      <p:sp>
        <p:nvSpPr>
          <p:cNvPr id="104887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6661" y="1503639"/>
            <a:ext cx="843020" cy="245300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7497" y="4236345"/>
            <a:ext cx="801408" cy="220117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18"/>
          <p:cNvSpPr/>
          <p:nvPr>
            <p:custDataLst>
              <p:tags r:id="rId4"/>
            </p:custDataLst>
          </p:nvPr>
        </p:nvSpPr>
        <p:spPr>
          <a:xfrm>
            <a:off x="6437273" y="2305519"/>
            <a:ext cx="2201179" cy="332185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19"/>
          <p:cNvSpPr/>
          <p:nvPr>
            <p:custDataLst>
              <p:tags r:id="rId5"/>
            </p:custDataLst>
          </p:nvPr>
        </p:nvSpPr>
        <p:spPr>
          <a:xfrm flipV="1">
            <a:off x="6311624" y="1675380"/>
            <a:ext cx="2453009" cy="117879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6556" y="1504271"/>
            <a:ext cx="843020" cy="245157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18655" y="4236345"/>
            <a:ext cx="801408" cy="220117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任意多边形 4"/>
          <p:cNvSpPr/>
          <p:nvPr>
            <p:custDataLst>
              <p:tags r:id="rId8"/>
            </p:custDataLst>
          </p:nvPr>
        </p:nvSpPr>
        <p:spPr>
          <a:xfrm>
            <a:off x="818430" y="2305519"/>
            <a:ext cx="2201179" cy="332185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任意多边形 5"/>
          <p:cNvSpPr/>
          <p:nvPr>
            <p:custDataLst>
              <p:tags r:id="rId9"/>
            </p:custDataLst>
          </p:nvPr>
        </p:nvSpPr>
        <p:spPr>
          <a:xfrm flipV="1">
            <a:off x="692150" y="1675380"/>
            <a:ext cx="2451574" cy="117879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18430" y="3004481"/>
            <a:ext cx="2201179" cy="198322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精神类药物是指用于治疗精神疾病、精神障碍和神经疾病的药物。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7273" y="3004481"/>
            <a:ext cx="2201179" cy="198322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精神类药物的作用机制包括调节神经递质的水平、改变神经细胞的兴奋性等。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78904" y="1516899"/>
            <a:ext cx="843020" cy="245157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0371" y="4248973"/>
            <a:ext cx="801408" cy="220117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11"/>
          <p:cNvSpPr/>
          <p:nvPr>
            <p:custDataLst>
              <p:tags r:id="rId14"/>
            </p:custDataLst>
          </p:nvPr>
        </p:nvSpPr>
        <p:spPr>
          <a:xfrm>
            <a:off x="3700147" y="2317516"/>
            <a:ext cx="2201179" cy="332185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任意多边形 12"/>
          <p:cNvSpPr/>
          <p:nvPr>
            <p:custDataLst>
              <p:tags r:id="rId15"/>
            </p:custDataLst>
          </p:nvPr>
        </p:nvSpPr>
        <p:spPr>
          <a:xfrm flipV="1">
            <a:off x="3574498" y="1688640"/>
            <a:ext cx="2451574" cy="117879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3155" y="1541523"/>
            <a:ext cx="843020" cy="245157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4622" y="4272335"/>
            <a:ext cx="801408" cy="220261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25"/>
          <p:cNvSpPr/>
          <p:nvPr>
            <p:custDataLst>
              <p:tags r:id="rId18"/>
            </p:custDataLst>
          </p:nvPr>
        </p:nvSpPr>
        <p:spPr>
          <a:xfrm>
            <a:off x="9173767" y="2342140"/>
            <a:ext cx="2202614" cy="332185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26"/>
          <p:cNvSpPr/>
          <p:nvPr>
            <p:custDataLst>
              <p:tags r:id="rId19"/>
            </p:custDataLst>
          </p:nvPr>
        </p:nvSpPr>
        <p:spPr>
          <a:xfrm flipV="1">
            <a:off x="9048749" y="1713264"/>
            <a:ext cx="2451574" cy="117879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4398" y="3041102"/>
            <a:ext cx="2201179" cy="198322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精神类药物的使用需要在医生的指导下进行，并根据患者的病情和体质进行个体化治疗。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0147" y="3016477"/>
            <a:ext cx="2201179" cy="198322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精神类药物包括抗精神病药、抗抑郁药、抗焦虑药、抗躁狂药、抗强迫药等。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精神类药物的分类</a:t>
            </a:r>
            <a:endParaRPr lang="zh-CN" altLang="en-US"/>
          </a:p>
        </p:txBody>
      </p:sp>
      <p:sp>
        <p:nvSpPr>
          <p:cNvPr id="1048946" name="五边形 30"/>
          <p:cNvSpPr/>
          <p:nvPr>
            <p:custDataLst>
              <p:tags r:id="rId2"/>
            </p:custDataLst>
          </p:nvPr>
        </p:nvSpPr>
        <p:spPr>
          <a:xfrm>
            <a:off x="692150" y="3156293"/>
            <a:ext cx="2864514" cy="11643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6"/>
          <p:cNvSpPr/>
          <p:nvPr>
            <p:custDataLst>
              <p:tags r:id="rId3"/>
            </p:custDataLst>
          </p:nvPr>
        </p:nvSpPr>
        <p:spPr>
          <a:xfrm>
            <a:off x="3265784" y="3156293"/>
            <a:ext cx="2864514" cy="11643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50" name="燕尾形 37"/>
          <p:cNvSpPr/>
          <p:nvPr>
            <p:custDataLst>
              <p:tags r:id="rId4"/>
            </p:custDataLst>
          </p:nvPr>
        </p:nvSpPr>
        <p:spPr>
          <a:xfrm>
            <a:off x="8413052" y="3156293"/>
            <a:ext cx="2864514" cy="11643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52" name="燕尾形 38"/>
          <p:cNvSpPr/>
          <p:nvPr>
            <p:custDataLst>
              <p:tags r:id="rId5"/>
            </p:custDataLst>
          </p:nvPr>
        </p:nvSpPr>
        <p:spPr>
          <a:xfrm>
            <a:off x="5839418" y="3156293"/>
            <a:ext cx="2864514" cy="11643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54" name="文本框 3"/>
          <p:cNvSpPr txBox="1"/>
          <p:nvPr>
            <p:custDataLst>
              <p:tags r:id="rId6"/>
            </p:custDataLst>
          </p:nvPr>
        </p:nvSpPr>
        <p:spPr>
          <a:xfrm>
            <a:off x="3205871" y="4569013"/>
            <a:ext cx="3089403" cy="1353676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根据药物化学结构分类：苯二氮卓类、三环类抗抑郁药、选择性5-羟色胺再摄取抑制剂等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6"/>
          <p:cNvSpPr txBox="1"/>
          <p:nvPr>
            <p:custDataLst>
              <p:tags r:id="rId7"/>
            </p:custDataLst>
          </p:nvPr>
        </p:nvSpPr>
        <p:spPr>
          <a:xfrm>
            <a:off x="692150" y="1527367"/>
            <a:ext cx="3089403" cy="139361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根据药物作用机制分类：抗精神病药、抗抑郁药、抗焦虑药等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7"/>
          <p:cNvSpPr txBox="1"/>
          <p:nvPr>
            <p:custDataLst>
              <p:tags r:id="rId8"/>
            </p:custDataLst>
          </p:nvPr>
        </p:nvSpPr>
        <p:spPr>
          <a:xfrm>
            <a:off x="5837681" y="1527367"/>
            <a:ext cx="3089403" cy="139361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根据药物作用时间分类：长效药物、中效药物、短效药物等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9"/>
            </p:custDataLst>
          </p:nvPr>
        </p:nvSpPr>
        <p:spPr>
          <a:xfrm>
            <a:off x="8410447" y="4569013"/>
            <a:ext cx="3089403" cy="1353676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根据药物副作用分类：高副作用药物、低副作用药物等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9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精神类药物的开具规定</a:t>
            </a:r>
            <a:endParaRPr lang="zh-CN" altLang="en-US"/>
          </a:p>
        </p:txBody>
      </p:sp>
      <p:sp>
        <p:nvSpPr>
          <p:cNvPr id="104899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开具精神类药物的资质要求</a:t>
            </a:r>
            <a:endParaRPr lang="zh-CN" altLang="en-US"/>
          </a:p>
        </p:txBody>
      </p:sp>
      <p:sp>
        <p:nvSpPr>
          <p:cNvPr id="1049032" name="矩形 3"/>
          <p:cNvSpPr/>
          <p:nvPr>
            <p:custDataLst>
              <p:tags r:id="rId2"/>
            </p:custDataLst>
          </p:nvPr>
        </p:nvSpPr>
        <p:spPr>
          <a:xfrm>
            <a:off x="1476652" y="1271588"/>
            <a:ext cx="9783289" cy="107564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矩形 13"/>
          <p:cNvSpPr/>
          <p:nvPr>
            <p:custDataLst>
              <p:tags r:id="rId3"/>
            </p:custDataLst>
          </p:nvPr>
        </p:nvSpPr>
        <p:spPr>
          <a:xfrm>
            <a:off x="932121" y="1271588"/>
            <a:ext cx="265320" cy="107564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文本框 4"/>
          <p:cNvSpPr txBox="1"/>
          <p:nvPr>
            <p:custDataLst>
              <p:tags r:id="rId4"/>
            </p:custDataLst>
          </p:nvPr>
        </p:nvSpPr>
        <p:spPr>
          <a:xfrm>
            <a:off x="1756771" y="1364525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医生必须具备相关专业背景和临床经验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39"/>
          <p:cNvSpPr/>
          <p:nvPr>
            <p:custDataLst>
              <p:tags r:id="rId5"/>
            </p:custDataLst>
          </p:nvPr>
        </p:nvSpPr>
        <p:spPr>
          <a:xfrm>
            <a:off x="1476652" y="2548486"/>
            <a:ext cx="9783289" cy="107564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矩形 5"/>
          <p:cNvSpPr/>
          <p:nvPr>
            <p:custDataLst>
              <p:tags r:id="rId6"/>
            </p:custDataLst>
          </p:nvPr>
        </p:nvSpPr>
        <p:spPr>
          <a:xfrm>
            <a:off x="932121" y="2548486"/>
            <a:ext cx="265320" cy="107564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文本框 41"/>
          <p:cNvSpPr txBox="1"/>
          <p:nvPr>
            <p:custDataLst>
              <p:tags r:id="rId7"/>
            </p:custDataLst>
          </p:nvPr>
        </p:nvSpPr>
        <p:spPr>
          <a:xfrm>
            <a:off x="1756771" y="2641423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医生必须经过专业培训，了解精神类药物的性质、作用和副作用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12"/>
          <p:cNvSpPr/>
          <p:nvPr>
            <p:custDataLst>
              <p:tags r:id="rId8"/>
            </p:custDataLst>
          </p:nvPr>
        </p:nvSpPr>
        <p:spPr>
          <a:xfrm>
            <a:off x="1476652" y="3825385"/>
            <a:ext cx="9783289" cy="107564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矩形 17"/>
          <p:cNvSpPr/>
          <p:nvPr>
            <p:custDataLst>
              <p:tags r:id="rId9"/>
            </p:custDataLst>
          </p:nvPr>
        </p:nvSpPr>
        <p:spPr>
          <a:xfrm>
            <a:off x="932121" y="3825385"/>
            <a:ext cx="265320" cy="107564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文本框 19"/>
          <p:cNvSpPr txBox="1"/>
          <p:nvPr>
            <p:custDataLst>
              <p:tags r:id="rId10"/>
            </p:custDataLst>
          </p:nvPr>
        </p:nvSpPr>
        <p:spPr>
          <a:xfrm>
            <a:off x="1756771" y="3918321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医生必须遵守职业道德，尊重患者隐私，保护患者利益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9"/>
          <p:cNvSpPr/>
          <p:nvPr>
            <p:custDataLst>
              <p:tags r:id="rId11"/>
            </p:custDataLst>
          </p:nvPr>
        </p:nvSpPr>
        <p:spPr>
          <a:xfrm>
            <a:off x="1476652" y="5101628"/>
            <a:ext cx="9783289" cy="107564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矩形 26"/>
          <p:cNvSpPr/>
          <p:nvPr>
            <p:custDataLst>
              <p:tags r:id="rId12"/>
            </p:custDataLst>
          </p:nvPr>
        </p:nvSpPr>
        <p:spPr>
          <a:xfrm>
            <a:off x="932121" y="5101628"/>
            <a:ext cx="265320" cy="107564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文本框 27"/>
          <p:cNvSpPr txBox="1"/>
          <p:nvPr>
            <p:custDataLst>
              <p:tags r:id="rId13"/>
            </p:custDataLst>
          </p:nvPr>
        </p:nvSpPr>
        <p:spPr>
          <a:xfrm>
            <a:off x="1756771" y="5194565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医生必须按照相关规定开具处方，不得随意增减剂量或更改用药方案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精神类药物的处方管理规定</a:t>
            </a:r>
            <a:endParaRPr lang="zh-CN" altLang="en-US"/>
          </a:p>
        </p:txBody>
      </p:sp>
      <p:sp>
        <p:nvSpPr>
          <p:cNvPr id="1049090" name="椭圆 262"/>
          <p:cNvSpPr/>
          <p:nvPr>
            <p:custDataLst>
              <p:tags r:id="rId2"/>
            </p:custDataLst>
          </p:nvPr>
        </p:nvSpPr>
        <p:spPr>
          <a:xfrm>
            <a:off x="2471325" y="3973151"/>
            <a:ext cx="7248848" cy="189646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63"/>
          <p:cNvSpPr/>
          <p:nvPr>
            <p:custDataLst>
              <p:tags r:id="rId3"/>
            </p:custDataLst>
          </p:nvPr>
        </p:nvSpPr>
        <p:spPr>
          <a:xfrm>
            <a:off x="3311008" y="4052354"/>
            <a:ext cx="5495966" cy="162861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64"/>
          <p:cNvSpPr/>
          <p:nvPr>
            <p:custDataLst>
              <p:tags r:id="rId4"/>
            </p:custDataLst>
          </p:nvPr>
        </p:nvSpPr>
        <p:spPr>
          <a:xfrm>
            <a:off x="4097245" y="4285456"/>
            <a:ext cx="3922606" cy="116238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5"/>
          <p:cNvSpPr/>
          <p:nvPr>
            <p:custDataLst>
              <p:tags r:id="rId5"/>
            </p:custDataLst>
          </p:nvPr>
        </p:nvSpPr>
        <p:spPr>
          <a:xfrm>
            <a:off x="4761780" y="4482498"/>
            <a:ext cx="2593291" cy="76846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6"/>
          <p:cNvSpPr/>
          <p:nvPr>
            <p:custDataLst>
              <p:tags r:id="rId6"/>
            </p:custDataLst>
          </p:nvPr>
        </p:nvSpPr>
        <p:spPr>
          <a:xfrm>
            <a:off x="5443056" y="4684048"/>
            <a:ext cx="1491674" cy="44202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0143" y="4610640"/>
            <a:ext cx="0" cy="8349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68"/>
          <p:cNvSpPr/>
          <p:nvPr>
            <p:custDataLst>
              <p:tags r:id="rId8"/>
            </p:custDataLst>
          </p:nvPr>
        </p:nvSpPr>
        <p:spPr>
          <a:xfrm flipV="1">
            <a:off x="2829993" y="4427120"/>
            <a:ext cx="172301" cy="172294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9"/>
          <p:cNvSpPr/>
          <p:nvPr>
            <p:custDataLst>
              <p:tags r:id="rId9"/>
            </p:custDataLst>
          </p:nvPr>
        </p:nvSpPr>
        <p:spPr>
          <a:xfrm flipV="1">
            <a:off x="2871205" y="4468976"/>
            <a:ext cx="89275" cy="89271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70"/>
          <p:cNvSpPr/>
          <p:nvPr>
            <p:custDataLst>
              <p:tags r:id="rId10"/>
            </p:custDataLst>
          </p:nvPr>
        </p:nvSpPr>
        <p:spPr>
          <a:xfrm flipV="1">
            <a:off x="7765063" y="3624785"/>
            <a:ext cx="103723" cy="10372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7222" y="3738117"/>
            <a:ext cx="0" cy="18964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72"/>
          <p:cNvSpPr/>
          <p:nvPr>
            <p:custDataLst>
              <p:tags r:id="rId12"/>
            </p:custDataLst>
          </p:nvPr>
        </p:nvSpPr>
        <p:spPr>
          <a:xfrm flipV="1">
            <a:off x="4043799" y="3501151"/>
            <a:ext cx="381921" cy="38191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3758" y="3914553"/>
            <a:ext cx="0" cy="100208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8559" y="3606755"/>
            <a:ext cx="0" cy="8349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5"/>
          <p:cNvSpPr/>
          <p:nvPr>
            <p:custDataLst>
              <p:tags r:id="rId15"/>
            </p:custDataLst>
          </p:nvPr>
        </p:nvSpPr>
        <p:spPr>
          <a:xfrm flipV="1">
            <a:off x="7028409" y="3423235"/>
            <a:ext cx="172301" cy="172294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76"/>
          <p:cNvSpPr/>
          <p:nvPr>
            <p:custDataLst>
              <p:tags r:id="rId16"/>
            </p:custDataLst>
          </p:nvPr>
        </p:nvSpPr>
        <p:spPr>
          <a:xfrm flipV="1">
            <a:off x="7069620" y="3465091"/>
            <a:ext cx="89275" cy="89271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7"/>
          <p:cNvSpPr/>
          <p:nvPr>
            <p:custDataLst>
              <p:tags r:id="rId17"/>
            </p:custDataLst>
          </p:nvPr>
        </p:nvSpPr>
        <p:spPr>
          <a:xfrm flipV="1">
            <a:off x="3795887" y="4271290"/>
            <a:ext cx="103723" cy="10372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8045" y="4384621"/>
            <a:ext cx="0" cy="109657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9"/>
          <p:cNvSpPr/>
          <p:nvPr>
            <p:custDataLst>
              <p:tags r:id="rId19"/>
            </p:custDataLst>
          </p:nvPr>
        </p:nvSpPr>
        <p:spPr>
          <a:xfrm flipV="1">
            <a:off x="8496566" y="4503748"/>
            <a:ext cx="260152" cy="2601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25352" y="4792228"/>
            <a:ext cx="0" cy="40682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81"/>
          <p:cNvSpPr/>
          <p:nvPr>
            <p:custDataLst>
              <p:tags r:id="rId21"/>
            </p:custDataLst>
          </p:nvPr>
        </p:nvSpPr>
        <p:spPr>
          <a:xfrm flipV="1">
            <a:off x="4969125" y="4810902"/>
            <a:ext cx="322246" cy="322235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7531" y="5184381"/>
            <a:ext cx="0" cy="7118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图形 15"/>
          <p:cNvSpPr/>
          <p:nvPr>
            <p:custDataLst>
              <p:tags r:id="rId23"/>
            </p:custDataLst>
          </p:nvPr>
        </p:nvSpPr>
        <p:spPr>
          <a:xfrm>
            <a:off x="5035449" y="4879802"/>
            <a:ext cx="184261" cy="179544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0" name="图形 19"/>
          <p:cNvSpPr/>
          <p:nvPr>
            <p:custDataLst>
              <p:tags r:id="rId24"/>
            </p:custDataLst>
          </p:nvPr>
        </p:nvSpPr>
        <p:spPr>
          <a:xfrm>
            <a:off x="8563535" y="4576512"/>
            <a:ext cx="126192" cy="113637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2" name="图形 27"/>
          <p:cNvSpPr/>
          <p:nvPr>
            <p:custDataLst>
              <p:tags r:id="rId25"/>
            </p:custDataLst>
          </p:nvPr>
        </p:nvSpPr>
        <p:spPr>
          <a:xfrm>
            <a:off x="4145540" y="3623497"/>
            <a:ext cx="178454" cy="137251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任意多边形: 形状 286"/>
          <p:cNvSpPr/>
          <p:nvPr>
            <p:custDataLst>
              <p:tags r:id="rId26"/>
            </p:custDataLst>
          </p:nvPr>
        </p:nvSpPr>
        <p:spPr>
          <a:xfrm>
            <a:off x="5434041" y="3573271"/>
            <a:ext cx="1323379" cy="132338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正文"/>
          <p:cNvSpPr txBox="1"/>
          <p:nvPr>
            <p:custDataLst>
              <p:tags r:id="rId27"/>
            </p:custDataLst>
          </p:nvPr>
        </p:nvSpPr>
        <p:spPr>
          <a:xfrm>
            <a:off x="692150" y="3644747"/>
            <a:ext cx="2126324" cy="796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精神类药物的处方必须由具有相应资质的医生开具。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28"/>
            </p:custDataLst>
          </p:nvPr>
        </p:nvSpPr>
        <p:spPr>
          <a:xfrm>
            <a:off x="9373597" y="3644747"/>
            <a:ext cx="2126324" cy="796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精神类药物的处方必须由患者本人或其监护人持有，并在医疗机构内使用。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9"/>
            </p:custDataLst>
          </p:nvPr>
        </p:nvSpPr>
        <p:spPr>
          <a:xfrm>
            <a:off x="7052234" y="1552622"/>
            <a:ext cx="2126324" cy="796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精神类药物的处方必须由医生签名，并加盖医疗机构的公章。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30"/>
            </p:custDataLst>
          </p:nvPr>
        </p:nvSpPr>
        <p:spPr>
          <a:xfrm>
            <a:off x="3013513" y="1552622"/>
            <a:ext cx="2126324" cy="796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精神类药物的处方必须明确药物的名称、剂量、用法、疗程等信息。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精神类药物的用药指导原则</a:t>
            </a:r>
            <a:endParaRPr lang="zh-CN" altLang="en-US"/>
          </a:p>
        </p:txBody>
      </p:sp>
      <p:sp>
        <p:nvSpPr>
          <p:cNvPr id="1049168" name="矩形 3"/>
          <p:cNvSpPr/>
          <p:nvPr>
            <p:custDataLst>
              <p:tags r:id="rId2"/>
            </p:custDataLst>
          </p:nvPr>
        </p:nvSpPr>
        <p:spPr>
          <a:xfrm>
            <a:off x="1476652" y="1271588"/>
            <a:ext cx="9783289" cy="107564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矩形 13"/>
          <p:cNvSpPr/>
          <p:nvPr>
            <p:custDataLst>
              <p:tags r:id="rId3"/>
            </p:custDataLst>
          </p:nvPr>
        </p:nvSpPr>
        <p:spPr>
          <a:xfrm>
            <a:off x="932121" y="1271588"/>
            <a:ext cx="265320" cy="107564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2" name="文本框 4"/>
          <p:cNvSpPr txBox="1"/>
          <p:nvPr>
            <p:custDataLst>
              <p:tags r:id="rId4"/>
            </p:custDataLst>
          </p:nvPr>
        </p:nvSpPr>
        <p:spPr>
          <a:xfrm>
            <a:off x="1756771" y="1364525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医生开具处方前，应充分了解患者的病情、病史和用药情况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39"/>
          <p:cNvSpPr/>
          <p:nvPr>
            <p:custDataLst>
              <p:tags r:id="rId5"/>
            </p:custDataLst>
          </p:nvPr>
        </p:nvSpPr>
        <p:spPr>
          <a:xfrm>
            <a:off x="1476652" y="2548486"/>
            <a:ext cx="9783289" cy="107564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矩形 5"/>
          <p:cNvSpPr/>
          <p:nvPr>
            <p:custDataLst>
              <p:tags r:id="rId6"/>
            </p:custDataLst>
          </p:nvPr>
        </p:nvSpPr>
        <p:spPr>
          <a:xfrm>
            <a:off x="932121" y="2548486"/>
            <a:ext cx="265320" cy="107564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8" name="文本框 41"/>
          <p:cNvSpPr txBox="1"/>
          <p:nvPr>
            <p:custDataLst>
              <p:tags r:id="rId7"/>
            </p:custDataLst>
          </p:nvPr>
        </p:nvSpPr>
        <p:spPr>
          <a:xfrm>
            <a:off x="1756771" y="2641423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医生开具处方时，应遵循相关法律法规和诊疗规范，确保用药安全、有效、合理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12"/>
          <p:cNvSpPr/>
          <p:nvPr>
            <p:custDataLst>
              <p:tags r:id="rId8"/>
            </p:custDataLst>
          </p:nvPr>
        </p:nvSpPr>
        <p:spPr>
          <a:xfrm>
            <a:off x="1476652" y="3825385"/>
            <a:ext cx="9783289" cy="107564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矩形 17"/>
          <p:cNvSpPr/>
          <p:nvPr>
            <p:custDataLst>
              <p:tags r:id="rId9"/>
            </p:custDataLst>
          </p:nvPr>
        </p:nvSpPr>
        <p:spPr>
          <a:xfrm>
            <a:off x="932121" y="3825385"/>
            <a:ext cx="265320" cy="107564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文本框 19"/>
          <p:cNvSpPr txBox="1"/>
          <p:nvPr>
            <p:custDataLst>
              <p:tags r:id="rId10"/>
            </p:custDataLst>
          </p:nvPr>
        </p:nvSpPr>
        <p:spPr>
          <a:xfrm>
            <a:off x="1756771" y="3918321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医生开具处方时，应根据患者的病情和用药情况，选择合适的药物和剂量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9"/>
          <p:cNvSpPr/>
          <p:nvPr>
            <p:custDataLst>
              <p:tags r:id="rId11"/>
            </p:custDataLst>
          </p:nvPr>
        </p:nvSpPr>
        <p:spPr>
          <a:xfrm>
            <a:off x="1476652" y="5101628"/>
            <a:ext cx="9783289" cy="107564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矩形 26"/>
          <p:cNvSpPr/>
          <p:nvPr>
            <p:custDataLst>
              <p:tags r:id="rId12"/>
            </p:custDataLst>
          </p:nvPr>
        </p:nvSpPr>
        <p:spPr>
          <a:xfrm>
            <a:off x="932121" y="5101628"/>
            <a:ext cx="265320" cy="107564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文本框 27"/>
          <p:cNvSpPr txBox="1"/>
          <p:nvPr>
            <p:custDataLst>
              <p:tags r:id="rId13"/>
            </p:custDataLst>
          </p:nvPr>
        </p:nvSpPr>
        <p:spPr>
          <a:xfrm>
            <a:off x="1756771" y="5194565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医生开具处方时，应向患者或家属详细说明药物的用法、用量、注意事项等，并指导患者或家属正确用药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2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精神类药物的监管措施</a:t>
            </a:r>
            <a:endParaRPr lang="zh-CN" altLang="en-US"/>
          </a:p>
        </p:txBody>
      </p:sp>
      <p:sp>
        <p:nvSpPr>
          <p:cNvPr id="104922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精神类药物的生产和流通监管</a:t>
            </a:r>
            <a:endParaRPr lang="zh-CN" altLang="en-US"/>
          </a:p>
        </p:txBody>
      </p:sp>
      <p:sp>
        <p:nvSpPr>
          <p:cNvPr id="1049262" name="矩形 3"/>
          <p:cNvSpPr/>
          <p:nvPr>
            <p:custDataLst>
              <p:tags r:id="rId2"/>
            </p:custDataLst>
          </p:nvPr>
        </p:nvSpPr>
        <p:spPr>
          <a:xfrm>
            <a:off x="1476652" y="1271588"/>
            <a:ext cx="9783289" cy="107564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矩形 13"/>
          <p:cNvSpPr/>
          <p:nvPr>
            <p:custDataLst>
              <p:tags r:id="rId3"/>
            </p:custDataLst>
          </p:nvPr>
        </p:nvSpPr>
        <p:spPr>
          <a:xfrm>
            <a:off x="932121" y="1271588"/>
            <a:ext cx="265320" cy="107564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文本框 4"/>
          <p:cNvSpPr txBox="1"/>
          <p:nvPr>
            <p:custDataLst>
              <p:tags r:id="rId4"/>
            </p:custDataLst>
          </p:nvPr>
        </p:nvSpPr>
        <p:spPr>
          <a:xfrm>
            <a:off x="1756771" y="1364525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生产监管：严格控制精神类药物的生产过程，确保药品质量和安全性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39"/>
          <p:cNvSpPr/>
          <p:nvPr>
            <p:custDataLst>
              <p:tags r:id="rId5"/>
            </p:custDataLst>
          </p:nvPr>
        </p:nvSpPr>
        <p:spPr>
          <a:xfrm>
            <a:off x="1476652" y="2548486"/>
            <a:ext cx="9783289" cy="107564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矩形 5"/>
          <p:cNvSpPr/>
          <p:nvPr>
            <p:custDataLst>
              <p:tags r:id="rId6"/>
            </p:custDataLst>
          </p:nvPr>
        </p:nvSpPr>
        <p:spPr>
          <a:xfrm>
            <a:off x="932121" y="2548486"/>
            <a:ext cx="265320" cy="107564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文本框 41"/>
          <p:cNvSpPr txBox="1"/>
          <p:nvPr>
            <p:custDataLst>
              <p:tags r:id="rId7"/>
            </p:custDataLst>
          </p:nvPr>
        </p:nvSpPr>
        <p:spPr>
          <a:xfrm>
            <a:off x="1756771" y="2641423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流通监管：加强对精神类药物的流通环节监管，防止药品流失和滥用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12"/>
          <p:cNvSpPr/>
          <p:nvPr>
            <p:custDataLst>
              <p:tags r:id="rId8"/>
            </p:custDataLst>
          </p:nvPr>
        </p:nvSpPr>
        <p:spPr>
          <a:xfrm>
            <a:off x="1476652" y="3825385"/>
            <a:ext cx="9783289" cy="107564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矩形 17"/>
          <p:cNvSpPr/>
          <p:nvPr>
            <p:custDataLst>
              <p:tags r:id="rId9"/>
            </p:custDataLst>
          </p:nvPr>
        </p:nvSpPr>
        <p:spPr>
          <a:xfrm>
            <a:off x="932121" y="3825385"/>
            <a:ext cx="265320" cy="107564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文本框 19"/>
          <p:cNvSpPr txBox="1"/>
          <p:nvPr>
            <p:custDataLst>
              <p:tags r:id="rId10"/>
            </p:custDataLst>
          </p:nvPr>
        </p:nvSpPr>
        <p:spPr>
          <a:xfrm>
            <a:off x="1756771" y="3918321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处方监管：严格控制精神类药物的处方开具，确保患者用药安全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9"/>
          <p:cNvSpPr/>
          <p:nvPr>
            <p:custDataLst>
              <p:tags r:id="rId11"/>
            </p:custDataLst>
          </p:nvPr>
        </p:nvSpPr>
        <p:spPr>
          <a:xfrm>
            <a:off x="1476652" y="5101628"/>
            <a:ext cx="9783289" cy="107564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矩形 26"/>
          <p:cNvSpPr/>
          <p:nvPr>
            <p:custDataLst>
              <p:tags r:id="rId12"/>
            </p:custDataLst>
          </p:nvPr>
        </p:nvSpPr>
        <p:spPr>
          <a:xfrm>
            <a:off x="932121" y="5101628"/>
            <a:ext cx="265320" cy="107564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文本框 27"/>
          <p:cNvSpPr txBox="1"/>
          <p:nvPr>
            <p:custDataLst>
              <p:tags r:id="rId13"/>
            </p:custDataLst>
          </p:nvPr>
        </p:nvSpPr>
        <p:spPr>
          <a:xfrm>
            <a:off x="1756771" y="5194565"/>
            <a:ext cx="9360886" cy="8898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药品追溯：建立精神类药物的全程追溯体系，实现药品来源可查、去向可追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https://d.book118.com/797056146100006031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70.xml><?xml version="1.0" encoding="utf-8"?>
<p:tagLst xmlns:p="http://schemas.openxmlformats.org/presentationml/2006/main">
  <p:tag name="KSO_WM_BEAUTIFY_FLAG" val="#wm#"/>
  <p:tag name="KSO_WM_SLIDE_ID" val="custom20230981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i*1_1"/>
  <p:tag name="KSO_WM_UNIT_INDEX" val="1_1"/>
  <p:tag name="KSO_WM_UNIT_LAYERLEVEL" val="1_1"/>
  <p:tag name="KSO_WM_UNIT_TYPE" val="l_i"/>
</p:tagLst>
</file>

<file path=ppt/tags/tag7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i*1_2_2"/>
  <p:tag name="KSO_WM_UNIT_INDEX" val="1_2_2"/>
  <p:tag name="KSO_WM_UNIT_LAYERLEVEL" val="1_1_1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i*1_3_2"/>
  <p:tag name="KSO_WM_UNIT_INDEX" val="1_3_2"/>
  <p:tag name="KSO_WM_UNIT_LAYERLEVEL" val="1_1_1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5*l_h_i*1_5_2"/>
  <p:tag name="KSO_WM_UNIT_INDEX" val="1_5_2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1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0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76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微软雅黑</vt:lpstr>
      <vt:lpstr>Calibri Light</vt:lpstr>
      <vt:lpstr>宋体</vt:lpstr>
      <vt:lpstr>Office Theme</vt:lpstr>
      <vt:lpstr>精神类药物开具规则</vt:lpstr>
      <vt:lpstr>目录</vt:lpstr>
      <vt:lpstr>精神类药物的定义和分类</vt:lpstr>
      <vt:lpstr>精神类药物的定义</vt:lpstr>
      <vt:lpstr>精神类药物的分类</vt:lpstr>
      <vt:lpstr>精神类药物的开具规定</vt:lpstr>
      <vt:lpstr>开具精神类药物的资质要求</vt:lpstr>
      <vt:lpstr>精神类药物的处方管理规定</vt:lpstr>
      <vt:lpstr>精神类药物的用药指导原则</vt:lpstr>
      <vt:lpstr>精神类药物的监管措施</vt:lpstr>
      <vt:lpstr>精神类药物的生产和流通监管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2024-09-03T17:22:09.435</cp:lastPrinted>
  <dcterms:created xsi:type="dcterms:W3CDTF">2024-09-03T09:22:09Z</dcterms:created>
  <dcterms:modified xsi:type="dcterms:W3CDTF">2024-09-03T09:22:11Z</dcterms:modified>
</cp:coreProperties>
</file>