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89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42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.xml" /><Relationship Id="rId11" Type="http://schemas.openxmlformats.org/officeDocument/2006/relationships/image" Target="../media/image4.png" /><Relationship Id="rId12" Type="http://schemas.openxmlformats.org/officeDocument/2006/relationships/tags" Target="../tags/tag8.xml" /><Relationship Id="rId13" Type="http://schemas.openxmlformats.org/officeDocument/2006/relationships/tags" Target="../tags/tag9.xml" /><Relationship Id="rId14" Type="http://schemas.openxmlformats.org/officeDocument/2006/relationships/tags" Target="../tags/tag10.xml" /><Relationship Id="rId15" Type="http://schemas.openxmlformats.org/officeDocument/2006/relationships/tags" Target="../tags/tag11.xml" /><Relationship Id="rId16" Type="http://schemas.openxmlformats.org/officeDocument/2006/relationships/tags" Target="../tags/tag12.xml" /><Relationship Id="rId17" Type="http://schemas.openxmlformats.org/officeDocument/2006/relationships/tags" Target="../tags/tag13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image" Target="../media/image3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image" Target="../media/image5.png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2" Type="http://schemas.openxmlformats.org/officeDocument/2006/relationships/image" Target="../media/image1.png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image" Target="../media/image6.png" /><Relationship Id="rId7" Type="http://schemas.openxmlformats.org/officeDocument/2006/relationships/tags" Target="../tags/tag83.xml" /><Relationship Id="rId8" Type="http://schemas.openxmlformats.org/officeDocument/2006/relationships/image" Target="../media/image3.png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F04AFF-54C6-4398-9499-ADB027BB1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6113C1-5AC3-45C7-A024-2E179C3D1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F6DCD2-254D-4115-B078-B77C9B379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7C411F-F737-4277-8B61-630452A37C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1A927B-7ADF-4FDB-AC51-EC1FC402F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4C9E5B-50C2-43A6-B149-C3AD1914F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737232-DF9E-46AB-B575-21C89F00C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ECCC73-12FF-4F59-86B8-8705586FD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40E3EA-1CCB-468D-AE8A-734048701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CAB89B-1997-4BF3-8C92-26865E388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5A1808-F16A-4250-9C07-18EEE5640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tags" Target="../tags/tag9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7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lvl="2"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887" r:id="rId2"/>
    <p:sldLayoutId id="2147489888" r:id="rId3"/>
    <p:sldLayoutId id="2147489889" r:id="rId4"/>
    <p:sldLayoutId id="2147489890" r:id="rId5"/>
    <p:sldLayoutId id="2147489891" r:id="rId6"/>
    <p:sldLayoutId id="2147489892" r:id="rId7"/>
    <p:sldLayoutId id="2147489893" r:id="rId8"/>
    <p:sldLayoutId id="2147489894" r:id="rId9"/>
    <p:sldLayoutId id="2147489895" r:id="rId10"/>
    <p:sldLayoutId id="2147489896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18" Type="http://schemas.openxmlformats.org/officeDocument/2006/relationships/tags" Target="../tags/tag138.xml" /><Relationship Id="rId19" Type="http://schemas.openxmlformats.org/officeDocument/2006/relationships/tags" Target="../tags/tag139.xml" /><Relationship Id="rId2" Type="http://schemas.openxmlformats.org/officeDocument/2006/relationships/tags" Target="../tags/tag122.xml" /><Relationship Id="rId20" Type="http://schemas.openxmlformats.org/officeDocument/2006/relationships/tags" Target="../tags/tag140.xml" /><Relationship Id="rId21" Type="http://schemas.openxmlformats.org/officeDocument/2006/relationships/tags" Target="../tags/tag141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18" Type="http://schemas.openxmlformats.org/officeDocument/2006/relationships/tags" Target="../tags/tag174.xml" /><Relationship Id="rId19" Type="http://schemas.openxmlformats.org/officeDocument/2006/relationships/tags" Target="../tags/tag175.xml" /><Relationship Id="rId2" Type="http://schemas.openxmlformats.org/officeDocument/2006/relationships/tags" Target="../tags/tag158.xml" /><Relationship Id="rId20" Type="http://schemas.openxmlformats.org/officeDocument/2006/relationships/tags" Target="../tags/tag176.xml" /><Relationship Id="rId21" Type="http://schemas.openxmlformats.org/officeDocument/2006/relationships/tags" Target="../tags/tag177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9.xml" /><Relationship Id="rId11" Type="http://schemas.openxmlformats.org/officeDocument/2006/relationships/tags" Target="../tags/tag190.xml" /><Relationship Id="rId12" Type="http://schemas.openxmlformats.org/officeDocument/2006/relationships/tags" Target="../tags/tag191.xml" /><Relationship Id="rId13" Type="http://schemas.openxmlformats.org/officeDocument/2006/relationships/tags" Target="../tags/tag192.xml" /><Relationship Id="rId14" Type="http://schemas.openxmlformats.org/officeDocument/2006/relationships/tags" Target="../tags/tag193.xml" /><Relationship Id="rId15" Type="http://schemas.openxmlformats.org/officeDocument/2006/relationships/tags" Target="../tags/tag194.xml" /><Relationship Id="rId16" Type="http://schemas.openxmlformats.org/officeDocument/2006/relationships/tags" Target="../tags/tag195.xml" /><Relationship Id="rId17" Type="http://schemas.openxmlformats.org/officeDocument/2006/relationships/tags" Target="../tags/tag196.xml" /><Relationship Id="rId18" Type="http://schemas.openxmlformats.org/officeDocument/2006/relationships/tags" Target="../tags/tag197.xml" /><Relationship Id="rId19" Type="http://schemas.openxmlformats.org/officeDocument/2006/relationships/tags" Target="../tags/tag198.xml" /><Relationship Id="rId2" Type="http://schemas.openxmlformats.org/officeDocument/2006/relationships/tags" Target="../tags/tag181.xml" /><Relationship Id="rId20" Type="http://schemas.openxmlformats.org/officeDocument/2006/relationships/tags" Target="../tags/tag199.xml" /><Relationship Id="rId21" Type="http://schemas.openxmlformats.org/officeDocument/2006/relationships/tags" Target="../tags/tag200.xml" /><Relationship Id="rId22" Type="http://schemas.openxmlformats.org/officeDocument/2006/relationships/tags" Target="../tags/tag201.xml" /><Relationship Id="rId23" Type="http://schemas.openxmlformats.org/officeDocument/2006/relationships/tags" Target="../tags/tag202.xml" /><Relationship Id="rId24" Type="http://schemas.openxmlformats.org/officeDocument/2006/relationships/tags" Target="../tags/tag203.xml" /><Relationship Id="rId25" Type="http://schemas.openxmlformats.org/officeDocument/2006/relationships/tags" Target="../tags/tag204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tags" Target="../tags/tag18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15" Type="http://schemas.openxmlformats.org/officeDocument/2006/relationships/tags" Target="../tags/tag218.xml" /><Relationship Id="rId16" Type="http://schemas.openxmlformats.org/officeDocument/2006/relationships/tags" Target="../tags/tag219.xml" /><Relationship Id="rId17" Type="http://schemas.openxmlformats.org/officeDocument/2006/relationships/tags" Target="../tags/tag220.xml" /><Relationship Id="rId18" Type="http://schemas.openxmlformats.org/officeDocument/2006/relationships/tags" Target="../tags/tag221.xml" /><Relationship Id="rId19" Type="http://schemas.openxmlformats.org/officeDocument/2006/relationships/tags" Target="../tags/tag222.xml" /><Relationship Id="rId2" Type="http://schemas.openxmlformats.org/officeDocument/2006/relationships/tags" Target="../tags/tag205.xml" /><Relationship Id="rId20" Type="http://schemas.openxmlformats.org/officeDocument/2006/relationships/tags" Target="../tags/tag223.xml" /><Relationship Id="rId21" Type="http://schemas.openxmlformats.org/officeDocument/2006/relationships/tags" Target="../tags/tag224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06205513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通过体育教育培养学生的才艺创作能力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XX,XX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2" name="序号"/>
          <p:cNvSpPr txBox="1"/>
          <p:nvPr>
            <p:custDataLst>
              <p:tags r:id="rId4"/>
            </p:custDataLst>
          </p:nvPr>
        </p:nvSpPr>
        <p:spPr>
          <a:xfrm>
            <a:off x="995680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5"/>
            </p:custDataLst>
          </p:nvPr>
        </p:nvSpPr>
        <p:spPr>
          <a:xfrm>
            <a:off x="1057275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体育教育对才艺创作能力的影响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6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7"/>
            </p:custDataLst>
          </p:nvPr>
        </p:nvSpPr>
        <p:spPr>
          <a:xfrm>
            <a:off x="3180080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8"/>
            </p:custDataLst>
          </p:nvPr>
        </p:nvSpPr>
        <p:spPr>
          <a:xfrm>
            <a:off x="3201035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体育教育中的才艺创作实践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9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10"/>
            </p:custDataLst>
          </p:nvPr>
        </p:nvSpPr>
        <p:spPr>
          <a:xfrm>
            <a:off x="5334000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11"/>
            </p:custDataLst>
          </p:nvPr>
        </p:nvSpPr>
        <p:spPr>
          <a:xfrm>
            <a:off x="5344795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通过体育教育培养才艺创作能力的途径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2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3"/>
            </p:custDataLst>
          </p:nvPr>
        </p:nvSpPr>
        <p:spPr>
          <a:xfrm>
            <a:off x="7477760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4"/>
            </p:custDataLst>
          </p:nvPr>
        </p:nvSpPr>
        <p:spPr>
          <a:xfrm>
            <a:off x="7488555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体育教育中才艺创作能力的评估与提升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5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6"/>
            </p:custDataLst>
          </p:nvPr>
        </p:nvSpPr>
        <p:spPr>
          <a:xfrm>
            <a:off x="9594215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7"/>
            </p:custDataLst>
          </p:nvPr>
        </p:nvSpPr>
        <p:spPr>
          <a:xfrm>
            <a:off x="9635490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案例分析与实践经验分享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8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PART-01</a:t>
            </a:r>
            <a:endParaRPr lang="zh-CN" altLang="en-US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体育教育对才艺创作能力的影响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体育教育中的创意元素</a:t>
            </a:r>
            <a:endParaRPr lang="zh-CN" altLang="en-US"/>
          </a:p>
        </p:txBody>
      </p:sp>
      <p:sp>
        <p:nvSpPr>
          <p:cNvPr id="104894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创新思维：体育教育可以激发学生的创新思维，帮助他们在才艺创作中发挥想象力。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实践能力：体育教育可以培养学生的实践能力，使他们在才艺创作中能够将想法付诸实践。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竞争意识：体育教育可以培养学生的竞争意识，这对于才艺创作中的创新和突破非常有帮助。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团队合作：体育教育可以培养学生的团队合作精神，这对于才艺创作中的合作与交流非常重要。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体育活动中的表现力培养</a:t>
            </a:r>
            <a:endParaRPr lang="zh-CN" altLang="en-US"/>
          </a:p>
        </p:txBody>
      </p:sp>
      <p:sp>
        <p:nvSpPr>
          <p:cNvPr id="1049028" name="圆角矩形 5"/>
          <p:cNvSpPr/>
          <p:nvPr>
            <p:custDataLst>
              <p:tags r:id="rId2"/>
            </p:custDataLst>
          </p:nvPr>
        </p:nvSpPr>
        <p:spPr>
          <a:xfrm>
            <a:off x="631891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圆角矩形 3"/>
          <p:cNvSpPr/>
          <p:nvPr>
            <p:custDataLst>
              <p:tags r:id="rId3"/>
            </p:custDataLst>
          </p:nvPr>
        </p:nvSpPr>
        <p:spPr>
          <a:xfrm>
            <a:off x="608400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文本框 5"/>
          <p:cNvSpPr txBox="1"/>
          <p:nvPr>
            <p:custDataLst>
              <p:tags r:id="rId4"/>
            </p:custDataLst>
          </p:nvPr>
        </p:nvSpPr>
        <p:spPr>
          <a:xfrm>
            <a:off x="784903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体育活动可以培养学生的自信心和表现力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6"/>
          <p:cNvSpPr/>
          <p:nvPr>
            <p:custDataLst>
              <p:tags r:id="rId5"/>
            </p:custDataLst>
          </p:nvPr>
        </p:nvSpPr>
        <p:spPr>
          <a:xfrm>
            <a:off x="791252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036" name="圆角矩形 12"/>
          <p:cNvSpPr/>
          <p:nvPr>
            <p:custDataLst>
              <p:tags r:id="rId6"/>
            </p:custDataLst>
          </p:nvPr>
        </p:nvSpPr>
        <p:spPr>
          <a:xfrm>
            <a:off x="3431174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圆角矩形 13"/>
          <p:cNvSpPr/>
          <p:nvPr>
            <p:custDataLst>
              <p:tags r:id="rId7"/>
            </p:custDataLst>
          </p:nvPr>
        </p:nvSpPr>
        <p:spPr>
          <a:xfrm>
            <a:off x="3401968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圆角矩形 15"/>
          <p:cNvSpPr/>
          <p:nvPr>
            <p:custDataLst>
              <p:tags r:id="rId8"/>
            </p:custDataLst>
          </p:nvPr>
        </p:nvSpPr>
        <p:spPr>
          <a:xfrm>
            <a:off x="3634977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42" name="文本框 10"/>
          <p:cNvSpPr txBox="1"/>
          <p:nvPr>
            <p:custDataLst>
              <p:tags r:id="rId9"/>
            </p:custDataLst>
          </p:nvPr>
        </p:nvSpPr>
        <p:spPr>
          <a:xfrm>
            <a:off x="3579741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体育活动可以培养学生的团队协作能力和领导力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5"/>
          <p:cNvSpPr/>
          <p:nvPr>
            <p:custDataLst>
              <p:tags r:id="rId10"/>
            </p:custDataLst>
          </p:nvPr>
        </p:nvSpPr>
        <p:spPr>
          <a:xfrm>
            <a:off x="6224742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圆角矩形 3"/>
          <p:cNvSpPr/>
          <p:nvPr>
            <p:custDataLst>
              <p:tags r:id="rId11"/>
            </p:custDataLst>
          </p:nvPr>
        </p:nvSpPr>
        <p:spPr>
          <a:xfrm>
            <a:off x="6201251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文本框 23"/>
          <p:cNvSpPr txBox="1"/>
          <p:nvPr>
            <p:custDataLst>
              <p:tags r:id="rId12"/>
            </p:custDataLst>
          </p:nvPr>
        </p:nvSpPr>
        <p:spPr>
          <a:xfrm>
            <a:off x="6377754" y="1877360"/>
            <a:ext cx="219993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体育活动可以培养学生的创新思维和创造力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16"/>
          <p:cNvSpPr/>
          <p:nvPr>
            <p:custDataLst>
              <p:tags r:id="rId13"/>
            </p:custDataLst>
          </p:nvPr>
        </p:nvSpPr>
        <p:spPr>
          <a:xfrm>
            <a:off x="6384103" y="5139486"/>
            <a:ext cx="687599" cy="688234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52" name="圆角矩形 12"/>
          <p:cNvSpPr/>
          <p:nvPr>
            <p:custDataLst>
              <p:tags r:id="rId14"/>
            </p:custDataLst>
          </p:nvPr>
        </p:nvSpPr>
        <p:spPr>
          <a:xfrm>
            <a:off x="9024025" y="1549751"/>
            <a:ext cx="2553575" cy="4686846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圆角矩形 13"/>
          <p:cNvSpPr/>
          <p:nvPr>
            <p:custDataLst>
              <p:tags r:id="rId15"/>
            </p:custDataLst>
          </p:nvPr>
        </p:nvSpPr>
        <p:spPr>
          <a:xfrm>
            <a:off x="8994819" y="1503403"/>
            <a:ext cx="2553575" cy="4686846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圆角矩形 15"/>
          <p:cNvSpPr/>
          <p:nvPr>
            <p:custDataLst>
              <p:tags r:id="rId16"/>
            </p:custDataLst>
          </p:nvPr>
        </p:nvSpPr>
        <p:spPr>
          <a:xfrm>
            <a:off x="9227828" y="5144565"/>
            <a:ext cx="687599" cy="688234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58" name="文本框 32"/>
          <p:cNvSpPr txBox="1"/>
          <p:nvPr>
            <p:custDataLst>
              <p:tags r:id="rId17"/>
            </p:custDataLst>
          </p:nvPr>
        </p:nvSpPr>
        <p:spPr>
          <a:xfrm>
            <a:off x="9172592" y="1882440"/>
            <a:ext cx="2198665" cy="308181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体育活动可以培养学生的审美能力和艺术素养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体育教育中的团队合作与个人表达</a:t>
            </a:r>
            <a:endParaRPr lang="zh-CN" altLang="en-US"/>
          </a:p>
        </p:txBody>
      </p:sp>
      <p:sp>
        <p:nvSpPr>
          <p:cNvPr id="1049100" name="任意多边形 35"/>
          <p:cNvSpPr/>
          <p:nvPr>
            <p:custDataLst>
              <p:tags r:id="rId2"/>
            </p:custDataLst>
          </p:nvPr>
        </p:nvSpPr>
        <p:spPr>
          <a:xfrm>
            <a:off x="608400" y="1491688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02" name="任意多边形 39"/>
          <p:cNvSpPr/>
          <p:nvPr>
            <p:custDataLst>
              <p:tags r:id="rId3"/>
            </p:custDataLst>
          </p:nvPr>
        </p:nvSpPr>
        <p:spPr>
          <a:xfrm>
            <a:off x="691615" y="1581891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29" name="直接连接符 40"/>
          <p:cNvCxnSpPr/>
          <p:nvPr>
            <p:custDataLst>
              <p:tags r:id="rId4"/>
            </p:custDataLst>
          </p:nvPr>
        </p:nvCxnSpPr>
        <p:spPr>
          <a:xfrm flipH="1">
            <a:off x="1997019" y="1805493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04" name="正文"/>
          <p:cNvSpPr txBox="1"/>
          <p:nvPr>
            <p:custDataLst>
              <p:tags r:id="rId5"/>
            </p:custDataLst>
          </p:nvPr>
        </p:nvSpPr>
        <p:spPr>
          <a:xfrm>
            <a:off x="2260641" y="1567281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团队合作：在体育活动中，学生需要与队友合作，共同完成比赛或训练任务，这有助于培养学生的团队精神和协作能力。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06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920935" y="1563470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08" name="任意多边形 45"/>
          <p:cNvSpPr/>
          <p:nvPr>
            <p:custDataLst>
              <p:tags r:id="rId7"/>
            </p:custDataLst>
          </p:nvPr>
        </p:nvSpPr>
        <p:spPr>
          <a:xfrm>
            <a:off x="608400" y="2729122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10" name="任意多边形 46"/>
          <p:cNvSpPr/>
          <p:nvPr>
            <p:custDataLst>
              <p:tags r:id="rId8"/>
            </p:custDataLst>
          </p:nvPr>
        </p:nvSpPr>
        <p:spPr>
          <a:xfrm>
            <a:off x="691615" y="2819325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1" name="直接连接符 47"/>
          <p:cNvCxnSpPr/>
          <p:nvPr>
            <p:custDataLst>
              <p:tags r:id="rId9"/>
            </p:custDataLst>
          </p:nvPr>
        </p:nvCxnSpPr>
        <p:spPr>
          <a:xfrm flipH="1">
            <a:off x="1997019" y="3042927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12" name="正文"/>
          <p:cNvSpPr txBox="1"/>
          <p:nvPr>
            <p:custDataLst>
              <p:tags r:id="rId10"/>
            </p:custDataLst>
          </p:nvPr>
        </p:nvSpPr>
        <p:spPr>
          <a:xfrm>
            <a:off x="2260641" y="2804714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个人表达：在体育活动中，学生可以通过自己的表现和行动来表达自己的想法和情感，这有助于培养学生的个性和创造力。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14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920935" y="2800903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16" name="任意多边形 51"/>
          <p:cNvSpPr/>
          <p:nvPr>
            <p:custDataLst>
              <p:tags r:id="rId12"/>
            </p:custDataLst>
          </p:nvPr>
        </p:nvSpPr>
        <p:spPr>
          <a:xfrm>
            <a:off x="608400" y="3966555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18" name="任意多边形 52"/>
          <p:cNvSpPr/>
          <p:nvPr>
            <p:custDataLst>
              <p:tags r:id="rId13"/>
            </p:custDataLst>
          </p:nvPr>
        </p:nvSpPr>
        <p:spPr>
          <a:xfrm>
            <a:off x="691615" y="4056758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3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1997019" y="4280360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0" name="正文"/>
          <p:cNvSpPr txBox="1"/>
          <p:nvPr>
            <p:custDataLst>
              <p:tags r:id="rId15"/>
            </p:custDataLst>
          </p:nvPr>
        </p:nvSpPr>
        <p:spPr>
          <a:xfrm>
            <a:off x="2260641" y="4042148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体育教育中的团队合作与个人表达可以促进学生之间的交流和互动，提高学生的社交能力和沟通技巧。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2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920935" y="4038337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24" name="任意多边形 57"/>
          <p:cNvSpPr/>
          <p:nvPr>
            <p:custDataLst>
              <p:tags r:id="rId17"/>
            </p:custDataLst>
          </p:nvPr>
        </p:nvSpPr>
        <p:spPr>
          <a:xfrm>
            <a:off x="608400" y="5203989"/>
            <a:ext cx="10969835" cy="104432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26" name="任意多边形 58"/>
          <p:cNvSpPr/>
          <p:nvPr>
            <p:custDataLst>
              <p:tags r:id="rId18"/>
            </p:custDataLst>
          </p:nvPr>
        </p:nvSpPr>
        <p:spPr>
          <a:xfrm>
            <a:off x="691615" y="5294192"/>
            <a:ext cx="10804040" cy="86455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5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1997019" y="5517794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8" name="正文"/>
          <p:cNvSpPr txBox="1"/>
          <p:nvPr>
            <p:custDataLst>
              <p:tags r:id="rId20"/>
            </p:custDataLst>
          </p:nvPr>
        </p:nvSpPr>
        <p:spPr>
          <a:xfrm>
            <a:off x="2260641" y="5279582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体育教育中的团队合作与个人表达可以培养学生的自信心和自尊心，帮助学生更好地认识自己和他人。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30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920935" y="5275770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0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PART-02</a:t>
            </a:r>
            <a:endParaRPr lang="zh-CN" altLang="en-US"/>
          </a:p>
        </p:txBody>
      </p:sp>
      <p:sp>
        <p:nvSpPr>
          <p:cNvPr id="1049172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体育教育中的才艺创作实践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体育课程中的才艺项目设置</a:t>
            </a:r>
            <a:endParaRPr lang="zh-CN" altLang="en-US"/>
          </a:p>
        </p:txBody>
      </p:sp>
      <p:sp>
        <p:nvSpPr>
          <p:cNvPr id="1049218" name="Rectangle 6"/>
          <p:cNvSpPr/>
          <p:nvPr>
            <p:custDataLst>
              <p:tags r:id="rId2"/>
            </p:custDataLst>
          </p:nvPr>
        </p:nvSpPr>
        <p:spPr>
          <a:xfrm>
            <a:off x="771476" y="1493563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20" name="Rectangle 6"/>
          <p:cNvSpPr/>
          <p:nvPr>
            <p:custDataLst>
              <p:tags r:id="rId3"/>
            </p:custDataLst>
          </p:nvPr>
        </p:nvSpPr>
        <p:spPr>
          <a:xfrm>
            <a:off x="771476" y="2294353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22" name="Rectangle 6"/>
          <p:cNvSpPr/>
          <p:nvPr>
            <p:custDataLst>
              <p:tags r:id="rId4"/>
            </p:custDataLst>
          </p:nvPr>
        </p:nvSpPr>
        <p:spPr>
          <a:xfrm>
            <a:off x="771476" y="3095776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24" name="Rectangle 6"/>
          <p:cNvSpPr/>
          <p:nvPr>
            <p:custDataLst>
              <p:tags r:id="rId5"/>
            </p:custDataLst>
          </p:nvPr>
        </p:nvSpPr>
        <p:spPr>
          <a:xfrm>
            <a:off x="771476" y="3896566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26" name="Rectangle 6"/>
          <p:cNvSpPr/>
          <p:nvPr>
            <p:custDataLst>
              <p:tags r:id="rId6"/>
            </p:custDataLst>
          </p:nvPr>
        </p:nvSpPr>
        <p:spPr>
          <a:xfrm>
            <a:off x="771476" y="4697357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28" name="Rectangle 6"/>
          <p:cNvSpPr/>
          <p:nvPr>
            <p:custDataLst>
              <p:tags r:id="rId7"/>
            </p:custDataLst>
          </p:nvPr>
        </p:nvSpPr>
        <p:spPr>
          <a:xfrm>
            <a:off x="771476" y="5497515"/>
            <a:ext cx="10778634" cy="749790"/>
          </a:xfrm>
          <a:custGeom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0" name="矩形: 圆角 34"/>
          <p:cNvSpPr/>
          <p:nvPr>
            <p:custDataLst>
              <p:tags r:id="rId8"/>
            </p:custDataLst>
          </p:nvPr>
        </p:nvSpPr>
        <p:spPr>
          <a:xfrm>
            <a:off x="636113" y="2291823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49232" name="矩形: 圆角 35"/>
          <p:cNvSpPr/>
          <p:nvPr>
            <p:custDataLst>
              <p:tags r:id="rId9"/>
            </p:custDataLst>
          </p:nvPr>
        </p:nvSpPr>
        <p:spPr>
          <a:xfrm>
            <a:off x="636113" y="1490400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4" name="矩形: 圆角 36"/>
          <p:cNvSpPr/>
          <p:nvPr>
            <p:custDataLst>
              <p:tags r:id="rId10"/>
            </p:custDataLst>
          </p:nvPr>
        </p:nvSpPr>
        <p:spPr>
          <a:xfrm>
            <a:off x="636113" y="3893404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49236" name="矩形: 圆角 37"/>
          <p:cNvSpPr/>
          <p:nvPr>
            <p:custDataLst>
              <p:tags r:id="rId11"/>
            </p:custDataLst>
          </p:nvPr>
        </p:nvSpPr>
        <p:spPr>
          <a:xfrm>
            <a:off x="636113" y="3092613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8" name="矩形: 圆角 38"/>
          <p:cNvSpPr/>
          <p:nvPr>
            <p:custDataLst>
              <p:tags r:id="rId12"/>
            </p:custDataLst>
          </p:nvPr>
        </p:nvSpPr>
        <p:spPr>
          <a:xfrm>
            <a:off x="636113" y="5494352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49240" name="矩形: 圆角 39"/>
          <p:cNvSpPr/>
          <p:nvPr>
            <p:custDataLst>
              <p:tags r:id="rId13"/>
            </p:custDataLst>
          </p:nvPr>
        </p:nvSpPr>
        <p:spPr>
          <a:xfrm>
            <a:off x="636113" y="4694194"/>
            <a:ext cx="1957275" cy="755772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203200" dist="76200" dir="2160000" algn="tr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14"/>
            </p:custDataLst>
          </p:nvPr>
        </p:nvSpPr>
        <p:spPr>
          <a:xfrm>
            <a:off x="2810139" y="1497358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体育舞蹈：包括街舞、拉丁舞、爵士舞等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4" name="标题"/>
          <p:cNvSpPr txBox="1"/>
          <p:nvPr>
            <p:custDataLst>
              <p:tags r:id="rId15"/>
            </p:custDataLst>
          </p:nvPr>
        </p:nvSpPr>
        <p:spPr>
          <a:xfrm>
            <a:off x="739217" y="1497358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6" name="正文"/>
          <p:cNvSpPr txBox="1"/>
          <p:nvPr>
            <p:custDataLst>
              <p:tags r:id="rId16"/>
            </p:custDataLst>
          </p:nvPr>
        </p:nvSpPr>
        <p:spPr>
          <a:xfrm>
            <a:off x="2810139" y="2298781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体育表演：包括武术、体操、杂技等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8" name="标题"/>
          <p:cNvSpPr txBox="1"/>
          <p:nvPr>
            <p:custDataLst>
              <p:tags r:id="rId17"/>
            </p:custDataLst>
          </p:nvPr>
        </p:nvSpPr>
        <p:spPr>
          <a:xfrm>
            <a:off x="739217" y="2298781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0" name="正文"/>
          <p:cNvSpPr txBox="1"/>
          <p:nvPr>
            <p:custDataLst>
              <p:tags r:id="rId18"/>
            </p:custDataLst>
          </p:nvPr>
        </p:nvSpPr>
        <p:spPr>
          <a:xfrm>
            <a:off x="2810139" y="3099571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体育绘画：包括体育漫画、体育海报等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2" name="标题"/>
          <p:cNvSpPr txBox="1"/>
          <p:nvPr>
            <p:custDataLst>
              <p:tags r:id="rId19"/>
            </p:custDataLst>
          </p:nvPr>
        </p:nvSpPr>
        <p:spPr>
          <a:xfrm>
            <a:off x="739217" y="3099571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4" name="正文"/>
          <p:cNvSpPr txBox="1"/>
          <p:nvPr>
            <p:custDataLst>
              <p:tags r:id="rId20"/>
            </p:custDataLst>
          </p:nvPr>
        </p:nvSpPr>
        <p:spPr>
          <a:xfrm>
            <a:off x="2810139" y="3900994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体育摄影：包括运动摄影、体育赛事摄影等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6" name="标题"/>
          <p:cNvSpPr txBox="1"/>
          <p:nvPr>
            <p:custDataLst>
              <p:tags r:id="rId21"/>
            </p:custDataLst>
          </p:nvPr>
        </p:nvSpPr>
        <p:spPr>
          <a:xfrm>
            <a:off x="739217" y="3900994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8" name="正文"/>
          <p:cNvSpPr txBox="1"/>
          <p:nvPr>
            <p:custDataLst>
              <p:tags r:id="rId22"/>
            </p:custDataLst>
          </p:nvPr>
        </p:nvSpPr>
        <p:spPr>
          <a:xfrm>
            <a:off x="2810139" y="4701152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体育写作：包括体育新闻、体育评论等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0" name="标题"/>
          <p:cNvSpPr txBox="1"/>
          <p:nvPr>
            <p:custDataLst>
              <p:tags r:id="rId23"/>
            </p:custDataLst>
          </p:nvPr>
        </p:nvSpPr>
        <p:spPr>
          <a:xfrm>
            <a:off x="739217" y="4701152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2" name="正文"/>
          <p:cNvSpPr txBox="1"/>
          <p:nvPr>
            <p:custDataLst>
              <p:tags r:id="rId24"/>
            </p:custDataLst>
          </p:nvPr>
        </p:nvSpPr>
        <p:spPr>
          <a:xfrm>
            <a:off x="2810139" y="5501310"/>
            <a:ext cx="8598039" cy="741733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体育创意设计：包括体育用品设计、体育活动策划等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4" name="标题"/>
          <p:cNvSpPr txBox="1"/>
          <p:nvPr>
            <p:custDataLst>
              <p:tags r:id="rId25"/>
            </p:custDataLst>
          </p:nvPr>
        </p:nvSpPr>
        <p:spPr>
          <a:xfrm>
            <a:off x="739217" y="5501310"/>
            <a:ext cx="1751776" cy="741732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体育活动中的创意策划与组织</a:t>
            </a:r>
            <a:endParaRPr lang="zh-CN" altLang="en-US"/>
          </a:p>
        </p:txBody>
      </p:sp>
      <p:sp>
        <p:nvSpPr>
          <p:cNvPr id="104930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创意策划：根据体育项目的特点，设计新颖有趣的活动形式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活动实施：按照策划方案，引导学生积极参与，发挥创造力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效果评估：活动结束后，对学生的参与度和创造力进行评估，以便改进和优化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组织方式：合理安排活动时间、地点、人员，确保活动顺利进行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体育赛事中的艺术表现与创作</a:t>
            </a:r>
            <a:endParaRPr lang="zh-CN" altLang="en-US"/>
          </a:p>
        </p:txBody>
      </p:sp>
      <p:sp>
        <p:nvSpPr>
          <p:cNvPr id="1049386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体育赛事中的文化传承：体育赛事中的艺术表现和创作实践，可以传承和弘扬民族文化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6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0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体育赛事中的艺术教育：通过观看和参与体育赛事，培养学生的艺术欣赏能力和创作能力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体育赛事中的创作实践：运动员、教练员、裁判员等在比赛中的创意表现和创作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8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体育赛事中的艺术表现：开幕式、闭幕式、比赛过程中的艺术表演等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5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PART-03</a:t>
            </a:r>
            <a:endParaRPr lang="zh-CN" altLang="en-US"/>
          </a:p>
        </p:txBody>
      </p:sp>
      <p:sp>
        <p:nvSpPr>
          <p:cNvPr id="104945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通过体育教育培养才艺创作能力的途径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https://d.book118.com/797062055132006034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1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1"/>
  <p:tag name="KSO_WM_UNIT_INDEX" val="1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添加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h_f"/>
  <p:tag name="KSO_WM_UNIT_VALUE" val="6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添加标题"/>
  <p:tag name="KSO_WM_UNIT_TYPE" val="h_a"/>
  <p:tag name="KSO_WM_UNIT_VALUE" val="1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1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115.4&quot;,&quot;top&quot;:&quot;72.4&quot;,&quot;width&quot;:&quot;732.2&quot;,&quot;height&quot;:&quot;358&quot;}"/>
  <p:tag name="KSO_WM_SLIDE_ID" val="custom2023025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1_2"/>
  <p:tag name="KSO_WM_UNIT_INDEX" val="1_1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2_2"/>
  <p:tag name="KSO_WM_UNIT_INDEX" val="1_2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3_2"/>
  <p:tag name="KSO_WM_UNIT_INDEX" val="1_3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4_2"/>
  <p:tag name="KSO_WM_UNIT_INDEX" val="1_4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5_2"/>
  <p:tag name="KSO_WM_UNIT_INDEX" val="1_5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59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2"/>
  <p:tag name="KSO_WM_UNIT_TYPE" val="e"/>
  <p:tag name="KSO_WM_UNIT_VALUE" val="6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0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1_1"/>
  <p:tag name="KSO_WM_UNIT_INDEX" val="1_1_1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2_1"/>
  <p:tag name="KSO_WM_UNIT_INDEX" val="1_2_1"/>
  <p:tag name="KSO_WM_UNIT_LAYERLEVEL" val="1_1_1"/>
  <p:tag name="KSO_WM_UNIT_LINE_FORE_SCHEMECOLOR_INDEX" val="8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3_1"/>
  <p:tag name="KSO_WM_UNIT_INDEX" val="1_3_1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4_1"/>
  <p:tag name="KSO_WM_UNIT_INDEX" val="1_4_1"/>
  <p:tag name="KSO_WM_UNIT_LAYERLEVEL" val="1_1_1"/>
  <p:tag name="KSO_WM_UNIT_LINE_FORE_SCHEMECOLOR_INDEX" val="8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5_1"/>
  <p:tag name="KSO_WM_UNIT_INDEX" val="1_5_1"/>
  <p:tag name="KSO_WM_UNIT_LAYERLEVEL" val="1_1_1"/>
  <p:tag name="KSO_WM_UNIT_LINE_FORE_SCHEMECOLOR_INDEX" val="5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39_5*l_h_i*1_6_1"/>
  <p:tag name="KSO_WM_UNIT_INDEX" val="1_6_1"/>
  <p:tag name="KSO_WM_UNIT_LAYERLEVEL" val="1_1_1"/>
  <p:tag name="KSO_WM_UNIT_LINE_FORE_SCHEMECOLOR_INDEX" val="8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6_2"/>
  <p:tag name="KSO_WM_UNIT_INDEX" val="1_6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9_5*l_h_i*1_5_2"/>
  <p:tag name="KSO_WM_UNIT_INDEX" val="1_5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1_1"/>
  <p:tag name="KSO_WM_UNIT_INDEX" val="1_1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2_1"/>
  <p:tag name="KSO_WM_UNIT_INDEX" val="1_2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3_1"/>
  <p:tag name="KSO_WM_UNIT_INDEX" val="1_3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4_1"/>
  <p:tag name="KSO_WM_UNIT_INDEX" val="1_4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5_1"/>
  <p:tag name="KSO_WM_UNIT_INDEX" val="1_5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f*1_6_1"/>
  <p:tag name="KSO_WM_UNIT_INDEX" val="1_6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6.2300109863281,&quot;width&quot;:862.716552734375}"/>
  <p:tag name="KSO_WM_TAG_VERSION" val="3.0"/>
  <p:tag name="KSO_WM_TEMPLATE_CATEGORY" val="diagram"/>
  <p:tag name="KSO_WM_TEMPLATE_INDEX" val="20231639"/>
  <p:tag name="KSO_WM_UNIT_COMPATIBLE" val="0"/>
  <p:tag name="KSO_WM_UNIT_DIAGRAM_ISNUMVISUAL" val="0"/>
  <p:tag name="KSO_WM_UNIT_DIAGRAM_ISREFERUNIT" val="0"/>
  <p:tag name="KSO_WM_UNIT_HIGHLIGHT" val="0"/>
  <p:tag name="KSO_WM_UNIT_ID" val="diagram20231639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3"/>
  <p:tag name="KSO_WM_UNIT_TYPE" val="e"/>
  <p:tag name="KSO_WM_UNIT_VALUE" val="6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1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24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MiSans Heavy</vt:lpstr>
      <vt:lpstr>MiSans Normal</vt:lpstr>
      <vt:lpstr>Wingdings</vt:lpstr>
      <vt:lpstr>Calibri Light</vt:lpstr>
      <vt:lpstr>宋体</vt:lpstr>
      <vt:lpstr>+中文正文</vt:lpstr>
      <vt:lpstr>Office Theme</vt:lpstr>
      <vt:lpstr>通过体育教育培养学生的才艺创作能力</vt:lpstr>
      <vt:lpstr>目录</vt:lpstr>
      <vt:lpstr>体育教育对才艺创作能力的影响</vt:lpstr>
      <vt:lpstr>体育教育中的创意元素</vt:lpstr>
      <vt:lpstr>体育活动中的表现力培养</vt:lpstr>
      <vt:lpstr>体育教育中的团队合作与个人表达</vt:lpstr>
      <vt:lpstr>体育教育中的才艺创作实践</vt:lpstr>
      <vt:lpstr>体育课程中的才艺项目设置</vt:lpstr>
      <vt:lpstr>体育活动中的创意策划与组织</vt:lpstr>
      <vt:lpstr>体育赛事中的艺术表现与创作</vt:lpstr>
      <vt:lpstr>通过体育教育培养才艺创作能力的途径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2024-09-08T16:49:49.929</cp:lastPrinted>
  <dcterms:created xsi:type="dcterms:W3CDTF">2024-09-08T08:49:49Z</dcterms:created>
  <dcterms:modified xsi:type="dcterms:W3CDTF">2024-09-08T08:49:52Z</dcterms:modified>
</cp:coreProperties>
</file>