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77DD1-93DC-4AF1-A223-1F7666D7D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FEA20-DFCE-404A-9FC0-055813E63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03BC6-52A8-4888-A398-99F548A3D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2C8C0-E896-4EC5-8797-069DB86B5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6EB24C-BE20-4544-89AF-3DCEC4D94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93D84E-6C9C-43D3-9AEF-44D34826F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C134A8-EFE0-4EE0-BE44-2D5FB8D93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D6065-AC1F-44C4-8314-BAA50C253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CE380-0E2A-420A-844E-08A9F8BAE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31EE3-8261-4912-8619-9EA8FE279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E5499-CCFB-409D-B634-DA6173926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011300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《项目投资管理》课件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项目投资概述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项目投资的核心概念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项目投资流程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项目投资工具与技术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项目投资挑战与解决方案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项目投资案例研究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项目投资概述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项目投资是一种长期、战略性的投资行为，涉及资金、技术、人力等多方面的投入，旨在实现特定的商业或社会目标。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项目投资具有投资金额大、风险较高、回报期长等特点，需要投资者具备足够的资金实力、风险承受能力和长期规划能力。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项目投资是推动经济发展的重要动力，能够创造就业机会、增加税收、促进产业升级和技术创新。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通过项目投资，企业可以获得新的技术、产品或市场，提高自身竞争力，实现可持续发展。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项目投资有助于优化资源配置，将资金、技术、人力等资源投入到具有发展潜力的领域，提高经济整体效益。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项目投资的重要性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未来，随着全球化、环保和可持续发展等趋势的加强，项目投资将更加注重战略性、长期性和社会责任。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新兴领域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人工智能、生物科技、新能源等领域将成为项目投资的热点，为投资者带来新的机遇和挑战。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项目投资起源于工业革命时期，随着经济的发展和技术的进步，项目投资的范围和规模不断扩大。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项目投资的历史与发展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项目投资的核心概念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投资决策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投资决策是指决定将资金投入某个项目的决策过程，包括市场分析、项目评估和风险评估等方面。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投资决策需要综合考虑多个因素，包括市场需求、技术可行性、财务状况、竞争环境等，以确定项目的经济价值和风险水平。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投资决策需要遵循科学的方法和流程，以确保决策的合理性和有效性。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投资决策是项目投资管理的核心，它决定了项目的方向和成败。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投资评估的目的是确定项目的经济价值，预测项目的未来收益和风险，为投资决策提供依据。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投资评估需要采用多种方法和工具，如财务分析、市场调研、技术评估等，以确保评估的准确性和可靠性。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投资评估的结果是制定投资计划和预算的重要依据，也是项目实施和管理的基础。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投资评估是对项目投资价值的评估，包括对项目的财务分析、市场前景、技术可行性等方面的评估。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投资风险是指投资过程中可能出现的各种不确定因素和风险因素，如市场风险、技术风险、财务风险等。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投资风险管理包括风险识别、风险评估、风险控制等方面，需要建立完善的风险管理体系和应对策略。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投资风险管理是项目投资管理的重要组成部分，它有助于提高项目的稳定性和可持续性。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投资风险是不可避免的，但可以通过科学的方法和有效的管理来降低风险和减少损失。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414522" y="2428875"/>
            <a:ext cx="5465731" cy="4429506"/>
            <a:chOff x="3414522" y="2428875"/>
            <a:chExt cx="5465731" cy="442950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414522" y="2531459"/>
              <a:ext cx="5465731" cy="4326922"/>
            </a:xfrm>
            <a:prstGeom prst="rect">
              <a:avLst/>
            </a:prstGeom>
          </p:spPr>
        </p:pic>
        <p:sp>
          <p:nvSpPr>
            <p:cNvPr id="4" name="AutoShape 4"/>
            <p:cNvSpPr/>
            <p:nvPr/>
          </p:nvSpPr>
          <p:spPr>
            <a:xfrm rot="54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62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2849314" y="1714331"/>
            <a:ext cx="1062671" cy="10626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13983" y="1470891"/>
            <a:ext cx="1062671" cy="106267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116875" y="3799454"/>
            <a:ext cx="1062671" cy="1062671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655784" y="4366838"/>
            <a:ext cx="1062671" cy="106055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9996313">
            <a:off x="8264280" y="2461589"/>
            <a:ext cx="330233" cy="330233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700000">
            <a:off x="8391174" y="4714005"/>
            <a:ext cx="330233" cy="330233"/>
          </a:xfrm>
          <a:prstGeom prst="rtTriangl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6200000">
            <a:off x="3670661" y="2533563"/>
            <a:ext cx="330233" cy="330233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3500000">
            <a:off x="3179546" y="4165673"/>
            <a:ext cx="330233" cy="330233"/>
          </a:xfrm>
          <a:prstGeom prst="rtTriangl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2436781" y="4104989"/>
            <a:ext cx="450342" cy="450342"/>
            <a:chOff x="2436781" y="4104989"/>
            <a:chExt cx="450342" cy="450342"/>
          </a:xfrm>
        </p:grpSpPr>
        <p:sp>
          <p:nvSpPr>
            <p:cNvPr id="15" name="Freeform 15"/>
            <p:cNvSpPr/>
            <p:nvPr/>
          </p:nvSpPr>
          <p:spPr>
            <a:xfrm>
              <a:off x="2436781" y="4104989"/>
              <a:ext cx="450342" cy="450342"/>
            </a:xfrm>
            <a:custGeom>
              <a:rect l="l" t="t" r="r" b="b"/>
              <a:pathLst>
                <a:path w="289" h="288">
                  <a:moveTo>
                    <a:pt x="144" y="0"/>
                  </a:moveTo>
                  <a:cubicBezTo>
                    <a:pt x="65" y="0"/>
                    <a:pt x="0" y="64"/>
                    <a:pt x="0" y="144"/>
                  </a:cubicBezTo>
                  <a:cubicBezTo>
                    <a:pt x="0" y="223"/>
                    <a:pt x="65" y="288"/>
                    <a:pt x="144" y="288"/>
                  </a:cubicBezTo>
                  <a:cubicBezTo>
                    <a:pt x="224" y="288"/>
                    <a:pt x="289" y="223"/>
                    <a:pt x="289" y="144"/>
                  </a:cubicBezTo>
                  <a:cubicBezTo>
                    <a:pt x="289" y="64"/>
                    <a:pt x="224" y="0"/>
                    <a:pt x="144" y="0"/>
                  </a:cubicBezTo>
                  <a:close/>
                  <a:moveTo>
                    <a:pt x="144" y="252"/>
                  </a:moveTo>
                  <a:cubicBezTo>
                    <a:pt x="85" y="252"/>
                    <a:pt x="36" y="203"/>
                    <a:pt x="36" y="144"/>
                  </a:cubicBezTo>
                  <a:cubicBezTo>
                    <a:pt x="36" y="84"/>
                    <a:pt x="85" y="36"/>
                    <a:pt x="144" y="36"/>
                  </a:cubicBezTo>
                  <a:cubicBezTo>
                    <a:pt x="204" y="36"/>
                    <a:pt x="253" y="84"/>
                    <a:pt x="253" y="144"/>
                  </a:cubicBezTo>
                  <a:cubicBezTo>
                    <a:pt x="253" y="203"/>
                    <a:pt x="204" y="252"/>
                    <a:pt x="144" y="25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530221" y="4198429"/>
              <a:ext cx="266414" cy="266414"/>
            </a:xfrm>
            <a:custGeom>
              <a:rect l="l" t="t" r="r" b="b"/>
              <a:pathLst>
                <a:path w="172" h="172">
                  <a:moveTo>
                    <a:pt x="86" y="0"/>
                  </a:moveTo>
                  <a:cubicBezTo>
                    <a:pt x="38" y="0"/>
                    <a:pt x="0" y="38"/>
                    <a:pt x="0" y="86"/>
                  </a:cubicBezTo>
                  <a:cubicBezTo>
                    <a:pt x="0" y="133"/>
                    <a:pt x="38" y="172"/>
                    <a:pt x="86" y="172"/>
                  </a:cubicBezTo>
                  <a:cubicBezTo>
                    <a:pt x="133" y="172"/>
                    <a:pt x="172" y="133"/>
                    <a:pt x="172" y="86"/>
                  </a:cubicBezTo>
                  <a:cubicBezTo>
                    <a:pt x="172" y="38"/>
                    <a:pt x="133" y="0"/>
                    <a:pt x="86" y="0"/>
                  </a:cubicBezTo>
                  <a:close/>
                  <a:moveTo>
                    <a:pt x="63" y="58"/>
                  </a:moveTo>
                  <a:cubicBezTo>
                    <a:pt x="53" y="67"/>
                    <a:pt x="43" y="85"/>
                    <a:pt x="39" y="93"/>
                  </a:cubicBezTo>
                  <a:cubicBezTo>
                    <a:pt x="24" y="82"/>
                    <a:pt x="24" y="82"/>
                    <a:pt x="24" y="82"/>
                  </a:cubicBezTo>
                  <a:cubicBezTo>
                    <a:pt x="24" y="81"/>
                    <a:pt x="24" y="80"/>
                    <a:pt x="24" y="79"/>
                  </a:cubicBezTo>
                  <a:cubicBezTo>
                    <a:pt x="24" y="51"/>
                    <a:pt x="55" y="20"/>
                    <a:pt x="83" y="20"/>
                  </a:cubicBezTo>
                  <a:cubicBezTo>
                    <a:pt x="84" y="20"/>
                    <a:pt x="86" y="20"/>
                    <a:pt x="87" y="20"/>
                  </a:cubicBezTo>
                  <a:cubicBezTo>
                    <a:pt x="97" y="34"/>
                    <a:pt x="97" y="34"/>
                    <a:pt x="97" y="34"/>
                  </a:cubicBezTo>
                  <a:cubicBezTo>
                    <a:pt x="88" y="39"/>
                    <a:pt x="74" y="46"/>
                    <a:pt x="63" y="58"/>
                  </a:cubicBezTo>
                  <a:close/>
                  <a:moveTo>
                    <a:pt x="112" y="128"/>
                  </a:moveTo>
                  <a:cubicBezTo>
                    <a:pt x="104" y="128"/>
                    <a:pt x="98" y="122"/>
                    <a:pt x="98" y="114"/>
                  </a:cubicBezTo>
                  <a:cubicBezTo>
                    <a:pt x="98" y="106"/>
                    <a:pt x="104" y="100"/>
                    <a:pt x="112" y="100"/>
                  </a:cubicBezTo>
                  <a:cubicBezTo>
                    <a:pt x="119" y="100"/>
                    <a:pt x="126" y="106"/>
                    <a:pt x="126" y="114"/>
                  </a:cubicBezTo>
                  <a:cubicBezTo>
                    <a:pt x="126" y="122"/>
                    <a:pt x="119" y="128"/>
                    <a:pt x="112" y="12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076579" y="4673485"/>
            <a:ext cx="381762" cy="447580"/>
            <a:chOff x="9076579" y="4673485"/>
            <a:chExt cx="381762" cy="447580"/>
          </a:xfrm>
        </p:grpSpPr>
        <p:sp>
          <p:nvSpPr>
            <p:cNvPr id="18" name="Freeform 18"/>
            <p:cNvSpPr/>
            <p:nvPr/>
          </p:nvSpPr>
          <p:spPr>
            <a:xfrm>
              <a:off x="9150779" y="4673485"/>
              <a:ext cx="307562" cy="258128"/>
            </a:xfrm>
            <a:custGeom>
              <a:rect l="l" t="t" r="r" b="b"/>
              <a:pathLst>
                <a:path w="196" h="167">
                  <a:moveTo>
                    <a:pt x="134" y="102"/>
                  </a:moveTo>
                  <a:cubicBezTo>
                    <a:pt x="134" y="87"/>
                    <a:pt x="196" y="34"/>
                    <a:pt x="196" y="34"/>
                  </a:cubicBezTo>
                  <a:cubicBezTo>
                    <a:pt x="164" y="48"/>
                    <a:pt x="117" y="44"/>
                    <a:pt x="76" y="22"/>
                  </a:cubicBezTo>
                  <a:cubicBezTo>
                    <a:pt x="35" y="0"/>
                    <a:pt x="0" y="2"/>
                    <a:pt x="0" y="2"/>
                  </a:cubicBezTo>
                  <a:cubicBezTo>
                    <a:pt x="0" y="137"/>
                    <a:pt x="0" y="137"/>
                    <a:pt x="0" y="137"/>
                  </a:cubicBezTo>
                  <a:cubicBezTo>
                    <a:pt x="2" y="136"/>
                    <a:pt x="11" y="133"/>
                    <a:pt x="39" y="135"/>
                  </a:cubicBezTo>
                  <a:cubicBezTo>
                    <a:pt x="73" y="139"/>
                    <a:pt x="160" y="167"/>
                    <a:pt x="191" y="160"/>
                  </a:cubicBezTo>
                  <a:cubicBezTo>
                    <a:pt x="191" y="160"/>
                    <a:pt x="134" y="112"/>
                    <a:pt x="134" y="10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76579" y="4676152"/>
              <a:ext cx="38481" cy="444913"/>
            </a:xfrm>
            <a:prstGeom prst="rect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Freeform 20"/>
          <p:cNvSpPr/>
          <p:nvPr/>
        </p:nvSpPr>
        <p:spPr>
          <a:xfrm>
            <a:off x="8446332" y="1777837"/>
            <a:ext cx="391623" cy="448778"/>
          </a:xfrm>
          <a:custGeom>
            <a:rect l="l" t="t" r="r" b="b"/>
            <a:pathLst>
              <a:path w="143" h="163">
                <a:moveTo>
                  <a:pt x="0" y="0"/>
                </a:moveTo>
                <a:lnTo>
                  <a:pt x="0" y="163"/>
                </a:lnTo>
                <a:lnTo>
                  <a:pt x="143" y="163"/>
                </a:lnTo>
                <a:lnTo>
                  <a:pt x="143" y="0"/>
                </a:lnTo>
                <a:lnTo>
                  <a:pt x="0" y="0"/>
                </a:lnTo>
                <a:close/>
                <a:moveTo>
                  <a:pt x="22" y="151"/>
                </a:moveTo>
                <a:lnTo>
                  <a:pt x="8" y="151"/>
                </a:lnTo>
                <a:lnTo>
                  <a:pt x="8" y="137"/>
                </a:lnTo>
                <a:lnTo>
                  <a:pt x="22" y="137"/>
                </a:lnTo>
                <a:lnTo>
                  <a:pt x="22" y="151"/>
                </a:lnTo>
                <a:close/>
                <a:moveTo>
                  <a:pt x="22" y="126"/>
                </a:moveTo>
                <a:lnTo>
                  <a:pt x="8" y="126"/>
                </a:lnTo>
                <a:lnTo>
                  <a:pt x="8" y="112"/>
                </a:lnTo>
                <a:lnTo>
                  <a:pt x="22" y="112"/>
                </a:lnTo>
                <a:lnTo>
                  <a:pt x="22" y="126"/>
                </a:lnTo>
                <a:close/>
                <a:moveTo>
                  <a:pt x="22" y="101"/>
                </a:moveTo>
                <a:lnTo>
                  <a:pt x="8" y="101"/>
                </a:lnTo>
                <a:lnTo>
                  <a:pt x="8" y="87"/>
                </a:lnTo>
                <a:lnTo>
                  <a:pt x="22" y="87"/>
                </a:lnTo>
                <a:lnTo>
                  <a:pt x="22" y="101"/>
                </a:lnTo>
                <a:close/>
                <a:moveTo>
                  <a:pt x="22" y="77"/>
                </a:moveTo>
                <a:lnTo>
                  <a:pt x="8" y="77"/>
                </a:lnTo>
                <a:lnTo>
                  <a:pt x="8" y="62"/>
                </a:lnTo>
                <a:lnTo>
                  <a:pt x="22" y="62"/>
                </a:lnTo>
                <a:lnTo>
                  <a:pt x="22" y="77"/>
                </a:lnTo>
                <a:close/>
                <a:moveTo>
                  <a:pt x="22" y="52"/>
                </a:moveTo>
                <a:lnTo>
                  <a:pt x="8" y="52"/>
                </a:lnTo>
                <a:lnTo>
                  <a:pt x="8" y="37"/>
                </a:lnTo>
                <a:lnTo>
                  <a:pt x="22" y="37"/>
                </a:lnTo>
                <a:lnTo>
                  <a:pt x="22" y="52"/>
                </a:lnTo>
                <a:close/>
                <a:moveTo>
                  <a:pt x="22" y="27"/>
                </a:moveTo>
                <a:lnTo>
                  <a:pt x="8" y="27"/>
                </a:lnTo>
                <a:lnTo>
                  <a:pt x="8" y="12"/>
                </a:lnTo>
                <a:lnTo>
                  <a:pt x="22" y="12"/>
                </a:lnTo>
                <a:lnTo>
                  <a:pt x="22" y="27"/>
                </a:lnTo>
                <a:close/>
                <a:moveTo>
                  <a:pt x="112" y="143"/>
                </a:moveTo>
                <a:lnTo>
                  <a:pt x="30" y="143"/>
                </a:lnTo>
                <a:lnTo>
                  <a:pt x="30" y="91"/>
                </a:lnTo>
                <a:lnTo>
                  <a:pt x="112" y="91"/>
                </a:lnTo>
                <a:lnTo>
                  <a:pt x="112" y="143"/>
                </a:lnTo>
                <a:close/>
                <a:moveTo>
                  <a:pt x="112" y="71"/>
                </a:moveTo>
                <a:lnTo>
                  <a:pt x="30" y="71"/>
                </a:lnTo>
                <a:lnTo>
                  <a:pt x="30" y="20"/>
                </a:lnTo>
                <a:lnTo>
                  <a:pt x="112" y="20"/>
                </a:lnTo>
                <a:lnTo>
                  <a:pt x="112" y="71"/>
                </a:lnTo>
                <a:close/>
                <a:moveTo>
                  <a:pt x="135" y="151"/>
                </a:moveTo>
                <a:lnTo>
                  <a:pt x="121" y="151"/>
                </a:lnTo>
                <a:lnTo>
                  <a:pt x="121" y="137"/>
                </a:lnTo>
                <a:lnTo>
                  <a:pt x="135" y="137"/>
                </a:lnTo>
                <a:lnTo>
                  <a:pt x="135" y="151"/>
                </a:lnTo>
                <a:close/>
                <a:moveTo>
                  <a:pt x="135" y="126"/>
                </a:moveTo>
                <a:lnTo>
                  <a:pt x="121" y="126"/>
                </a:lnTo>
                <a:lnTo>
                  <a:pt x="121" y="112"/>
                </a:lnTo>
                <a:lnTo>
                  <a:pt x="135" y="112"/>
                </a:lnTo>
                <a:lnTo>
                  <a:pt x="135" y="126"/>
                </a:lnTo>
                <a:close/>
                <a:moveTo>
                  <a:pt x="135" y="101"/>
                </a:moveTo>
                <a:lnTo>
                  <a:pt x="121" y="101"/>
                </a:lnTo>
                <a:lnTo>
                  <a:pt x="121" y="87"/>
                </a:lnTo>
                <a:lnTo>
                  <a:pt x="135" y="87"/>
                </a:lnTo>
                <a:lnTo>
                  <a:pt x="135" y="101"/>
                </a:lnTo>
                <a:close/>
                <a:moveTo>
                  <a:pt x="135" y="77"/>
                </a:moveTo>
                <a:lnTo>
                  <a:pt x="121" y="77"/>
                </a:lnTo>
                <a:lnTo>
                  <a:pt x="121" y="62"/>
                </a:lnTo>
                <a:lnTo>
                  <a:pt x="135" y="62"/>
                </a:lnTo>
                <a:lnTo>
                  <a:pt x="135" y="77"/>
                </a:lnTo>
                <a:close/>
                <a:moveTo>
                  <a:pt x="135" y="52"/>
                </a:moveTo>
                <a:lnTo>
                  <a:pt x="121" y="52"/>
                </a:lnTo>
                <a:lnTo>
                  <a:pt x="121" y="37"/>
                </a:lnTo>
                <a:lnTo>
                  <a:pt x="135" y="37"/>
                </a:lnTo>
                <a:lnTo>
                  <a:pt x="135" y="52"/>
                </a:lnTo>
                <a:close/>
                <a:moveTo>
                  <a:pt x="135" y="27"/>
                </a:moveTo>
                <a:lnTo>
                  <a:pt x="121" y="27"/>
                </a:lnTo>
                <a:lnTo>
                  <a:pt x="121" y="12"/>
                </a:lnTo>
                <a:lnTo>
                  <a:pt x="135" y="12"/>
                </a:lnTo>
                <a:lnTo>
                  <a:pt x="135" y="2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3140012" y="1942909"/>
            <a:ext cx="480631" cy="461391"/>
            <a:chOff x="3140012" y="1942909"/>
            <a:chExt cx="480631" cy="461391"/>
          </a:xfrm>
        </p:grpSpPr>
        <p:sp>
          <p:nvSpPr>
            <p:cNvPr id="22" name="Freeform 22"/>
            <p:cNvSpPr/>
            <p:nvPr/>
          </p:nvSpPr>
          <p:spPr>
            <a:xfrm>
              <a:off x="3461290" y="2135219"/>
              <a:ext cx="16478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140012" y="1942909"/>
              <a:ext cx="480631" cy="461391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352685" y="1430667"/>
            <a:ext cx="2295525" cy="162999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投资回报是指投资者从项目中获得的收益和回报，包括经济效益和非经济效益两个方面。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4021" y="4931613"/>
            <a:ext cx="2295525" cy="147226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投资回报是投资者进行项目投资的最终目的，也是项目成功的重要标志之一。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9304560" y="1377254"/>
            <a:ext cx="2301549" cy="12499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投资回报的计算需要考虑多个因素，如成本、收益、折现率等，以确定项目的实际经济价值。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9770193" y="4187846"/>
            <a:ext cx="2295525" cy="141853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投资回报的管理需要建立完善的收益分配机制和管理制度，以确保投资者获得合理的回报和利益。</a:t>
            </a:r>
          </a:p>
        </p:txBody>
      </p:sp>
      <p:sp>
        <p:nvSpPr>
          <p:cNvPr id="50" name="Freeform 50"/>
          <p:cNvSpPr/>
          <p:nvPr/>
        </p:nvSpPr>
        <p:spPr>
          <a:xfrm>
            <a:off x="5461862" y="3542506"/>
            <a:ext cx="1371050" cy="13710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项目投资流程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总结词：通过市场调研、分析行业趋势等方式，发现潜在的投资机会。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详细描述：投资机会识别是项目投资流程的起始阶段，关键在于通过市场调研、分析行业趋势、研究竞争对手等手段，发现具有盈利潜力的投资项目。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总结词：评估投资机会的可行性、盈利性和风险性。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详细描述：在识别出潜在投资机会后，需要对这些机会进行深入的评估。评估内容包括但不限于市场需求、竞争状况、技术可行性、财务效益以及风险因素等方面，以确定投资项目的可行性、盈利性和风险性。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投资机会识别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制定详细的投资计划，包括投资目标、预算、时间表等。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投资计划是实施投资活动的指导性文件，需要明确投资目标、预算、时间表等关键要素。在制定投资计划时，需要考虑资源的配置、风险的应对措施以及预期的回报率等因素。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投资计划制定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确定投资方式，如直接投资或间接投资。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具体情况和市场环境，确定合适的投资方式。直接投资意味着企业直接参与项目的建设和经营，而间接投资则是通过购买股票、债券等方式获得收益。选择合适的投资方式对于降低风险和提高收益至关重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投资计划制定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按照投资计划进行投资活动，包括资金投入、资源调配等。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实施阶段是整个项目投资流程中最为关键的环节。在此阶段，企业需要按照投资计划进行资金和资源的调配，确保项目的顺利进行。同时，还需要建立有效的项目管理机制，对项目的进度、质量和成本进行监控和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投资实施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应对潜在风险，及时调整投资策略。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在投资实施过程中，可能会遇到各种风险和不确定性因素，如市场变化、技术难题等。企业需要时刻关注项目进展情况，及时识别和应对潜在风险，并适时调整投资策略以确保项目的顺利进行。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50" r="227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投资实施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https://d.book118.com/797101130025006026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2024-08-31T02:16:56.711</cp:lastPrinted>
  <dcterms:created xsi:type="dcterms:W3CDTF">2024-08-30T18:16:56Z</dcterms:created>
  <dcterms:modified xsi:type="dcterms:W3CDTF">2024-08-30T18:16:58Z</dcterms:modified>
</cp:coreProperties>
</file>