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D0007-1F90-4635-B984-0008F533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856C1-4253-44CB-B46F-C3238743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66F7A-EE15-43A8-986B-DAD728E0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5B8EE-AFA6-4277-A1E5-9319293BC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BE57D-0E17-4537-948C-7251D857D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B4FA08-7F30-4F06-B45C-E2A89853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2BFA7-85AB-4E91-B8AD-2FCA849BA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86DB8-3AA9-416F-85CE-7A6AC5EC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FAA1A-735E-4EC0-82BD-E38B2341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9C097-A4ED-4268-9026-B778BCE92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FBF23-4BF9-4701-ADC3-3804799FC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22" Type="http://schemas.openxmlformats.org/officeDocument/2006/relationships/tags" Target="../tags/tag297.xml" /><Relationship Id="rId23" Type="http://schemas.openxmlformats.org/officeDocument/2006/relationships/tags" Target="../tags/tag298.xml" /><Relationship Id="rId24" Type="http://schemas.openxmlformats.org/officeDocument/2006/relationships/tags" Target="../tags/tag299.xml" /><Relationship Id="rId25" Type="http://schemas.openxmlformats.org/officeDocument/2006/relationships/tags" Target="../tags/tag300.xml" /><Relationship Id="rId26" Type="http://schemas.openxmlformats.org/officeDocument/2006/relationships/tags" Target="../tags/tag301.xml" /><Relationship Id="rId27" Type="http://schemas.openxmlformats.org/officeDocument/2006/relationships/tags" Target="../tags/tag302.xml" /><Relationship Id="rId28" Type="http://schemas.openxmlformats.org/officeDocument/2006/relationships/tags" Target="../tags/tag303.xml" /><Relationship Id="rId29" Type="http://schemas.openxmlformats.org/officeDocument/2006/relationships/tags" Target="../tags/tag304.xml" /><Relationship Id="rId3" Type="http://schemas.openxmlformats.org/officeDocument/2006/relationships/tags" Target="../tags/tag278.xml" /><Relationship Id="rId30" Type="http://schemas.openxmlformats.org/officeDocument/2006/relationships/tags" Target="../tags/tag305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5026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先天性环枕融合查房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先天性环枕融合概述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先天性环枕融合概述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定义：先天性环枕融合是一种先天性发育异常，表现为枕骨和环椎的融合。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诊断标准：通过影像学检查（如X线、CT、MRI等）可以诊断先天性环枕融合。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临床表现：患者可能出现颈部疼痛、活动受限、神经功能障碍等症状。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治疗方法：根据病情的严重程度，可以选择保守治疗、手术治疗等方法。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分类及发生率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分类：先天性环枕融合分为完全性融合和不完全性融合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发生率：先天性环枕融合的发生率约为1/1000-1/2000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原因：先天性环枕融合的原因包括遗传因素和环境因素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症状：先天性环枕融合的症状包括头部畸形、颈部活动受限、神经系统症状等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4" name="剪去对角的矩形 3"/>
          <p:cNvSpPr/>
          <p:nvPr>
            <p:custDataLst>
              <p:tags r:id="rId2"/>
            </p:custDataLst>
          </p:nvPr>
        </p:nvSpPr>
        <p:spPr>
          <a:xfrm>
            <a:off x="614050" y="1713061"/>
            <a:ext cx="725650" cy="705270"/>
          </a:xfrm>
          <a:prstGeom prst="snip2Diag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613414" y="1731492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1427556" y="1372405"/>
            <a:ext cx="4441641" cy="138724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5"/>
            </p:custDataLst>
          </p:nvPr>
        </p:nvSpPr>
        <p:spPr>
          <a:xfrm>
            <a:off x="1559116" y="140926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头颈部畸形：短颈、斜颈、小头畸形等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剪去对角的矩形 44"/>
          <p:cNvSpPr/>
          <p:nvPr>
            <p:custDataLst>
              <p:tags r:id="rId6"/>
            </p:custDataLst>
          </p:nvPr>
        </p:nvSpPr>
        <p:spPr>
          <a:xfrm>
            <a:off x="6323213" y="3376936"/>
            <a:ext cx="725650" cy="704543"/>
          </a:xfrm>
          <a:prstGeom prst="snip2Diag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7"/>
            </p:custDataLst>
          </p:nvPr>
        </p:nvSpPr>
        <p:spPr>
          <a:xfrm>
            <a:off x="6321942" y="3395367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46" name="矩形 45"/>
          <p:cNvSpPr/>
          <p:nvPr>
            <p:custDataLst>
              <p:tags r:id="rId8"/>
            </p:custDataLst>
          </p:nvPr>
        </p:nvSpPr>
        <p:spPr>
          <a:xfrm>
            <a:off x="7136084" y="3036916"/>
            <a:ext cx="4441641" cy="138530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47" name="文本框 46"/>
          <p:cNvSpPr txBox="1"/>
          <p:nvPr>
            <p:custDataLst>
              <p:tags r:id="rId9"/>
            </p:custDataLst>
          </p:nvPr>
        </p:nvSpPr>
        <p:spPr>
          <a:xfrm>
            <a:off x="7257474" y="3072507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发育迟缓：生长发育迟缓、智力低下等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9" name="剪去对角的矩形 48"/>
          <p:cNvSpPr/>
          <p:nvPr>
            <p:custDataLst>
              <p:tags r:id="rId10"/>
            </p:custDataLst>
          </p:nvPr>
        </p:nvSpPr>
        <p:spPr>
          <a:xfrm>
            <a:off x="609601" y="5071317"/>
            <a:ext cx="725650" cy="705270"/>
          </a:xfrm>
          <a:prstGeom prst="snip2Diag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11"/>
            </p:custDataLst>
          </p:nvPr>
        </p:nvSpPr>
        <p:spPr>
          <a:xfrm>
            <a:off x="608330" y="5089748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0" name="矩形 49"/>
          <p:cNvSpPr/>
          <p:nvPr>
            <p:custDataLst>
              <p:tags r:id="rId12"/>
            </p:custDataLst>
          </p:nvPr>
        </p:nvSpPr>
        <p:spPr>
          <a:xfrm>
            <a:off x="1422472" y="4730661"/>
            <a:ext cx="4441641" cy="138724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13"/>
            </p:custDataLst>
          </p:nvPr>
        </p:nvSpPr>
        <p:spPr>
          <a:xfrm>
            <a:off x="1544498" y="4766888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呼吸困难：呼吸急促、呼吸困难、呼吸衰竭等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剪去对角的矩形 52"/>
          <p:cNvSpPr/>
          <p:nvPr>
            <p:custDataLst>
              <p:tags r:id="rId14"/>
            </p:custDataLst>
          </p:nvPr>
        </p:nvSpPr>
        <p:spPr>
          <a:xfrm>
            <a:off x="609601" y="3397274"/>
            <a:ext cx="725650" cy="704543"/>
          </a:xfrm>
          <a:prstGeom prst="snip2Diag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6" name="文本框 55"/>
          <p:cNvSpPr txBox="1"/>
          <p:nvPr>
            <p:custDataLst>
              <p:tags r:id="rId15"/>
            </p:custDataLst>
          </p:nvPr>
        </p:nvSpPr>
        <p:spPr>
          <a:xfrm>
            <a:off x="608330" y="341570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4" name="矩形 53"/>
          <p:cNvSpPr/>
          <p:nvPr>
            <p:custDataLst>
              <p:tags r:id="rId16"/>
            </p:custDataLst>
          </p:nvPr>
        </p:nvSpPr>
        <p:spPr>
          <a:xfrm>
            <a:off x="1422472" y="3057253"/>
            <a:ext cx="4441641" cy="138530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5" name="文本框 54"/>
          <p:cNvSpPr txBox="1"/>
          <p:nvPr>
            <p:custDataLst>
              <p:tags r:id="rId17"/>
            </p:custDataLst>
          </p:nvPr>
        </p:nvSpPr>
        <p:spPr>
          <a:xfrm>
            <a:off x="1544498" y="3092209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神经功能障碍：四肢无力、感觉障碍、运动障碍等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剪去对角的矩形 56"/>
          <p:cNvSpPr/>
          <p:nvPr>
            <p:custDataLst>
              <p:tags r:id="rId18"/>
            </p:custDataLst>
          </p:nvPr>
        </p:nvSpPr>
        <p:spPr>
          <a:xfrm>
            <a:off x="6323213" y="1695266"/>
            <a:ext cx="725650" cy="704543"/>
          </a:xfrm>
          <a:prstGeom prst="snip2Diag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文本框 59"/>
          <p:cNvSpPr txBox="1"/>
          <p:nvPr>
            <p:custDataLst>
              <p:tags r:id="rId19"/>
            </p:custDataLst>
          </p:nvPr>
        </p:nvSpPr>
        <p:spPr>
          <a:xfrm>
            <a:off x="6321942" y="1712425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  <p:sp>
        <p:nvSpPr>
          <p:cNvPr id="58" name="矩形 57"/>
          <p:cNvSpPr/>
          <p:nvPr>
            <p:custDataLst>
              <p:tags r:id="rId20"/>
            </p:custDataLst>
          </p:nvPr>
        </p:nvSpPr>
        <p:spPr>
          <a:xfrm>
            <a:off x="7136084" y="1353974"/>
            <a:ext cx="4441641" cy="138530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59" name="文本框 58"/>
          <p:cNvSpPr txBox="1"/>
          <p:nvPr>
            <p:custDataLst>
              <p:tags r:id="rId21"/>
            </p:custDataLst>
          </p:nvPr>
        </p:nvSpPr>
        <p:spPr>
          <a:xfrm>
            <a:off x="7257474" y="1389565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吞咽困难：吞咽困难、流涎、呕吐等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22"/>
            </p:custDataLst>
          </p:nvPr>
        </p:nvSpPr>
        <p:spPr>
          <a:xfrm>
            <a:off x="7136084" y="4710959"/>
            <a:ext cx="4441641" cy="1385308"/>
          </a:xfrm>
          <a:prstGeom prst="rect">
            <a:avLst/>
          </a:prstGeom>
          <a:noFill/>
          <a:ln w="63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7257474" y="4746550"/>
            <a:ext cx="4157080" cy="1321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其他：如听力障碍、视力障碍等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剪去对角的矩形 8"/>
          <p:cNvSpPr/>
          <p:nvPr>
            <p:custDataLst>
              <p:tags r:id="rId24"/>
            </p:custDataLst>
          </p:nvPr>
        </p:nvSpPr>
        <p:spPr>
          <a:xfrm>
            <a:off x="6323213" y="5051615"/>
            <a:ext cx="725650" cy="704543"/>
          </a:xfrm>
          <a:prstGeom prst="snip2Diag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6321942" y="5070046"/>
            <a:ext cx="727834" cy="6688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uFillTx/>
                <a:latin typeface="+mn-ea"/>
                <a:cs typeface="+mj-lt"/>
              </a:rPr>
              <a:t>06</a:t>
            </a:r>
            <a:endParaRPr lang="en-US" altLang="zh-CN" sz="3200" b="1" spc="150">
              <a:solidFill>
                <a:srgbClr val="FFFFFF"/>
              </a:solidFill>
              <a:uFillTx/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并发症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脑积水：由于脑脊液循环受阻，可能导致脑积水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神经功能障碍：可能导致运动功能障碍、感觉功能障碍等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呼吸困难：由于颈椎畸形，可能导致呼吸困难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吞咽困难：由于颈椎畸形，可能导致吞咽困难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/>
              <a:t>姓名：张三
年龄：35岁
性别：男
职业：公司职员
婚姻状况：已婚
家庭状况：有一子一女
居住地：北京
病史：无重大疾病史
入院时间：2022年10月10日
主诉：颈部疼痛，活动受限
查体：颈部肌肉紧张，压痛明显
影像学检查：X线片显示先天性环枕融合
诊断：先天性环枕融合
治疗方案：保守治疗，物理治疗，药物治疗
预后：预后良好，可恢复正常生活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主诉与现病史</a:t>
            </a:r>
            <a:endParaRPr lang="zh-CN" altLang="en-US"/>
          </a:p>
        </p:txBody>
      </p:sp>
      <p:sp>
        <p:nvSpPr>
          <p:cNvPr id="4" name="矩形: 圆角"/>
          <p:cNvSpPr/>
          <p:nvPr>
            <p:custDataLst>
              <p:tags r:id="rId2"/>
            </p:custDataLst>
          </p:nvPr>
        </p:nvSpPr>
        <p:spPr>
          <a:xfrm>
            <a:off x="608330" y="1468806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直角三角形"/>
          <p:cNvSpPr/>
          <p:nvPr>
            <p:custDataLst>
              <p:tags r:id="rId3"/>
            </p:custDataLst>
          </p:nvPr>
        </p:nvSpPr>
        <p:spPr>
          <a:xfrm>
            <a:off x="1594049" y="1352277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: 圆角"/>
          <p:cNvSpPr/>
          <p:nvPr>
            <p:custDataLst>
              <p:tags r:id="rId4"/>
            </p:custDataLst>
          </p:nvPr>
        </p:nvSpPr>
        <p:spPr>
          <a:xfrm>
            <a:off x="948365" y="1343999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装饰3"/>
          <p:cNvSpPr/>
          <p:nvPr>
            <p:custDataLst>
              <p:tags r:id="rId5"/>
            </p:custDataLst>
          </p:nvPr>
        </p:nvSpPr>
        <p:spPr>
          <a:xfrm>
            <a:off x="5310872" y="2513744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装饰2"/>
          <p:cNvSpPr/>
          <p:nvPr>
            <p:custDataLst>
              <p:tags r:id="rId6"/>
            </p:custDataLst>
          </p:nvPr>
        </p:nvSpPr>
        <p:spPr>
          <a:xfrm>
            <a:off x="5629257" y="2195360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装饰1"/>
          <p:cNvSpPr/>
          <p:nvPr>
            <p:custDataLst>
              <p:tags r:id="rId7"/>
            </p:custDataLst>
          </p:nvPr>
        </p:nvSpPr>
        <p:spPr>
          <a:xfrm>
            <a:off x="5265025" y="2157790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08221" y="1620994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1873591" y="1620994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患者年龄、性别、职业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911" name="矩形: 圆角"/>
          <p:cNvSpPr/>
          <p:nvPr>
            <p:custDataLst>
              <p:tags r:id="rId10"/>
            </p:custDataLst>
          </p:nvPr>
        </p:nvSpPr>
        <p:spPr>
          <a:xfrm>
            <a:off x="6378735" y="3227563"/>
            <a:ext cx="5198445" cy="12274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2" name="直角三角形"/>
          <p:cNvSpPr/>
          <p:nvPr>
            <p:custDataLst>
              <p:tags r:id="rId11"/>
            </p:custDataLst>
          </p:nvPr>
        </p:nvSpPr>
        <p:spPr>
          <a:xfrm>
            <a:off x="10428588" y="3109124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3" name="矩形: 圆角"/>
          <p:cNvSpPr/>
          <p:nvPr>
            <p:custDataLst>
              <p:tags r:id="rId12"/>
            </p:custDataLst>
          </p:nvPr>
        </p:nvSpPr>
        <p:spPr>
          <a:xfrm>
            <a:off x="10530471" y="3100846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0" name="装饰12"/>
          <p:cNvSpPr/>
          <p:nvPr>
            <p:custDataLst>
              <p:tags r:id="rId13"/>
            </p:custDataLst>
          </p:nvPr>
        </p:nvSpPr>
        <p:spPr>
          <a:xfrm>
            <a:off x="6376187" y="3213554"/>
            <a:ext cx="191031" cy="509416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6" name="装饰11"/>
          <p:cNvSpPr/>
          <p:nvPr>
            <p:custDataLst>
              <p:tags r:id="rId14"/>
            </p:custDataLst>
          </p:nvPr>
        </p:nvSpPr>
        <p:spPr>
          <a:xfrm>
            <a:off x="6376187" y="3213554"/>
            <a:ext cx="509416" cy="191031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装饰10"/>
          <p:cNvSpPr/>
          <p:nvPr>
            <p:custDataLst>
              <p:tags r:id="rId15"/>
            </p:custDataLst>
          </p:nvPr>
        </p:nvSpPr>
        <p:spPr>
          <a:xfrm>
            <a:off x="6372367" y="3218011"/>
            <a:ext cx="550806" cy="550806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4" name="文本框 12"/>
          <p:cNvSpPr txBox="1"/>
          <p:nvPr>
            <p:custDataLst>
              <p:tags r:id="rId16"/>
            </p:custDataLst>
          </p:nvPr>
        </p:nvSpPr>
        <p:spPr>
          <a:xfrm>
            <a:off x="10590328" y="3380388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5" name="矩形: 圆角"/>
          <p:cNvSpPr/>
          <p:nvPr>
            <p:custDataLst>
              <p:tags r:id="rId17"/>
            </p:custDataLst>
          </p:nvPr>
        </p:nvSpPr>
        <p:spPr>
          <a:xfrm>
            <a:off x="6378735" y="1492366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9" name="直角三角形"/>
          <p:cNvSpPr/>
          <p:nvPr>
            <p:custDataLst>
              <p:tags r:id="rId18"/>
            </p:custDataLst>
          </p:nvPr>
        </p:nvSpPr>
        <p:spPr>
          <a:xfrm>
            <a:off x="10429225" y="1375837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1" name="矩形: 圆角"/>
          <p:cNvSpPr/>
          <p:nvPr>
            <p:custDataLst>
              <p:tags r:id="rId19"/>
            </p:custDataLst>
          </p:nvPr>
        </p:nvSpPr>
        <p:spPr>
          <a:xfrm>
            <a:off x="10531108" y="1367559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9" name="装饰6"/>
          <p:cNvSpPr/>
          <p:nvPr>
            <p:custDataLst>
              <p:tags r:id="rId20"/>
            </p:custDataLst>
          </p:nvPr>
        </p:nvSpPr>
        <p:spPr>
          <a:xfrm>
            <a:off x="6372367" y="2535395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9" name="装饰5"/>
          <p:cNvSpPr/>
          <p:nvPr>
            <p:custDataLst>
              <p:tags r:id="rId21"/>
            </p:custDataLst>
          </p:nvPr>
        </p:nvSpPr>
        <p:spPr>
          <a:xfrm>
            <a:off x="6372367" y="2217010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7" name="装饰4"/>
          <p:cNvSpPr/>
          <p:nvPr>
            <p:custDataLst>
              <p:tags r:id="rId22"/>
            </p:custDataLst>
          </p:nvPr>
        </p:nvSpPr>
        <p:spPr>
          <a:xfrm>
            <a:off x="6376824" y="2179440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6" name="文本框 12"/>
          <p:cNvSpPr txBox="1"/>
          <p:nvPr>
            <p:custDataLst>
              <p:tags r:id="rId23"/>
            </p:custDataLst>
          </p:nvPr>
        </p:nvSpPr>
        <p:spPr>
          <a:xfrm>
            <a:off x="10590964" y="1649648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99" name="矩形: 圆角"/>
          <p:cNvSpPr/>
          <p:nvPr>
            <p:custDataLst>
              <p:tags r:id="rId24"/>
            </p:custDataLst>
          </p:nvPr>
        </p:nvSpPr>
        <p:spPr>
          <a:xfrm>
            <a:off x="608330" y="3226926"/>
            <a:ext cx="5198445" cy="12274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0" name="直角三角形"/>
          <p:cNvSpPr/>
          <p:nvPr>
            <p:custDataLst>
              <p:tags r:id="rId25"/>
            </p:custDataLst>
          </p:nvPr>
        </p:nvSpPr>
        <p:spPr>
          <a:xfrm>
            <a:off x="1594049" y="3109124"/>
            <a:ext cx="120344" cy="119074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1" name="矩形: 圆角"/>
          <p:cNvSpPr/>
          <p:nvPr>
            <p:custDataLst>
              <p:tags r:id="rId26"/>
            </p:custDataLst>
          </p:nvPr>
        </p:nvSpPr>
        <p:spPr>
          <a:xfrm>
            <a:off x="948365" y="3100846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5" name="文本框 9"/>
          <p:cNvSpPr txBox="1"/>
          <p:nvPr>
            <p:custDataLst>
              <p:tags r:id="rId27"/>
            </p:custDataLst>
          </p:nvPr>
        </p:nvSpPr>
        <p:spPr>
          <a:xfrm>
            <a:off x="1008221" y="3377841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44" name="装饰9"/>
          <p:cNvSpPr/>
          <p:nvPr>
            <p:custDataLst>
              <p:tags r:id="rId28"/>
            </p:custDataLst>
          </p:nvPr>
        </p:nvSpPr>
        <p:spPr>
          <a:xfrm>
            <a:off x="5624163" y="3213554"/>
            <a:ext cx="191031" cy="509416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6" name="装饰8"/>
          <p:cNvSpPr/>
          <p:nvPr>
            <p:custDataLst>
              <p:tags r:id="rId29"/>
            </p:custDataLst>
          </p:nvPr>
        </p:nvSpPr>
        <p:spPr>
          <a:xfrm>
            <a:off x="5268209" y="3218011"/>
            <a:ext cx="550806" cy="550806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装饰7"/>
          <p:cNvSpPr/>
          <p:nvPr>
            <p:custDataLst>
              <p:tags r:id="rId30"/>
            </p:custDataLst>
          </p:nvPr>
        </p:nvSpPr>
        <p:spPr>
          <a:xfrm>
            <a:off x="5305778" y="3213554"/>
            <a:ext cx="509416" cy="191031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>
            <p:custDataLst>
              <p:tags r:id="rId31"/>
            </p:custDataLst>
          </p:nvPr>
        </p:nvSpPr>
        <p:spPr>
          <a:xfrm>
            <a:off x="7083002" y="1620994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主诉：颈部疼痛、活动受限、头晕、头痛等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4" name="文本框 43"/>
          <p:cNvSpPr txBox="1"/>
          <p:nvPr>
            <p:custDataLst>
              <p:tags r:id="rId32"/>
            </p:custDataLst>
          </p:nvPr>
        </p:nvSpPr>
        <p:spPr>
          <a:xfrm>
            <a:off x="1871681" y="3335177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现病史：发病时间、持续时间、症状变化等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5" name="文本框 44"/>
          <p:cNvSpPr txBox="1"/>
          <p:nvPr>
            <p:custDataLst>
              <p:tags r:id="rId33"/>
            </p:custDataLst>
          </p:nvPr>
        </p:nvSpPr>
        <p:spPr>
          <a:xfrm>
            <a:off x="7081091" y="3335177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既往史：是否有类似症状、家族史等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6" name="矩形: 圆角"/>
          <p:cNvSpPr/>
          <p:nvPr>
            <p:custDataLst>
              <p:tags r:id="rId34"/>
            </p:custDataLst>
          </p:nvPr>
        </p:nvSpPr>
        <p:spPr>
          <a:xfrm>
            <a:off x="608330" y="4866607"/>
            <a:ext cx="5198445" cy="122769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直角三角形"/>
          <p:cNvSpPr/>
          <p:nvPr>
            <p:custDataLst>
              <p:tags r:id="rId35"/>
            </p:custDataLst>
          </p:nvPr>
        </p:nvSpPr>
        <p:spPr>
          <a:xfrm>
            <a:off x="1594049" y="4750079"/>
            <a:ext cx="120344" cy="119074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矩形: 圆角"/>
          <p:cNvSpPr/>
          <p:nvPr>
            <p:custDataLst>
              <p:tags r:id="rId36"/>
            </p:custDataLst>
          </p:nvPr>
        </p:nvSpPr>
        <p:spPr>
          <a:xfrm>
            <a:off x="948365" y="4741801"/>
            <a:ext cx="663969" cy="808697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装饰3"/>
          <p:cNvSpPr/>
          <p:nvPr>
            <p:custDataLst>
              <p:tags r:id="rId37"/>
            </p:custDataLst>
          </p:nvPr>
        </p:nvSpPr>
        <p:spPr>
          <a:xfrm>
            <a:off x="5310872" y="5911546"/>
            <a:ext cx="509416" cy="191031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装饰2"/>
          <p:cNvSpPr/>
          <p:nvPr>
            <p:custDataLst>
              <p:tags r:id="rId38"/>
            </p:custDataLst>
          </p:nvPr>
        </p:nvSpPr>
        <p:spPr>
          <a:xfrm>
            <a:off x="5629257" y="5593161"/>
            <a:ext cx="191031" cy="509416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装饰1"/>
          <p:cNvSpPr/>
          <p:nvPr>
            <p:custDataLst>
              <p:tags r:id="rId39"/>
            </p:custDataLst>
          </p:nvPr>
        </p:nvSpPr>
        <p:spPr>
          <a:xfrm>
            <a:off x="5265025" y="5555592"/>
            <a:ext cx="550806" cy="55080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40"/>
            </p:custDataLst>
          </p:nvPr>
        </p:nvSpPr>
        <p:spPr>
          <a:xfrm>
            <a:off x="1008221" y="5018795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4" name="文本框 63"/>
          <p:cNvSpPr txBox="1"/>
          <p:nvPr>
            <p:custDataLst>
              <p:tags r:id="rId41"/>
            </p:custDataLst>
          </p:nvPr>
        </p:nvSpPr>
        <p:spPr>
          <a:xfrm>
            <a:off x="1873591" y="5018795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体格检查：颈部活动度、肌力、感觉等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矩形: 圆角"/>
          <p:cNvSpPr/>
          <p:nvPr>
            <p:custDataLst>
              <p:tags r:id="rId42"/>
            </p:custDataLst>
          </p:nvPr>
        </p:nvSpPr>
        <p:spPr>
          <a:xfrm>
            <a:off x="6378735" y="4890168"/>
            <a:ext cx="5198445" cy="122769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直角三角形"/>
          <p:cNvSpPr/>
          <p:nvPr>
            <p:custDataLst>
              <p:tags r:id="rId43"/>
            </p:custDataLst>
          </p:nvPr>
        </p:nvSpPr>
        <p:spPr>
          <a:xfrm>
            <a:off x="10429225" y="4773639"/>
            <a:ext cx="120345" cy="119076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: 圆角"/>
          <p:cNvSpPr/>
          <p:nvPr>
            <p:custDataLst>
              <p:tags r:id="rId44"/>
            </p:custDataLst>
          </p:nvPr>
        </p:nvSpPr>
        <p:spPr>
          <a:xfrm>
            <a:off x="10531108" y="4765361"/>
            <a:ext cx="663970" cy="808697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装饰6"/>
          <p:cNvSpPr/>
          <p:nvPr>
            <p:custDataLst>
              <p:tags r:id="rId45"/>
            </p:custDataLst>
          </p:nvPr>
        </p:nvSpPr>
        <p:spPr>
          <a:xfrm>
            <a:off x="6372367" y="5933196"/>
            <a:ext cx="509416" cy="191031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装饰5"/>
          <p:cNvSpPr/>
          <p:nvPr>
            <p:custDataLst>
              <p:tags r:id="rId46"/>
            </p:custDataLst>
          </p:nvPr>
        </p:nvSpPr>
        <p:spPr>
          <a:xfrm>
            <a:off x="6372367" y="5614812"/>
            <a:ext cx="191031" cy="509416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装饰4"/>
          <p:cNvSpPr/>
          <p:nvPr>
            <p:custDataLst>
              <p:tags r:id="rId47"/>
            </p:custDataLst>
          </p:nvPr>
        </p:nvSpPr>
        <p:spPr>
          <a:xfrm>
            <a:off x="6376824" y="5577242"/>
            <a:ext cx="550806" cy="55080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文本框 12"/>
          <p:cNvSpPr txBox="1"/>
          <p:nvPr>
            <p:custDataLst>
              <p:tags r:id="rId48"/>
            </p:custDataLst>
          </p:nvPr>
        </p:nvSpPr>
        <p:spPr>
          <a:xfrm>
            <a:off x="10590964" y="5047450"/>
            <a:ext cx="544438" cy="4790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3" name="文本框 72"/>
          <p:cNvSpPr txBox="1"/>
          <p:nvPr>
            <p:custDataLst>
              <p:tags r:id="rId49"/>
            </p:custDataLst>
          </p:nvPr>
        </p:nvSpPr>
        <p:spPr>
          <a:xfrm>
            <a:off x="7083002" y="5018795"/>
            <a:ext cx="3291461" cy="10099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辅助检查：X线、CT、MRI等影像学检查结果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检查与诊断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33460" y="1660767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44117" y="191317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009226" y="2018820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病史询问：了解患者年龄、性别、家族史等基本信息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44117" y="1247677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33460" y="3266946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44117" y="351935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009226" y="362499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影像学检查：通过X光、CT、MRI等手段检查患者骨骼和神经系统的情况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44117" y="2854489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28" name="任意多边形: 形状 27"/>
          <p:cNvSpPr/>
          <p:nvPr>
            <p:custDataLst>
              <p:tags r:id="rId10"/>
            </p:custDataLst>
          </p:nvPr>
        </p:nvSpPr>
        <p:spPr>
          <a:xfrm>
            <a:off x="3552923" y="4873125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>
            <p:custDataLst>
              <p:tags r:id="rId11"/>
            </p:custDataLst>
          </p:nvPr>
        </p:nvSpPr>
        <p:spPr>
          <a:xfrm>
            <a:off x="3763580" y="5126167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10"/>
          <p:cNvSpPr txBox="1"/>
          <p:nvPr>
            <p:custDataLst>
              <p:tags r:id="rId12"/>
            </p:custDataLst>
          </p:nvPr>
        </p:nvSpPr>
        <p:spPr>
          <a:xfrm>
            <a:off x="3928690" y="523117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诊断：根据检查结果和临床表现，判断患者是否患有先天性环枕融合，并确定其类型和程度。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34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3763580" y="4460668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5">
                    <a:lumMod val="50000"/>
                  </a:schemeClr>
                </a:solidFill>
                <a:latin typeface="+mn-ea"/>
                <a:ea typeface="+mn-ea"/>
              </a:rPr>
              <a:t>05</a:t>
            </a:r>
            <a:endParaRPr lang="en-US" altLang="zh-CN" sz="3200" b="1" spc="300">
              <a:solidFill>
                <a:schemeClr val="accent5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4"/>
            </p:custDataLst>
          </p:nvPr>
        </p:nvSpPr>
        <p:spPr>
          <a:xfrm>
            <a:off x="6481243" y="163483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5"/>
            </p:custDataLst>
          </p:nvPr>
        </p:nvSpPr>
        <p:spPr>
          <a:xfrm>
            <a:off x="6692533" y="1887238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6"/>
            </p:custDataLst>
          </p:nvPr>
        </p:nvSpPr>
        <p:spPr>
          <a:xfrm>
            <a:off x="6857642" y="1992883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体格检查：观察患者头部、颈部、四肢等部位的形态和活动情况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2533" y="1221740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8"/>
            </p:custDataLst>
          </p:nvPr>
        </p:nvSpPr>
        <p:spPr>
          <a:xfrm>
            <a:off x="6481243" y="324860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9"/>
            </p:custDataLst>
          </p:nvPr>
        </p:nvSpPr>
        <p:spPr>
          <a:xfrm>
            <a:off x="6692533" y="3501009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20"/>
            </p:custDataLst>
          </p:nvPr>
        </p:nvSpPr>
        <p:spPr>
          <a:xfrm>
            <a:off x="6857642" y="3606654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latin typeface="+mn-ea"/>
                <a:sym typeface="+mn-ea"/>
              </a:rPr>
              <a:t>实验室检查：通过血液、尿液等检查了解患者的代谢、免疫等生理功能情况</a:t>
            </a:r>
            <a:endParaRPr lang="zh-CN" altLang="en-US" sz="1600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21"/>
            </p:custDataLst>
          </p:nvPr>
        </p:nvSpPr>
        <p:spPr>
          <a:xfrm>
            <a:off x="6692533" y="2836143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治疗方案与效果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4873" y="1832674"/>
            <a:ext cx="5217957" cy="1701675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9146" y="1826948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8599" y="1842854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856657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手术治疗：环枕融合切除术，解除神经压迫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816880" y="2028640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药物治疗：使用抗炎、止痛、营养神经等药物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15857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312451" y="1846672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687839" y="2028640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4693" y="3932307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925944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8418" y="3943123"/>
            <a:ext cx="5217957" cy="1701675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856657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康复治疗：物理治疗、言语治疗、心理治疗等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816880" y="4127636"/>
            <a:ext cx="3585895" cy="13095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效果评估：根据患者症状改善、影像学检查等指标进行评估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15857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302271" y="3946941"/>
            <a:ext cx="1264654" cy="996254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687839" y="4127636"/>
            <a:ext cx="765754" cy="618791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>
            <a:off x="608330" y="3907066"/>
            <a:ext cx="5351599" cy="18480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矩形 59"/>
          <p:cNvSpPr/>
          <p:nvPr>
            <p:custDataLst>
              <p:tags r:id="rId3"/>
            </p:custDataLst>
          </p:nvPr>
        </p:nvSpPr>
        <p:spPr>
          <a:xfrm>
            <a:off x="793705" y="4355533"/>
            <a:ext cx="565681" cy="77080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4"/>
            </p:custDataLst>
          </p:nvPr>
        </p:nvSpPr>
        <p:spPr>
          <a:xfrm>
            <a:off x="735099" y="4312216"/>
            <a:ext cx="565681" cy="770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5"/>
            </p:custDataLst>
          </p:nvPr>
        </p:nvSpPr>
        <p:spPr>
          <a:xfrm>
            <a:off x="735736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护理措施：止痛药物、物理治疗、心理疏导等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6" name="三角形 33"/>
          <p:cNvSpPr/>
          <p:nvPr>
            <p:custDataLst>
              <p:tags r:id="rId6"/>
            </p:custDataLst>
          </p:nvPr>
        </p:nvSpPr>
        <p:spPr>
          <a:xfrm>
            <a:off x="5723667" y="5614938"/>
            <a:ext cx="111480" cy="96191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7" name="三角形 7"/>
          <p:cNvSpPr/>
          <p:nvPr>
            <p:custDataLst>
              <p:tags r:id="rId7"/>
            </p:custDataLst>
          </p:nvPr>
        </p:nvSpPr>
        <p:spPr>
          <a:xfrm>
            <a:off x="5682260" y="5592005"/>
            <a:ext cx="111480" cy="96191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635085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69" name="矩形 68"/>
          <p:cNvSpPr/>
          <p:nvPr>
            <p:custDataLst>
              <p:tags r:id="rId9"/>
            </p:custDataLst>
          </p:nvPr>
        </p:nvSpPr>
        <p:spPr>
          <a:xfrm>
            <a:off x="6226283" y="3907066"/>
            <a:ext cx="5351599" cy="184801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0" name="矩形 69"/>
          <p:cNvSpPr/>
          <p:nvPr>
            <p:custDataLst>
              <p:tags r:id="rId10"/>
            </p:custDataLst>
          </p:nvPr>
        </p:nvSpPr>
        <p:spPr>
          <a:xfrm>
            <a:off x="6411021" y="4355533"/>
            <a:ext cx="565681" cy="7708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6353051" y="4312216"/>
            <a:ext cx="565681" cy="770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3" name="文本框 72"/>
          <p:cNvSpPr txBox="1"/>
          <p:nvPr>
            <p:custDataLst>
              <p:tags r:id="rId12"/>
            </p:custDataLst>
          </p:nvPr>
        </p:nvSpPr>
        <p:spPr>
          <a:xfrm>
            <a:off x="6353688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预防措施：保持正确体位、避免过度劳累、加强锻炼等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7" name="三角形 33"/>
          <p:cNvSpPr/>
          <p:nvPr>
            <p:custDataLst>
              <p:tags r:id="rId13"/>
            </p:custDataLst>
          </p:nvPr>
        </p:nvSpPr>
        <p:spPr>
          <a:xfrm>
            <a:off x="11341620" y="5614938"/>
            <a:ext cx="111480" cy="96191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8" name="三角形 7"/>
          <p:cNvSpPr/>
          <p:nvPr>
            <p:custDataLst>
              <p:tags r:id="rId14"/>
            </p:custDataLst>
          </p:nvPr>
        </p:nvSpPr>
        <p:spPr>
          <a:xfrm>
            <a:off x="11299576" y="5592005"/>
            <a:ext cx="111480" cy="9619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5"/>
            </p:custDataLst>
          </p:nvPr>
        </p:nvSpPr>
        <p:spPr>
          <a:xfrm>
            <a:off x="6253038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0" name="矩形 79"/>
          <p:cNvSpPr/>
          <p:nvPr>
            <p:custDataLst>
              <p:tags r:id="rId16"/>
            </p:custDataLst>
          </p:nvPr>
        </p:nvSpPr>
        <p:spPr>
          <a:xfrm>
            <a:off x="608330" y="1751999"/>
            <a:ext cx="5351599" cy="184801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1" name="矩形 80"/>
          <p:cNvSpPr/>
          <p:nvPr>
            <p:custDataLst>
              <p:tags r:id="rId17"/>
            </p:custDataLst>
          </p:nvPr>
        </p:nvSpPr>
        <p:spPr>
          <a:xfrm>
            <a:off x="793705" y="2201104"/>
            <a:ext cx="565681" cy="7708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2" name="矩形 81"/>
          <p:cNvSpPr/>
          <p:nvPr>
            <p:custDataLst>
              <p:tags r:id="rId18"/>
            </p:custDataLst>
          </p:nvPr>
        </p:nvSpPr>
        <p:spPr>
          <a:xfrm>
            <a:off x="735099" y="2157149"/>
            <a:ext cx="565681" cy="770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3" name="文本框 82"/>
          <p:cNvSpPr txBox="1"/>
          <p:nvPr>
            <p:custDataLst>
              <p:tags r:id="rId19"/>
            </p:custDataLst>
          </p:nvPr>
        </p:nvSpPr>
        <p:spPr>
          <a:xfrm>
            <a:off x="735736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原因：手术创伤、肌肉紧张、神经压迫等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5" name="三角形 33"/>
          <p:cNvSpPr/>
          <p:nvPr>
            <p:custDataLst>
              <p:tags r:id="rId20"/>
            </p:custDataLst>
          </p:nvPr>
        </p:nvSpPr>
        <p:spPr>
          <a:xfrm>
            <a:off x="5723667" y="3460509"/>
            <a:ext cx="111480" cy="96191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6" name="三角形 7"/>
          <p:cNvSpPr/>
          <p:nvPr>
            <p:custDataLst>
              <p:tags r:id="rId21"/>
            </p:custDataLst>
          </p:nvPr>
        </p:nvSpPr>
        <p:spPr>
          <a:xfrm>
            <a:off x="5682260" y="3437576"/>
            <a:ext cx="111480" cy="96191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7" name="文本框 86"/>
          <p:cNvSpPr txBox="1"/>
          <p:nvPr>
            <p:custDataLst>
              <p:tags r:id="rId22"/>
            </p:custDataLst>
          </p:nvPr>
        </p:nvSpPr>
        <p:spPr>
          <a:xfrm>
            <a:off x="635085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9" name="矩形 88"/>
          <p:cNvSpPr/>
          <p:nvPr>
            <p:custDataLst>
              <p:tags r:id="rId23"/>
            </p:custDataLst>
          </p:nvPr>
        </p:nvSpPr>
        <p:spPr>
          <a:xfrm>
            <a:off x="6226283" y="1751999"/>
            <a:ext cx="5351599" cy="184801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0" name="矩形 89"/>
          <p:cNvSpPr/>
          <p:nvPr>
            <p:custDataLst>
              <p:tags r:id="rId24"/>
            </p:custDataLst>
          </p:nvPr>
        </p:nvSpPr>
        <p:spPr>
          <a:xfrm>
            <a:off x="6411021" y="2201104"/>
            <a:ext cx="565681" cy="7708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25"/>
            </p:custDataLst>
          </p:nvPr>
        </p:nvSpPr>
        <p:spPr>
          <a:xfrm>
            <a:off x="6353051" y="2157149"/>
            <a:ext cx="565681" cy="77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2" name="文本框 91"/>
          <p:cNvSpPr txBox="1"/>
          <p:nvPr>
            <p:custDataLst>
              <p:tags r:id="rId26"/>
            </p:custDataLst>
          </p:nvPr>
        </p:nvSpPr>
        <p:spPr>
          <a:xfrm>
            <a:off x="6353688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症状：局部疼痛、活动受限、睡眠障碍等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4" name="三角形 33"/>
          <p:cNvSpPr/>
          <p:nvPr>
            <p:custDataLst>
              <p:tags r:id="rId27"/>
            </p:custDataLst>
          </p:nvPr>
        </p:nvSpPr>
        <p:spPr>
          <a:xfrm>
            <a:off x="11341620" y="3460509"/>
            <a:ext cx="111480" cy="96191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5" name="三角形 7"/>
          <p:cNvSpPr/>
          <p:nvPr>
            <p:custDataLst>
              <p:tags r:id="rId28"/>
            </p:custDataLst>
          </p:nvPr>
        </p:nvSpPr>
        <p:spPr>
          <a:xfrm>
            <a:off x="11299576" y="3437576"/>
            <a:ext cx="111480" cy="96191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6" name="文本框 95"/>
          <p:cNvSpPr txBox="1"/>
          <p:nvPr>
            <p:custDataLst>
              <p:tags r:id="rId29"/>
            </p:custDataLst>
          </p:nvPr>
        </p:nvSpPr>
        <p:spPr>
          <a:xfrm>
            <a:off x="6253038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皮肤完整性受损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58683" y="1221740"/>
            <a:ext cx="10026410" cy="110237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00620" y="1221740"/>
            <a:ext cx="271913" cy="110237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45763" y="131698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原因：先天性环枕融合可能导致皮肤受压、摩擦、感染等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58683" y="2530370"/>
            <a:ext cx="10026410" cy="110237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00620" y="2530370"/>
            <a:ext cx="271913" cy="110237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645763" y="262561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症状：皮肤红肿、疼痛、破溃、感染等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58683" y="3839000"/>
            <a:ext cx="10026410" cy="110237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00620" y="3839000"/>
            <a:ext cx="271913" cy="110237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645763" y="393424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护理措施：保持皮肤清洁、干燥，使用抗感染药物，避免摩擦和压迫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358683" y="5146960"/>
            <a:ext cx="10026410" cy="110237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800620" y="5146960"/>
            <a:ext cx="271913" cy="110237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645763" y="5242206"/>
            <a:ext cx="9593510" cy="911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预防措施：定期检查皮肤，及时发现并处理皮肤问题，保持良好的生活习惯，提高免疫力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https://d.book118.com/797115026106006036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2"/>
  <p:tag name="KSO_WM_UNIT_INDEX" val="1_1_2"/>
  <p:tag name="KSO_WM_UNIT_LAYERLEVEL" val="1_1_1"/>
  <p:tag name="KSO_WM_UNIT_SUBTYPE" val="d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2"/>
  <p:tag name="KSO_WM_UNIT_INDEX" val="1_5_2"/>
  <p:tag name="KSO_WM_UNIT_LAYERLEVEL" val="1_1_1"/>
  <p:tag name="KSO_WM_UNIT_SUBTYPE" val="d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2"/>
  <p:tag name="KSO_WM_UNIT_INDEX" val="1_3_2"/>
  <p:tag name="KSO_WM_UNIT_LAYERLEVEL" val="1_1_1"/>
  <p:tag name="KSO_WM_UNIT_SUBTYPE" val="d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2"/>
  <p:tag name="KSO_WM_UNIT_INDEX" val="1_2_2"/>
  <p:tag name="KSO_WM_UNIT_LAYERLEVEL" val="1_1_1"/>
  <p:tag name="KSO_WM_UNIT_SUBTYPE" val="d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2"/>
  <p:tag name="KSO_WM_UNIT_INDEX" val="1_4_2"/>
  <p:tag name="KSO_WM_UNIT_LAYERLEVEL" val="1_1_1"/>
  <p:tag name="KSO_WM_UNIT_SUBTYPE" val="d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3"/>
  <p:tag name="KSO_WM_UNIT_INDEX" val="1_6_3"/>
  <p:tag name="KSO_WM_UNIT_LAYERLEVEL" val="1_1_1"/>
  <p:tag name="KSO_WM_UNIT_LINE_FILL_TYPE" val="2"/>
  <p:tag name="KSO_WM_UNIT_LINE_FORE_SCHEMECOLOR_INDEX" val="10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2125984245,&quot;width&quot;:862.9855118110233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2"/>
  <p:tag name="KSO_WM_UNIT_INDEX" val="1_6_2"/>
  <p:tag name="KSO_WM_UNIT_LAYERLEVEL" val="1_1_1"/>
  <p:tag name="KSO_WM_UNIT_SUBTYPE" val="d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7"/>
  <p:tag name="KSO_WM_UNIT_INDEX" val="1_1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7"/>
  <p:tag name="KSO_WM_UNIT_INDEX" val="1_4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6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7"/>
  <p:tag name="KSO_WM_UNIT_INDEX" val="1_2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7"/>
  <p:tag name="KSO_WM_UNIT_INDEX" val="1_3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6_5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7"/>
  <p:tag name="KSO_WM_UNIT_INDEX" val="1_5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6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LINE_FILL_TYPE" val="2"/>
  <p:tag name="KSO_WM_UNIT_LINE_FORE_SCHEMECOLOR_INDEX" val="13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7"/>
  <p:tag name="KSO_WM_UNIT_INDEX" val="1_6_7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6"/>
  <p:tag name="KSO_WM_UNIT_INDEX" val="1_6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6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937007875,&quot;width&quot;:861.2889763779527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2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5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TEMPLATE_CATEGORY" val="custom"/>
  <p:tag name="KSO_WM_TEMPLATE_INDEX" val="2023023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先天性环枕融合查房</vt:lpstr>
      <vt:lpstr>目录</vt:lpstr>
      <vt:lpstr>先天性环枕融合概述</vt:lpstr>
      <vt:lpstr>定义和诊断标准</vt:lpstr>
      <vt:lpstr>分类及发生率</vt:lpstr>
      <vt:lpstr>临床表现</vt:lpstr>
      <vt:lpstr>并发症</vt:lpstr>
      <vt:lpstr>病例汇报</vt:lpstr>
      <vt:lpstr>患者基本信息</vt:lpstr>
      <vt:lpstr>主诉与现病史</vt:lpstr>
      <vt:lpstr>检查与诊断</vt:lpstr>
      <vt:lpstr>治疗方案与效果</vt:lpstr>
      <vt:lpstr>护理诊断</vt:lpstr>
      <vt:lpstr>疼痛</vt:lpstr>
      <vt:lpstr>皮肤完整性受损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2024-09-11T13:20:45.822</cp:lastPrinted>
  <dcterms:created xsi:type="dcterms:W3CDTF">2024-09-11T05:20:45Z</dcterms:created>
  <dcterms:modified xsi:type="dcterms:W3CDTF">2024-09-11T05:20:49Z</dcterms:modified>
</cp:coreProperties>
</file>