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B2F91-D7D1-4C3F-8A79-0B3E75AC4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6BB66-ED6A-43B0-AEA8-E32A8A41D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538FB-0CB7-4B78-AF24-5C5AA09D4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9B061-44FA-4705-9B5C-D7A926804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2F3F13-8BB1-4012-8C0A-5549E5847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842550-8798-4A11-97EB-B6451CC34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C02E2F-D555-4320-9C76-5AAA81F7F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223219-50D7-423A-8278-34354FD4F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74F73-6589-4B79-A785-A0BB288B0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475DE-6596-4903-8E5B-2FC524FCC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48BD0-075F-42BB-B455-7FF70175D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3210416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《工业发酵菌种选育》ppt课件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工业发酵菌种选育概述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菌种筛选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菌种改良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菌种保藏与复壮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工业发酵菌种选育的应用与前景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工业发酵菌种选育概述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工业发酵是一种利用微生物在特定条件下合成有用产物的过程。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工业发酵是现代生物技术的核心，广泛应用于食品、饮料、饲料、医药、化工等领域，对国民经济和人类生活具有重要意义。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工业发酵的定义与重要性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提高发酵生产效率和产物质量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通过菌种选育，可以获得具有优良性状的菌株，提高发酵生产效率和产物质量，降低生产成本。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333" r="153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适应不同生产需求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不同菌株具有不同的代谢特性和产物合成能力，菌种选育可以筛选出适合特定生产需求的菌株。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解决生产中的瓶颈问题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在发酵生产中，有时会遇到发酵效率低下、产物合成受阻等问题，通过菌种选育可以解决这些瓶颈问题，提高整体生产水平。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菌种选育的必要性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菌种初筛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通过特定方法初步筛选出具有优良性状的菌株。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菌种来源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从自然界中分离、选育具有优良性状的菌株，或从生产实践中筛选具有高产、高稳定性等优良性状的菌株。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菌种复筛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对初筛得到的菌株进行复筛，进一步确定其优良性状。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生产试验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将改良后的菌株进行中试和生产试验，验证其在生产中的实际效果。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遗传改良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通过遗传改良技术对菌株进行改造，提高其优良性状。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菌种选育的基本流程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菌种筛选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根据菌株的表型特征，如菌落形态、颜色、大小等，进行筛选。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通过在含有特定抗性物质的平板上筛选具有抗性的菌株。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将样品中的微生物进行分离纯化，获得单一菌落，用于后续筛选。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创造特殊的筛选条件，如温度、pH、盐度等，以筛选出能在特定条件下生长的菌株。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抗性筛选法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纯种分离法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条件筛选法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表型特征筛选法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8450" y="3313268"/>
            <a:ext cx="296314" cy="1012042"/>
          </a:xfrm>
          <a:custGeom>
            <a:rect l="l" t="t" r="r" b="b"/>
            <a:pathLst>
              <a:path w="268231" h="916131">
                <a:moveTo>
                  <a:pt x="180340" y="0"/>
                </a:moveTo>
                <a:lnTo>
                  <a:pt x="268231" y="192818"/>
                </a:lnTo>
                <a:lnTo>
                  <a:pt x="87889" y="916131"/>
                </a:lnTo>
                <a:lnTo>
                  <a:pt x="0" y="723310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95722" y="3519956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96227" y="3313265"/>
            <a:ext cx="296310" cy="1012042"/>
          </a:xfrm>
          <a:custGeom>
            <a:rect l="l" t="t" r="r" b="b"/>
            <a:pathLst>
              <a:path w="268229" h="916131">
                <a:moveTo>
                  <a:pt x="87890" y="0"/>
                </a:moveTo>
                <a:lnTo>
                  <a:pt x="268229" y="723312"/>
                </a:lnTo>
                <a:lnTo>
                  <a:pt x="180340" y="916131"/>
                </a:lnTo>
                <a:lnTo>
                  <a:pt x="0" y="192823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785082" y="3311025"/>
            <a:ext cx="296310" cy="1012041"/>
          </a:xfrm>
          <a:custGeom>
            <a:rect l="l" t="t" r="r" b="b"/>
            <a:pathLst>
              <a:path w="268229" h="916129">
                <a:moveTo>
                  <a:pt x="180344" y="0"/>
                </a:moveTo>
                <a:lnTo>
                  <a:pt x="268229" y="192818"/>
                </a:lnTo>
                <a:lnTo>
                  <a:pt x="87887" y="916129"/>
                </a:lnTo>
                <a:lnTo>
                  <a:pt x="0" y="723309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83323" y="3497207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120280" y="3334020"/>
            <a:ext cx="296315" cy="1012042"/>
          </a:xfrm>
          <a:custGeom>
            <a:rect l="l" t="t" r="r" b="b"/>
            <a:pathLst>
              <a:path w="268233" h="916131">
                <a:moveTo>
                  <a:pt x="87891" y="0"/>
                </a:moveTo>
                <a:lnTo>
                  <a:pt x="268233" y="723311"/>
                </a:lnTo>
                <a:lnTo>
                  <a:pt x="180343" y="916131"/>
                </a:lnTo>
                <a:lnTo>
                  <a:pt x="0" y="192821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17547" y="3331771"/>
            <a:ext cx="1999535" cy="807588"/>
          </a:xfrm>
          <a:custGeom>
            <a:rect l="l" t="t" r="r" b="b"/>
            <a:pathLst>
              <a:path w="1810038" h="731052">
                <a:moveTo>
                  <a:pt x="1810038" y="0"/>
                </a:moveTo>
                <a:lnTo>
                  <a:pt x="1639001" y="731052"/>
                </a:lnTo>
                <a:lnTo>
                  <a:pt x="171038" y="73105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6182" y="3538025"/>
            <a:ext cx="1999533" cy="807585"/>
          </a:xfrm>
          <a:prstGeom prst="trapezoid">
            <a:avLst>
              <a:gd name="adj" fmla="val 233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84572" y="3311017"/>
            <a:ext cx="1999537" cy="807588"/>
          </a:xfrm>
          <a:custGeom>
            <a:rect l="l" t="t" r="r" b="b"/>
            <a:pathLst>
              <a:path w="1810039" h="731052">
                <a:moveTo>
                  <a:pt x="0" y="0"/>
                </a:moveTo>
                <a:lnTo>
                  <a:pt x="1810039" y="1"/>
                </a:lnTo>
                <a:lnTo>
                  <a:pt x="1639000" y="731052"/>
                </a:lnTo>
                <a:lnTo>
                  <a:pt x="171038" y="73105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67064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采集具有潜在价值的样品，如土壤、水、动植物材料等。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146607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根据特定标准筛选出初步符合要求的菌株。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33237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对筛选得到的菌株进行发酵性能测试，如产酶活性、代谢产物等。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197957" y="1512177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将样品中的微生物分离成单个菌落。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984586" y="1512177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对初筛得到的菌株进行进一步鉴定和性能测试，确定最佳菌株。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351653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样品采集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254206" y="3458996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菌株分离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5125416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7034296" y="3458996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3237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性能测试</a:t>
            </a:r>
            <a:endParaRPr lang="en-US" sz="1100"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高产淀粉酶菌株的筛选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525" b="135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玉米淀粉加工厂的废水。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样品来源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采用纯种分离法和抗性筛选法，在含有高浓度淀粉的平板上筛选具有较强淀粉酶活性的菌株。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筛选实例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耐高温酸性菌株的筛选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77000"/>
                </a:lnSpc>
                <a:buFont typeface="Arial"/>
                <a:buChar char="•"/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样品来源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酸性矿山的酸性水。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成功筛选到一株高产淀粉酶的菌株，酶活性比对照菌株提高了30%。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筛选实例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12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采用条件筛选法和表型特征筛选法，在高温和酸性条件下筛选具有较好生长性能的菌株。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12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成功筛选到一株能在pH 2.0、温度50℃条件下生长良好的菌株，具有较好的工业应用前景。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筛选实例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https://d.book118.com/797132104165006040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2024-09-13T13:40:34.442</cp:lastPrinted>
  <dcterms:created xsi:type="dcterms:W3CDTF">2024-09-13T05:40:34Z</dcterms:created>
  <dcterms:modified xsi:type="dcterms:W3CDTF">2024-09-13T05:40:36Z</dcterms:modified>
</cp:coreProperties>
</file>