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6635508-748D-43A2-B57A-FD78BBD11E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5CDABBD-7013-41DD-92AE-0A9E109FA0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B04F3A2-10BE-4ABB-BD22-4DAED36585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6D603FC-3119-4E66-AEA5-0D3EA499632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774C1F2-BB24-480A-8AD8-E39FC7CE2F6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DEFE6DF-9B68-4A1A-92D6-4311AF1EDFF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986F6EF-B0A3-4069-8D57-2553B331EBD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7B1145-22E3-4C3C-A265-6E5B291773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794AF7-5AD2-461F-9299-A11BE480A4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434235-AD1D-48EE-8E48-4E089BF471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48B631-390D-4F71-97C3-B83FB9F273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97133165151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数学中的微分</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2024-01-31</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XX</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微分基本概念与性质</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一元函数微分法</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多元函数微分法</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微分中值定理与导数应用</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曲线积分与曲面积分中微分思想</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微分方程中微分思想</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微分基本概念与性质</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微分是函数改变量的线性部分，即在一个数集中，当一个数靠近时，函数在这个数处的极限被称为函数在该处的微分。</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微分定义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微分的几何意义是切线纵坐标的增量，即函数图像在某一点处的切线在横坐标取得增量时，纵坐标所对应的增量。</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几何意义</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微分定义及几何意义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可微条件与微分运算法则</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可微条件</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一元函数可微的充分必要条件是函数在该点处可导，且导函数在该点处连续。对于多元函数，可微性要求函数在该点处的偏导数都存在且连续。</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微分运算法则</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包括常数与函数的微分、有限个函数和与差的微分、函数乘积的微分、函数商的微分以及复合函数的微分等。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50654" cy="914400"/>
            <a:chOff x="454963" y="93878"/>
            <a:chExt cx="10650654"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10775"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微分与导数关系</a:t>
              </a:r>
            </a:p>
          </p:txBody>
        </p:sp>
      </p:grpSp>
      <p:sp>
        <p:nvSpPr>
          <p:cNvPr id="24" name="TextBox 24"/>
          <p:cNvSpPr txBox="1"/>
          <p:nvPr/>
        </p:nvSpPr>
        <p:spPr>
          <a:xfrm>
            <a:off x="970539" y="2375347"/>
            <a:ext cx="3888341" cy="3162649"/>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buFont typeface="Arial"/>
              <a:buChar char="•"/>
            </a:pPr>
            <a:r>
              <a:rPr lang="en-US" sz="1500">
                <a:solidFill>
                  <a:schemeClr val="dk1">
                    <a:alpha val="100000"/>
                  </a:schemeClr>
                </a:solidFill>
                <a:latin typeface="Microsoft Yahei"/>
                <a:ea typeface="Microsoft Yahei"/>
                <a:cs typeface="Microsoft Yahei"/>
              </a:rPr>
              <a:t>微分与导数的关系：函数的微分与导数之间存在密切的关系。在一元函数中，可导与可微等价，导数等于微分与自变量增量的商在增量趋于零时的极限。在多元函数中，可微性要求函数在该点处的偏导数都存在且连续，而函数在某一点处的偏导数存在并不能保证函数在该点处可微。</a:t>
            </a:r>
          </a:p>
        </p:txBody>
      </p:sp>
      <p:sp>
        <p:nvSpPr>
          <p:cNvPr id="25" name="AutoShape 25"/>
          <p:cNvSpPr/>
          <p:nvPr/>
        </p:nvSpPr>
        <p:spPr>
          <a:xfrm>
            <a:off x="8869284" y="1724456"/>
            <a:ext cx="1112806" cy="111128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9246951" y="2006396"/>
            <a:ext cx="355759" cy="488728"/>
            <a:chOff x="9246951" y="2006396"/>
            <a:chExt cx="355759" cy="488728"/>
          </a:xfrm>
        </p:grpSpPr>
        <p:sp>
          <p:nvSpPr>
            <p:cNvPr id="27" name="AutoShape 27"/>
            <p:cNvSpPr/>
            <p:nvPr/>
          </p:nvSpPr>
          <p:spPr>
            <a:xfrm>
              <a:off x="9249427" y="2006396"/>
              <a:ext cx="350996" cy="48872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9246951" y="2006396"/>
              <a:ext cx="355759" cy="488728"/>
            </a:xfrm>
            <a:custGeom>
              <a:rect l="l" t="t"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9" name="AutoShape 29"/>
          <p:cNvSpPr/>
          <p:nvPr/>
        </p:nvSpPr>
        <p:spPr>
          <a:xfrm>
            <a:off x="7154784" y="2168988"/>
            <a:ext cx="754094" cy="75409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8974059" y="4475657"/>
            <a:ext cx="942975" cy="93983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9253761" y="4762883"/>
            <a:ext cx="381952" cy="365379"/>
          </a:xfrm>
          <a:custGeom>
            <a:rect l="l" t="t"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705615" y="2719818"/>
            <a:ext cx="1655731" cy="165573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8050039" y="3166160"/>
            <a:ext cx="965549" cy="862584"/>
          </a:xfrm>
          <a:custGeom>
            <a:rect l="l" t="t"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888459" y="3223119"/>
            <a:ext cx="996982" cy="996982"/>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438790" y="3427907"/>
            <a:ext cx="941356" cy="93983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6" name="Group 36"/>
          <p:cNvGrpSpPr/>
          <p:nvPr/>
        </p:nvGrpSpPr>
        <p:grpSpPr>
          <a:xfrm>
            <a:off x="6726064" y="3627837"/>
            <a:ext cx="376047" cy="403289"/>
            <a:chOff x="6726064" y="3627837"/>
            <a:chExt cx="376047" cy="403289"/>
          </a:xfrm>
        </p:grpSpPr>
        <p:sp>
          <p:nvSpPr>
            <p:cNvPr id="37" name="AutoShape 37"/>
            <p:cNvSpPr/>
            <p:nvPr/>
          </p:nvSpPr>
          <p:spPr>
            <a:xfrm>
              <a:off x="6728064" y="3627837"/>
              <a:ext cx="374047" cy="403289"/>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6855318" y="3629837"/>
              <a:ext cx="246793" cy="278987"/>
            </a:xfrm>
            <a:custGeom>
              <a:rect l="l" t="t"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6726064" y="3753090"/>
              <a:ext cx="246793" cy="278035"/>
            </a:xfrm>
            <a:custGeom>
              <a:rect l="l" t="t"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0" name="AutoShape 40"/>
          <p:cNvSpPr/>
          <p:nvPr/>
        </p:nvSpPr>
        <p:spPr>
          <a:xfrm>
            <a:off x="7334997" y="4608940"/>
            <a:ext cx="1147763" cy="1147763"/>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1" name="Group 41"/>
          <p:cNvGrpSpPr/>
          <p:nvPr/>
        </p:nvGrpSpPr>
        <p:grpSpPr>
          <a:xfrm>
            <a:off x="7679450" y="4875395"/>
            <a:ext cx="458857" cy="474497"/>
            <a:chOff x="7679450" y="4875395"/>
            <a:chExt cx="458857" cy="474497"/>
          </a:xfrm>
        </p:grpSpPr>
        <p:sp>
          <p:nvSpPr>
            <p:cNvPr id="42" name="AutoShape 42"/>
            <p:cNvSpPr/>
            <p:nvPr/>
          </p:nvSpPr>
          <p:spPr>
            <a:xfrm>
              <a:off x="7805622" y="4875395"/>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7679450" y="5135348"/>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4" name="Freeform 44"/>
          <p:cNvSpPr/>
          <p:nvPr/>
        </p:nvSpPr>
        <p:spPr>
          <a:xfrm>
            <a:off x="10218660" y="3455593"/>
            <a:ext cx="412781" cy="412781"/>
          </a:xfrm>
          <a:custGeom>
            <a:rect l="l" t="t" r="r" b="b"/>
            <a:pathLst>
              <a:path w="20512" h="21600">
                <a:moveTo>
                  <a:pt x="13692" y="8626"/>
                </a:moveTo>
                <a:lnTo>
                  <a:pt x="12040" y="10330"/>
                </a:lnTo>
                <a:cubicBezTo>
                  <a:pt x="12133" y="10461"/>
                  <a:pt x="12223" y="10598"/>
                  <a:pt x="12309" y="10739"/>
                </a:cubicBezTo>
                <a:cubicBezTo>
                  <a:pt x="13857" y="13353"/>
                  <a:pt x="13057" y="16782"/>
                  <a:pt x="10523" y="18381"/>
                </a:cubicBezTo>
                <a:cubicBezTo>
                  <a:pt x="9676" y="18917"/>
                  <a:pt x="8707" y="19199"/>
                  <a:pt x="7721" y="19199"/>
                </a:cubicBezTo>
                <a:cubicBezTo>
                  <a:pt x="5825" y="19199"/>
                  <a:pt x="4105" y="18206"/>
                  <a:pt x="3118" y="16540"/>
                </a:cubicBezTo>
                <a:cubicBezTo>
                  <a:pt x="2367" y="15274"/>
                  <a:pt x="2141" y="13783"/>
                  <a:pt x="2477" y="12337"/>
                </a:cubicBezTo>
                <a:cubicBezTo>
                  <a:pt x="2815" y="10895"/>
                  <a:pt x="3674" y="9673"/>
                  <a:pt x="4902" y="8899"/>
                </a:cubicBezTo>
                <a:cubicBezTo>
                  <a:pt x="5751" y="8364"/>
                  <a:pt x="6720" y="8081"/>
                  <a:pt x="7707" y="8081"/>
                </a:cubicBezTo>
                <a:cubicBezTo>
                  <a:pt x="8723" y="8081"/>
                  <a:pt x="9686" y="8368"/>
                  <a:pt x="10517" y="8891"/>
                </a:cubicBezTo>
                <a:lnTo>
                  <a:pt x="9430" y="10070"/>
                </a:lnTo>
                <a:cubicBezTo>
                  <a:pt x="8906" y="9801"/>
                  <a:pt x="8322" y="9649"/>
                  <a:pt x="7711" y="9649"/>
                </a:cubicBezTo>
                <a:cubicBezTo>
                  <a:pt x="7000" y="9649"/>
                  <a:pt x="6303" y="9853"/>
                  <a:pt x="5695" y="10236"/>
                </a:cubicBezTo>
                <a:cubicBezTo>
                  <a:pt x="3875" y="11384"/>
                  <a:pt x="3302" y="13845"/>
                  <a:pt x="4414" y="15722"/>
                </a:cubicBezTo>
                <a:cubicBezTo>
                  <a:pt x="5123" y="16918"/>
                  <a:pt x="6358" y="17632"/>
                  <a:pt x="7715" y="17632"/>
                </a:cubicBezTo>
                <a:cubicBezTo>
                  <a:pt x="8425" y="17632"/>
                  <a:pt x="9122" y="17428"/>
                  <a:pt x="9730" y="17045"/>
                </a:cubicBezTo>
                <a:cubicBezTo>
                  <a:pt x="10611" y="16490"/>
                  <a:pt x="11230" y="15614"/>
                  <a:pt x="11471" y="14577"/>
                </a:cubicBezTo>
                <a:cubicBezTo>
                  <a:pt x="11713" y="13538"/>
                  <a:pt x="11550" y="12468"/>
                  <a:pt x="11010" y="11560"/>
                </a:cubicBezTo>
                <a:cubicBezTo>
                  <a:pt x="10991" y="11525"/>
                  <a:pt x="10967" y="11494"/>
                  <a:pt x="10946" y="11460"/>
                </a:cubicBezTo>
                <a:lnTo>
                  <a:pt x="8192" y="14304"/>
                </a:lnTo>
                <a:cubicBezTo>
                  <a:pt x="8116" y="14383"/>
                  <a:pt x="8016" y="14422"/>
                  <a:pt x="7917" y="14422"/>
                </a:cubicBezTo>
                <a:cubicBezTo>
                  <a:pt x="7819" y="14422"/>
                  <a:pt x="7718" y="14383"/>
                  <a:pt x="7644" y="14304"/>
                </a:cubicBezTo>
                <a:cubicBezTo>
                  <a:pt x="7490" y="14146"/>
                  <a:pt x="7490" y="13895"/>
                  <a:pt x="7644" y="13739"/>
                </a:cubicBezTo>
                <a:lnTo>
                  <a:pt x="17851" y="3203"/>
                </a:lnTo>
                <a:lnTo>
                  <a:pt x="17079" y="2942"/>
                </a:lnTo>
                <a:lnTo>
                  <a:pt x="15933" y="0"/>
                </a:lnTo>
                <a:lnTo>
                  <a:pt x="11871" y="4408"/>
                </a:lnTo>
                <a:lnTo>
                  <a:pt x="12605" y="6622"/>
                </a:lnTo>
                <a:lnTo>
                  <a:pt x="12142" y="7125"/>
                </a:lnTo>
                <a:cubicBezTo>
                  <a:pt x="10838" y="6182"/>
                  <a:pt x="9285" y="5680"/>
                  <a:pt x="7706" y="5680"/>
                </a:cubicBezTo>
                <a:cubicBezTo>
                  <a:pt x="6334" y="5680"/>
                  <a:pt x="4945" y="6058"/>
                  <a:pt x="3690" y="6850"/>
                </a:cubicBezTo>
                <a:cubicBezTo>
                  <a:pt x="56" y="9143"/>
                  <a:pt x="-1088" y="14042"/>
                  <a:pt x="1135" y="17791"/>
                </a:cubicBezTo>
                <a:cubicBezTo>
                  <a:pt x="2588" y="20245"/>
                  <a:pt x="5125" y="21600"/>
                  <a:pt x="7722" y="21600"/>
                </a:cubicBezTo>
                <a:cubicBezTo>
                  <a:pt x="9093" y="21600"/>
                  <a:pt x="10482" y="21221"/>
                  <a:pt x="11738" y="20430"/>
                </a:cubicBezTo>
                <a:cubicBezTo>
                  <a:pt x="15371" y="18135"/>
                  <a:pt x="16514" y="13237"/>
                  <a:pt x="14292" y="9487"/>
                </a:cubicBezTo>
                <a:cubicBezTo>
                  <a:pt x="14111" y="9179"/>
                  <a:pt x="13906" y="8898"/>
                  <a:pt x="13692" y="8626"/>
                </a:cubicBezTo>
                <a:moveTo>
                  <a:pt x="18676" y="3481"/>
                </a:moveTo>
                <a:lnTo>
                  <a:pt x="14381" y="7915"/>
                </a:lnTo>
                <a:lnTo>
                  <a:pt x="16451" y="8512"/>
                </a:lnTo>
                <a:lnTo>
                  <a:pt x="20512" y="4103"/>
                </a:lnTo>
                <a:lnTo>
                  <a:pt x="18676" y="348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5" name="Group 45"/>
          <p:cNvGrpSpPr/>
          <p:nvPr/>
        </p:nvGrpSpPr>
        <p:grpSpPr>
          <a:xfrm>
            <a:off x="7380145" y="2375347"/>
            <a:ext cx="272942" cy="241109"/>
            <a:chOff x="7380145" y="2375347"/>
            <a:chExt cx="272942" cy="241109"/>
          </a:xfrm>
        </p:grpSpPr>
        <p:sp>
          <p:nvSpPr>
            <p:cNvPr id="46" name="Freeform 46"/>
            <p:cNvSpPr/>
            <p:nvPr/>
          </p:nvSpPr>
          <p:spPr>
            <a:xfrm>
              <a:off x="7399265" y="2485735"/>
              <a:ext cx="233260" cy="130721"/>
            </a:xfrm>
            <a:custGeom>
              <a:rect l="l" t="t" r="r" b="b"/>
              <a:pathLst>
                <a:path w="21600" h="21600">
                  <a:moveTo>
                    <a:pt x="0" y="21600"/>
                  </a:moveTo>
                  <a:lnTo>
                    <a:pt x="21600" y="21600"/>
                  </a:lnTo>
                  <a:lnTo>
                    <a:pt x="108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7380145" y="2375347"/>
              <a:ext cx="272942" cy="161597"/>
            </a:xfrm>
            <a:custGeom>
              <a:rect l="l" t="t" r="r" b="b"/>
              <a:pathLst>
                <a:path w="21600" h="21600">
                  <a:moveTo>
                    <a:pt x="0" y="0"/>
                  </a:moveTo>
                  <a:lnTo>
                    <a:pt x="0" y="21600"/>
                  </a:lnTo>
                  <a:lnTo>
                    <a:pt x="5023" y="21600"/>
                  </a:lnTo>
                  <a:lnTo>
                    <a:pt x="6823" y="18190"/>
                  </a:lnTo>
                  <a:lnTo>
                    <a:pt x="2314" y="18190"/>
                  </a:lnTo>
                  <a:lnTo>
                    <a:pt x="2314" y="3410"/>
                  </a:lnTo>
                  <a:lnTo>
                    <a:pt x="19286" y="3410"/>
                  </a:lnTo>
                  <a:lnTo>
                    <a:pt x="19286" y="18190"/>
                  </a:lnTo>
                  <a:lnTo>
                    <a:pt x="14777" y="18190"/>
                  </a:lnTo>
                  <a:lnTo>
                    <a:pt x="16577" y="21600"/>
                  </a:lnTo>
                  <a:lnTo>
                    <a:pt x="21600" y="21600"/>
                  </a:lnTo>
                  <a:lnTo>
                    <a:pt x="216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8" name="AutoShape 48"/>
          <p:cNvSpPr/>
          <p:nvPr/>
        </p:nvSpPr>
        <p:spPr>
          <a:xfrm>
            <a:off x="1066267" y="2006396"/>
            <a:ext cx="1203412" cy="16168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高阶微分定义</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高阶微分是函数微分的推广，即函数在某点处的多次微分。对于一元函数，二阶微分表示函数图像在某一点处的切线的切线纵坐标的增量；对于多元函数，高阶微分涉及更多的偏导数和混合偏导数。</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高阶微分的几何意义与物理应用</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高阶微分在几何上表现为函数图像在某点处的曲率或弯曲程度。在物理学中，高阶微分常用于描述物体的加速度、振动等现象。此外，在经济学、工程学等领域中，高阶微分也有广泛的应用。</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高阶微分概念</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一元函数微分法</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导数的定义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导数描述了函数在某一点的变化率，即函数值随自变量变化的快慢程度。</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导数的计算方法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包括定义法、公式法、运算法则等。其中，定义法是最基本的方法，通过极限来计算函数在某一点的导数；公式法则是利用已知的导数公式来计算；运算法则则是通过四则运算、复合函数等运算法则来求导。</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导数概念及计算方法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三角函数</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$sin x$的导数为$cos x$，$cos x$的导数为$-sin x$等。</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对数函数</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$ln x$的导数为$frac{1}{x}$，$log_a x$的导数为$frac{1}{xln a}$。</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指数函数</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$e^x$的导数为$e^x$，$a^x$的导数为$a^xln a$。</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常数函数</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导数为0。</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幂函数</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$x^n$的导数为$nx^{n-1}$。</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基本初等函数导数公式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470003" y="1095611"/>
            <a:ext cx="5251994" cy="5251994"/>
          </a:xfrm>
          <a:prstGeom prst="ellipse">
            <a:avLst/>
          </a:prstGeom>
          <a:gradFill>
            <a:gsLst>
              <a:gs pos="0">
                <a:schemeClr val="accent2">
                  <a:alpha val="40000"/>
                  <a:lumMod val="60000"/>
                  <a:lumOff val="40000"/>
                </a:schemeClr>
              </a:gs>
              <a:gs pos="100000">
                <a:schemeClr val="accent2">
                  <a:alpha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637982" y="1263590"/>
            <a:ext cx="4916037" cy="4916037"/>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282803" y="1908411"/>
            <a:ext cx="3626394" cy="362639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6699" r="16699"/>
          <a:stretch>
            <a:fillRect/>
          </a:stretch>
        </p:blipFill>
        <p:spPr>
          <a:xfrm>
            <a:off x="4796012" y="2421620"/>
            <a:ext cx="2599976" cy="2599976"/>
          </a:xfrm>
          <a:prstGeom prst="ellipse">
            <a:avLst/>
          </a:prstGeom>
        </p:spPr>
      </p:pic>
      <p:sp>
        <p:nvSpPr>
          <p:cNvPr id="6" name="AutoShape 6"/>
          <p:cNvSpPr/>
          <p:nvPr/>
        </p:nvSpPr>
        <p:spPr>
          <a:xfrm>
            <a:off x="7568742" y="1485755"/>
            <a:ext cx="845312" cy="8453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150292" y="3006344"/>
            <a:ext cx="845312" cy="8453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641893" y="4903343"/>
            <a:ext cx="845312" cy="8453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7725002" y="1690784"/>
            <a:ext cx="532790" cy="435254"/>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3382144" y="3262579"/>
            <a:ext cx="381610" cy="381610"/>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866091" y="5133975"/>
            <a:ext cx="396240" cy="384048"/>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39110" y="317235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复合函数求导法则</a:t>
            </a:r>
          </a:p>
        </p:txBody>
      </p:sp>
      <p:sp>
        <p:nvSpPr>
          <p:cNvPr id="13" name="TextBox 13"/>
          <p:cNvSpPr txBox="1"/>
          <p:nvPr/>
        </p:nvSpPr>
        <p:spPr>
          <a:xfrm>
            <a:off x="9146662" y="1612351"/>
            <a:ext cx="222741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对于方程$F(x,y)=0$确定的隐函数$y=y(x)$，其导数可以通过对方程两边关于$x$求导得到。</a:t>
            </a:r>
          </a:p>
        </p:txBody>
      </p:sp>
      <p:sp>
        <p:nvSpPr>
          <p:cNvPr id="14" name="TextBox 14"/>
          <p:cNvSpPr txBox="1"/>
          <p:nvPr/>
        </p:nvSpPr>
        <p:spPr>
          <a:xfrm>
            <a:off x="9146662" y="1063099"/>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隐函数求导法则</a:t>
            </a:r>
          </a:p>
        </p:txBody>
      </p:sp>
      <p:sp>
        <p:nvSpPr>
          <p:cNvPr id="15" name="TextBox 15"/>
          <p:cNvSpPr txBox="1"/>
          <p:nvPr/>
        </p:nvSpPr>
        <p:spPr>
          <a:xfrm>
            <a:off x="9146662" y="397721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反函数求导法则</a:t>
            </a:r>
          </a:p>
        </p:txBody>
      </p:sp>
      <p:sp>
        <p:nvSpPr>
          <p:cNvPr id="16" name="TextBox 16"/>
          <p:cNvSpPr txBox="1"/>
          <p:nvPr/>
        </p:nvSpPr>
        <p:spPr>
          <a:xfrm>
            <a:off x="9146662" y="4535996"/>
            <a:ext cx="222741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如果函数$y=f(x)$在某区间内单调、可导且$f'(x)neq 0$，则它的反函数$x=g(y)$在对应区间内也可导，且$frac{dx}{dy}=frac{1}{frac{dy}{dx}}$。</a:t>
            </a:r>
          </a:p>
        </p:txBody>
      </p:sp>
      <p:sp>
        <p:nvSpPr>
          <p:cNvPr id="17" name="TextBox 17"/>
          <p:cNvSpPr txBox="1"/>
          <p:nvPr/>
        </p:nvSpPr>
        <p:spPr>
          <a:xfrm>
            <a:off x="539110" y="3796745"/>
            <a:ext cx="222741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设$y=f(u)$，$u=g(x)$，则复合函数$y=f[g(x)]$的导数为$frac{dy}{dx}=frac{dy}{du}cdotfrac{du}{dx}$。</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复合函数、隐函数和反函数求导法则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设函数$y=f(x)$由参数方程$x=varphi(t)$，$y=psi(t)$确定，则$frac{dy}{dx}=frac{psi'(t)}{varphi'(t)}$。这里，$varphi'(t)$和$psi'(t)$分别是$varphi(t)$和$psi(t)$关于$t$的导数。</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参数方程确定的函数的导数</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当参数方程中的函数$varphi(t)$和$psi(t)$都可导，且$varphi'(t)neq 0$时，可以使用上述公式计算导数。同时，要注意参数$t$的取值范围应使得$varphi'(t)$和$psi'(t)$都存在。</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注意参数方程求导的适用范围</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参数方程确定函数求导方法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多元函数微分法</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1875" r="21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偏导数的几何意义</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偏导数表示多元函数在某一点处沿某一坐标轴方向的变化率。</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偏导数定义</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多元函数对其中一个自变量的偏导数，就是把其他自变量看作常数时，该自变量的变化率。</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偏导数计算方法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对多元函数中的某一个自变量求偏导，将其余自变量视为常数，运用一元函数求导法则进行计算。</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偏导数概念及计算方法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全微分定义</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多元函数在一点处的全微分，是该函数在该点附近的变化量的线性部分。</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全微分计算方法</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根据全微分公式，将多元函数在各自变量处的偏导数乘以自变量的增量，再求和。</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全微分的几何意义</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全微分表示多元函数在某一点附近的变化量的近似值。</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全微分概念及计算方法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链式法则</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若多元复合函数的内层函数和外层函数均可导，则该复合函数也可导，且其导数等于外层函数对内层函数各个自变量的偏导数与内层函数对应自变量的导数的乘积之和。</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多元复合函数的高阶偏导数</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对于多元复合函数的高阶偏导数，需要运用链式法则和多元函数的求导法则进行逐步计算。</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多元复合函数求导法则</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https://d.book118.com/797133165151006043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2024-09-17T20:39:24.094</cp:lastPrinted>
  <dcterms:created xsi:type="dcterms:W3CDTF">2024-09-17T12:39:24Z</dcterms:created>
  <dcterms:modified xsi:type="dcterms:W3CDTF">2024-09-17T12:39:26Z</dcterms:modified>
</cp:coreProperties>
</file>