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2" r:id="rId33"/>
  </p:sldIdLst>
  <p:sldSz cx="12192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tags" Target="tags/tag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CFCC3BD-4075-482B-8FCA-43B8F53DD05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1" name="PlaceHolder 1"/>
          <p:cNvSpPr>
            <a:spLocks noGrp="1"/>
          </p:cNvSpPr>
          <p:nvPr>
            <p:ph type="sldImg"/>
          </p:nvPr>
        </p:nvSpPr>
        <p:spPr>
          <a:xfrm>
            <a:off x="685800" y="1143000"/>
            <a:ext cx="5486040" cy="3085920"/>
          </a:xfrm>
          <a:prstGeom prst="rect">
            <a:avLst/>
          </a:prstGeom>
          <a:ln w="0">
            <a:noFill/>
          </a:ln>
        </p:spPr>
      </p:sp>
      <p:sp>
        <p:nvSpPr>
          <p:cNvPr id="43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4" name="PlaceHolder 1"/>
          <p:cNvSpPr>
            <a:spLocks noGrp="1"/>
          </p:cNvSpPr>
          <p:nvPr>
            <p:ph type="sldImg"/>
          </p:nvPr>
        </p:nvSpPr>
        <p:spPr>
          <a:xfrm>
            <a:off x="685800" y="1143000"/>
            <a:ext cx="5486040" cy="3085920"/>
          </a:xfrm>
          <a:prstGeom prst="rect">
            <a:avLst/>
          </a:prstGeom>
          <a:ln w="0">
            <a:noFill/>
          </a:ln>
        </p:spPr>
      </p:sp>
      <p:sp>
        <p:nvSpPr>
          <p:cNvPr id="43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7" name="PlaceHolder 1"/>
          <p:cNvSpPr>
            <a:spLocks noGrp="1"/>
          </p:cNvSpPr>
          <p:nvPr>
            <p:ph type="sldImg"/>
          </p:nvPr>
        </p:nvSpPr>
        <p:spPr>
          <a:xfrm>
            <a:off x="685800" y="1143000"/>
            <a:ext cx="5486040" cy="3085920"/>
          </a:xfrm>
          <a:prstGeom prst="rect">
            <a:avLst/>
          </a:prstGeom>
          <a:ln w="0">
            <a:noFill/>
          </a:ln>
        </p:spPr>
      </p:sp>
      <p:sp>
        <p:nvSpPr>
          <p:cNvPr id="43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 name="PlaceHolder 1"/>
          <p:cNvSpPr>
            <a:spLocks noGrp="1"/>
          </p:cNvSpPr>
          <p:nvPr>
            <p:ph type="sldImg"/>
          </p:nvPr>
        </p:nvSpPr>
        <p:spPr>
          <a:xfrm>
            <a:off x="685800" y="1143000"/>
            <a:ext cx="5486040" cy="3085920"/>
          </a:xfrm>
          <a:prstGeom prst="rect">
            <a:avLst/>
          </a:prstGeom>
          <a:ln w="0">
            <a:noFill/>
          </a:ln>
        </p:spPr>
      </p:sp>
      <p:sp>
        <p:nvSpPr>
          <p:cNvPr id="44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3" name="PlaceHolder 1"/>
          <p:cNvSpPr>
            <a:spLocks noGrp="1"/>
          </p:cNvSpPr>
          <p:nvPr>
            <p:ph type="sldImg"/>
          </p:nvPr>
        </p:nvSpPr>
        <p:spPr>
          <a:xfrm>
            <a:off x="685800" y="1143000"/>
            <a:ext cx="5486040" cy="3085920"/>
          </a:xfrm>
          <a:prstGeom prst="rect">
            <a:avLst/>
          </a:prstGeom>
          <a:ln w="0">
            <a:noFill/>
          </a:ln>
        </p:spPr>
      </p:sp>
      <p:sp>
        <p:nvSpPr>
          <p:cNvPr id="44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6" name="PlaceHolder 1"/>
          <p:cNvSpPr>
            <a:spLocks noGrp="1"/>
          </p:cNvSpPr>
          <p:nvPr>
            <p:ph type="sldImg"/>
          </p:nvPr>
        </p:nvSpPr>
        <p:spPr>
          <a:xfrm>
            <a:off x="685800" y="1143000"/>
            <a:ext cx="5486040" cy="3085920"/>
          </a:xfrm>
          <a:prstGeom prst="rect">
            <a:avLst/>
          </a:prstGeom>
          <a:ln w="0">
            <a:noFill/>
          </a:ln>
        </p:spPr>
      </p:sp>
      <p:sp>
        <p:nvSpPr>
          <p:cNvPr id="44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9" name="PlaceHolder 1"/>
          <p:cNvSpPr>
            <a:spLocks noGrp="1"/>
          </p:cNvSpPr>
          <p:nvPr>
            <p:ph type="sldImg"/>
          </p:nvPr>
        </p:nvSpPr>
        <p:spPr>
          <a:xfrm>
            <a:off x="685800" y="1143000"/>
            <a:ext cx="5486040" cy="3085920"/>
          </a:xfrm>
          <a:prstGeom prst="rect">
            <a:avLst/>
          </a:prstGeom>
          <a:ln w="0">
            <a:noFill/>
          </a:ln>
        </p:spPr>
      </p:sp>
      <p:sp>
        <p:nvSpPr>
          <p:cNvPr id="45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2" name="PlaceHolder 1"/>
          <p:cNvSpPr>
            <a:spLocks noGrp="1"/>
          </p:cNvSpPr>
          <p:nvPr>
            <p:ph type="sldImg"/>
          </p:nvPr>
        </p:nvSpPr>
        <p:spPr>
          <a:xfrm>
            <a:off x="685800" y="1143000"/>
            <a:ext cx="5486040" cy="3085920"/>
          </a:xfrm>
          <a:prstGeom prst="rect">
            <a:avLst/>
          </a:prstGeom>
          <a:ln w="0">
            <a:noFill/>
          </a:ln>
        </p:spPr>
      </p:sp>
      <p:sp>
        <p:nvSpPr>
          <p:cNvPr id="45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5" name="PlaceHolder 1"/>
          <p:cNvSpPr>
            <a:spLocks noGrp="1"/>
          </p:cNvSpPr>
          <p:nvPr>
            <p:ph type="sldImg"/>
          </p:nvPr>
        </p:nvSpPr>
        <p:spPr>
          <a:xfrm>
            <a:off x="685800" y="1143000"/>
            <a:ext cx="5486040" cy="3085920"/>
          </a:xfrm>
          <a:prstGeom prst="rect">
            <a:avLst/>
          </a:prstGeom>
          <a:ln w="0">
            <a:noFill/>
          </a:ln>
        </p:spPr>
      </p:sp>
      <p:sp>
        <p:nvSpPr>
          <p:cNvPr id="456"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7"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8" name="PlaceHolder 1"/>
          <p:cNvSpPr>
            <a:spLocks noGrp="1"/>
          </p:cNvSpPr>
          <p:nvPr>
            <p:ph type="sldImg"/>
          </p:nvPr>
        </p:nvSpPr>
        <p:spPr>
          <a:xfrm>
            <a:off x="685800" y="1143000"/>
            <a:ext cx="5486040" cy="3085920"/>
          </a:xfrm>
          <a:prstGeom prst="rect">
            <a:avLst/>
          </a:prstGeom>
          <a:ln w="0">
            <a:noFill/>
          </a:ln>
        </p:spPr>
      </p:sp>
      <p:sp>
        <p:nvSpPr>
          <p:cNvPr id="459" name="PlaceHolder 2"/>
          <p:cNvSpPr>
            <a:spLocks noGrp="1"/>
          </p:cNvSpPr>
          <p:nvPr>
            <p:ph type="body" idx="47"/>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0" name="PlaceHolder 3"/>
          <p:cNvSpPr>
            <a:spLocks noGrp="1"/>
          </p:cNvSpPr>
          <p:nvPr>
            <p:ph type="sldNum" idx="4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C9E701-FA7A-4A02-BE27-D0D5658377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E3361-13CB-4F63-978F-5F0C8DD08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C92265-4953-41C5-8F8C-D25616B10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701F12-A32F-4BFF-B7F6-F79B56C1CF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F59346-F992-49B4-B988-EAC0E66293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846D26-CFB7-42E3-A9C7-1D286ED51F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73C06C-1BAA-4B2C-B95C-C5E8DB98E9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3446CF-16F4-4E9F-BAE8-5D00EA0FA5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753E8A-F2DB-445B-B6D1-5FCA72BFA0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C6676-D380-4BAE-AB8A-05AA18ACEB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B7DA36-6C0F-44B4-9C20-1F01BF51B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5FF4A88-F40F-4972-866D-1E8498FD7EB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B2655C1-FACF-4F8D-B7C8-71354C2B2B9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5.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3.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5.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36105042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建筑设计的前瞻性理念与创意实践</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前瞻性建筑设计理念</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创意实践案例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实践探讨与行业发展</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社会责任与建筑设计</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7</a:t>
            </a:r>
            <a:r>
              <a:rPr lang="zh-CN" sz="2400" b="0" strike="noStrike" spc="-1">
                <a:solidFill>
                  <a:schemeClr val="accent1"/>
                </a:solidFill>
                <a:latin typeface="微软雅黑"/>
                <a:ea typeface="微软雅黑"/>
              </a:rPr>
              <a:t>章  设计前瞻</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8</a:t>
            </a:r>
            <a:r>
              <a:rPr lang="zh-CN" sz="2400" b="0" strike="noStrike" spc="-1">
                <a:solidFill>
                  <a:schemeClr val="accent1"/>
                </a:solidFill>
                <a:latin typeface="微软雅黑"/>
                <a:ea typeface="微软雅黑"/>
              </a:rPr>
              <a:t>章  参考文献</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9</a:t>
            </a:r>
            <a:r>
              <a:rPr lang="zh-CN" sz="2400" b="0" strike="noStrike" spc="-1">
                <a:solidFill>
                  <a:schemeClr val="accent1"/>
                </a:solidFill>
                <a:latin typeface="微软雅黑"/>
                <a:ea typeface="微软雅黑"/>
              </a:rPr>
              <a:t>章  建筑设计的前瞻性理念与创意实践</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建筑设计的重要性</a:t>
            </a:r>
            <a:endParaRPr lang="en-US" sz="3600" b="0" strike="noStrike" spc="-1">
              <a:solidFill>
                <a:schemeClr val="dk1"/>
              </a:solidFill>
              <a:latin typeface="Arial"/>
            </a:endParaRPr>
          </a:p>
        </p:txBody>
      </p:sp>
      <p:sp>
        <p:nvSpPr>
          <p:cNvPr id="81"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塑造建筑的多重属性</a:t>
            </a:r>
            <a:endParaRPr lang="en-US" sz="1400" b="0" strike="noStrike" spc="-1">
              <a:solidFill>
                <a:srgbClr val="000000"/>
              </a:solidFill>
              <a:latin typeface="Arial"/>
            </a:endParaRPr>
          </a:p>
        </p:txBody>
      </p:sp>
      <p:sp>
        <p:nvSpPr>
          <p:cNvPr id="82"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功能性与美学</a:t>
            </a:r>
            <a:endParaRPr lang="en-US" sz="1800" b="0" strike="noStrike" spc="-1">
              <a:solidFill>
                <a:srgbClr val="000000"/>
              </a:solidFill>
              <a:latin typeface="Arial"/>
            </a:endParaRPr>
          </a:p>
        </p:txBody>
      </p:sp>
      <p:sp>
        <p:nvSpPr>
          <p:cNvPr id="83"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影响人们的生活体验</a:t>
            </a:r>
            <a:endParaRPr lang="en-US" sz="1400" b="0" strike="noStrike" spc="-1">
              <a:solidFill>
                <a:srgbClr val="000000"/>
              </a:solidFill>
              <a:latin typeface="Arial"/>
            </a:endParaRPr>
          </a:p>
        </p:txBody>
      </p:sp>
      <p:sp>
        <p:nvSpPr>
          <p:cNvPr id="84"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城市风貌</a:t>
            </a:r>
            <a:endParaRPr lang="en-US" sz="1800" b="0" strike="noStrike" spc="-1">
              <a:solidFill>
                <a:srgbClr val="000000"/>
              </a:solidFill>
              <a:latin typeface="Arial"/>
            </a:endParaRPr>
          </a:p>
        </p:txBody>
      </p:sp>
      <p:sp>
        <p:nvSpPr>
          <p:cNvPr id="85"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引领行业发展的动力</a:t>
            </a:r>
            <a:endParaRPr lang="en-US" sz="1400" b="0" strike="noStrike" spc="-1">
              <a:solidFill>
                <a:srgbClr val="000000"/>
              </a:solidFill>
              <a:latin typeface="Arial"/>
            </a:endParaRPr>
          </a:p>
        </p:txBody>
      </p:sp>
      <p:sp>
        <p:nvSpPr>
          <p:cNvPr id="86"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社会进步</a:t>
            </a:r>
            <a:endParaRPr lang="en-US" sz="1800" b="0" strike="noStrike" spc="-1">
              <a:solidFill>
                <a:srgbClr val="000000"/>
              </a:solidFill>
              <a:latin typeface="Arial"/>
            </a:endParaRPr>
          </a:p>
        </p:txBody>
      </p:sp>
      <p:sp>
        <p:nvSpPr>
          <p:cNvPr id="87"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88"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建筑设计的发展历程</a:t>
            </a:r>
            <a:endParaRPr lang="en-US" sz="3600" b="0" strike="noStrike" spc="-1">
              <a:solidFill>
                <a:schemeClr val="dk1"/>
              </a:solidFill>
              <a:latin typeface="Arial"/>
            </a:endParaRPr>
          </a:p>
        </p:txBody>
      </p:sp>
      <p:sp>
        <p:nvSpPr>
          <p:cNvPr id="90"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建筑设计从传统到现代经历了漫长的历程，不断融合新的技术和理念，创新不断。当今建筑设计更关注可持续性和智能化，不断探索新的可能性。</a:t>
            </a:r>
            <a:endParaRPr lang="en-US" sz="16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当代建筑设计的挑战</a:t>
            </a:r>
            <a:endParaRPr lang="en-US" sz="2200" b="0" strike="noStrike" spc="-1">
              <a:solidFill>
                <a:srgbClr val="000000"/>
              </a:solidFill>
              <a:latin typeface="Arial"/>
            </a:endParaRPr>
          </a:p>
        </p:txBody>
      </p:sp>
      <p:sp>
        <p:nvSpPr>
          <p:cNvPr id="9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建筑设计面临着人口增长、资源紧缺、环境污染等挑战。前瞻性的建筑设计需要面对这些挑战，提出创新解决方案，结合艺术、科技和环境保护等因素，实现建筑设计的全面发展。</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本章小结</a:t>
            </a:r>
            <a:endParaRPr lang="en-US" sz="3600" b="0" strike="noStrike" spc="-1">
              <a:solidFill>
                <a:schemeClr val="dk1"/>
              </a:solidFill>
              <a:latin typeface="Arial"/>
            </a:endParaRPr>
          </a:p>
        </p:txBody>
      </p:sp>
      <p:sp>
        <p:nvSpPr>
          <p:cNvPr id="9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功能性与美学</a:t>
            </a:r>
            <a:endParaRPr lang="en-US" sz="1400" b="0" strike="noStrike" spc="-1">
              <a:solidFill>
                <a:srgbClr val="000000"/>
              </a:solidFill>
              <a:latin typeface="Arial"/>
            </a:endParaRPr>
          </a:p>
        </p:txBody>
      </p:sp>
      <p:sp>
        <p:nvSpPr>
          <p:cNvPr id="9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建筑设计重要性</a:t>
            </a:r>
            <a:endParaRPr lang="en-US" sz="1800" b="0" strike="noStrike" spc="-1">
              <a:solidFill>
                <a:srgbClr val="000000"/>
              </a:solidFill>
              <a:latin typeface="Arial"/>
            </a:endParaRPr>
          </a:p>
        </p:txBody>
      </p:sp>
      <p:sp>
        <p:nvSpPr>
          <p:cNvPr id="9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传统到现代</a:t>
            </a:r>
            <a:endParaRPr lang="en-US" sz="1400" b="0" strike="noStrike" spc="-1">
              <a:solidFill>
                <a:srgbClr val="000000"/>
              </a:solidFill>
              <a:latin typeface="Arial"/>
            </a:endParaRPr>
          </a:p>
        </p:txBody>
      </p:sp>
      <p:sp>
        <p:nvSpPr>
          <p:cNvPr id="9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建筑设计发展历程</a:t>
            </a:r>
            <a:endParaRPr lang="en-US" sz="1800" b="0" strike="noStrike" spc="-1">
              <a:solidFill>
                <a:srgbClr val="000000"/>
              </a:solidFill>
              <a:latin typeface="Arial"/>
            </a:endParaRPr>
          </a:p>
        </p:txBody>
      </p:sp>
      <p:sp>
        <p:nvSpPr>
          <p:cNvPr id="10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人口增长、资源紧缺</a:t>
            </a:r>
            <a:endParaRPr lang="en-US" sz="1400" b="0" strike="noStrike" spc="-1">
              <a:solidFill>
                <a:srgbClr val="000000"/>
              </a:solidFill>
              <a:latin typeface="Arial"/>
            </a:endParaRPr>
          </a:p>
        </p:txBody>
      </p:sp>
      <p:sp>
        <p:nvSpPr>
          <p:cNvPr id="10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当代建筑设计挑战</a:t>
            </a:r>
            <a:endParaRPr lang="en-US" sz="1800" b="0" strike="noStrike" spc="-1">
              <a:solidFill>
                <a:srgbClr val="000000"/>
              </a:solidFill>
              <a:latin typeface="Arial"/>
            </a:endParaRPr>
          </a:p>
        </p:txBody>
      </p:sp>
      <p:sp>
        <p:nvSpPr>
          <p:cNvPr id="10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前瞻性建筑设计理念</a:t>
            </a:r>
            <a:endParaRPr lang="en-US" sz="3600" b="0" strike="noStrike" spc="-1">
              <a:solidFill>
                <a:schemeClr val="dk1"/>
              </a:solidFill>
              <a:latin typeface="Arial"/>
            </a:endParaRPr>
          </a:p>
        </p:txBody>
      </p:sp>
      <p:sp>
        <p:nvSpPr>
          <p:cNvPr id="1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融合人文关怀与科技创新</a:t>
            </a:r>
            <a:endParaRPr lang="en-US" sz="3600" b="0" strike="noStrike" spc="-1">
              <a:solidFill>
                <a:schemeClr val="dk1"/>
              </a:solidFill>
              <a:latin typeface="Arial"/>
            </a:endParaRPr>
          </a:p>
        </p:txBody>
      </p:sp>
      <p:sp>
        <p:nvSpPr>
          <p:cNvPr id="10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传达人文关怀</a:t>
            </a:r>
            <a:endParaRPr lang="en-US" sz="1400" b="0" strike="noStrike" spc="-1">
              <a:solidFill>
                <a:srgbClr val="000000"/>
              </a:solidFill>
              <a:latin typeface="Arial"/>
            </a:endParaRPr>
          </a:p>
        </p:txBody>
      </p:sp>
      <p:sp>
        <p:nvSpPr>
          <p:cNvPr id="10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人类需求和情感</a:t>
            </a:r>
            <a:endParaRPr lang="en-US" sz="2000" b="0" strike="noStrike" spc="-1">
              <a:solidFill>
                <a:srgbClr val="000000"/>
              </a:solidFill>
              <a:latin typeface="Arial"/>
            </a:endParaRPr>
          </a:p>
        </p:txBody>
      </p:sp>
      <p:sp>
        <p:nvSpPr>
          <p:cNvPr id="11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人文关怀与科技创新的融合</a:t>
            </a:r>
            <a:endParaRPr lang="en-US" sz="1400" b="0" strike="noStrike" spc="-1">
              <a:solidFill>
                <a:srgbClr val="000000"/>
              </a:solidFill>
              <a:latin typeface="Arial"/>
            </a:endParaRPr>
          </a:p>
        </p:txBody>
      </p:sp>
      <p:sp>
        <p:nvSpPr>
          <p:cNvPr id="11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未来趋势</a:t>
            </a:r>
            <a:endParaRPr lang="en-US" sz="2000" b="0" strike="noStrike" spc="-1">
              <a:solidFill>
                <a:srgbClr val="000000"/>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实现建筑设计的智能化和可持续性</a:t>
            </a:r>
            <a:endParaRPr lang="en-US" sz="1400" b="0" strike="noStrike" spc="-1">
              <a:solidFill>
                <a:srgbClr val="000000"/>
              </a:solidFill>
              <a:latin typeface="Arial"/>
            </a:endParaRPr>
          </a:p>
        </p:txBody>
      </p:sp>
      <p:sp>
        <p:nvSpPr>
          <p:cNvPr id="11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科技创新</a:t>
            </a:r>
            <a:endParaRPr lang="en-US" sz="20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现代思潮</a:t>
            </a:r>
            <a:endParaRPr lang="en-US" sz="1800" b="0" strike="noStrike" spc="-1">
              <a:solidFill>
                <a:srgbClr val="000000"/>
              </a:solidFill>
              <a:latin typeface="Arial"/>
            </a:endParaRPr>
          </a:p>
        </p:txBody>
      </p:sp>
      <p:sp>
        <p:nvSpPr>
          <p:cNvPr id="119"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现代思潮与传统文化相碰撞</a:t>
            </a:r>
            <a:endParaRPr lang="en-US" sz="1200" b="0" strike="noStrike" spc="-1">
              <a:solidFill>
                <a:srgbClr val="000000"/>
              </a:solidFill>
              <a:latin typeface="Arial"/>
            </a:endParaRPr>
          </a:p>
        </p:txBody>
      </p:sp>
      <p:sp>
        <p:nvSpPr>
          <p:cNvPr id="12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多元文化元素</a:t>
            </a:r>
            <a:endParaRPr lang="en-US" sz="1800" b="0" strike="noStrike" spc="-1">
              <a:solidFill>
                <a:srgbClr val="000000"/>
              </a:solidFill>
              <a:latin typeface="Arial"/>
            </a:endParaRPr>
          </a:p>
        </p:txBody>
      </p:sp>
      <p:sp>
        <p:nvSpPr>
          <p:cNvPr id="122"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利用多元文化元素创造独特气质</a:t>
            </a:r>
            <a:endParaRPr lang="en-US" sz="1200" b="0" strike="noStrike" spc="-1">
              <a:solidFill>
                <a:srgbClr val="000000"/>
              </a:solidFill>
              <a:latin typeface="Arial"/>
            </a:endParaRPr>
          </a:p>
        </p:txBody>
      </p:sp>
      <p:sp>
        <p:nvSpPr>
          <p:cNvPr id="12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创意碰撞</a:t>
            </a:r>
            <a:endParaRPr lang="en-US" sz="1800" b="0" strike="noStrike" spc="-1">
              <a:solidFill>
                <a:srgbClr val="000000"/>
              </a:solidFill>
              <a:latin typeface="Arial"/>
            </a:endParaRPr>
          </a:p>
        </p:txBody>
      </p:sp>
      <p:sp>
        <p:nvSpPr>
          <p:cNvPr id="125"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创意碰撞为建筑设计注入新活力</a:t>
            </a:r>
            <a:endParaRPr lang="en-US" sz="1200" b="0" strike="noStrike" spc="-1">
              <a:solidFill>
                <a:srgbClr val="000000"/>
              </a:solidFill>
              <a:latin typeface="Arial"/>
            </a:endParaRPr>
          </a:p>
        </p:txBody>
      </p:sp>
      <p:sp>
        <p:nvSpPr>
          <p:cNvPr id="1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多元文化融合与创意碰撞</a:t>
            </a:r>
            <a:endParaRPr lang="en-US" sz="3600" b="0" strike="noStrike" spc="-1">
              <a:solidFill>
                <a:schemeClr val="dk1"/>
              </a:solidFill>
              <a:latin typeface="Arial"/>
            </a:endParaRPr>
          </a:p>
        </p:txBody>
      </p:sp>
      <p:sp>
        <p:nvSpPr>
          <p:cNvPr id="12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文化传统</a:t>
            </a:r>
            <a:endParaRPr lang="en-US" sz="1800" b="0" strike="noStrike" spc="-1">
              <a:solidFill>
                <a:srgbClr val="000000"/>
              </a:solidFill>
              <a:latin typeface="Arial"/>
            </a:endParaRPr>
          </a:p>
        </p:txBody>
      </p:sp>
      <p:sp>
        <p:nvSpPr>
          <p:cNvPr id="129"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各地文化传统在建筑设计中相互融合</a:t>
            </a:r>
            <a:endParaRPr lang="en-US" sz="1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可持续发展与环境保护</a:t>
            </a:r>
            <a:endParaRPr lang="en-US" sz="3600" b="0" strike="noStrike" spc="-1">
              <a:solidFill>
                <a:schemeClr val="dk1"/>
              </a:solidFill>
              <a:latin typeface="Arial"/>
            </a:endParaRPr>
          </a:p>
        </p:txBody>
      </p:sp>
      <p:sp>
        <p:nvSpPr>
          <p:cNvPr id="131"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建筑设计需注重环保和可持续性</a:t>
            </a:r>
            <a:endParaRPr lang="en-US" sz="1400" b="0" strike="noStrike" spc="-1">
              <a:solidFill>
                <a:srgbClr val="000000"/>
              </a:solidFill>
              <a:latin typeface="Arial"/>
            </a:endParaRPr>
          </a:p>
        </p:txBody>
      </p:sp>
      <p:sp>
        <p:nvSpPr>
          <p:cNvPr id="132"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可持续发展</a:t>
            </a:r>
            <a:endParaRPr lang="en-US" sz="1800" b="0" strike="noStrike" spc="-1">
              <a:solidFill>
                <a:srgbClr val="000000"/>
              </a:solidFill>
              <a:latin typeface="Arial"/>
            </a:endParaRPr>
          </a:p>
        </p:txBody>
      </p:sp>
      <p:sp>
        <p:nvSpPr>
          <p:cNvPr id="133"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采用节能材料和技术减少环境影响</a:t>
            </a:r>
            <a:endParaRPr lang="en-US" sz="1400" b="0" strike="noStrike" spc="-1">
              <a:solidFill>
                <a:srgbClr val="000000"/>
              </a:solidFill>
              <a:latin typeface="Arial"/>
            </a:endParaRPr>
          </a:p>
        </p:txBody>
      </p:sp>
      <p:sp>
        <p:nvSpPr>
          <p:cNvPr id="134"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节能环保</a:t>
            </a:r>
            <a:endParaRPr lang="en-US" sz="1800" b="0" strike="noStrike" spc="-1">
              <a:solidFill>
                <a:srgbClr val="000000"/>
              </a:solidFill>
              <a:latin typeface="Arial"/>
            </a:endParaRPr>
          </a:p>
        </p:txBody>
      </p:sp>
      <p:sp>
        <p:nvSpPr>
          <p:cNvPr id="135"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倡导绿色建筑理念实现和谐共生</a:t>
            </a:r>
            <a:endParaRPr lang="en-US" sz="1400" b="0" strike="noStrike" spc="-1">
              <a:solidFill>
                <a:srgbClr val="000000"/>
              </a:solidFill>
              <a:latin typeface="Arial"/>
            </a:endParaRPr>
          </a:p>
        </p:txBody>
      </p:sp>
      <p:sp>
        <p:nvSpPr>
          <p:cNvPr id="136"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绿色建筑</a:t>
            </a:r>
            <a:endParaRPr lang="en-US" sz="1800" b="0" strike="noStrike" spc="-1">
              <a:solidFill>
                <a:srgbClr val="000000"/>
              </a:solidFill>
              <a:latin typeface="Arial"/>
            </a:endParaRPr>
          </a:p>
        </p:txBody>
      </p:sp>
      <p:sp>
        <p:nvSpPr>
          <p:cNvPr id="137"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8"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利用数字化技术与数据分析</a:t>
            </a:r>
            <a:endParaRPr lang="en-US" sz="2200" b="0" strike="noStrike" spc="-1">
              <a:solidFill>
                <a:srgbClr val="000000"/>
              </a:solidFill>
              <a:latin typeface="Arial"/>
            </a:endParaRPr>
          </a:p>
        </p:txBody>
      </p:sp>
      <p:sp>
        <p:nvSpPr>
          <p:cNvPr id="14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数字化技术和数据分析在建筑设计中应用广泛。先进工具和软件实现精准、高效、智能化设计。数据驱动的建筑满足人们需求和期待。</a:t>
            </a:r>
            <a:endParaRPr lang="en-US" sz="1400" b="0" strike="noStrike" spc="-1">
              <a:solidFill>
                <a:srgbClr val="000000"/>
              </a:solidFill>
              <a:latin typeface="Arial"/>
            </a:endParaRPr>
          </a:p>
        </p:txBody>
      </p:sp>
      <p:sp>
        <p:nvSpPr>
          <p:cNvPr id="1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数字化技术应用</a:t>
            </a:r>
            <a:endParaRPr lang="en-US" sz="3600" b="0" strike="noStrike" spc="-1">
              <a:solidFill>
                <a:schemeClr val="dk1"/>
              </a:solidFill>
              <a:latin typeface="Arial"/>
            </a:endParaRPr>
          </a:p>
        </p:txBody>
      </p:sp>
      <p:sp>
        <p:nvSpPr>
          <p:cNvPr id="14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数字化技术提高设计效率</a:t>
            </a:r>
            <a:endParaRPr lang="en-US" sz="1400" b="0" strike="noStrike" spc="-1">
              <a:solidFill>
                <a:srgbClr val="000000"/>
              </a:solidFill>
              <a:latin typeface="Arial"/>
            </a:endParaRPr>
          </a:p>
        </p:txBody>
      </p:sp>
      <p:sp>
        <p:nvSpPr>
          <p:cNvPr id="14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先进工具</a:t>
            </a:r>
            <a:endParaRPr lang="en-US" sz="1800" b="0" strike="noStrike" spc="-1">
              <a:solidFill>
                <a:srgbClr val="000000"/>
              </a:solidFill>
              <a:latin typeface="Arial"/>
            </a:endParaRPr>
          </a:p>
        </p:txBody>
      </p:sp>
      <p:sp>
        <p:nvSpPr>
          <p:cNvPr id="14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建筑设计智能化发展</a:t>
            </a:r>
            <a:endParaRPr lang="en-US" sz="1400" b="0" strike="noStrike" spc="-1">
              <a:solidFill>
                <a:srgbClr val="000000"/>
              </a:solidFill>
              <a:latin typeface="Arial"/>
            </a:endParaRPr>
          </a:p>
        </p:txBody>
      </p:sp>
      <p:sp>
        <p:nvSpPr>
          <p:cNvPr id="14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软件应用</a:t>
            </a:r>
            <a:endParaRPr lang="en-US" sz="1800" b="0" strike="noStrike" spc="-1">
              <a:solidFill>
                <a:srgbClr val="000000"/>
              </a:solidFill>
              <a:latin typeface="Arial"/>
            </a:endParaRPr>
          </a:p>
        </p:txBody>
      </p:sp>
      <p:sp>
        <p:nvSpPr>
          <p:cNvPr id="14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建筑设计满足用户期望</a:t>
            </a:r>
            <a:endParaRPr lang="en-US" sz="1400" b="0" strike="noStrike" spc="-1">
              <a:solidFill>
                <a:srgbClr val="000000"/>
              </a:solidFill>
              <a:latin typeface="Arial"/>
            </a:endParaRPr>
          </a:p>
        </p:txBody>
      </p:sp>
      <p:sp>
        <p:nvSpPr>
          <p:cNvPr id="14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数据驱动</a:t>
            </a:r>
            <a:endParaRPr lang="en-US" sz="1800" b="0" strike="noStrike" spc="-1">
              <a:solidFill>
                <a:srgbClr val="000000"/>
              </a:solidFill>
              <a:latin typeface="Arial"/>
            </a:endParaRPr>
          </a:p>
        </p:txBody>
      </p:sp>
      <p:sp>
        <p:nvSpPr>
          <p:cNvPr id="15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创意实践案例</a:t>
            </a:r>
            <a:endParaRPr lang="en-US" sz="3600" b="0" strike="noStrike" spc="-1">
              <a:solidFill>
                <a:schemeClr val="dk1"/>
              </a:solidFill>
              <a:latin typeface="Arial"/>
            </a:endParaRPr>
          </a:p>
        </p:txBody>
      </p:sp>
      <p:sp>
        <p:nvSpPr>
          <p:cNvPr id="15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理论与实践的结合</a:t>
            </a:r>
            <a:endParaRPr lang="en-US" sz="2200" b="0" strike="noStrike" spc="-1">
              <a:solidFill>
                <a:srgbClr val="000000"/>
              </a:solidFill>
              <a:latin typeface="Arial"/>
            </a:endParaRPr>
          </a:p>
        </p:txBody>
      </p:sp>
      <p:sp>
        <p:nvSpPr>
          <p:cNvPr id="15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理论知识与实践经验相辅相成，构建前瞻性建筑设计方案。通过案例分析和实地考察，加深对建筑设计的理解和把握。理论与实践的结合是实现前瞻性建筑设计的重要路径。</a:t>
            </a:r>
            <a:endParaRPr lang="en-US" sz="1400" b="0" strike="noStrike" spc="-1">
              <a:solidFill>
                <a:srgbClr val="000000"/>
              </a:solidFill>
              <a:latin typeface="Arial"/>
            </a:endParaRPr>
          </a:p>
        </p:txBody>
      </p:sp>
      <p:sp>
        <p:nvSpPr>
          <p:cNvPr id="1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建筑师个人风格与作品特点</a:t>
            </a:r>
            <a:endParaRPr lang="en-US" sz="3600" b="0" strike="noStrike" spc="-1">
              <a:solidFill>
                <a:schemeClr val="dk1"/>
              </a:solidFill>
              <a:latin typeface="Arial"/>
            </a:endParaRPr>
          </a:p>
        </p:txBody>
      </p:sp>
      <p:sp>
        <p:nvSpPr>
          <p:cNvPr id="160"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液态建筑风格</a:t>
            </a:r>
            <a:endParaRPr lang="en-US" sz="1400" b="0" strike="noStrike" spc="-1">
              <a:solidFill>
                <a:srgbClr val="000000"/>
              </a:solidFill>
              <a:latin typeface="Arial"/>
            </a:endParaRPr>
          </a:p>
        </p:txBody>
      </p:sp>
      <p:sp>
        <p:nvSpPr>
          <p:cNvPr id="161"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Zaha Hadid</a:t>
            </a:r>
            <a:endParaRPr lang="en-US" sz="1800" b="0" strike="noStrike" spc="-1">
              <a:solidFill>
                <a:srgbClr val="000000"/>
              </a:solidFill>
              <a:latin typeface="Arial"/>
            </a:endParaRPr>
          </a:p>
        </p:txBody>
      </p:sp>
      <p:sp>
        <p:nvSpPr>
          <p:cNvPr id="162"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曲线与金属材料结合</a:t>
            </a:r>
            <a:endParaRPr lang="en-US" sz="1400" b="0" strike="noStrike" spc="-1">
              <a:solidFill>
                <a:srgbClr val="000000"/>
              </a:solidFill>
              <a:latin typeface="Arial"/>
            </a:endParaRPr>
          </a:p>
        </p:txBody>
      </p:sp>
      <p:sp>
        <p:nvSpPr>
          <p:cNvPr id="163"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Frank Gehry</a:t>
            </a:r>
            <a:endParaRPr lang="en-US" sz="1800" b="0" strike="noStrike" spc="-1">
              <a:solidFill>
                <a:srgbClr val="000000"/>
              </a:solidFill>
              <a:latin typeface="Arial"/>
            </a:endParaRPr>
          </a:p>
        </p:txBody>
      </p:sp>
      <p:sp>
        <p:nvSpPr>
          <p:cNvPr id="164"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功能主义与未来主义</a:t>
            </a:r>
            <a:endParaRPr lang="en-US" sz="1400" b="0" strike="noStrike" spc="-1">
              <a:solidFill>
                <a:srgbClr val="000000"/>
              </a:solidFill>
              <a:latin typeface="Arial"/>
            </a:endParaRPr>
          </a:p>
        </p:txBody>
      </p:sp>
      <p:sp>
        <p:nvSpPr>
          <p:cNvPr id="165"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Rem Koolhaas</a:t>
            </a:r>
            <a:endParaRPr lang="en-US" sz="1800" b="0" strike="noStrike" spc="-1">
              <a:solidFill>
                <a:srgbClr val="000000"/>
              </a:solidFill>
              <a:latin typeface="Arial"/>
            </a:endParaRPr>
          </a:p>
        </p:txBody>
      </p:sp>
      <p:sp>
        <p:nvSpPr>
          <p:cNvPr id="166"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玻璃幕墙与环保设计</a:t>
            </a:r>
            <a:endParaRPr lang="en-US" sz="1400" b="0" strike="noStrike" spc="-1">
              <a:solidFill>
                <a:srgbClr val="000000"/>
              </a:solidFill>
              <a:latin typeface="Arial"/>
            </a:endParaRPr>
          </a:p>
        </p:txBody>
      </p:sp>
      <p:sp>
        <p:nvSpPr>
          <p:cNvPr id="167"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Norman Foster</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建筑设计的未来趋势与展望</a:t>
            </a:r>
            <a:endParaRPr lang="en-US" sz="3600" b="0" strike="noStrike" spc="-1">
              <a:solidFill>
                <a:schemeClr val="dk1"/>
              </a:solidFill>
              <a:latin typeface="Arial"/>
            </a:endParaRPr>
          </a:p>
        </p:txBody>
      </p:sp>
      <p:sp>
        <p:nvSpPr>
          <p:cNvPr id="169"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智能建筑、虚拟现实应用</a:t>
            </a:r>
            <a:endParaRPr lang="en-US" sz="1400" b="0" strike="noStrike" spc="-1">
              <a:solidFill>
                <a:srgbClr val="000000"/>
              </a:solidFill>
              <a:latin typeface="Arial"/>
            </a:endParaRPr>
          </a:p>
        </p:txBody>
      </p:sp>
      <p:sp>
        <p:nvSpPr>
          <p:cNvPr id="170"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科技进步</a:t>
            </a:r>
            <a:endParaRPr lang="en-US" sz="2000" b="0" strike="noStrike" spc="-1">
              <a:solidFill>
                <a:srgbClr val="000000"/>
              </a:solidFill>
              <a:latin typeface="Arial"/>
            </a:endParaRPr>
          </a:p>
        </p:txBody>
      </p:sp>
      <p:sp>
        <p:nvSpPr>
          <p:cNvPr id="17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材料、形式与功能的前瞻性设计</a:t>
            </a:r>
            <a:endParaRPr lang="en-US" sz="1400" b="0" strike="noStrike" spc="-1">
              <a:solidFill>
                <a:srgbClr val="000000"/>
              </a:solidFill>
              <a:latin typeface="Arial"/>
            </a:endParaRPr>
          </a:p>
        </p:txBody>
      </p:sp>
      <p:sp>
        <p:nvSpPr>
          <p:cNvPr id="17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创新设计</a:t>
            </a:r>
            <a:endParaRPr lang="en-US" sz="2000" b="0" strike="noStrike" spc="-1">
              <a:solidFill>
                <a:srgbClr val="000000"/>
              </a:solidFill>
              <a:latin typeface="Arial"/>
            </a:endParaRPr>
          </a:p>
        </p:txBody>
      </p:sp>
      <p:sp>
        <p:nvSpPr>
          <p:cNvPr id="1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多元文化融合影响设计风格</a:t>
            </a:r>
            <a:endParaRPr lang="en-US" sz="1400" b="0" strike="noStrike" spc="-1">
              <a:solidFill>
                <a:srgbClr val="000000"/>
              </a:solidFill>
              <a:latin typeface="Arial"/>
            </a:endParaRPr>
          </a:p>
        </p:txBody>
      </p:sp>
      <p:sp>
        <p:nvSpPr>
          <p:cNvPr id="17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社会发展</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实践案例分析</a:t>
            </a:r>
            <a:endParaRPr lang="en-US" sz="1800" b="0" strike="noStrike" spc="-1">
              <a:solidFill>
                <a:srgbClr val="000000"/>
              </a:solidFill>
              <a:latin typeface="Arial"/>
            </a:endParaRPr>
          </a:p>
        </p:txBody>
      </p:sp>
      <p:sp>
        <p:nvSpPr>
          <p:cNvPr id="180"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案例一</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案例二</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案例三</a:t>
            </a:r>
            <a:endParaRPr lang="en-US" sz="1200" b="0" strike="noStrike" spc="-1">
              <a:solidFill>
                <a:srgbClr val="000000"/>
              </a:solidFill>
              <a:latin typeface="Arial"/>
            </a:endParaRPr>
          </a:p>
        </p:txBody>
      </p:sp>
      <p:sp>
        <p:nvSpPr>
          <p:cNvPr id="18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个性化设计特点</a:t>
            </a:r>
            <a:endParaRPr lang="en-US" sz="1800" b="0" strike="noStrike" spc="-1">
              <a:solidFill>
                <a:srgbClr val="000000"/>
              </a:solidFill>
              <a:latin typeface="Arial"/>
            </a:endParaRPr>
          </a:p>
        </p:txBody>
      </p:sp>
      <p:sp>
        <p:nvSpPr>
          <p:cNvPr id="183"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独特性</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创意性</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用户需求导向</a:t>
            </a:r>
            <a:endParaRPr lang="en-US" sz="1200" b="0" strike="noStrike" spc="-1">
              <a:solidFill>
                <a:srgbClr val="000000"/>
              </a:solidFill>
              <a:latin typeface="Arial"/>
            </a:endParaRPr>
          </a:p>
        </p:txBody>
      </p:sp>
      <p:sp>
        <p:nvSpPr>
          <p:cNvPr id="18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未来发展趋势</a:t>
            </a:r>
            <a:endParaRPr lang="en-US" sz="1800" b="0" strike="noStrike" spc="-1">
              <a:solidFill>
                <a:srgbClr val="000000"/>
              </a:solidFill>
              <a:latin typeface="Arial"/>
            </a:endParaRPr>
          </a:p>
        </p:txBody>
      </p:sp>
      <p:sp>
        <p:nvSpPr>
          <p:cNvPr id="186"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科技应用</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生态环保</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智能化设计</a:t>
            </a:r>
            <a:endParaRPr lang="en-US" sz="12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本章小结</a:t>
            </a:r>
            <a:endParaRPr lang="en-US" sz="3600" b="0" strike="noStrike" spc="-1">
              <a:solidFill>
                <a:schemeClr val="dk1"/>
              </a:solidFill>
              <a:latin typeface="Arial"/>
            </a:endParaRPr>
          </a:p>
        </p:txBody>
      </p:sp>
      <p:sp>
        <p:nvSpPr>
          <p:cNvPr id="18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前瞻性建筑设计理念</a:t>
            </a:r>
            <a:endParaRPr lang="en-US" sz="1800" b="0" strike="noStrike" spc="-1">
              <a:solidFill>
                <a:srgbClr val="000000"/>
              </a:solidFill>
              <a:latin typeface="Arial"/>
            </a:endParaRPr>
          </a:p>
        </p:txBody>
      </p:sp>
      <p:sp>
        <p:nvSpPr>
          <p:cNvPr id="190"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前瞻性</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创新性</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环保性</a:t>
            </a:r>
            <a:endParaRPr lang="en-US" sz="1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展望未来</a:t>
            </a:r>
            <a:endParaRPr lang="en-US" sz="3600" b="0" strike="noStrike" spc="-1">
              <a:solidFill>
                <a:schemeClr val="dk1"/>
              </a:solidFill>
              <a:latin typeface="Arial"/>
            </a:endParaRPr>
          </a:p>
        </p:txBody>
      </p:sp>
      <p:sp>
        <p:nvSpPr>
          <p:cNvPr id="192"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随着建筑设计领域的不断发展和创新，前瞻性设计将继续引领行业的未来。通过理论与实践的结合，建筑师个人风格的表现，以及对未来趋势的深入探讨，我们可以更好地把握建筑设计的方向，创造出更具创意和前瞻性的作品。</a:t>
            </a:r>
            <a:endParaRPr lang="en-US" sz="16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实践探讨与行业发展</a:t>
            </a:r>
            <a:endParaRPr lang="en-US" sz="3600" b="0" strike="noStrike" spc="-1">
              <a:solidFill>
                <a:schemeClr val="dk1"/>
              </a:solidFill>
              <a:latin typeface="Arial"/>
            </a:endParaRPr>
          </a:p>
        </p:txBody>
      </p:sp>
      <p:sp>
        <p:nvSpPr>
          <p:cNvPr id="19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建筑设计中的创新思维</a:t>
            </a:r>
            <a:endParaRPr lang="en-US" sz="3600" b="0" strike="noStrike" spc="-1">
              <a:solidFill>
                <a:schemeClr val="dk1"/>
              </a:solidFill>
              <a:latin typeface="Arial"/>
            </a:endParaRPr>
          </a:p>
        </p:txBody>
      </p:sp>
      <p:sp>
        <p:nvSpPr>
          <p:cNvPr id="197"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创新思维是推动建筑设计不断进步的关键。建筑师需要不断拓展视野，挑战传统，勇于尝试新的理念和方法。创新思维能够带来独特的建筑作品和行业发展的突破。</a:t>
            </a:r>
            <a:endParaRPr lang="en-US" sz="16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艺术与商业的平衡</a:t>
            </a:r>
            <a:endParaRPr lang="en-US" sz="3600" b="0" strike="noStrike" spc="-1">
              <a:solidFill>
                <a:schemeClr val="dk1"/>
              </a:solidFill>
              <a:latin typeface="Arial"/>
            </a:endParaRPr>
          </a:p>
        </p:txBody>
      </p:sp>
      <p:sp>
        <p:nvSpPr>
          <p:cNvPr id="199"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探索美学</a:t>
            </a:r>
            <a:endParaRPr lang="en-US" sz="1400" b="0" strike="noStrike" spc="-1">
              <a:solidFill>
                <a:srgbClr val="000000"/>
              </a:solidFill>
              <a:latin typeface="Arial"/>
            </a:endParaRPr>
          </a:p>
        </p:txBody>
      </p:sp>
      <p:sp>
        <p:nvSpPr>
          <p:cNvPr id="200"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艺术创作</a:t>
            </a:r>
            <a:endParaRPr lang="en-US" sz="2000" b="0" strike="noStrike" spc="-1">
              <a:solidFill>
                <a:srgbClr val="000000"/>
              </a:solidFill>
              <a:latin typeface="Arial"/>
            </a:endParaRPr>
          </a:p>
        </p:txBody>
      </p:sp>
      <p:sp>
        <p:nvSpPr>
          <p:cNvPr id="20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艺术与商业的结合</a:t>
            </a:r>
            <a:endParaRPr lang="en-US" sz="1400" b="0" strike="noStrike" spc="-1">
              <a:solidFill>
                <a:srgbClr val="000000"/>
              </a:solidFill>
              <a:latin typeface="Arial"/>
            </a:endParaRPr>
          </a:p>
        </p:txBody>
      </p:sp>
      <p:sp>
        <p:nvSpPr>
          <p:cNvPr id="20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平衡探讨</a:t>
            </a:r>
            <a:endParaRPr lang="en-US" sz="2000" b="0" strike="noStrike" spc="-1">
              <a:solidFill>
                <a:srgbClr val="000000"/>
              </a:solidFill>
              <a:latin typeface="Arial"/>
            </a:endParaRPr>
          </a:p>
        </p:txBody>
      </p:sp>
      <p:sp>
        <p:nvSpPr>
          <p:cNvPr id="2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实现经济价值</a:t>
            </a:r>
            <a:endParaRPr lang="en-US" sz="1400" b="0" strike="noStrike" spc="-1">
              <a:solidFill>
                <a:srgbClr val="000000"/>
              </a:solidFill>
              <a:latin typeface="Arial"/>
            </a:endParaRPr>
          </a:p>
        </p:txBody>
      </p:sp>
      <p:sp>
        <p:nvSpPr>
          <p:cNvPr id="20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商业活动</a:t>
            </a:r>
            <a:endParaRPr lang="en-US" sz="20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行业发展的机遇与挑战</a:t>
            </a:r>
            <a:endParaRPr lang="en-US" sz="3600" b="0" strike="noStrike" spc="-1">
              <a:solidFill>
                <a:schemeClr val="dk1"/>
              </a:solidFill>
              <a:latin typeface="Arial"/>
            </a:endParaRPr>
          </a:p>
        </p:txBody>
      </p:sp>
      <p:sp>
        <p:nvSpPr>
          <p:cNvPr id="20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创新发展</a:t>
            </a:r>
            <a:endParaRPr lang="en-US" sz="1400" b="0" strike="noStrike" spc="-1">
              <a:solidFill>
                <a:srgbClr val="000000"/>
              </a:solidFill>
              <a:latin typeface="Arial"/>
            </a:endParaRPr>
          </a:p>
        </p:txBody>
      </p:sp>
      <p:sp>
        <p:nvSpPr>
          <p:cNvPr id="21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抓住机遇</a:t>
            </a:r>
            <a:endParaRPr lang="en-US" sz="1800" b="0" strike="noStrike" spc="-1">
              <a:solidFill>
                <a:srgbClr val="000000"/>
              </a:solidFill>
              <a:latin typeface="Arial"/>
            </a:endParaRPr>
          </a:p>
        </p:txBody>
      </p:sp>
      <p:sp>
        <p:nvSpPr>
          <p:cNvPr id="21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挑战自我</a:t>
            </a:r>
            <a:endParaRPr lang="en-US" sz="1400" b="0" strike="noStrike" spc="-1">
              <a:solidFill>
                <a:srgbClr val="000000"/>
              </a:solidFill>
              <a:latin typeface="Arial"/>
            </a:endParaRPr>
          </a:p>
        </p:txBody>
      </p:sp>
      <p:sp>
        <p:nvSpPr>
          <p:cNvPr id="21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应对挑战</a:t>
            </a:r>
            <a:endParaRPr lang="en-US" sz="1800" b="0" strike="noStrike" spc="-1">
              <a:solidFill>
                <a:srgbClr val="000000"/>
              </a:solidFill>
              <a:latin typeface="Arial"/>
            </a:endParaRPr>
          </a:p>
        </p:txBody>
      </p:sp>
      <p:sp>
        <p:nvSpPr>
          <p:cNvPr id="21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提升自身素质</a:t>
            </a:r>
            <a:endParaRPr lang="en-US" sz="1400" b="0" strike="noStrike" spc="-1">
              <a:solidFill>
                <a:srgbClr val="000000"/>
              </a:solidFill>
              <a:latin typeface="Arial"/>
            </a:endParaRPr>
          </a:p>
        </p:txBody>
      </p:sp>
      <p:sp>
        <p:nvSpPr>
          <p:cNvPr id="21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必备能力</a:t>
            </a:r>
            <a:endParaRPr lang="en-US" sz="1800" b="0" strike="noStrike" spc="-1">
              <a:solidFill>
                <a:srgbClr val="000000"/>
              </a:solidFill>
              <a:latin typeface="Arial"/>
            </a:endParaRPr>
          </a:p>
        </p:txBody>
      </p:sp>
      <p:sp>
        <p:nvSpPr>
          <p:cNvPr id="21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1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谦虚进取</a:t>
            </a:r>
            <a:endParaRPr lang="en-US" sz="1800" b="0" strike="noStrike" spc="-1">
              <a:solidFill>
                <a:srgbClr val="000000"/>
              </a:solidFill>
              <a:latin typeface="Arial"/>
            </a:endParaRPr>
          </a:p>
        </p:txBody>
      </p:sp>
      <p:sp>
        <p:nvSpPr>
          <p:cNvPr id="219"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保持谦虚态度</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勇于进取精神</a:t>
            </a:r>
            <a:endParaRPr lang="en-US" sz="1200" b="0" strike="noStrike" spc="-1">
              <a:solidFill>
                <a:srgbClr val="000000"/>
              </a:solidFill>
              <a:latin typeface="Arial"/>
            </a:endParaRPr>
          </a:p>
        </p:txBody>
      </p:sp>
      <p:sp>
        <p:nvSpPr>
          <p:cNvPr id="22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专业素养</a:t>
            </a:r>
            <a:endParaRPr lang="en-US" sz="1800" b="0" strike="noStrike" spc="-1">
              <a:solidFill>
                <a:srgbClr val="000000"/>
              </a:solidFill>
              <a:latin typeface="Arial"/>
            </a:endParaRPr>
          </a:p>
        </p:txBody>
      </p:sp>
      <p:sp>
        <p:nvSpPr>
          <p:cNvPr id="222"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成功关键</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行业动力</a:t>
            </a:r>
            <a:endParaRPr lang="en-US" sz="1200" b="0" strike="noStrike" spc="-1">
              <a:solidFill>
                <a:srgbClr val="000000"/>
              </a:solidFill>
              <a:latin typeface="Arial"/>
            </a:endParaRPr>
          </a:p>
        </p:txBody>
      </p:sp>
      <p:sp>
        <p:nvSpPr>
          <p:cNvPr id="22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25"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2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持续学习与专业素养</a:t>
            </a:r>
            <a:endParaRPr lang="en-US" sz="3600" b="0" strike="noStrike" spc="-1">
              <a:solidFill>
                <a:schemeClr val="dk1"/>
              </a:solidFill>
              <a:latin typeface="Arial"/>
            </a:endParaRPr>
          </a:p>
        </p:txBody>
      </p:sp>
      <p:sp>
        <p:nvSpPr>
          <p:cNvPr id="22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不断学习</a:t>
            </a:r>
            <a:endParaRPr lang="en-US" sz="1800" b="0" strike="noStrike" spc="-1">
              <a:solidFill>
                <a:srgbClr val="000000"/>
              </a:solidFill>
              <a:latin typeface="Arial"/>
            </a:endParaRPr>
          </a:p>
        </p:txBody>
      </p:sp>
      <p:sp>
        <p:nvSpPr>
          <p:cNvPr id="229"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积累新知识</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掌握新技能</a:t>
            </a:r>
            <a:endParaRPr lang="en-US" sz="1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建筑设计的前瞻性理念</a:t>
            </a:r>
            <a:endParaRPr lang="en-US" sz="2200" b="0" strike="noStrike" spc="-1">
              <a:solidFill>
                <a:srgbClr val="000000"/>
              </a:solidFill>
              <a:latin typeface="Arial"/>
            </a:endParaRPr>
          </a:p>
        </p:txBody>
      </p:sp>
      <p:sp>
        <p:nvSpPr>
          <p:cNvPr id="23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建筑设计的前瞻性理念是指在设计过程中充分考虑未来发展趋势和技术变革，创造出具有前瞻性的作品。这种理念需要建筑师跳出当下，思考未来，为社会发展做出贡献。</a:t>
            </a:r>
            <a:endParaRPr lang="en-US" sz="1400" b="0" strike="noStrike" spc="-1">
              <a:solidFill>
                <a:srgbClr val="000000"/>
              </a:solidFill>
              <a:latin typeface="Arial"/>
            </a:endParaRPr>
          </a:p>
        </p:txBody>
      </p:sp>
      <p:sp>
        <p:nvSpPr>
          <p:cNvPr id="2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3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05</a:t>
            </a:r>
            <a:endParaRPr lang="en-US" sz="1800" b="0" strike="noStrike" spc="148">
              <a:solidFill>
                <a:schemeClr val="dk1">
                  <a:lumMod val="65000"/>
                  <a:lumOff val="35000"/>
                </a:schemeClr>
              </a:solidFill>
              <a:latin typeface="Arial"/>
            </a:endParaRPr>
          </a:p>
        </p:txBody>
      </p:sp>
      <p:sp>
        <p:nvSpPr>
          <p:cNvPr id="23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5</a:t>
            </a:r>
            <a:r>
              <a:rPr lang="zh-CN" sz="3600" b="1" strike="noStrike" spc="299">
                <a:solidFill>
                  <a:schemeClr val="dk1">
                    <a:lumMod val="85000"/>
                    <a:lumOff val="15000"/>
                  </a:schemeClr>
                </a:solidFill>
                <a:latin typeface="Arial"/>
                <a:ea typeface="微软雅黑"/>
              </a:rPr>
              <a:t>章 社会责任与建筑设计</a:t>
            </a:r>
            <a:endParaRPr lang="en-US" sz="3600" b="0" strike="noStrike" spc="-1">
              <a:solidFill>
                <a:schemeClr val="dk1"/>
              </a:solidFill>
              <a:latin typeface="Arial"/>
            </a:endParaRPr>
          </a:p>
        </p:txBody>
      </p:sp>
      <p:sp>
        <p:nvSpPr>
          <p:cNvPr id="23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37"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可持续性发展与社会责任</a:t>
            </a:r>
            <a:endParaRPr lang="en-US" sz="3600" b="0" strike="noStrike" spc="-1">
              <a:solidFill>
                <a:schemeClr val="dk1"/>
              </a:solidFill>
              <a:latin typeface="Arial"/>
            </a:endParaRPr>
          </a:p>
        </p:txBody>
      </p:sp>
      <p:sp>
        <p:nvSpPr>
          <p:cNvPr id="238"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建筑设计必须秉持可持续性发展和社会责任的理念。只有将环保、社会责任融入建筑设计，才能真正造福社会。建筑设计师应当担起社会责任，为可持续发展贡献力量。</a:t>
            </a:r>
            <a:endParaRPr lang="en-US" sz="1600" b="0" strike="noStrike" spc="-1">
              <a:solidFill>
                <a:srgbClr val="000000"/>
              </a:solidFill>
              <a:latin typeface="Arial"/>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公共空间设计与社会互动</a:t>
            </a:r>
            <a:endParaRPr lang="en-US" sz="3600" b="0" strike="noStrike" spc="-1">
              <a:solidFill>
                <a:schemeClr val="dk1"/>
              </a:solidFill>
              <a:latin typeface="Arial"/>
            </a:endParaRPr>
          </a:p>
        </p:txBody>
      </p:sp>
      <p:sp>
        <p:nvSpPr>
          <p:cNvPr id="24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充分考虑社会互动性</a:t>
            </a:r>
            <a:endParaRPr lang="en-US" sz="1400" b="0" strike="noStrike" spc="-1">
              <a:solidFill>
                <a:srgbClr val="000000"/>
              </a:solidFill>
              <a:latin typeface="Arial"/>
            </a:endParaRPr>
          </a:p>
        </p:txBody>
      </p:sp>
      <p:sp>
        <p:nvSpPr>
          <p:cNvPr id="24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创新设计理念</a:t>
            </a:r>
            <a:endParaRPr lang="en-US" sz="2000" b="0" strike="noStrike" spc="-1">
              <a:solidFill>
                <a:srgbClr val="000000"/>
              </a:solidFill>
              <a:latin typeface="Arial"/>
            </a:endParaRPr>
          </a:p>
        </p:txBody>
      </p:sp>
      <p:sp>
        <p:nvSpPr>
          <p:cNvPr id="24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4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4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成功打造具有互动性的公共空间</a:t>
            </a:r>
            <a:endParaRPr lang="en-US" sz="1400" b="0" strike="noStrike" spc="-1">
              <a:solidFill>
                <a:srgbClr val="000000"/>
              </a:solidFill>
              <a:latin typeface="Arial"/>
            </a:endParaRPr>
          </a:p>
        </p:txBody>
      </p:sp>
      <p:sp>
        <p:nvSpPr>
          <p:cNvPr id="24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实践成果</a:t>
            </a:r>
            <a:endParaRPr lang="en-US" sz="2000" b="0" strike="noStrike" spc="-1">
              <a:solidFill>
                <a:srgbClr val="000000"/>
              </a:solidFill>
              <a:latin typeface="Arial"/>
            </a:endParaRPr>
          </a:p>
        </p:txBody>
      </p:sp>
      <p:sp>
        <p:nvSpPr>
          <p:cNvPr id="2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4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推动城市文化的传承</a:t>
            </a:r>
            <a:endParaRPr lang="en-US" sz="1400" b="0" strike="noStrike" spc="-1">
              <a:solidFill>
                <a:srgbClr val="000000"/>
              </a:solidFill>
              <a:latin typeface="Arial"/>
            </a:endParaRPr>
          </a:p>
        </p:txBody>
      </p:sp>
      <p:sp>
        <p:nvSpPr>
          <p:cNvPr id="24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社会影响</a:t>
            </a:r>
            <a:endParaRPr lang="en-US" sz="2000" b="0" strike="noStrike" spc="-1">
              <a:solidFill>
                <a:srgbClr val="000000"/>
              </a:solidFill>
              <a:latin typeface="Arial"/>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https://d.book118.com/797136105042006054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182</Paragraphs>
  <Slides>29</Slides>
  <Notes>10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29</vt:i4>
      </vt:variant>
    </vt:vector>
  </HeadingPairs>
  <TitlesOfParts>
    <vt:vector baseType="lpstr" size="37">
      <vt:lpstr>Arial</vt:lpstr>
      <vt:lpstr>Calibri</vt:lpstr>
      <vt:lpstr>微软雅黑</vt:lpstr>
      <vt:lpstr>Times New Roman</vt:lpstr>
      <vt:lpstr>Wingdings</vt:lpstr>
      <vt:lpstr>Symbol</vt:lpstr>
      <vt:lpstr>DejaVu Sans</vt:lpstr>
      <vt:lpstr>Office Theme</vt:lpstr>
      <vt:lpstr>建筑设计的前瞻性理念与创意实践</vt:lpstr>
      <vt:lpstr>目录</vt:lpstr>
      <vt:lpstr>第1章 简介</vt:lpstr>
      <vt:lpstr>建筑设计的重要性</vt:lpstr>
      <vt:lpstr>建筑设计的发展历程</vt:lpstr>
      <vt:lpstr> </vt:lpstr>
      <vt:lpstr>本章小结</vt:lpstr>
      <vt:lpstr>第2章 前瞻性建筑设计理念</vt:lpstr>
      <vt:lpstr>融合人文关怀与科技创新</vt:lpstr>
      <vt:lpstr>多元文化融合与创意碰撞</vt:lpstr>
      <vt:lpstr>可持续发展与环境保护</vt:lpstr>
      <vt:lpstr> </vt:lpstr>
      <vt:lpstr>数字化技术应用</vt:lpstr>
      <vt:lpstr>第3章 创意实践案例</vt:lpstr>
      <vt:lpstr> </vt:lpstr>
      <vt:lpstr>建筑师个人风格与作品特点</vt:lpstr>
      <vt:lpstr>建筑设计的未来趋势与展望</vt:lpstr>
      <vt:lpstr>本章小结</vt:lpstr>
      <vt:lpstr>展望未来</vt:lpstr>
      <vt:lpstr>第四章 实践探讨与行业发展</vt:lpstr>
      <vt:lpstr>建筑设计中的创新思维</vt:lpstr>
      <vt:lpstr>艺术与商业的平衡</vt:lpstr>
      <vt:lpstr>行业发展的机遇与挑战</vt:lpstr>
      <vt:lpstr>持续学习与专业素养</vt:lpstr>
      <vt:lpstr> </vt:lpstr>
      <vt:lpstr>第5章 社会责任与建筑设计</vt:lpstr>
      <vt:lpstr>可持续性发展与社会责任</vt:lpstr>
      <vt:lpstr>公共空间设计与社会互动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2024-09-28T12:05:20.647</cp:lastPrinted>
  <dcterms:created xsi:type="dcterms:W3CDTF">2024-09-28T04:05:20Z</dcterms:created>
  <dcterms:modified xsi:type="dcterms:W3CDTF">2024-09-28T04:05:22Z</dcterms:modified>
</cp:coreProperties>
</file>