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CCFF84-738E-4A41-9DD7-60011B7DF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A31C19-12C5-419A-9CBE-1340522616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82536A-AE2F-46E0-BB79-431DCCAE83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E30D85-B30B-4AA1-86A3-E415EBD22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0D0294-BA13-4798-A3D3-CB2E36F39C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B46D01-F326-4361-95A8-AA1678A754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C84418-3C49-4238-993D-40CA69ECDB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A06E54-C95D-486B-A1FA-10F2D236B5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C601B3-6926-4854-B7C7-9BA8A88A65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7179AA-E3D6-4E41-8AFF-3E20B2E2B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E99995-56EA-46CA-92FD-A46B1D28BB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14303602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数学奥赛备战指导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数学奥赛简介与意义</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数学奥赛内容与题型分析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数学奥赛备战策略与方法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解题技巧与应试心态调整</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团队协作与经验分享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备考过程中常见问题及解决方案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数学奥赛简介与意义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起源</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发展</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数学奥赛起源与发展</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数学奥赛起源于古代的数学竞赛和数学游戏，现代数学奥赛则始于19世纪，逐渐发展成为一项全球性的竞赛活动。</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随着数学学科的不断发展和国际交流的加强，数学奥赛逐渐普及并不断完善，成为检验学生数学素养和选拔数学人才的重要途径。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952" r="129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2996" r="1299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数学奥赛旨在培养学生的数学兴趣、提高学生的数学素养和创新能力，同时选拔具有国际水平的数学人才。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通过数学奥赛的开展，促进数学教育的普及和提高，推动数学学科的发展和国际交流。</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宗旨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数学奥赛目标与宗旨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提高数学素养</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拓展数学视野</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培养创新精神</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提升竞争力</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参加数学奥赛意义与价值</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数学奥赛注重创新思维和独立思考能力的培养，可以激发学生的创造力和探索精神。</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数学奥赛涉及广泛的数学领域和前沿的数学问题，可以帮助学生拓展数学视野，了解数学学科的发展动态。</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参加数学奥赛可以帮助学生系统地学习和掌握数学知识，提高数学思维和解决问题的能力。</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参加数学奥赛并获得优异成绩可以为学生升学和未来发展提供重要的竞争力支持。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国际数学奥林匹克竞赛（IMO）</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中国数学奥林匹克竞赛（CMO）</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美国数学奥林匹克竞赛（AMO）</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其他著名数学奥赛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国内外著名数学奥赛介绍</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由国际数学教育协会主办，是全球最高水平的中学生数学竞赛，每年吸引世界各地优秀中学生参加。</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由中国数学会主办，是国内最高水平的中学生数学竞赛之一，旨在选拔和培养中国数学人才。</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由美国数学协会主办，是美国最具影响力的中学生数学竞赛之一，旨在提高学生的数学兴趣和素养。</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包括俄罗斯数学奥林匹克竞赛、欧洲数学奥林匹克竞赛、日本数学奥林匹克竞赛等。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数学奥赛内容与题型分析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代数式化简与求值</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方程与不等式</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函数性质与应用</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数列与数学归纳法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代数部分内容及题型</a:t>
              </a:r>
            </a:p>
          </p:txBody>
        </p:sp>
      </p:grpSp>
      <p:pic>
        <p:nvPicPr>
          <p:cNvPr id="28" name="Picture 28"/>
          <p:cNvPicPr>
            <a:picLocks noChangeAspect="1"/>
          </p:cNvPicPr>
          <p:nvPr/>
        </p:nvPicPr>
        <p:blipFill>
          <a:blip r:embed="rId2"/>
          <a:srcRect l="17675" r="1767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2587" b="1258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965" r="1696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包括分式、根式、指数式等化简与计算，以及代数式的最值问题。</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包括一元二次方程、方程组、不等式及不等式组的解法，以及含参数问题的讨论。</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包括函数的单调性、奇偶性、周期性等性质，以及函数图像和函数值域等问题。</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包括等差数列、等比数列、递推数列等，以及数学归纳法在证明题中的应用。</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平面几何</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立体几何</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解析几何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包括三角形、四边形、圆等基本图形的性质与计算，以及几何变换和几何证明等问题。</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包括空间直线、平面、立体图形的性质与计算，以及空间角的求解等问题。</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包括直线、圆、圆锥曲线等方程及性质，以及轨迹方程的求解等问题。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几何部分内容及题型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541262"/>
            <a:ext cx="492347" cy="492347"/>
          </a:xfrm>
          <a:prstGeom prst="ellipse">
            <a:avLst/>
          </a:prstGeom>
          <a:solidFill>
            <a:schemeClr val="lt1">
              <a:alpha val="100000"/>
            </a:schemeClr>
          </a:solidFill>
          <a:ln w="100013">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2961094"/>
            <a:ext cx="145256" cy="300799"/>
            <a:chOff x="3370066" y="2961094"/>
            <a:chExt cx="145256" cy="300799"/>
          </a:xfrm>
        </p:grpSpPr>
        <p:sp>
          <p:nvSpPr>
            <p:cNvPr id="9" name="Freeform 9"/>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32121"/>
            <a:ext cx="492347" cy="492347"/>
          </a:xfrm>
          <a:prstGeom prst="ellipse">
            <a:avLst/>
          </a:prstGeom>
          <a:solidFill>
            <a:schemeClr val="lt1">
              <a:alpha val="100000"/>
            </a:schemeClr>
          </a:solidFill>
          <a:ln w="100013">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0" name="Group 60"/>
          <p:cNvGrpSpPr/>
          <p:nvPr/>
        </p:nvGrpSpPr>
        <p:grpSpPr>
          <a:xfrm>
            <a:off x="3543612" y="3354191"/>
            <a:ext cx="2139982" cy="2139982"/>
            <a:chOff x="3543612" y="3354191"/>
            <a:chExt cx="2139982" cy="2139982"/>
          </a:xfrm>
        </p:grpSpPr>
        <p:sp>
          <p:nvSpPr>
            <p:cNvPr id="61" name="Freeform 61"/>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551835"/>
            <a:ext cx="492347" cy="492347"/>
          </a:xfrm>
          <a:prstGeom prst="ellipse">
            <a:avLst/>
          </a:prstGeom>
          <a:solidFill>
            <a:schemeClr val="lt1">
              <a:alpha val="100000"/>
            </a:schemeClr>
          </a:solidFill>
          <a:ln w="100013">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67" name="TextBox 67"/>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整除性与同余</a:t>
            </a:r>
          </a:p>
        </p:txBody>
      </p:sp>
      <p:sp>
        <p:nvSpPr>
          <p:cNvPr id="68" name="TextBox 68"/>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素数与合数</a:t>
            </a:r>
          </a:p>
        </p:txBody>
      </p:sp>
      <p:sp>
        <p:nvSpPr>
          <p:cNvPr id="69" name="TextBox 69"/>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不定方程</a:t>
            </a:r>
          </a:p>
        </p:txBody>
      </p:sp>
      <p:grpSp>
        <p:nvGrpSpPr>
          <p:cNvPr id="70" name="Group 70"/>
          <p:cNvGrpSpPr/>
          <p:nvPr/>
        </p:nvGrpSpPr>
        <p:grpSpPr>
          <a:xfrm>
            <a:off x="454963" y="93878"/>
            <a:ext cx="10641129" cy="914400"/>
            <a:chOff x="454963" y="93878"/>
            <a:chExt cx="10641129" cy="914400"/>
          </a:xfrm>
        </p:grpSpPr>
        <p:sp>
          <p:nvSpPr>
            <p:cNvPr id="71" name="AutoShape 7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TextBox 9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数论部分内容及题型</a:t>
              </a:r>
            </a:p>
          </p:txBody>
        </p:sp>
      </p:grpSp>
      <p:grpSp>
        <p:nvGrpSpPr>
          <p:cNvPr id="92" name="Group 92"/>
          <p:cNvGrpSpPr/>
          <p:nvPr/>
        </p:nvGrpSpPr>
        <p:grpSpPr>
          <a:xfrm>
            <a:off x="6649402" y="1647934"/>
            <a:ext cx="587026" cy="585597"/>
            <a:chOff x="6649402" y="1647934"/>
            <a:chExt cx="587026" cy="585597"/>
          </a:xfrm>
        </p:grpSpPr>
        <p:sp>
          <p:nvSpPr>
            <p:cNvPr id="93" name="AutoShape 93"/>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5" name="AutoShape 95"/>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6" name="Group 96"/>
          <p:cNvGrpSpPr/>
          <p:nvPr/>
        </p:nvGrpSpPr>
        <p:grpSpPr>
          <a:xfrm>
            <a:off x="6831329" y="3509949"/>
            <a:ext cx="224504" cy="467678"/>
            <a:chOff x="6831329" y="3509949"/>
            <a:chExt cx="224504" cy="467678"/>
          </a:xfrm>
        </p:grpSpPr>
        <p:sp>
          <p:nvSpPr>
            <p:cNvPr id="97" name="Freeform 97"/>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8" name="Group 148"/>
          <p:cNvGrpSpPr/>
          <p:nvPr/>
        </p:nvGrpSpPr>
        <p:grpSpPr>
          <a:xfrm>
            <a:off x="6647497" y="5019958"/>
            <a:ext cx="587026" cy="585502"/>
            <a:chOff x="6647497" y="5019958"/>
            <a:chExt cx="587026" cy="585502"/>
          </a:xfrm>
        </p:grpSpPr>
        <p:sp>
          <p:nvSpPr>
            <p:cNvPr id="149" name="AutoShape 149"/>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1" name="TextBox 151"/>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包括整除性判断、最大公约数与最小公倍数、同余方程等。</a:t>
            </a:r>
          </a:p>
        </p:txBody>
      </p:sp>
      <p:sp>
        <p:nvSpPr>
          <p:cNvPr id="152" name="TextBox 152"/>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包括素数判定、素数分布、合数分解等问题。</a:t>
            </a:r>
          </a:p>
        </p:txBody>
      </p:sp>
      <p:sp>
        <p:nvSpPr>
          <p:cNvPr id="153" name="TextBox 153"/>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包括二元一次不定方程、多元一次不定方程等求解方法。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包括加法原理、乘法原理、排列组合公式等。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计数原理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概率与统计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图论初步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组合极值与存在性问题</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包括古典概型、几何概型、概率与统计等应用问题。</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包括图的基本概念、树的性质与应用、最短路问题等。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包括抽屉原理、极端原理等组合极值问题的求解方法，以及存在性问题的证明方法。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组合数学部分内容及题型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数学奥赛备战策略与方法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制定合理备战计划</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确定参赛级别和奖项目标，制定相应的学习计划。</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将备战过程分解为多个阶段，每个阶段设定具体的学习任务和目标。</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根据个人情况，合理安排每日学习时间，确保高效备考。</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明确目标</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分解任务</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合理安排时间</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经典教材</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专题讲座</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网络资源</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精选优质资料进行学习</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参加专家学者的专题讲座，深入了解数学奥赛的热点和难点。</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利用互联网资源，查找相关学习资料和视频教程，拓宽学习渠道。</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选择经过时间检验的经典教材，系统学习数学奥赛知识点。</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重点掌握数学基础知识，建立扎实的基础功底。</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夯实基础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625" b="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拓展思维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542" r="13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提升解题能力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通过解决复杂问题，培养逻辑思维、创造性思维和批判性思维。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加强解题训练，提高解题速度和准确性。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注重基础知识和思维能力培养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https://d.book118.com/797143036021006044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2024-09-18T07:19:29.483</cp:lastPrinted>
  <dcterms:created xsi:type="dcterms:W3CDTF">2024-09-17T23:19:29Z</dcterms:created>
  <dcterms:modified xsi:type="dcterms:W3CDTF">2024-09-17T23:19:31Z</dcterms:modified>
</cp:coreProperties>
</file>