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08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162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image" Target="../media/image2.png" /><Relationship Id="rId11" Type="http://schemas.openxmlformats.org/officeDocument/2006/relationships/tags" Target="../tags/tag65.xml" /><Relationship Id="rId12" Type="http://schemas.openxmlformats.org/officeDocument/2006/relationships/tags" Target="../tags/tag66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C44220-418D-4923-950B-A8B126509D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1CA82C-B936-41FD-9C84-E41339A56B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09602E-E7DA-41C7-9846-DFF2B1E6B7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061543-B130-4CE8-8DB9-609377F091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573CCD-9DC5-4A92-8116-AD6CC005F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DBFF75-DAB6-410B-80F3-E150F2893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DADF27-811A-4395-A023-4EE2FA133D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B7F262-C671-4310-9741-F27140F0CC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17876F-BFEA-407C-83DF-E088DC5B62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407385-924C-4FF1-831F-ED55A2D60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ECF59F-62AE-4C06-A175-6390F6CE37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2097157" name="图片 7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/>
            <p:custDataLst>
              <p:tags r:id="rId5"/>
            </p:custDataLst>
          </p:nvPr>
        </p:nvSpPr>
        <p:spPr>
          <a:xfrm>
            <a:off x="838199" y="1761445"/>
            <a:ext cx="6120000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6"/>
            </p:custDataLst>
          </p:nvPr>
        </p:nvSpPr>
        <p:spPr>
          <a:xfrm>
            <a:off x="838199" y="3719265"/>
            <a:ext cx="6120000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838199" y="42449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7"/>
          <p:cNvSpPr>
            <a:spLocks noGrp="1"/>
          </p:cNvSpPr>
          <p:nvPr>
            <p:ph type="body" sz="quarter" idx="15" hasCustomPrompt="1"/>
            <p:custDataLst>
              <p:tags r:id="rId11"/>
            </p:custDataLst>
          </p:nvPr>
        </p:nvSpPr>
        <p:spPr>
          <a:xfrm>
            <a:off x="8850824" y="424490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年号占位符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2"/>
            </p:custDataLst>
          </p:nvPr>
        </p:nvSpPr>
        <p:spPr>
          <a:xfrm>
            <a:off x="838199" y="4799265"/>
            <a:ext cx="1620000" cy="396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4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6096000" y="1818936"/>
            <a:ext cx="5512904" cy="1081088"/>
          </a:xfrm>
        </p:spPr>
        <p:txBody>
          <a:bodyPr anchor="b">
            <a:noAutofit/>
          </a:bodyPr>
          <a:lstStyle>
            <a:lvl1pPr>
              <a:defRPr sz="72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835800" y="3148536"/>
            <a:ext cx="6477000" cy="1676364"/>
          </a:xfrm>
        </p:spPr>
        <p:txBody>
          <a:bodyPr anchor="t" anchorCtr="0"/>
          <a:lstStyle>
            <a:lvl1pPr algn="l">
              <a:defRPr sz="5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35800" y="547607"/>
            <a:ext cx="6477000" cy="2244193"/>
          </a:xfrm>
        </p:spPr>
        <p:txBody>
          <a:bodyPr anchor="b">
            <a:noAutofit/>
          </a:bodyPr>
          <a:lstStyle>
            <a:lvl1pPr marL="0" indent="0" algn="l">
              <a:buNone/>
              <a:defRPr sz="80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</p:pic>
      <p:sp>
        <p:nvSpPr>
          <p:cNvPr id="1048774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719265"/>
            <a:ext cx="6120000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38799" y="42449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84" name="文本占位符 17"/>
          <p:cNvSpPr>
            <a:spLocks noGrp="1"/>
          </p:cNvSpPr>
          <p:nvPr>
            <p:ph type="body" sz="quarter" idx="15" hasCustomPrompt="1"/>
            <p:custDataLst>
              <p:tags r:id="rId8"/>
            </p:custDataLst>
          </p:nvPr>
        </p:nvSpPr>
        <p:spPr>
          <a:xfrm>
            <a:off x="8852400" y="424490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年号占位符</a:t>
            </a:r>
            <a:endParaRPr lang="zh-CN" altLang="en-US"/>
          </a:p>
        </p:txBody>
      </p:sp>
      <p:sp>
        <p:nvSpPr>
          <p:cNvPr id="1048786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838200" y="4799265"/>
            <a:ext cx="1620000" cy="39600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5" name="图片 7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788" name="标题 1"/>
          <p:cNvSpPr>
            <a:spLocks noGrp="1"/>
          </p:cNvSpPr>
          <p:nvPr>
            <p:ph type="ctrTitle"/>
            <p:custDataLst>
              <p:tags r:id="rId12"/>
            </p:custDataLst>
          </p:nvPr>
        </p:nvSpPr>
        <p:spPr>
          <a:xfrm>
            <a:off x="838200" y="1775265"/>
            <a:ext cx="6120000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7.xml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t="63612" r="46047" b="5777"/>
          <a:stretch>
            <a:fillRect/>
          </a:stretch>
        </p:blipFill>
        <p:spPr>
          <a:xfrm flipH="1">
            <a:off x="42" y="0"/>
            <a:ext cx="5970229" cy="3331028"/>
          </a:xfrm>
          <a:custGeom>
            <a:gdLst>
              <a:gd name="connsiteX0" fmla="*/ 0 w 5970229"/>
              <a:gd name="connsiteY0" fmla="*/ 0 h 3331028"/>
              <a:gd name="connsiteX1" fmla="*/ 5970229 w 5970229"/>
              <a:gd name="connsiteY1" fmla="*/ 0 h 3331028"/>
              <a:gd name="connsiteX2" fmla="*/ 5970229 w 5970229"/>
              <a:gd name="connsiteY2" fmla="*/ 3331028 h 3331028"/>
              <a:gd name="connsiteX3" fmla="*/ 0 w 5970229"/>
              <a:gd name="connsiteY3" fmla="*/ 3331028 h 33310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70229" h="3331028">
                <a:moveTo>
                  <a:pt x="0" y="0"/>
                </a:moveTo>
                <a:lnTo>
                  <a:pt x="5970229" y="0"/>
                </a:lnTo>
                <a:lnTo>
                  <a:pt x="5970229" y="3331028"/>
                </a:lnTo>
                <a:lnTo>
                  <a:pt x="0" y="3331028"/>
                </a:lnTo>
                <a:close/>
              </a:path>
            </a:pathLst>
          </a:cu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0861" r:id="rId2"/>
    <p:sldLayoutId id="2147500862" r:id="rId3"/>
    <p:sldLayoutId id="2147500863" r:id="rId4"/>
    <p:sldLayoutId id="2147500864" r:id="rId5"/>
    <p:sldLayoutId id="2147500865" r:id="rId6"/>
    <p:sldLayoutId id="2147500866" r:id="rId7"/>
    <p:sldLayoutId id="2147500867" r:id="rId8"/>
    <p:sldLayoutId id="2147500868" r:id="rId9"/>
    <p:sldLayoutId id="2147500869" r:id="rId10"/>
    <p:sldLayoutId id="2147500870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gradFill>
            <a:gsLst>
              <a:gs pos="0">
                <a:schemeClr val="tx1"/>
              </a:gs>
              <a:gs pos="100000">
                <a:schemeClr val="accent1"/>
              </a:gs>
            </a:gsLst>
            <a:lin ang="48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4.xml" /><Relationship Id="rId3" Type="http://schemas.openxmlformats.org/officeDocument/2006/relationships/tags" Target="../tags/tag75.xml" /><Relationship Id="rId4" Type="http://schemas.openxmlformats.org/officeDocument/2006/relationships/tags" Target="../tags/tag76.xml" /><Relationship Id="rId5" Type="http://schemas.openxmlformats.org/officeDocument/2006/relationships/tags" Target="../tags/tag77.xml" /><Relationship Id="rId6" Type="http://schemas.openxmlformats.org/officeDocument/2006/relationships/tags" Target="../tags/tag78.xml" /><Relationship Id="rId7" Type="http://schemas.openxmlformats.org/officeDocument/2006/relationships/tags" Target="../tags/tag7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18" Type="http://schemas.openxmlformats.org/officeDocument/2006/relationships/tags" Target="../tags/tag95.xml" /><Relationship Id="rId19" Type="http://schemas.openxmlformats.org/officeDocument/2006/relationships/tags" Target="../tags/tag96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97.xml" /><Relationship Id="rId21" Type="http://schemas.openxmlformats.org/officeDocument/2006/relationships/tags" Target="../tags/tag98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14" Type="http://schemas.openxmlformats.org/officeDocument/2006/relationships/tags" Target="../tags/tag143.xml" /><Relationship Id="rId15" Type="http://schemas.openxmlformats.org/officeDocument/2006/relationships/tags" Target="../tags/tag144.xml" /><Relationship Id="rId16" Type="http://schemas.openxmlformats.org/officeDocument/2006/relationships/tags" Target="../tags/tag145.xml" /><Relationship Id="rId17" Type="http://schemas.openxmlformats.org/officeDocument/2006/relationships/tags" Target="../tags/tag146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5.xml" /><Relationship Id="rId11" Type="http://schemas.openxmlformats.org/officeDocument/2006/relationships/tags" Target="../tags/tag156.xml" /><Relationship Id="rId12" Type="http://schemas.openxmlformats.org/officeDocument/2006/relationships/tags" Target="../tags/tag157.xml" /><Relationship Id="rId13" Type="http://schemas.openxmlformats.org/officeDocument/2006/relationships/tags" Target="../tags/tag158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715615613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199" y="1761445"/>
            <a:ext cx="6120000" cy="1800000"/>
          </a:xfrm>
        </p:spPr>
        <p:txBody>
          <a:bodyPr>
            <a:normAutofit/>
          </a:bodyPr>
          <a:lstStyle/>
          <a:p>
            <a:r>
              <a:rPr lang="zh-CN" altLang="en-US"/>
              <a:t>盲选与非盲选招聘方式的比较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199" y="3719265"/>
            <a:ext cx="6120000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年份"/>
          <p:cNvSpPr>
            <a:spLocks noGrp="1"/>
          </p:cNvSpPr>
          <p:nvPr>
            <p:ph type="body" sz="quarter" idx="15"/>
            <p:custDataLst>
              <p:tags r:id="rId5"/>
            </p:custDataLst>
          </p:nvPr>
        </p:nvSpPr>
        <p:spPr>
          <a:xfrm>
            <a:off x="8850824" y="504000"/>
            <a:ext cx="2743200" cy="504000"/>
          </a:xfrm>
        </p:spPr>
        <p:txBody>
          <a:bodyPr/>
          <a:lstStyle/>
          <a:p>
            <a:r>
              <a:rPr lang="en-US" altLang="zh-CN"/>
              <a:t>20XX</a:t>
            </a:r>
            <a:endParaRPr lang="zh-CN" altLang="en-US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38199" y="4799265"/>
            <a:ext cx="1620000" cy="396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dk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dk1">
                    <a:lumMod val="100000"/>
                  </a:schemeClr>
                </a:solidFill>
              </a:rPr>
              <a:t>XX</a:t>
            </a:r>
            <a:endParaRPr lang="zh-CN" altLang="en-US">
              <a:solidFill>
                <a:schemeClr val="dk1">
                  <a:lumMod val="100000"/>
                </a:schemeClr>
              </a:solidFill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矩形: 圆角 8"/>
          <p:cNvSpPr/>
          <p:nvPr>
            <p:custDataLst>
              <p:tags r:id="rId3"/>
            </p:custDataLst>
          </p:nvPr>
        </p:nvSpPr>
        <p:spPr>
          <a:xfrm>
            <a:off x="635285" y="2900363"/>
            <a:ext cx="10921429" cy="3715122"/>
          </a:xfrm>
          <a:prstGeom prst="roundRect">
            <a:avLst>
              <a:gd name="adj" fmla="val 4409"/>
            </a:avLst>
          </a:prstGeom>
          <a:solidFill>
            <a:schemeClr val="bg1">
              <a:lumMod val="85000"/>
              <a:lumOff val="15000"/>
            </a:schemeClr>
          </a:solidFill>
          <a:ln w="6350">
            <a:solidFill>
              <a:schemeClr val="bg1">
                <a:lumMod val="50000"/>
                <a:lumOff val="50000"/>
              </a:schemeClr>
            </a:solidFill>
            <a:prstDash val="solid"/>
          </a:ln>
          <a:effectLst>
            <a:outerShdw blurRad="190500" dist="88900" algn="ctr" rotWithShape="0">
              <a:schemeClr val="bg2">
                <a:lumMod val="50000"/>
                <a:alpha val="2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sp>
        <p:nvSpPr>
          <p:cNvPr id="1048808" name="标题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96000" y="1818936"/>
            <a:ext cx="5512904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10" name="序号"/>
          <p:cNvSpPr txBox="1"/>
          <p:nvPr>
            <p:custDataLst>
              <p:tags r:id="rId5"/>
            </p:custDataLst>
          </p:nvPr>
        </p:nvSpPr>
        <p:spPr>
          <a:xfrm>
            <a:off x="1399930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One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6"/>
            </p:custDataLst>
          </p:nvPr>
        </p:nvSpPr>
        <p:spPr>
          <a:xfrm>
            <a:off x="1399928" y="3867561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添加目录标题</a:t>
            </a:r>
            <a:endParaRPr lang="zh-CN" altLang="en-US" sz="22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14" name="序号"/>
          <p:cNvSpPr txBox="1"/>
          <p:nvPr>
            <p:custDataLst>
              <p:tags r:id="rId7"/>
            </p:custDataLst>
          </p:nvPr>
        </p:nvSpPr>
        <p:spPr>
          <a:xfrm>
            <a:off x="5091845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Two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6" name="项标题"/>
          <p:cNvSpPr txBox="1"/>
          <p:nvPr>
            <p:custDataLst>
              <p:tags r:id="rId8"/>
            </p:custDataLst>
          </p:nvPr>
        </p:nvSpPr>
        <p:spPr>
          <a:xfrm>
            <a:off x="5091844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盲选与非盲选招聘方式的定义</a:t>
            </a:r>
            <a:endParaRPr lang="zh-CN" altLang="en-US" sz="22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18" name="序号"/>
          <p:cNvSpPr txBox="1"/>
          <p:nvPr>
            <p:custDataLst>
              <p:tags r:id="rId9"/>
            </p:custDataLst>
          </p:nvPr>
        </p:nvSpPr>
        <p:spPr>
          <a:xfrm>
            <a:off x="8526136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Three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0" name="项标题"/>
          <p:cNvSpPr txBox="1"/>
          <p:nvPr>
            <p:custDataLst>
              <p:tags r:id="rId10"/>
            </p:custDataLst>
          </p:nvPr>
        </p:nvSpPr>
        <p:spPr>
          <a:xfrm>
            <a:off x="8526135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盲选招聘方式的优缺点</a:t>
            </a:r>
            <a:endParaRPr lang="zh-CN" altLang="en-US" sz="22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22" name="序号"/>
          <p:cNvSpPr txBox="1"/>
          <p:nvPr>
            <p:custDataLst>
              <p:tags r:id="rId11"/>
            </p:custDataLst>
          </p:nvPr>
        </p:nvSpPr>
        <p:spPr>
          <a:xfrm>
            <a:off x="1399930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Part Four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12"/>
            </p:custDataLst>
          </p:nvPr>
        </p:nvSpPr>
        <p:spPr>
          <a:xfrm>
            <a:off x="1399928" y="5479324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非盲选招聘方式的优缺点</a:t>
            </a:r>
            <a:endParaRPr lang="zh-CN" altLang="en-US" sz="22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26" name="序号"/>
          <p:cNvSpPr txBox="1"/>
          <p:nvPr>
            <p:custDataLst>
              <p:tags r:id="rId13"/>
            </p:custDataLst>
          </p:nvPr>
        </p:nvSpPr>
        <p:spPr>
          <a:xfrm>
            <a:off x="5091845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Five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项标题"/>
          <p:cNvSpPr txBox="1"/>
          <p:nvPr>
            <p:custDataLst>
              <p:tags r:id="rId14"/>
            </p:custDataLst>
          </p:nvPr>
        </p:nvSpPr>
        <p:spPr>
          <a:xfrm>
            <a:off x="5091844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盲选与非盲选招聘方式的应用场景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30" name="序号"/>
          <p:cNvSpPr txBox="1"/>
          <p:nvPr>
            <p:custDataLst>
              <p:tags r:id="rId15"/>
            </p:custDataLst>
          </p:nvPr>
        </p:nvSpPr>
        <p:spPr>
          <a:xfrm>
            <a:off x="8526136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Six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项标题"/>
          <p:cNvSpPr txBox="1"/>
          <p:nvPr>
            <p:custDataLst>
              <p:tags r:id="rId16"/>
            </p:custDataLst>
          </p:nvPr>
        </p:nvSpPr>
        <p:spPr>
          <a:xfrm>
            <a:off x="8526135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如何结合两种招聘方式提高招聘效果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cxnSp>
        <p:nvCxnSpPr>
          <p:cNvPr id="3145729" name="直接连接符 1"/>
          <p:cNvCxnSpPr/>
          <p:nvPr>
            <p:custDataLst>
              <p:tags r:id="rId17"/>
            </p:custDataLst>
          </p:nvPr>
        </p:nvCxnSpPr>
        <p:spPr>
          <a:xfrm flipH="1" flipV="1">
            <a:off x="4468557" y="332756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"/>
          <p:cNvCxnSpPr/>
          <p:nvPr>
            <p:custDataLst>
              <p:tags r:id="rId18"/>
            </p:custDataLst>
          </p:nvPr>
        </p:nvCxnSpPr>
        <p:spPr>
          <a:xfrm flipH="1" flipV="1">
            <a:off x="7974045" y="332756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4"/>
          <p:cNvCxnSpPr/>
          <p:nvPr>
            <p:custDataLst>
              <p:tags r:id="rId19"/>
            </p:custDataLst>
          </p:nvPr>
        </p:nvCxnSpPr>
        <p:spPr>
          <a:xfrm flipH="1" flipV="1">
            <a:off x="4460818" y="508241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7"/>
          <p:cNvCxnSpPr/>
          <p:nvPr>
            <p:custDataLst>
              <p:tags r:id="rId20"/>
            </p:custDataLst>
          </p:nvPr>
        </p:nvCxnSpPr>
        <p:spPr>
          <a:xfrm flipH="1" flipV="1">
            <a:off x="7966306" y="508241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5800" y="3148536"/>
            <a:ext cx="6477000" cy="1676364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6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800" y="1567800"/>
            <a:ext cx="6477000" cy="1224000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5800" y="3148536"/>
            <a:ext cx="6477000" cy="1676364"/>
          </a:xfrm>
        </p:spPr>
        <p:txBody>
          <a:bodyPr/>
          <a:lstStyle/>
          <a:p>
            <a:r>
              <a:rPr lang="zh-CN" altLang="en-US"/>
              <a:t>盲选与非盲选招聘方式的定义</a:t>
            </a:r>
            <a:endParaRPr lang="zh-CN" altLang="en-US"/>
          </a:p>
        </p:txBody>
      </p:sp>
      <p:sp>
        <p:nvSpPr>
          <p:cNvPr id="10489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800" y="1567800"/>
            <a:ext cx="6477000" cy="1224000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盲选招聘方式定义</a:t>
            </a:r>
            <a:endParaRPr lang="zh-CN" altLang="en-US"/>
          </a:p>
        </p:txBody>
      </p:sp>
      <p:sp>
        <p:nvSpPr>
          <p:cNvPr id="104893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盲选招聘：指在招聘过程中，招聘方不知道应聘者的姓名、性别、年龄、学历、工作经验等信息，只根据应聘者的技能和经验进行选拔。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非盲选招聘：指在招聘过程中，招聘方知道应聘者的所有信息，包括姓名、性别、年龄、学历、工作经验等，并根据这些信息进行选拔。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盲选招聘的优点：减少招聘过程中的偏见，更加注重应聘者的实际能力和经验。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非盲选招聘的优点：招聘方可以根据应聘者的全面信息进行选拔，更容易找到符合公司文化和价值观的候选人。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非盲选招聘方式定义</a:t>
            </a:r>
            <a:endParaRPr lang="zh-CN" altLang="en-US"/>
          </a:p>
        </p:txBody>
      </p:sp>
      <p:sp>
        <p:nvSpPr>
          <p:cNvPr id="1048994" name="Freeform 21"/>
          <p:cNvSpPr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838200" y="1876755"/>
            <a:ext cx="2060965" cy="1747992"/>
          </a:xfrm>
          <a:custGeom>
            <a:gdLst>
              <a:gd name="T0" fmla="*/ 0 w 5260"/>
              <a:gd name="T1" fmla="*/ 3425 h 3426"/>
              <a:gd name="T2" fmla="*/ 5259 w 5260"/>
              <a:gd name="T3" fmla="*/ 1351 h 3426"/>
              <a:gd name="T4" fmla="*/ 5259 w 5260"/>
              <a:gd name="T5" fmla="*/ 0 h 3426"/>
              <a:gd name="T6" fmla="*/ 0 w 5260"/>
              <a:gd name="T7" fmla="*/ 2072 h 3426"/>
              <a:gd name="T8" fmla="*/ 0 w 5260"/>
              <a:gd name="T9" fmla="*/ 3425 h 342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25">
                <a:moveTo>
                  <a:pt x="0" y="3425"/>
                </a:moveTo>
                <a:lnTo>
                  <a:pt x="5259" y="1351"/>
                </a:lnTo>
                <a:lnTo>
                  <a:pt x="5259" y="0"/>
                </a:lnTo>
                <a:lnTo>
                  <a:pt x="0" y="2072"/>
                </a:lnTo>
                <a:lnTo>
                  <a:pt x="0" y="3425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sz="2000">
              <a:solidFill>
                <a:schemeClr val="lt1"/>
              </a:solidFill>
            </a:endParaRPr>
          </a:p>
        </p:txBody>
      </p:sp>
      <p:sp>
        <p:nvSpPr>
          <p:cNvPr id="1048996" name="Freeform 22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838200" y="2915957"/>
            <a:ext cx="2060965" cy="1752492"/>
          </a:xfrm>
          <a:custGeom>
            <a:gdLst>
              <a:gd name="T0" fmla="*/ 0 w 5260"/>
              <a:gd name="T1" fmla="*/ 3433 h 3434"/>
              <a:gd name="T2" fmla="*/ 5259 w 5260"/>
              <a:gd name="T3" fmla="*/ 1359 h 3434"/>
              <a:gd name="T4" fmla="*/ 5259 w 5260"/>
              <a:gd name="T5" fmla="*/ 0 h 3434"/>
              <a:gd name="T6" fmla="*/ 0 w 5260"/>
              <a:gd name="T7" fmla="*/ 2072 h 3434"/>
              <a:gd name="T8" fmla="*/ 0 w 5260"/>
              <a:gd name="T9" fmla="*/ 3433 h 343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33">
                <a:moveTo>
                  <a:pt x="0" y="3433"/>
                </a:moveTo>
                <a:lnTo>
                  <a:pt x="5259" y="1359"/>
                </a:lnTo>
                <a:lnTo>
                  <a:pt x="5259" y="0"/>
                </a:lnTo>
                <a:lnTo>
                  <a:pt x="0" y="2072"/>
                </a:lnTo>
                <a:lnTo>
                  <a:pt x="0" y="3433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sz="2000">
              <a:solidFill>
                <a:schemeClr val="lt1"/>
              </a:solidFill>
            </a:endParaRPr>
          </a:p>
        </p:txBody>
      </p:sp>
      <p:sp>
        <p:nvSpPr>
          <p:cNvPr id="1048998" name="Freeform 26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838200" y="2918392"/>
            <a:ext cx="2060965" cy="706340"/>
          </a:xfrm>
          <a:custGeom>
            <a:gdLst>
              <a:gd name="T0" fmla="*/ 5259 w 5260"/>
              <a:gd name="T1" fmla="*/ 1350 h 1351"/>
              <a:gd name="T2" fmla="*/ 0 w 5260"/>
              <a:gd name="T3" fmla="*/ 1350 h 1351"/>
              <a:gd name="T4" fmla="*/ 0 w 5260"/>
              <a:gd name="T5" fmla="*/ 0 h 1351"/>
              <a:gd name="T6" fmla="*/ 5259 w 5260"/>
              <a:gd name="T7" fmla="*/ 0 h 1351"/>
              <a:gd name="T8" fmla="*/ 5259 w 5260"/>
              <a:gd name="T9" fmla="*/ 1350 h 13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1351">
                <a:moveTo>
                  <a:pt x="5259" y="1350"/>
                </a:moveTo>
                <a:lnTo>
                  <a:pt x="0" y="1350"/>
                </a:lnTo>
                <a:lnTo>
                  <a:pt x="0" y="0"/>
                </a:lnTo>
                <a:lnTo>
                  <a:pt x="5259" y="0"/>
                </a:lnTo>
                <a:lnTo>
                  <a:pt x="5259" y="1350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00" name="Freeform 22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838200" y="3960029"/>
            <a:ext cx="2060965" cy="1752492"/>
          </a:xfrm>
          <a:custGeom>
            <a:gdLst>
              <a:gd name="T0" fmla="*/ 0 w 5260"/>
              <a:gd name="T1" fmla="*/ 3433 h 3434"/>
              <a:gd name="T2" fmla="*/ 5259 w 5260"/>
              <a:gd name="T3" fmla="*/ 1359 h 3434"/>
              <a:gd name="T4" fmla="*/ 5259 w 5260"/>
              <a:gd name="T5" fmla="*/ 0 h 3434"/>
              <a:gd name="T6" fmla="*/ 0 w 5260"/>
              <a:gd name="T7" fmla="*/ 2072 h 3434"/>
              <a:gd name="T8" fmla="*/ 0 w 5260"/>
              <a:gd name="T9" fmla="*/ 3433 h 343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33">
                <a:moveTo>
                  <a:pt x="0" y="3433"/>
                </a:moveTo>
                <a:lnTo>
                  <a:pt x="5259" y="1359"/>
                </a:lnTo>
                <a:lnTo>
                  <a:pt x="5259" y="0"/>
                </a:lnTo>
                <a:lnTo>
                  <a:pt x="0" y="2072"/>
                </a:lnTo>
                <a:lnTo>
                  <a:pt x="0" y="3433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sz="2000">
              <a:solidFill>
                <a:schemeClr val="lt1"/>
              </a:solidFill>
            </a:endParaRPr>
          </a:p>
        </p:txBody>
      </p:sp>
      <p:sp>
        <p:nvSpPr>
          <p:cNvPr id="1049002" name="Freeform 27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838200" y="5003492"/>
            <a:ext cx="2060965" cy="708648"/>
          </a:xfrm>
          <a:custGeom>
            <a:gdLst>
              <a:gd name="T0" fmla="*/ 5259 w 5260"/>
              <a:gd name="T1" fmla="*/ 1352 h 1353"/>
              <a:gd name="T2" fmla="*/ 0 w 5260"/>
              <a:gd name="T3" fmla="*/ 1352 h 1353"/>
              <a:gd name="T4" fmla="*/ 0 w 5260"/>
              <a:gd name="T5" fmla="*/ 0 h 1353"/>
              <a:gd name="T6" fmla="*/ 5259 w 5260"/>
              <a:gd name="T7" fmla="*/ 0 h 1353"/>
              <a:gd name="T8" fmla="*/ 4647 w 5260"/>
              <a:gd name="T9" fmla="*/ 677 h 1353"/>
              <a:gd name="T10" fmla="*/ 5259 w 5260"/>
              <a:gd name="T11" fmla="*/ 1352 h 13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5260" h="1353">
                <a:moveTo>
                  <a:pt x="5259" y="1352"/>
                </a:moveTo>
                <a:lnTo>
                  <a:pt x="0" y="1352"/>
                </a:lnTo>
                <a:lnTo>
                  <a:pt x="0" y="0"/>
                </a:lnTo>
                <a:lnTo>
                  <a:pt x="5259" y="0"/>
                </a:lnTo>
                <a:lnTo>
                  <a:pt x="4647" y="677"/>
                </a:lnTo>
                <a:lnTo>
                  <a:pt x="5259" y="1352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04" name="Freeform 26"/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838200" y="3962464"/>
            <a:ext cx="2060965" cy="706340"/>
          </a:xfrm>
          <a:custGeom>
            <a:gdLst>
              <a:gd name="T0" fmla="*/ 5259 w 5260"/>
              <a:gd name="T1" fmla="*/ 1350 h 1351"/>
              <a:gd name="T2" fmla="*/ 0 w 5260"/>
              <a:gd name="T3" fmla="*/ 1350 h 1351"/>
              <a:gd name="T4" fmla="*/ 0 w 5260"/>
              <a:gd name="T5" fmla="*/ 0 h 1351"/>
              <a:gd name="T6" fmla="*/ 5259 w 5260"/>
              <a:gd name="T7" fmla="*/ 0 h 1351"/>
              <a:gd name="T8" fmla="*/ 5259 w 5260"/>
              <a:gd name="T9" fmla="*/ 1350 h 13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1351">
                <a:moveTo>
                  <a:pt x="5259" y="1350"/>
                </a:moveTo>
                <a:lnTo>
                  <a:pt x="0" y="1350"/>
                </a:lnTo>
                <a:lnTo>
                  <a:pt x="0" y="0"/>
                </a:lnTo>
                <a:lnTo>
                  <a:pt x="5259" y="0"/>
                </a:lnTo>
                <a:lnTo>
                  <a:pt x="5259" y="1350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06" name="正文"/>
          <p:cNvSpPr txBox="1"/>
          <p:nvPr>
            <p:custDataLst>
              <p:tags r:id="rId8"/>
            </p:custDataLst>
          </p:nvPr>
        </p:nvSpPr>
        <p:spPr>
          <a:xfrm>
            <a:off x="2974438" y="1792134"/>
            <a:ext cx="8380072" cy="803556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非盲选招聘方式：在招聘过程中，招聘者可以看到应聘者的个人信息、教育背景、工作经历等。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08" name="正文"/>
          <p:cNvSpPr txBox="1"/>
          <p:nvPr>
            <p:custDataLst>
              <p:tags r:id="rId9"/>
            </p:custDataLst>
          </p:nvPr>
        </p:nvSpPr>
        <p:spPr>
          <a:xfrm>
            <a:off x="2974438" y="2843511"/>
            <a:ext cx="8380072" cy="803556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优点：招聘者可以根据应聘者的个人信息和经历进行筛选，选择更适合的候选人。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10" name="正文"/>
          <p:cNvSpPr txBox="1"/>
          <p:nvPr>
            <p:custDataLst>
              <p:tags r:id="rId10"/>
            </p:custDataLst>
          </p:nvPr>
        </p:nvSpPr>
        <p:spPr>
          <a:xfrm>
            <a:off x="2974438" y="3894888"/>
            <a:ext cx="8380072" cy="803556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缺点：可能会导致招聘者对某些应聘者产生偏见，影响招聘的公正性。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12" name="正文"/>
          <p:cNvSpPr txBox="1"/>
          <p:nvPr>
            <p:custDataLst>
              <p:tags r:id="rId11"/>
            </p:custDataLst>
          </p:nvPr>
        </p:nvSpPr>
        <p:spPr>
          <a:xfrm>
            <a:off x="2974438" y="4946266"/>
            <a:ext cx="8380072" cy="803556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与盲选招聘方式的区别：盲选招聘方式是在招聘过程中，招聘者无法看到应聘者的个人信息、教育背景、工作经历等，只能根据应聘者的表现进行评价。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14" name="Freeform 23"/>
          <p:cNvSpPr>
            <a:spLocks noChangeArrowheads="1"/>
          </p:cNvSpPr>
          <p:nvPr>
            <p:custDataLst>
              <p:tags r:id="rId12"/>
            </p:custDataLst>
          </p:nvPr>
        </p:nvSpPr>
        <p:spPr bwMode="auto">
          <a:xfrm>
            <a:off x="838200" y="1854839"/>
            <a:ext cx="2060965" cy="708648"/>
          </a:xfrm>
          <a:custGeom>
            <a:gdLst>
              <a:gd name="T0" fmla="*/ 5259 w 5260"/>
              <a:gd name="T1" fmla="*/ 1353 h 1354"/>
              <a:gd name="T2" fmla="*/ 0 w 5260"/>
              <a:gd name="T3" fmla="*/ 1353 h 1354"/>
              <a:gd name="T4" fmla="*/ 603 w 5260"/>
              <a:gd name="T5" fmla="*/ 677 h 1354"/>
              <a:gd name="T6" fmla="*/ 0 w 5260"/>
              <a:gd name="T7" fmla="*/ 0 h 1354"/>
              <a:gd name="T8" fmla="*/ 5259 w 5260"/>
              <a:gd name="T9" fmla="*/ 0 h 1354"/>
              <a:gd name="T10" fmla="*/ 5259 w 5260"/>
              <a:gd name="T11" fmla="*/ 1353 h 13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5260" h="1354">
                <a:moveTo>
                  <a:pt x="5259" y="1353"/>
                </a:moveTo>
                <a:lnTo>
                  <a:pt x="0" y="1353"/>
                </a:lnTo>
                <a:lnTo>
                  <a:pt x="603" y="677"/>
                </a:lnTo>
                <a:lnTo>
                  <a:pt x="0" y="0"/>
                </a:lnTo>
                <a:lnTo>
                  <a:pt x="5259" y="0"/>
                </a:lnTo>
                <a:lnTo>
                  <a:pt x="5259" y="1353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4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5800" y="3148536"/>
            <a:ext cx="6477000" cy="1676364"/>
          </a:xfrm>
        </p:spPr>
        <p:txBody>
          <a:bodyPr/>
          <a:lstStyle/>
          <a:p>
            <a:r>
              <a:rPr lang="zh-CN" altLang="en-US"/>
              <a:t>盲选招聘方式的优缺点</a:t>
            </a:r>
            <a:endParaRPr lang="zh-CN" altLang="en-US"/>
          </a:p>
        </p:txBody>
      </p:sp>
      <p:sp>
        <p:nvSpPr>
          <p:cNvPr id="104905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800" y="1567800"/>
            <a:ext cx="6477000" cy="1224000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优点</a:t>
            </a:r>
            <a:endParaRPr lang="zh-CN" altLang="en-US"/>
          </a:p>
        </p:txBody>
      </p:sp>
      <p:sp>
        <p:nvSpPr>
          <p:cNvPr id="104908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8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0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2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提高招聘效率：通过筛选简历和面试，可以更快地找到合适的人选。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6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8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0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消除偏见：通过隐藏候选人的姓名、性别、年龄等信息，减少招聘过程中的偏见和歧视。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2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4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6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8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公平竞争：所有候选人都处于同一起跑线，有利于选拔真正有能力的人才。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2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4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6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降低招聘成本：减少招聘过程中的人力、物力和时间成本。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缺点</a:t>
            </a:r>
            <a:endParaRPr lang="zh-CN" altLang="en-US"/>
          </a:p>
        </p:txBody>
      </p:sp>
      <p:sp>
        <p:nvSpPr>
          <p:cNvPr id="1049152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招聘过程可能存在偏见和歧视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6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8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招聘结果可能不符合公司的实际需求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招聘过程可能缺乏透明度和公正性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8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招聘过程可能无法充分评估候选人的综合素质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0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5800" y="3148536"/>
            <a:ext cx="6477000" cy="1676364"/>
          </a:xfrm>
        </p:spPr>
        <p:txBody>
          <a:bodyPr/>
          <a:lstStyle/>
          <a:p>
            <a:r>
              <a:rPr lang="zh-CN" altLang="en-US"/>
              <a:t>非盲选招聘方式的优缺点</a:t>
            </a:r>
            <a:endParaRPr lang="zh-CN" altLang="en-US"/>
          </a:p>
        </p:txBody>
      </p:sp>
      <p:sp>
        <p:nvSpPr>
          <p:cNvPr id="104921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800" y="1567800"/>
            <a:ext cx="6477000" cy="1224000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https://d.book118.com/797156156136006026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年号占位符"/>
  <p:tag name="KSO_WM_UNIT_SUBTYPE" val="e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年号占位符"/>
  <p:tag name="KSO_WM_UNIT_SUBTYPE" val="e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1"/>
  <p:tag name="KSO_WM_UNIT_INDEX" val="1"/>
  <p:tag name="KSO_WM_UNIT_LAYERLEVEL" val="1"/>
  <p:tag name="KSO_WM_UNIT_NOCLEAR" val="0"/>
  <p:tag name="KSO_WM_UNIT_PRESET_TEXT" val="20XX"/>
  <p:tag name="KSO_WM_UNIT_SUBTYPE" val="e"/>
  <p:tag name="KSO_WM_UNIT_TYPE" val="f"/>
  <p:tag name="KSO_WM_UNIT_VALUE" val="32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9"/>
</p:tagLst>
</file>

<file path=ppt/tags/tag79.xml><?xml version="1.0" encoding="utf-8"?>
<p:tagLst xmlns:p="http://schemas.openxmlformats.org/presentationml/2006/main">
  <p:tag name="KSO_WM_BEAUTIFY_FLAG" val="#wm#"/>
  <p:tag name="KSO_WM_SLIDE_ID" val="custom20230981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15000000596046448,&quot;colorType&quot;:1,&quot;foreColorIndex&quot;:14,&quot;transparency&quot;:0},&quot;type&quot;:1},&quot;glow&quot;:{&quot;colorType&quot;:0},&quot;line&quot;:{&quot;solidLine&quot;:{&quot;brightness&quot;:0.5,&quot;colorType&quot;:1,&quot;foreColorIndex&quot;:14,&quot;transparency&quot;:0},&quot;type&quot;:1},&quot;shadow&quot;:{&quot;brightness&quot;:-0.5,&quot;colorType&quot;:1,&quot;foreColorIndex&quot;:16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i*1_1"/>
  <p:tag name="KSO_WM_UNIT_INDEX" val="1_1"/>
  <p:tag name="KSO_WM_UNIT_LAYERLEVEL" val="1_1"/>
  <p:tag name="KSO_WM_UNIT_TYPE" val="l_i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1_1"/>
  <p:tag name="KSO_WM_UNIT_INDEX" val="1_1_1"/>
  <p:tag name="KSO_WM_UNIT_LAYERLEVEL" val="1_1_1"/>
  <p:tag name="KSO_WM_UNIT_PRESET_TEXT" val="Part One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2_1"/>
  <p:tag name="KSO_WM_UNIT_INDEX" val="1_2_1"/>
  <p:tag name="KSO_WM_UNIT_LAYERLEVEL" val="1_1_1"/>
  <p:tag name="KSO_WM_UNIT_PRESET_TEXT" val="Part Two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3_1"/>
  <p:tag name="KSO_WM_UNIT_INDEX" val="1_3_1"/>
  <p:tag name="KSO_WM_UNIT_LAYERLEVEL" val="1_1_1"/>
  <p:tag name="KSO_WM_UNIT_PRESET_TEXT" val="Part Three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4_1"/>
  <p:tag name="KSO_WM_UNIT_INDEX" val="1_4_1"/>
  <p:tag name="KSO_WM_UNIT_LAYERLEVEL" val="1_1_1"/>
  <p:tag name="KSO_WM_UNIT_PRESET_TEXT" val="Part Four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5_1"/>
  <p:tag name="KSO_WM_UNIT_INDEX" val="1_5_1"/>
  <p:tag name="KSO_WM_UNIT_LAYERLEVEL" val="1_1_1"/>
  <p:tag name="KSO_WM_UNIT_PRESET_TEXT" val="Part Five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6_1"/>
  <p:tag name="KSO_WM_UNIT_INDEX" val="1_6_1"/>
  <p:tag name="KSO_WM_UNIT_LAYERLEVEL" val="1_1_1"/>
  <p:tag name="KSO_WM_UNIT_PRESET_TEXT" val="Part Six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3_2"/>
  <p:tag name="KSO_WM_UNIT_INDEX" val="1_3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5_2"/>
  <p:tag name="KSO_WM_UNIT_INDEX" val="1_5_2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6_2"/>
  <p:tag name="KSO_WM_UNIT_INDEX" val="1_6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1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01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4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i*1_2_1"/>
  <p:tag name="KSO_WM_UNIT_INDEX" val="1_2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i*1_3_1"/>
  <p:tag name="KSO_WM_UNIT_INDEX" val="1_3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30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61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16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黑金">
      <a:dk1>
        <a:srgbClr val="000000"/>
      </a:dk1>
      <a:lt1>
        <a:srgbClr val="FFFFFF"/>
      </a:lt1>
      <a:dk2>
        <a:srgbClr val="261300"/>
      </a:dk2>
      <a:lt2>
        <a:srgbClr val="F5F7FF"/>
      </a:lt2>
      <a:accent1>
        <a:srgbClr val="FFA649"/>
      </a:accent1>
      <a:accent2>
        <a:srgbClr val="FFAD69"/>
      </a:accent2>
      <a:accent3>
        <a:srgbClr val="FFCA92"/>
      </a:accent3>
      <a:accent4>
        <a:srgbClr val="E6B074"/>
      </a:accent4>
      <a:accent5>
        <a:srgbClr val="C6917C"/>
      </a:accent5>
      <a:accent6>
        <a:srgbClr val="DD6523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3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3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11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微软雅黑</vt:lpstr>
      <vt:lpstr>Calibri Light</vt:lpstr>
      <vt:lpstr>Office Theme</vt:lpstr>
      <vt:lpstr>盲选与非盲选招聘方式的比较</vt:lpstr>
      <vt:lpstr>目录</vt:lpstr>
      <vt:lpstr>添加章节标题</vt:lpstr>
      <vt:lpstr>盲选与非盲选招聘方式的定义</vt:lpstr>
      <vt:lpstr>盲选招聘方式定义</vt:lpstr>
      <vt:lpstr>非盲选招聘方式定义</vt:lpstr>
      <vt:lpstr>盲选招聘方式的优缺点</vt:lpstr>
      <vt:lpstr>优点</vt:lpstr>
      <vt:lpstr>缺点</vt:lpstr>
      <vt:lpstr>非盲选招聘方式的优缺点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2024-09-01T00:38:05.734</cp:lastPrinted>
  <dcterms:created xsi:type="dcterms:W3CDTF">2024-08-31T16:38:05Z</dcterms:created>
  <dcterms:modified xsi:type="dcterms:W3CDTF">2024-08-31T16:38:07Z</dcterms:modified>
</cp:coreProperties>
</file>