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0F7205-0D6E-47D5-83A7-FB9CA689F4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6179DC-B784-4431-A901-8AD884077E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E8317D-71FA-426D-A7F8-86888FE2F4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EFAD23-352A-44BD-B0C3-68E2198DCE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7E04F9-E31B-45D9-A60C-AD7D09850D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F33CB7-7CF9-4216-BBA7-E00BB2231C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369508-011C-4FA6-A595-E82A464808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4C32F0-FB0B-432A-A622-878CB0BEF0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73BDC7-C0F0-4886-8F27-1A30266B24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C60530-9E00-45C0-97BC-80ABAC3169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1094D2-90AB-4D45-A593-E312FFEA62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7164140004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3" name="TextBox 3"/>
          <p:cNvSpPr txBox="1"/>
          <p:nvPr/>
        </p:nvSpPr>
        <p:spPr>
          <a:xfrm>
            <a:off x="6853792"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CATALOG</a:t>
            </a:r>
          </a:p>
        </p:txBody>
      </p:sp>
      <p:sp>
        <p:nvSpPr>
          <p:cNvPr id="4" name="TextBox 4"/>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DATE</a:t>
            </a:r>
          </a:p>
        </p:txBody>
      </p:sp>
      <p:sp>
        <p:nvSpPr>
          <p:cNvPr id="5" name="TextBox 5"/>
          <p:cNvSpPr txBox="1"/>
          <p:nvPr/>
        </p:nvSpPr>
        <p:spPr>
          <a:xfrm>
            <a:off x="930017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ANALYSIS</a:t>
            </a:r>
          </a:p>
        </p:txBody>
      </p:sp>
      <p:sp>
        <p:nvSpPr>
          <p:cNvPr id="6" name="TextBox 6"/>
          <p:cNvSpPr txBox="1"/>
          <p:nvPr/>
        </p:nvSpPr>
        <p:spPr>
          <a:xfrm>
            <a:off x="10732903" y="542407"/>
            <a:ext cx="1459097" cy="392307"/>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SUMMARY</a:t>
            </a:r>
          </a:p>
        </p:txBody>
      </p:sp>
      <p:sp>
        <p:nvSpPr>
          <p:cNvPr id="7" name="TextBox 7"/>
          <p:cNvSpPr txBox="1"/>
          <p:nvPr/>
        </p:nvSpPr>
        <p:spPr>
          <a:xfrm rot="-5400000">
            <a:off x="-882015" y="2957769"/>
            <a:ext cx="341606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rgbClr val="FFFFFF">
                    <a:alpha val="31000"/>
                  </a:srgbClr>
                </a:solidFill>
                <a:latin typeface="Microsoft Yahei"/>
                <a:ea typeface="Microsoft Yahei"/>
                <a:cs typeface="Microsoft Yahei"/>
              </a:rPr>
              <a:t>RESUME</a:t>
            </a:r>
          </a:p>
        </p:txBody>
      </p:sp>
      <p:sp>
        <p:nvSpPr>
          <p:cNvPr id="8" name="TextBox 8"/>
          <p:cNvSpPr txBox="1"/>
          <p:nvPr/>
        </p:nvSpPr>
        <p:spPr>
          <a:xfrm>
            <a:off x="4459207" y="2071532"/>
            <a:ext cx="5905500"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3">
                    <a:lumMod val="50000"/>
                    <a:alpha val="100000"/>
                  </a:schemeClr>
                </a:solidFill>
                <a:latin typeface="Microsoft Yahei"/>
                <a:ea typeface="Microsoft Yahei"/>
                <a:cs typeface="Microsoft Yahei"/>
              </a:rPr>
              <a:t>设立国际货运代理公司市场研究报告</a:t>
            </a:r>
          </a:p>
        </p:txBody>
      </p:sp>
      <p:sp>
        <p:nvSpPr>
          <p:cNvPr id="9" name="TextBox 9"/>
          <p:cNvSpPr txBox="1"/>
          <p:nvPr/>
        </p:nvSpPr>
        <p:spPr>
          <a:xfrm>
            <a:off x="4575687" y="4281643"/>
            <a:ext cx="22383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50000"/>
                    <a:alpha val="100000"/>
                  </a:schemeClr>
                </a:solidFill>
                <a:latin typeface="Microsoft Yahei"/>
                <a:ea typeface="Microsoft Yahei"/>
                <a:cs typeface="Microsoft Yahei"/>
              </a:rPr>
              <a:t>汇报人：XX</a:t>
            </a:r>
          </a:p>
        </p:txBody>
      </p:sp>
      <p:sp>
        <p:nvSpPr>
          <p:cNvPr id="10" name="TextBox 10"/>
          <p:cNvSpPr txBox="1"/>
          <p:nvPr/>
        </p:nvSpPr>
        <p:spPr>
          <a:xfrm>
            <a:off x="7177067" y="4281643"/>
            <a:ext cx="20193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50000"/>
                    <a:alpha val="100000"/>
                  </a:scheme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4520"/>
            <a:ext cx="12192000" cy="6848960"/>
          </a:xfrm>
          <a:prstGeom prst="rect">
            <a:avLst/>
          </a:prstGeom>
        </p:spPr>
      </p:pic>
      <p:sp>
        <p:nvSpPr>
          <p:cNvPr id="3" name="TextBox 3"/>
          <p:cNvSpPr txBox="1"/>
          <p:nvPr/>
        </p:nvSpPr>
        <p:spPr>
          <a:xfrm>
            <a:off x="439506" y="296929"/>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3">
                    <a:lumMod val="50000"/>
                    <a:alpha val="100000"/>
                  </a:schemeClr>
                </a:solidFill>
                <a:latin typeface="Microsoft Yahei"/>
                <a:ea typeface="Microsoft Yahei"/>
                <a:cs typeface="Microsoft Yahei"/>
              </a:rPr>
              <a:t>目录</a:t>
            </a:r>
          </a:p>
        </p:txBody>
      </p:sp>
      <p:sp>
        <p:nvSpPr>
          <p:cNvPr id="4" name="TextBox 4"/>
          <p:cNvSpPr txBox="1"/>
          <p:nvPr/>
        </p:nvSpPr>
        <p:spPr>
          <a:xfrm>
            <a:off x="376641" y="1276914"/>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lumMod val="50000"/>
                    <a:alpha val="100000"/>
                  </a:schemeClr>
                </a:solidFill>
                <a:latin typeface="Microsoft Yahei"/>
                <a:ea typeface="Microsoft Yahei"/>
                <a:cs typeface="Microsoft Yahei"/>
              </a:rPr>
              <a:t>CONTENTS</a:t>
            </a:r>
          </a:p>
        </p:txBody>
      </p:sp>
      <p:sp>
        <p:nvSpPr>
          <p:cNvPr id="5" name="TextBox 5"/>
          <p:cNvSpPr txBox="1"/>
          <p:nvPr/>
        </p:nvSpPr>
        <p:spPr>
          <a:xfrm>
            <a:off x="10801415" y="834288"/>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6" name="TextBox 6"/>
          <p:cNvSpPr txBox="1"/>
          <p:nvPr/>
        </p:nvSpPr>
        <p:spPr>
          <a:xfrm>
            <a:off x="1220555" y="1806496"/>
            <a:ext cx="5326684" cy="475457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市场概述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国际货运代理行业分析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设立国际货运代理公司的优势与挑战</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目标市场定位与拓展策略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运营管理与团队建设方案</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财务规划与投资回报预测</a:t>
            </a:r>
          </a:p>
        </p:txBody>
      </p:sp>
      <p:pic>
        <p:nvPicPr>
          <p:cNvPr id="7" name="Picture 7"/>
          <p:cNvPicPr>
            <a:picLocks noChangeAspect="1"/>
          </p:cNvPicPr>
          <p:nvPr/>
        </p:nvPicPr>
        <p:blipFill>
          <a:blip r:embed="rId3"/>
          <a:stretch>
            <a:fillRect/>
          </a:stretch>
        </p:blipFill>
        <p:spPr>
          <a:xfrm>
            <a:off x="7323441" y="1251402"/>
            <a:ext cx="3253071" cy="4621451"/>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01</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市场概述</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国际货运代理市场规模庞大，近年来保持稳定增长。随着全球贸易的不断发展，国际货运代理市场有望进一步扩大。</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新兴市场和发展中国家的崛起为国际货运代理市场提供了新的增长点。这些地区的基础设施建设和贸易活动日益活跃，对国际货运代理服务的需求不断增加。</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电子商务的快速发展推动了国际货运代理市场的变革。越来越多的消费者选择跨境购物，对快速、可靠的国际货运服务需求增加。</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16488" r="16488"/>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国际货运代理市场竞争激烈，众多大型跨国公司和本土企业在市场中占据主导地位。</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竞争对手主要通过提供全方位的物流服务、降低运输成本、提高运输效率等手段来争夺市场份额。</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创新和差异化服务成为企业在竞争中脱颖而出的关键。例如，提供定制化物流解决方案、运用先进的信息技术提高服务质量和效率等。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客户需求特点</a:t>
              </a:r>
            </a:p>
          </p:txBody>
        </p:sp>
      </p:grpSp>
      <p:sp>
        <p:nvSpPr>
          <p:cNvPr id="32" name="TextBox 32"/>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客户对运输时效和货物安全的要求较高，希望获得快速、可靠的货运服务。</a:t>
            </a:r>
          </a:p>
        </p:txBody>
      </p:sp>
      <p:sp>
        <p:nvSpPr>
          <p:cNvPr id="33" name="TextBox 33"/>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客户对国际货运代理服务的需求多样化，包括海运、空运、陆运等多种运输方式。</a:t>
            </a:r>
          </a:p>
        </p:txBody>
      </p:sp>
      <p:sp>
        <p:nvSpPr>
          <p:cNvPr id="34" name="TextBox 34"/>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客户对价格敏感，希望在保证服务质量的前提下降低运输成本。</a:t>
            </a:r>
          </a:p>
        </p:txBody>
      </p:sp>
      <p:sp>
        <p:nvSpPr>
          <p:cNvPr id="35" name="TextBox 35"/>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随着环保意识的提高，客户对绿色、低碳的运输方式和服务的需求增加。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02</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国际货运代理行业分析</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智能化、数字化成为行业发展趋势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国际货运代理行业正经历着智能化、数字化的变革，以提高效率、降低成本并提升客户体验。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全球化趋势推动国际货运代理行业增长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随着全球贸易自由化程度的提高，国际货运代理行业将继续保持增长态势。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电子商务对国际货运代理行业的影响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电子商务的快速发展为国际货运代理行业提供了新的商业模式和服务机会。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行业政策法规</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关税和贸易壁垒是影响国际货运代理行业的重要因素，对于公司的市场策略和业务布局具有重要影响。</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关税和贸易壁垒对国际货运代理行业的影响</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国际货运代理行业受到国际法规、贸易协定和国内法规的多重监管。</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国际货运代理行业的法规框架</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各国政府针对国际货运代理行业的政策，如税收优惠、投资鼓励等，对公司的经营和发展具有重要影响。</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行业政策对国际货运代理公司的影响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运费差价盈利模式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国际货运代理公司通过为客户提供运输服务，收取运费，并从中获取差价盈利。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增值服务盈利模式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除了基本的运输服务外，国际货运代理公司还提供如报关、保险、仓储等增值服务，以此获取额外收益。</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跨境电商盈利模式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随着跨境电商的兴起，国际货运代理公司为电商卖家提供一站式物流解决方案，包括揽收、仓储、配送等，从中获取收益。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行业盈利模式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03</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设立国际货运代理公司的优势与挑战</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优势分析</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专业知识与经验</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成本效益</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全球网络覆盖</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定制化服务</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国际货运代理公司通常具备丰富的国际贸易和物流知识，能够为客户提供专业的咨询和解决方案。</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通过建立全球代理网络，国际货运代理公司能够为客户提供门到门的服务，简化跨境贸易流程。</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根据客户的特定需求，国际货运代理公司可以提供定制化的物流方案，包括运输、报关、仓储等。</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通过集中采购和与供应商的长期合作关系，国际货运代理公司通常能够为客户提供更具成本效益的物流服务。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挑战分析</a:t>
              </a:r>
            </a:p>
          </p:txBody>
        </p:sp>
      </p:grpSp>
      <p:sp>
        <p:nvSpPr>
          <p:cNvPr id="24" name="TextBox 24"/>
          <p:cNvSpPr txBox="1"/>
          <p:nvPr/>
        </p:nvSpPr>
        <p:spPr>
          <a:xfrm>
            <a:off x="970539" y="1181233"/>
            <a:ext cx="3394996" cy="558203"/>
          </a:xfrm>
          <a:prstGeom prst="rect">
            <a:avLst/>
          </a:prstGeom>
        </p:spPr>
        <p:txBody>
          <a:bodyPr vert="horz" wrap="square" lIns="0"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800" b="1">
                <a:solidFill>
                  <a:schemeClr val="accent1">
                    <a:alpha val="100000"/>
                  </a:schemeClr>
                </a:solidFill>
                <a:latin typeface="Microsoft Yahei"/>
                <a:ea typeface="Microsoft Yahei"/>
                <a:cs typeface="Microsoft Yahei"/>
              </a:rPr>
              <a:t>法规与合规要求</a:t>
            </a:r>
          </a:p>
        </p:txBody>
      </p:sp>
      <p:sp>
        <p:nvSpPr>
          <p:cNvPr id="25" name="TextBox 25"/>
          <p:cNvSpPr txBox="1"/>
          <p:nvPr/>
        </p:nvSpPr>
        <p:spPr>
          <a:xfrm>
            <a:off x="3518762" y="4322207"/>
            <a:ext cx="3394996" cy="558203"/>
          </a:xfrm>
          <a:prstGeom prst="rect">
            <a:avLst/>
          </a:prstGeom>
        </p:spPr>
        <p:txBody>
          <a:bodyPr vert="horz" wrap="square" lIns="0"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800" b="1">
                <a:solidFill>
                  <a:schemeClr val="accent3">
                    <a:alpha val="100000"/>
                  </a:schemeClr>
                </a:solidFill>
                <a:latin typeface="Microsoft Yahei"/>
                <a:ea typeface="Microsoft Yahei"/>
                <a:cs typeface="Microsoft Yahei"/>
              </a:rPr>
              <a:t>技术变革</a:t>
            </a:r>
          </a:p>
        </p:txBody>
      </p:sp>
      <p:sp>
        <p:nvSpPr>
          <p:cNvPr id="26" name="TextBox 26"/>
          <p:cNvSpPr txBox="1"/>
          <p:nvPr/>
        </p:nvSpPr>
        <p:spPr>
          <a:xfrm>
            <a:off x="6040982" y="1181233"/>
            <a:ext cx="3394996" cy="558203"/>
          </a:xfrm>
          <a:prstGeom prst="rect">
            <a:avLst/>
          </a:prstGeom>
        </p:spPr>
        <p:txBody>
          <a:bodyPr vert="horz" wrap="square" lIns="0"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800" b="1">
                <a:solidFill>
                  <a:schemeClr val="accent2">
                    <a:alpha val="100000"/>
                  </a:schemeClr>
                </a:solidFill>
                <a:latin typeface="Microsoft Yahei"/>
                <a:ea typeface="Microsoft Yahei"/>
                <a:cs typeface="Microsoft Yahei"/>
              </a:rPr>
              <a:t>市场竞争</a:t>
            </a:r>
          </a:p>
        </p:txBody>
      </p:sp>
      <p:sp>
        <p:nvSpPr>
          <p:cNvPr id="27" name="TextBox 27"/>
          <p:cNvSpPr txBox="1"/>
          <p:nvPr/>
        </p:nvSpPr>
        <p:spPr>
          <a:xfrm>
            <a:off x="8589205" y="4322207"/>
            <a:ext cx="3394996" cy="558203"/>
          </a:xfrm>
          <a:prstGeom prst="rect">
            <a:avLst/>
          </a:prstGeom>
        </p:spPr>
        <p:txBody>
          <a:bodyPr vert="horz" wrap="square" lIns="0"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800" b="1">
                <a:solidFill>
                  <a:schemeClr val="accent4">
                    <a:alpha val="100000"/>
                  </a:schemeClr>
                </a:solidFill>
                <a:latin typeface="Microsoft Yahei"/>
                <a:ea typeface="Microsoft Yahei"/>
                <a:cs typeface="Microsoft Yahei"/>
              </a:rPr>
              <a:t>客户需求变化</a:t>
            </a:r>
          </a:p>
        </p:txBody>
      </p:sp>
      <p:grpSp>
        <p:nvGrpSpPr>
          <p:cNvPr id="28" name="Group 28"/>
          <p:cNvGrpSpPr/>
          <p:nvPr/>
        </p:nvGrpSpPr>
        <p:grpSpPr>
          <a:xfrm>
            <a:off x="970539" y="3242351"/>
            <a:ext cx="9999345" cy="1071087"/>
            <a:chOff x="970539" y="3242351"/>
            <a:chExt cx="9999345" cy="1071087"/>
          </a:xfrm>
        </p:grpSpPr>
        <p:sp>
          <p:nvSpPr>
            <p:cNvPr id="29" name="Freeform 29"/>
            <p:cNvSpPr/>
            <p:nvPr/>
          </p:nvSpPr>
          <p:spPr>
            <a:xfrm>
              <a:off x="970539" y="3242351"/>
              <a:ext cx="2379917" cy="875729"/>
            </a:xfrm>
            <a:custGeom>
              <a:rect l="l" t="t" r="r" b="b"/>
              <a:pathLst>
                <a:path w="119999" h="119999">
                  <a:moveTo>
                    <a:pt x="21366" y="0"/>
                  </a:moveTo>
                  <a:lnTo>
                    <a:pt x="14583" y="27688"/>
                  </a:lnTo>
                  <a:lnTo>
                    <a:pt x="1694" y="27688"/>
                  </a:lnTo>
                  <a:cubicBezTo>
                    <a:pt x="755" y="27688"/>
                    <a:pt x="0" y="29755"/>
                    <a:pt x="0" y="32305"/>
                  </a:cubicBezTo>
                  <a:lnTo>
                    <a:pt x="0" y="115383"/>
                  </a:lnTo>
                  <a:cubicBezTo>
                    <a:pt x="0" y="117933"/>
                    <a:pt x="755" y="119994"/>
                    <a:pt x="1694" y="119994"/>
                  </a:cubicBezTo>
                  <a:lnTo>
                    <a:pt x="118300" y="119994"/>
                  </a:lnTo>
                  <a:cubicBezTo>
                    <a:pt x="119238" y="119994"/>
                    <a:pt x="119994" y="117933"/>
                    <a:pt x="119994" y="115383"/>
                  </a:cubicBezTo>
                  <a:lnTo>
                    <a:pt x="119994" y="32305"/>
                  </a:lnTo>
                  <a:cubicBezTo>
                    <a:pt x="120000" y="29755"/>
                    <a:pt x="119238" y="27688"/>
                    <a:pt x="118300" y="27688"/>
                  </a:cubicBezTo>
                  <a:lnTo>
                    <a:pt x="28155" y="27688"/>
                  </a:lnTo>
                  <a:lnTo>
                    <a:pt x="2136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518762" y="3437709"/>
              <a:ext cx="2380679" cy="875729"/>
            </a:xfrm>
            <a:custGeom>
              <a:rect l="l" t="t" r="r" b="b"/>
              <a:pathLst>
                <a:path w="119999" h="119999">
                  <a:moveTo>
                    <a:pt x="1694" y="0"/>
                  </a:moveTo>
                  <a:cubicBezTo>
                    <a:pt x="755" y="0"/>
                    <a:pt x="0" y="2061"/>
                    <a:pt x="0" y="4611"/>
                  </a:cubicBezTo>
                  <a:lnTo>
                    <a:pt x="0" y="87688"/>
                  </a:lnTo>
                  <a:cubicBezTo>
                    <a:pt x="0" y="90238"/>
                    <a:pt x="755" y="92305"/>
                    <a:pt x="1694" y="92305"/>
                  </a:cubicBezTo>
                  <a:lnTo>
                    <a:pt x="14594" y="92305"/>
                  </a:lnTo>
                  <a:lnTo>
                    <a:pt x="21383" y="119994"/>
                  </a:lnTo>
                  <a:lnTo>
                    <a:pt x="28177" y="92305"/>
                  </a:lnTo>
                  <a:lnTo>
                    <a:pt x="118300" y="92305"/>
                  </a:lnTo>
                  <a:cubicBezTo>
                    <a:pt x="119238" y="92305"/>
                    <a:pt x="119994" y="90238"/>
                    <a:pt x="119994" y="87688"/>
                  </a:cubicBezTo>
                  <a:lnTo>
                    <a:pt x="119994" y="4611"/>
                  </a:lnTo>
                  <a:cubicBezTo>
                    <a:pt x="120000" y="2061"/>
                    <a:pt x="119238" y="0"/>
                    <a:pt x="118300" y="0"/>
                  </a:cubicBezTo>
                  <a:lnTo>
                    <a:pt x="169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6040982" y="3242351"/>
              <a:ext cx="2379917" cy="875729"/>
            </a:xfrm>
            <a:custGeom>
              <a:rect l="l" t="t" r="r" b="b"/>
              <a:pathLst>
                <a:path w="119999" h="119999">
                  <a:moveTo>
                    <a:pt x="21366" y="0"/>
                  </a:moveTo>
                  <a:lnTo>
                    <a:pt x="14583" y="27688"/>
                  </a:lnTo>
                  <a:lnTo>
                    <a:pt x="1694" y="27688"/>
                  </a:lnTo>
                  <a:cubicBezTo>
                    <a:pt x="755" y="27688"/>
                    <a:pt x="0" y="29755"/>
                    <a:pt x="0" y="32305"/>
                  </a:cubicBezTo>
                  <a:lnTo>
                    <a:pt x="0" y="115383"/>
                  </a:lnTo>
                  <a:cubicBezTo>
                    <a:pt x="0" y="117933"/>
                    <a:pt x="755" y="119994"/>
                    <a:pt x="1694" y="119994"/>
                  </a:cubicBezTo>
                  <a:lnTo>
                    <a:pt x="118300" y="119994"/>
                  </a:lnTo>
                  <a:cubicBezTo>
                    <a:pt x="119238" y="119994"/>
                    <a:pt x="119994" y="117933"/>
                    <a:pt x="119994" y="115383"/>
                  </a:cubicBezTo>
                  <a:lnTo>
                    <a:pt x="119994" y="32305"/>
                  </a:lnTo>
                  <a:cubicBezTo>
                    <a:pt x="120000" y="29755"/>
                    <a:pt x="119238" y="27688"/>
                    <a:pt x="118300" y="27688"/>
                  </a:cubicBezTo>
                  <a:lnTo>
                    <a:pt x="28155" y="27688"/>
                  </a:lnTo>
                  <a:lnTo>
                    <a:pt x="21366"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589205" y="3437709"/>
              <a:ext cx="2380679" cy="875729"/>
            </a:xfrm>
            <a:custGeom>
              <a:rect l="l" t="t" r="r" b="b"/>
              <a:pathLst>
                <a:path w="119999" h="119999">
                  <a:moveTo>
                    <a:pt x="1694" y="0"/>
                  </a:moveTo>
                  <a:cubicBezTo>
                    <a:pt x="755" y="0"/>
                    <a:pt x="0" y="2061"/>
                    <a:pt x="0" y="4611"/>
                  </a:cubicBezTo>
                  <a:lnTo>
                    <a:pt x="0" y="87688"/>
                  </a:lnTo>
                  <a:cubicBezTo>
                    <a:pt x="0" y="90238"/>
                    <a:pt x="755" y="92305"/>
                    <a:pt x="1694" y="92305"/>
                  </a:cubicBezTo>
                  <a:lnTo>
                    <a:pt x="14594" y="92305"/>
                  </a:lnTo>
                  <a:lnTo>
                    <a:pt x="21383" y="119994"/>
                  </a:lnTo>
                  <a:lnTo>
                    <a:pt x="28177" y="92305"/>
                  </a:lnTo>
                  <a:lnTo>
                    <a:pt x="118300" y="92305"/>
                  </a:lnTo>
                  <a:cubicBezTo>
                    <a:pt x="119238" y="92305"/>
                    <a:pt x="119994" y="90238"/>
                    <a:pt x="119994" y="87688"/>
                  </a:cubicBezTo>
                  <a:lnTo>
                    <a:pt x="119994" y="4611"/>
                  </a:lnTo>
                  <a:cubicBezTo>
                    <a:pt x="120000" y="2061"/>
                    <a:pt x="119238" y="0"/>
                    <a:pt x="118300" y="0"/>
                  </a:cubicBezTo>
                  <a:lnTo>
                    <a:pt x="1694"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3" name="Freeform 33"/>
          <p:cNvSpPr/>
          <p:nvPr/>
        </p:nvSpPr>
        <p:spPr>
          <a:xfrm>
            <a:off x="1167611" y="3622827"/>
            <a:ext cx="477393" cy="308134"/>
          </a:xfrm>
          <a:custGeom>
            <a:rect l="l" t="t" r="r" b="b"/>
            <a:pathLst>
              <a:path w="119999" h="119999">
                <a:moveTo>
                  <a:pt x="91807" y="33375"/>
                </a:moveTo>
                <a:lnTo>
                  <a:pt x="91807" y="33375"/>
                </a:lnTo>
                <a:cubicBezTo>
                  <a:pt x="89638" y="33375"/>
                  <a:pt x="87710" y="33375"/>
                  <a:pt x="85542" y="33375"/>
                </a:cubicBezTo>
                <a:cubicBezTo>
                  <a:pt x="81204" y="13500"/>
                  <a:pt x="70602" y="0"/>
                  <a:pt x="55662" y="0"/>
                </a:cubicBezTo>
                <a:cubicBezTo>
                  <a:pt x="38554" y="0"/>
                  <a:pt x="23614" y="23250"/>
                  <a:pt x="23614" y="50250"/>
                </a:cubicBezTo>
                <a:cubicBezTo>
                  <a:pt x="23614" y="50250"/>
                  <a:pt x="23614" y="53250"/>
                  <a:pt x="23614" y="56250"/>
                </a:cubicBezTo>
                <a:cubicBezTo>
                  <a:pt x="23614" y="56250"/>
                  <a:pt x="23614" y="56250"/>
                  <a:pt x="21445" y="56250"/>
                </a:cubicBezTo>
                <a:cubicBezTo>
                  <a:pt x="10843" y="56250"/>
                  <a:pt x="0" y="70125"/>
                  <a:pt x="0" y="90000"/>
                </a:cubicBezTo>
                <a:cubicBezTo>
                  <a:pt x="0" y="106500"/>
                  <a:pt x="10843" y="119625"/>
                  <a:pt x="21445" y="119625"/>
                </a:cubicBezTo>
                <a:cubicBezTo>
                  <a:pt x="91807" y="119625"/>
                  <a:pt x="91807" y="119625"/>
                  <a:pt x="91807" y="119625"/>
                </a:cubicBezTo>
                <a:cubicBezTo>
                  <a:pt x="106746" y="119625"/>
                  <a:pt x="119759" y="103125"/>
                  <a:pt x="119759" y="76500"/>
                </a:cubicBezTo>
                <a:cubicBezTo>
                  <a:pt x="119759" y="53250"/>
                  <a:pt x="106746" y="33375"/>
                  <a:pt x="91807" y="33375"/>
                </a:cubicBezTo>
                <a:close/>
                <a:moveTo>
                  <a:pt x="68433" y="73125"/>
                </a:moveTo>
                <a:lnTo>
                  <a:pt x="68433" y="73125"/>
                </a:lnTo>
                <a:cubicBezTo>
                  <a:pt x="64096" y="79875"/>
                  <a:pt x="53493" y="99750"/>
                  <a:pt x="51325" y="103125"/>
                </a:cubicBezTo>
                <a:cubicBezTo>
                  <a:pt x="51325" y="103125"/>
                  <a:pt x="49156" y="106500"/>
                  <a:pt x="46987" y="103125"/>
                </a:cubicBezTo>
                <a:cubicBezTo>
                  <a:pt x="46987" y="103125"/>
                  <a:pt x="46987" y="103125"/>
                  <a:pt x="46987" y="99750"/>
                </a:cubicBezTo>
                <a:lnTo>
                  <a:pt x="46987" y="96375"/>
                </a:lnTo>
                <a:cubicBezTo>
                  <a:pt x="53493" y="76500"/>
                  <a:pt x="53493" y="76500"/>
                  <a:pt x="53493" y="76500"/>
                </a:cubicBezTo>
                <a:cubicBezTo>
                  <a:pt x="53493" y="73125"/>
                  <a:pt x="51325" y="73125"/>
                  <a:pt x="49156" y="73125"/>
                </a:cubicBezTo>
                <a:lnTo>
                  <a:pt x="49156" y="73125"/>
                </a:lnTo>
                <a:cubicBezTo>
                  <a:pt x="46987" y="70125"/>
                  <a:pt x="44819" y="70125"/>
                  <a:pt x="44819" y="66750"/>
                </a:cubicBezTo>
                <a:cubicBezTo>
                  <a:pt x="44819" y="63375"/>
                  <a:pt x="44819" y="63375"/>
                  <a:pt x="46987" y="60000"/>
                </a:cubicBezTo>
                <a:cubicBezTo>
                  <a:pt x="49156" y="53250"/>
                  <a:pt x="62168" y="33375"/>
                  <a:pt x="62168" y="33375"/>
                </a:cubicBezTo>
                <a:cubicBezTo>
                  <a:pt x="64096" y="30000"/>
                  <a:pt x="64096" y="30000"/>
                  <a:pt x="66265" y="30000"/>
                </a:cubicBezTo>
                <a:cubicBezTo>
                  <a:pt x="66265" y="33375"/>
                  <a:pt x="68433" y="33375"/>
                  <a:pt x="68433" y="33375"/>
                </a:cubicBezTo>
                <a:cubicBezTo>
                  <a:pt x="68433" y="36375"/>
                  <a:pt x="66265" y="36375"/>
                  <a:pt x="66265" y="39750"/>
                </a:cubicBezTo>
                <a:cubicBezTo>
                  <a:pt x="60000" y="60000"/>
                  <a:pt x="60000" y="60000"/>
                  <a:pt x="60000" y="60000"/>
                </a:cubicBezTo>
                <a:cubicBezTo>
                  <a:pt x="62168" y="60000"/>
                  <a:pt x="64096" y="63375"/>
                  <a:pt x="66265" y="63375"/>
                </a:cubicBezTo>
                <a:lnTo>
                  <a:pt x="66265" y="63375"/>
                </a:lnTo>
                <a:cubicBezTo>
                  <a:pt x="68433" y="63375"/>
                  <a:pt x="70602" y="66750"/>
                  <a:pt x="70602" y="70125"/>
                </a:cubicBezTo>
                <a:lnTo>
                  <a:pt x="68433" y="73125"/>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762126" y="3604492"/>
            <a:ext cx="439388" cy="344805"/>
          </a:xfrm>
          <a:custGeom>
            <a:rect l="l" t="t" r="r" b="b"/>
            <a:pathLst>
              <a:path w="73" h="57">
                <a:moveTo>
                  <a:pt x="57" y="37"/>
                </a:moveTo>
                <a:cubicBezTo>
                  <a:pt x="38" y="56"/>
                  <a:pt x="38" y="56"/>
                  <a:pt x="38" y="56"/>
                </a:cubicBezTo>
                <a:cubicBezTo>
                  <a:pt x="37" y="57"/>
                  <a:pt x="36" y="57"/>
                  <a:pt x="34" y="57"/>
                </a:cubicBezTo>
                <a:cubicBezTo>
                  <a:pt x="33" y="57"/>
                  <a:pt x="32" y="57"/>
                  <a:pt x="31" y="56"/>
                </a:cubicBezTo>
                <a:cubicBezTo>
                  <a:pt x="4" y="28"/>
                  <a:pt x="4" y="28"/>
                  <a:pt x="4" y="28"/>
                </a:cubicBezTo>
                <a:cubicBezTo>
                  <a:pt x="2" y="27"/>
                  <a:pt x="0" y="23"/>
                  <a:pt x="0" y="20"/>
                </a:cubicBezTo>
                <a:cubicBezTo>
                  <a:pt x="0" y="4"/>
                  <a:pt x="0" y="4"/>
                  <a:pt x="0" y="4"/>
                </a:cubicBezTo>
                <a:cubicBezTo>
                  <a:pt x="0" y="2"/>
                  <a:pt x="3" y="0"/>
                  <a:pt x="5" y="0"/>
                </a:cubicBezTo>
                <a:cubicBezTo>
                  <a:pt x="21" y="0"/>
                  <a:pt x="21" y="0"/>
                  <a:pt x="21" y="0"/>
                </a:cubicBezTo>
                <a:cubicBezTo>
                  <a:pt x="24" y="0"/>
                  <a:pt x="27" y="1"/>
                  <a:pt x="29" y="3"/>
                </a:cubicBezTo>
                <a:cubicBezTo>
                  <a:pt x="57" y="30"/>
                  <a:pt x="57" y="30"/>
                  <a:pt x="57" y="30"/>
                </a:cubicBezTo>
                <a:cubicBezTo>
                  <a:pt x="57" y="31"/>
                  <a:pt x="58" y="32"/>
                  <a:pt x="58" y="34"/>
                </a:cubicBezTo>
                <a:cubicBezTo>
                  <a:pt x="58" y="35"/>
                  <a:pt x="57" y="36"/>
                  <a:pt x="57" y="37"/>
                </a:cubicBezTo>
                <a:close/>
                <a:moveTo>
                  <a:pt x="13" y="7"/>
                </a:moveTo>
                <a:cubicBezTo>
                  <a:pt x="10" y="7"/>
                  <a:pt x="8" y="9"/>
                  <a:pt x="8" y="12"/>
                </a:cubicBezTo>
                <a:cubicBezTo>
                  <a:pt x="8" y="14"/>
                  <a:pt x="10" y="17"/>
                  <a:pt x="13" y="17"/>
                </a:cubicBezTo>
                <a:cubicBezTo>
                  <a:pt x="15" y="17"/>
                  <a:pt x="17" y="14"/>
                  <a:pt x="17" y="12"/>
                </a:cubicBezTo>
                <a:cubicBezTo>
                  <a:pt x="17" y="9"/>
                  <a:pt x="15" y="7"/>
                  <a:pt x="13" y="7"/>
                </a:cubicBezTo>
                <a:close/>
                <a:moveTo>
                  <a:pt x="71" y="37"/>
                </a:moveTo>
                <a:cubicBezTo>
                  <a:pt x="52" y="56"/>
                  <a:pt x="52" y="56"/>
                  <a:pt x="52" y="56"/>
                </a:cubicBezTo>
                <a:cubicBezTo>
                  <a:pt x="52" y="57"/>
                  <a:pt x="50" y="57"/>
                  <a:pt x="49" y="57"/>
                </a:cubicBezTo>
                <a:cubicBezTo>
                  <a:pt x="47" y="57"/>
                  <a:pt x="46" y="56"/>
                  <a:pt x="45" y="55"/>
                </a:cubicBezTo>
                <a:cubicBezTo>
                  <a:pt x="63" y="37"/>
                  <a:pt x="63" y="37"/>
                  <a:pt x="63" y="37"/>
                </a:cubicBezTo>
                <a:cubicBezTo>
                  <a:pt x="63" y="36"/>
                  <a:pt x="64" y="35"/>
                  <a:pt x="64" y="34"/>
                </a:cubicBezTo>
                <a:cubicBezTo>
                  <a:pt x="64" y="32"/>
                  <a:pt x="63" y="31"/>
                  <a:pt x="63" y="30"/>
                </a:cubicBezTo>
                <a:cubicBezTo>
                  <a:pt x="35" y="3"/>
                  <a:pt x="35" y="3"/>
                  <a:pt x="35" y="3"/>
                </a:cubicBezTo>
                <a:cubicBezTo>
                  <a:pt x="34" y="1"/>
                  <a:pt x="30" y="0"/>
                  <a:pt x="27" y="0"/>
                </a:cubicBezTo>
                <a:cubicBezTo>
                  <a:pt x="36" y="0"/>
                  <a:pt x="36" y="0"/>
                  <a:pt x="36" y="0"/>
                </a:cubicBezTo>
                <a:cubicBezTo>
                  <a:pt x="38" y="0"/>
                  <a:pt x="42" y="1"/>
                  <a:pt x="44" y="3"/>
                </a:cubicBezTo>
                <a:cubicBezTo>
                  <a:pt x="71" y="30"/>
                  <a:pt x="71" y="30"/>
                  <a:pt x="71" y="30"/>
                </a:cubicBezTo>
                <a:cubicBezTo>
                  <a:pt x="72" y="31"/>
                  <a:pt x="73" y="32"/>
                  <a:pt x="73" y="34"/>
                </a:cubicBezTo>
                <a:cubicBezTo>
                  <a:pt x="73" y="35"/>
                  <a:pt x="72" y="36"/>
                  <a:pt x="71" y="37"/>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6211670" y="3600681"/>
            <a:ext cx="391477" cy="352425"/>
          </a:xfrm>
          <a:custGeom>
            <a:rect l="l" t="t" r="r" b="b"/>
            <a:pathLst>
              <a:path w="119999" h="119999">
                <a:moveTo>
                  <a:pt x="19277" y="40719"/>
                </a:moveTo>
                <a:lnTo>
                  <a:pt x="19277" y="40719"/>
                </a:lnTo>
                <a:cubicBezTo>
                  <a:pt x="23373" y="36134"/>
                  <a:pt x="27951" y="38561"/>
                  <a:pt x="34216" y="45573"/>
                </a:cubicBezTo>
                <a:cubicBezTo>
                  <a:pt x="36385" y="48000"/>
                  <a:pt x="36385" y="45573"/>
                  <a:pt x="36385" y="45573"/>
                </a:cubicBezTo>
                <a:cubicBezTo>
                  <a:pt x="38554" y="45573"/>
                  <a:pt x="44819" y="36134"/>
                  <a:pt x="46987" y="36134"/>
                </a:cubicBezTo>
                <a:cubicBezTo>
                  <a:pt x="46987" y="36134"/>
                  <a:pt x="46987" y="36134"/>
                  <a:pt x="46987" y="33707"/>
                </a:cubicBezTo>
                <a:cubicBezTo>
                  <a:pt x="44819" y="33707"/>
                  <a:pt x="42891" y="31280"/>
                  <a:pt x="42891" y="28853"/>
                </a:cubicBezTo>
                <a:cubicBezTo>
                  <a:pt x="32048" y="12134"/>
                  <a:pt x="72530" y="2696"/>
                  <a:pt x="66265" y="2696"/>
                </a:cubicBezTo>
                <a:cubicBezTo>
                  <a:pt x="61927" y="0"/>
                  <a:pt x="49156" y="0"/>
                  <a:pt x="46987" y="0"/>
                </a:cubicBezTo>
                <a:cubicBezTo>
                  <a:pt x="40722" y="2696"/>
                  <a:pt x="30120" y="9707"/>
                  <a:pt x="25783" y="14561"/>
                </a:cubicBezTo>
                <a:cubicBezTo>
                  <a:pt x="19277" y="19415"/>
                  <a:pt x="17349" y="21842"/>
                  <a:pt x="17349" y="21842"/>
                </a:cubicBezTo>
                <a:cubicBezTo>
                  <a:pt x="14939" y="24000"/>
                  <a:pt x="17349" y="28853"/>
                  <a:pt x="12771" y="31280"/>
                </a:cubicBezTo>
                <a:cubicBezTo>
                  <a:pt x="8674" y="33707"/>
                  <a:pt x="6506" y="31280"/>
                  <a:pt x="4337" y="33707"/>
                </a:cubicBezTo>
                <a:cubicBezTo>
                  <a:pt x="4337" y="36134"/>
                  <a:pt x="2168" y="36134"/>
                  <a:pt x="0" y="38561"/>
                </a:cubicBezTo>
                <a:lnTo>
                  <a:pt x="0" y="40719"/>
                </a:lnTo>
                <a:lnTo>
                  <a:pt x="8674" y="50426"/>
                </a:lnTo>
                <a:cubicBezTo>
                  <a:pt x="8674" y="52853"/>
                  <a:pt x="10602" y="52853"/>
                  <a:pt x="12771" y="52853"/>
                </a:cubicBezTo>
                <a:cubicBezTo>
                  <a:pt x="12771" y="50426"/>
                  <a:pt x="14939" y="48000"/>
                  <a:pt x="17349" y="48000"/>
                </a:cubicBezTo>
                <a:cubicBezTo>
                  <a:pt x="17349" y="48000"/>
                  <a:pt x="17349" y="40719"/>
                  <a:pt x="19277" y="40719"/>
                </a:cubicBezTo>
                <a:close/>
                <a:moveTo>
                  <a:pt x="53493" y="43146"/>
                </a:moveTo>
                <a:lnTo>
                  <a:pt x="53493" y="43146"/>
                </a:lnTo>
                <a:cubicBezTo>
                  <a:pt x="51325" y="43146"/>
                  <a:pt x="51325" y="43146"/>
                  <a:pt x="51325" y="43146"/>
                </a:cubicBezTo>
                <a:cubicBezTo>
                  <a:pt x="42891" y="50426"/>
                  <a:pt x="42891" y="50426"/>
                  <a:pt x="42891" y="50426"/>
                </a:cubicBezTo>
                <a:cubicBezTo>
                  <a:pt x="40722" y="52853"/>
                  <a:pt x="40722" y="52853"/>
                  <a:pt x="40722" y="55011"/>
                </a:cubicBezTo>
                <a:cubicBezTo>
                  <a:pt x="91807" y="117303"/>
                  <a:pt x="91807" y="117303"/>
                  <a:pt x="91807" y="117303"/>
                </a:cubicBezTo>
                <a:cubicBezTo>
                  <a:pt x="91807" y="119730"/>
                  <a:pt x="94216" y="119730"/>
                  <a:pt x="96144" y="117303"/>
                </a:cubicBezTo>
                <a:cubicBezTo>
                  <a:pt x="102650" y="112449"/>
                  <a:pt x="102650" y="112449"/>
                  <a:pt x="102650" y="112449"/>
                </a:cubicBezTo>
                <a:cubicBezTo>
                  <a:pt x="102650" y="110022"/>
                  <a:pt x="102650" y="107865"/>
                  <a:pt x="102650" y="107865"/>
                </a:cubicBezTo>
                <a:lnTo>
                  <a:pt x="53493" y="43146"/>
                </a:lnTo>
                <a:close/>
                <a:moveTo>
                  <a:pt x="119759" y="16988"/>
                </a:moveTo>
                <a:lnTo>
                  <a:pt x="119759" y="16988"/>
                </a:lnTo>
                <a:cubicBezTo>
                  <a:pt x="117590" y="12134"/>
                  <a:pt x="117590" y="14561"/>
                  <a:pt x="115421" y="14561"/>
                </a:cubicBezTo>
                <a:cubicBezTo>
                  <a:pt x="115421" y="16988"/>
                  <a:pt x="111084" y="21842"/>
                  <a:pt x="111084" y="24000"/>
                </a:cubicBezTo>
                <a:cubicBezTo>
                  <a:pt x="108915" y="28853"/>
                  <a:pt x="104819" y="33707"/>
                  <a:pt x="98313" y="28853"/>
                </a:cubicBezTo>
                <a:cubicBezTo>
                  <a:pt x="91807" y="21842"/>
                  <a:pt x="94216" y="19415"/>
                  <a:pt x="96144" y="16988"/>
                </a:cubicBezTo>
                <a:cubicBezTo>
                  <a:pt x="96144" y="14561"/>
                  <a:pt x="100481" y="7550"/>
                  <a:pt x="100481" y="5123"/>
                </a:cubicBezTo>
                <a:cubicBezTo>
                  <a:pt x="102650" y="5123"/>
                  <a:pt x="100481" y="2696"/>
                  <a:pt x="98313" y="2696"/>
                </a:cubicBezTo>
                <a:cubicBezTo>
                  <a:pt x="96144" y="5123"/>
                  <a:pt x="83373" y="9707"/>
                  <a:pt x="81204" y="19415"/>
                </a:cubicBezTo>
                <a:cubicBezTo>
                  <a:pt x="79036" y="26426"/>
                  <a:pt x="83373" y="33707"/>
                  <a:pt x="76867" y="40719"/>
                </a:cubicBezTo>
                <a:cubicBezTo>
                  <a:pt x="68433" y="50426"/>
                  <a:pt x="68433" y="50426"/>
                  <a:pt x="68433" y="50426"/>
                </a:cubicBezTo>
                <a:cubicBezTo>
                  <a:pt x="76867" y="62292"/>
                  <a:pt x="76867" y="62292"/>
                  <a:pt x="76867" y="62292"/>
                </a:cubicBezTo>
                <a:cubicBezTo>
                  <a:pt x="87710" y="50426"/>
                  <a:pt x="87710" y="50426"/>
                  <a:pt x="87710" y="50426"/>
                </a:cubicBezTo>
                <a:cubicBezTo>
                  <a:pt x="89638" y="48000"/>
                  <a:pt x="94216" y="45573"/>
                  <a:pt x="98313" y="48000"/>
                </a:cubicBezTo>
                <a:cubicBezTo>
                  <a:pt x="108915" y="50426"/>
                  <a:pt x="113253" y="45573"/>
                  <a:pt x="117590" y="38561"/>
                </a:cubicBezTo>
                <a:cubicBezTo>
                  <a:pt x="119759" y="31280"/>
                  <a:pt x="119759" y="19415"/>
                  <a:pt x="119759" y="16988"/>
                </a:cubicBezTo>
                <a:close/>
                <a:moveTo>
                  <a:pt x="17349" y="107865"/>
                </a:moveTo>
                <a:lnTo>
                  <a:pt x="17349" y="107865"/>
                </a:lnTo>
                <a:cubicBezTo>
                  <a:pt x="14939" y="110022"/>
                  <a:pt x="14939" y="112449"/>
                  <a:pt x="17349" y="112449"/>
                </a:cubicBezTo>
                <a:cubicBezTo>
                  <a:pt x="21445" y="119730"/>
                  <a:pt x="21445" y="119730"/>
                  <a:pt x="21445" y="119730"/>
                </a:cubicBezTo>
                <a:cubicBezTo>
                  <a:pt x="23373" y="119730"/>
                  <a:pt x="25783" y="119730"/>
                  <a:pt x="25783" y="117303"/>
                </a:cubicBezTo>
                <a:cubicBezTo>
                  <a:pt x="55662" y="86292"/>
                  <a:pt x="55662" y="86292"/>
                  <a:pt x="55662" y="86292"/>
                </a:cubicBezTo>
                <a:cubicBezTo>
                  <a:pt x="46987" y="74157"/>
                  <a:pt x="46987" y="74157"/>
                  <a:pt x="46987" y="74157"/>
                </a:cubicBezTo>
                <a:lnTo>
                  <a:pt x="17349" y="107865"/>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970539" y="1587506"/>
            <a:ext cx="2931336" cy="1654845"/>
          </a:xfrm>
          <a:prstGeom prst="rect">
            <a:avLst/>
          </a:prstGeom>
        </p:spPr>
        <p:txBody>
          <a:bodyPr vert="horz" wrap="square" lIns="0"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国际货运涉及复杂的法规和合规要求，包括贸易政策、关税、进出口限制等，需要公司具备相应的专业知识和经验。</a:t>
            </a:r>
          </a:p>
        </p:txBody>
      </p:sp>
      <p:sp>
        <p:nvSpPr>
          <p:cNvPr id="37" name="TextBox 37"/>
          <p:cNvSpPr txBox="1"/>
          <p:nvPr/>
        </p:nvSpPr>
        <p:spPr>
          <a:xfrm>
            <a:off x="3518762" y="4748090"/>
            <a:ext cx="2931336" cy="1654845"/>
          </a:xfrm>
          <a:prstGeom prst="rect">
            <a:avLst/>
          </a:prstGeom>
        </p:spPr>
        <p:txBody>
          <a:bodyPr vert="horz" wrap="square" lIns="0"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数字化和智能化技术的发展对国际货运代理行业带来深刻变革，需要公司积极拥抱新技术并提升数字化能力。</a:t>
            </a:r>
          </a:p>
        </p:txBody>
      </p:sp>
      <p:sp>
        <p:nvSpPr>
          <p:cNvPr id="38" name="TextBox 38"/>
          <p:cNvSpPr txBox="1"/>
          <p:nvPr/>
        </p:nvSpPr>
        <p:spPr>
          <a:xfrm>
            <a:off x="6040982" y="1587506"/>
            <a:ext cx="2931336" cy="1654845"/>
          </a:xfrm>
          <a:prstGeom prst="rect">
            <a:avLst/>
          </a:prstGeom>
        </p:spPr>
        <p:txBody>
          <a:bodyPr vert="horz" wrap="square" lIns="0"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随着全球化的深入发展，国际货运代理市场竞争日益激烈，需要公司不断创新和提升服务质量。</a:t>
            </a:r>
          </a:p>
        </p:txBody>
      </p:sp>
      <p:sp>
        <p:nvSpPr>
          <p:cNvPr id="39" name="TextBox 39"/>
          <p:cNvSpPr txBox="1"/>
          <p:nvPr/>
        </p:nvSpPr>
        <p:spPr>
          <a:xfrm>
            <a:off x="8589205" y="4748090"/>
            <a:ext cx="2931336" cy="1654845"/>
          </a:xfrm>
          <a:prstGeom prst="rect">
            <a:avLst/>
          </a:prstGeom>
        </p:spPr>
        <p:txBody>
          <a:bodyPr vert="horz" wrap="square" lIns="0"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客户对物流服务的需求不断变化，包括更快的运输速度、更高的透明度等，需要公司及时调整服务策略。</a:t>
            </a:r>
          </a:p>
        </p:txBody>
      </p:sp>
      <p:sp>
        <p:nvSpPr>
          <p:cNvPr id="40" name="Freeform 40"/>
          <p:cNvSpPr/>
          <p:nvPr/>
        </p:nvSpPr>
        <p:spPr>
          <a:xfrm>
            <a:off x="8750719" y="3623827"/>
            <a:ext cx="308134" cy="308134"/>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https://d.book118.com/797164140004006052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4F4"/>
      </a:lt1>
      <a:dk2>
        <a:srgbClr val="040226"/>
      </a:dk2>
      <a:lt2>
        <a:srgbClr val="FFFFFF"/>
      </a:lt2>
      <a:accent1>
        <a:srgbClr val="312C7F"/>
      </a:accent1>
      <a:accent2>
        <a:srgbClr val="5C55C6"/>
      </a:accent2>
      <a:accent3>
        <a:srgbClr val="5577C6"/>
      </a:accent3>
      <a:accent4>
        <a:srgbClr val="605E9D"/>
      </a:accent4>
      <a:accent5>
        <a:srgbClr val="738ECA"/>
      </a:accent5>
      <a:accent6>
        <a:srgbClr val="658BE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2024-09-25T08:42:22.457</cp:lastPrinted>
  <dcterms:created xsi:type="dcterms:W3CDTF">2024-09-25T00:42:22Z</dcterms:created>
  <dcterms:modified xsi:type="dcterms:W3CDTF">2024-09-25T00:42:24Z</dcterms:modified>
</cp:coreProperties>
</file>