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BE26E-5BBB-4369-9908-1240D68BF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8651E-F541-481B-9DA1-A6086EBE0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16ADA-3459-492A-B4C4-4AF047D4D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2234B-77F1-4ACC-B309-32C1A40C9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D41FCA-0D31-4E87-B71D-1254CF587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0B2914-AEC0-4024-B05F-8FEF0EF1D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F2AFE1-E481-4AA6-81A0-0163911B2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9DE22-F379-425A-B2AE-EA4CF4EE1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01DBE-1E7C-4F26-996B-8B3CDD12C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C835A-CB05-4246-A40F-1BB093C00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791A5-0648-4E0E-A0F2-EB3AD799A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06062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中国AI数据服务行业市场现状分析及竞争格局与投资发展研究报告(2024-2029版)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中国AI数据服务行业市场现状分析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中国AI数据服务行业竞争格局分析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中国AI数据服务行业投资发展分析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中国AI数据服务行业发展趋势预测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随着人工智能技术的不断发展和应用，AI数据服务行业逐渐崛起并成为一个新兴的市场领域。中国作为全球最大的数据市场之一，AI数据服务行业具有巨大的发展潜力和市场前景。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本报告旨在对中国AI数据服务行业的市场现状进行深入分析，研究行业发展趋势和竞争格局，为投资者和企业提供决策参考和战略建议。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90414" y="1200834"/>
            <a:ext cx="5701586" cy="5671454"/>
          </a:xfrm>
          <a:custGeom>
            <a:rect l="l" t="t" r="r" b="b"/>
            <a:pathLst>
              <a:path w="6908800" h="6872514">
                <a:moveTo>
                  <a:pt x="2801257" y="0"/>
                </a:moveTo>
                <a:lnTo>
                  <a:pt x="6908800" y="0"/>
                </a:lnTo>
                <a:lnTo>
                  <a:pt x="6908800" y="6858000"/>
                </a:lnTo>
                <a:lnTo>
                  <a:pt x="0" y="6872514"/>
                </a:lnTo>
                <a:lnTo>
                  <a:pt x="2801257" y="0"/>
                </a:lnTo>
                <a:close/>
              </a:path>
            </a:pathLst>
          </a:cu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490414" y="3551301"/>
            <a:ext cx="1944687" cy="4687888"/>
          </a:xfrm>
          <a:prstGeom prst="line">
            <a:avLst/>
          </a:prstGeom>
          <a:ln w="63532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>
            <a:off x="8144880" y="-186516"/>
            <a:ext cx="855663" cy="2063751"/>
          </a:xfrm>
          <a:prstGeom prst="line">
            <a:avLst/>
          </a:prstGeom>
          <a:ln w="2857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3325844" y="1055656"/>
            <a:ext cx="1112806" cy="111128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3703511" y="1337596"/>
            <a:ext cx="355759" cy="488728"/>
            <a:chOff x="3703511" y="1337596"/>
            <a:chExt cx="355759" cy="488728"/>
          </a:xfrm>
        </p:grpSpPr>
        <p:sp>
          <p:nvSpPr>
            <p:cNvPr id="7" name="AutoShape 7"/>
            <p:cNvSpPr/>
            <p:nvPr/>
          </p:nvSpPr>
          <p:spPr>
            <a:xfrm>
              <a:off x="3705987" y="13375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703511" y="13375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611344" y="1500188"/>
            <a:ext cx="754094" cy="754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30619" y="38068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10321" y="40940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162175" y="20510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506599" y="24973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345019" y="2554319"/>
            <a:ext cx="996982" cy="99698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95350" y="2759107"/>
            <a:ext cx="941356" cy="93983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1182624" y="2959037"/>
            <a:ext cx="376047" cy="403289"/>
            <a:chOff x="1182624" y="2959037"/>
            <a:chExt cx="376047" cy="403289"/>
          </a:xfrm>
        </p:grpSpPr>
        <p:sp>
          <p:nvSpPr>
            <p:cNvPr id="17" name="AutoShape 17"/>
            <p:cNvSpPr/>
            <p:nvPr/>
          </p:nvSpPr>
          <p:spPr>
            <a:xfrm>
              <a:off x="1184624" y="29590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311878" y="29610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182624" y="30842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AutoShape 20"/>
          <p:cNvSpPr/>
          <p:nvPr/>
        </p:nvSpPr>
        <p:spPr>
          <a:xfrm>
            <a:off x="1791557" y="3940140"/>
            <a:ext cx="1147763" cy="11477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2136010" y="4206595"/>
            <a:ext cx="458857" cy="474497"/>
            <a:chOff x="2136010" y="4206595"/>
            <a:chExt cx="458857" cy="474497"/>
          </a:xfrm>
        </p:grpSpPr>
        <p:sp>
          <p:nvSpPr>
            <p:cNvPr id="22" name="AutoShape 22"/>
            <p:cNvSpPr/>
            <p:nvPr/>
          </p:nvSpPr>
          <p:spPr>
            <a:xfrm>
              <a:off x="2262182" y="42065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136010" y="44665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4675220" y="27867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1836706" y="1706547"/>
            <a:ext cx="272942" cy="241109"/>
            <a:chOff x="1836706" y="1706547"/>
            <a:chExt cx="272942" cy="241109"/>
          </a:xfrm>
        </p:grpSpPr>
        <p:sp>
          <p:nvSpPr>
            <p:cNvPr id="26" name="Freeform 26"/>
            <p:cNvSpPr/>
            <p:nvPr/>
          </p:nvSpPr>
          <p:spPr>
            <a:xfrm>
              <a:off x="1855825" y="18169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1836706" y="17065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8" name="TextBox 28"/>
          <p:cNvSpPr txBox="1"/>
          <p:nvPr/>
        </p:nvSpPr>
        <p:spPr>
          <a:xfrm>
            <a:off x="421180" y="5500161"/>
            <a:ext cx="42310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范围：本报告涵盖了中国AI数据服务行业的整体市场情况，包括市场规模、增长趋势、主要参与者、服务类型、应用领域等方面。</a:t>
            </a:r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本报告将重点关注以下几个方面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分析中国AI数据服务行业的市场规模、历史增长情况以及未来预测。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市场规模和增长趋势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介绍行业内的主要企业、市场份额、竞争优势以及发展策略等。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报告范围与重点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阐述AI数据服务的主要类型，包括数据采集、数据标注、数据处理、数据分析等。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探讨AI数据服务在各个领域的应用情况，如自动驾驶、智能家居、智慧医疗等。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分析行业内的竞争状况，包括市场份额分布、竞争格局演变以及主要企业的竞争策略等。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投资发展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评估行业的投资潜力和机会，提出针对AI数据服务行业的投资建议和发展策略。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报告范围与重点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中国AI数据服务行业市场现状分析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中国AI数据服务市场规模不断扩大，2023年已达到数百亿元人民币，预计未来几年将持续保持高速增长。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近年来，中国AI数据服务行业增长率一直保持在20%以上，远高于全球平均水平。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增长动力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随着人工智能技术的不断发展和应用场景的不断拓展，AI数据服务市场需求不断增长，同时政府政策扶持和资本投入也加速了市场的发展。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行业集中度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中国AI数据服务市场集中度逐渐提高，头部企业市场份额占比逐渐增加。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市场上主要包括专业AI数据服务提供商、大型互联网企业和创新型初创企业等。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AI数据服务主要包括数据采集、数据清洗、数据标注、数据集成等环节。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竞争梯队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市场上已形成多个竞争梯队，包括领军企业、优秀企业和创新型企业等。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领军企业市场份额占比最大，但优秀企业和创新型企业也在逐渐扩大市场份额。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企业主要通过技术创新、服务升级、市场拓展等方式提升竞争力。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目前市场上AI数据服务提供商较多，但能够满足消费者多样化、专业化和个性化需求的企业较少。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需求满足程度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消费者对AI数据服务的需求具有多样性、专业性和个性化等特点。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随着人工智能技术的不断发展和应用场景的不断拓展，消费者对AI数据服务的需求将不断增长，同时对数据质量和服务水平的要求也将不断提高。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中国AI数据服务行业竞争格局分析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专业数据服务商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如数据堂、云测数据等，专注于提供高质量、多样化的AI数据服务，在特定领域和场景中表现突出。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创新型企业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以AI技术为核心的创新型企业，如旷视科技、依图科技等，在AI数据服务领域展现出强大的竞争力。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头部企业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百度、腾讯、阿里巴巴等互联网巨头凭借其技术优势和庞大用户基础，在AI数据服务领域占据领先地位。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主要竞争者概述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目前，中国AI数据服务市场呈现出几家头部企业占据大部分市场份额的格局，其中百度、腾讯、阿里巴巴等市场份额超过50%。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随着市场竞争加剧，市场集中度逐渐提高。头部企业通过不断扩大数据规模、提升数据质量和技术水平，进一步巩固市场地位。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市场集中度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市场份额与集中度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竞争策略与差异化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头部企业注重技术创新和研发投入，通过不断优化算法和模型，提高AI数据处理的效率和准确性。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专业数据服务商将数据质量作为核心竞争力，通过严格的数据筛选、清洗和标注流程，提供高质量的AI数据服务。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行业解决方案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创新型企业针对不同行业和场景提供定制化的AI数据解决方案，满足客户的个性化需求。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数据资源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数据资源是AI数据服务行业的核心要素之一。新进入者需要具备丰富的数据资源或具备获取数据资源的能力。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与下游客户建立紧密的合作关系对于AI数据服务企业至关重要。新进入者需要在客户关系方面做出努力，以获取市场份额。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技术壁垒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AI数据服务行业具有较高的技术壁垒，新进入者需要具备强大的技术实力和研发能力才能与现有企业竞争。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潜在进入者分析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https://d.book118.com/798006062034006030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2024-09-06T13:50:39.487</cp:lastPrinted>
  <dcterms:created xsi:type="dcterms:W3CDTF">2024-09-06T05:50:39Z</dcterms:created>
  <dcterms:modified xsi:type="dcterms:W3CDTF">2024-09-06T05:50:41Z</dcterms:modified>
</cp:coreProperties>
</file>