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F091A79-8F31-4193-B7FE-771BC41F56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21DDB7F-A705-42EA-AD67-AFB3674CF9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7DD5475-21A2-41B8-90F7-0DD868B7CB5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8AC6FBC-EBDE-4A0B-AA8A-80A352D9AF6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1E1E7BC-6A48-4015-A31A-868515C8D78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E48F83E-7541-4FA9-83ED-B3D40ABAD59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B4CED1B-00B5-4006-90EA-E9C8AB48633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BC20B05-3350-47F8-9996-CC570392ACA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7EDE6EE-3034-4F8F-A2ED-D80F9D460A6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B098DE8-B6FD-4609-AF8E-8E89FD6D74C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ABAE10B-0497-4C72-8DBC-C8110EA8F37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98006101030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249023" y="2622666"/>
            <a:ext cx="7693954" cy="9296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4950" b="1">
                <a:solidFill>
                  <a:schemeClr val="accent3">
                    <a:alpha val="100000"/>
                  </a:schemeClr>
                </a:solidFill>
                <a:latin typeface="Microsoft Yahei"/>
                <a:ea typeface="Microsoft Yahei"/>
                <a:cs typeface="Microsoft Yahei"/>
              </a:rPr>
              <a:t>心理危机评估与学习困难的关联性</a:t>
            </a:r>
          </a:p>
        </p:txBody>
      </p:sp>
      <p:sp>
        <p:nvSpPr>
          <p:cNvPr id="3" name="TextBox 3"/>
          <p:cNvSpPr txBox="1"/>
          <p:nvPr/>
        </p:nvSpPr>
        <p:spPr>
          <a:xfrm>
            <a:off x="4490085" y="5357665"/>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汇报人：XX</a:t>
            </a:r>
          </a:p>
        </p:txBody>
      </p:sp>
      <p:sp>
        <p:nvSpPr>
          <p:cNvPr id="4" name="TextBox 4"/>
          <p:cNvSpPr txBox="1"/>
          <p:nvPr/>
        </p:nvSpPr>
        <p:spPr>
          <a:xfrm>
            <a:off x="4490085" y="5886341"/>
            <a:ext cx="3211830" cy="4343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a:solidFill>
                  <a:schemeClr val="accent3">
                    <a:lumMod val="75000"/>
                    <a:alpha val="100000"/>
                  </a:schemeClr>
                </a:solidFill>
                <a:latin typeface="Microsoft Yahei"/>
                <a:ea typeface="Microsoft Yahei"/>
                <a:cs typeface="Microsoft Yahei"/>
              </a:rPr>
              <a:t>2024-01-10</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cxnSp>
        <p:nvCxnSpPr>
          <p:cNvPr id="3" name="Connector 3"/>
          <p:cNvCxnSpPr/>
          <p:nvPr/>
        </p:nvCxnSpPr>
        <p:spPr>
          <a:xfrm>
            <a:off x="4764564" y="833217"/>
            <a:ext cx="5248275" cy="0"/>
          </a:xfrm>
          <a:prstGeom prst="line">
            <a:avLst/>
          </a:prstGeom>
          <a:ln w="6350">
            <a:solidFill>
              <a:schemeClr val="accent3"/>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AutoShape 4"/>
          <p:cNvSpPr/>
          <p:nvPr/>
        </p:nvSpPr>
        <p:spPr>
          <a:xfrm>
            <a:off x="887096" y="833217"/>
            <a:ext cx="1851660" cy="76835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5700" b="1">
                <a:solidFill>
                  <a:schemeClr val="accent3">
                    <a:alpha val="100000"/>
                  </a:schemeClr>
                </a:solidFill>
                <a:latin typeface="微软雅黑"/>
                <a:ea typeface="微软雅黑"/>
                <a:cs typeface="微软雅黑"/>
              </a:rPr>
              <a:t>目录</a:t>
            </a:r>
            <a:endParaRPr lang="en-US" sz="1100"/>
          </a:p>
        </p:txBody>
      </p:sp>
      <p:sp>
        <p:nvSpPr>
          <p:cNvPr id="5" name="AutoShape 5"/>
          <p:cNvSpPr/>
          <p:nvPr/>
        </p:nvSpPr>
        <p:spPr>
          <a:xfrm>
            <a:off x="887095" y="1677767"/>
            <a:ext cx="1851660" cy="36830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800">
                <a:solidFill>
                  <a:schemeClr val="accent3">
                    <a:alpha val="58999"/>
                  </a:schemeClr>
                </a:solidFill>
                <a:latin typeface="Arial"/>
                <a:ea typeface="Arial"/>
                <a:cs typeface="Arial"/>
              </a:rPr>
              <a:t>CONTENTS</a:t>
            </a:r>
            <a:endParaRPr lang="en-US" sz="1100"/>
          </a:p>
        </p:txBody>
      </p:sp>
      <p:sp>
        <p:nvSpPr>
          <p:cNvPr id="6" name="AutoShape 6"/>
          <p:cNvSpPr/>
          <p:nvPr/>
        </p:nvSpPr>
        <p:spPr>
          <a:xfrm>
            <a:off x="2897505" y="955137"/>
            <a:ext cx="76200" cy="922655"/>
          </a:xfrm>
          <a:prstGeom prst="rect">
            <a:avLst/>
          </a:prstGeom>
          <a:solidFill>
            <a:schemeClr val="dk1">
              <a:lumMod val="75000"/>
              <a:lumOff val="2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2933375" y="964933"/>
            <a:ext cx="13178" cy="922438"/>
          </a:xfrm>
          <a:prstGeom prst="line">
            <a:avLst/>
          </a:prstGeom>
          <a:ln w="76200">
            <a:solidFill>
              <a:schemeClr val="accent3">
                <a:lumMod val="75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8" name="TextBox 8"/>
          <p:cNvSpPr txBox="1"/>
          <p:nvPr/>
        </p:nvSpPr>
        <p:spPr>
          <a:xfrm>
            <a:off x="4701326" y="1027968"/>
            <a:ext cx="6840855" cy="49968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引言</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心理危机评估</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学习困难概述</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心理危机评估与学习困难的关联性</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针对不同群体的心理危机评估与学习困难应对策略</a:t>
            </a:r>
          </a:p>
          <a:p>
            <a:pPr marL="203200" lvl="0" indent="-203200">
              <a:lnSpc>
                <a:spcPct val="150000"/>
              </a:lnSpc>
              <a:spcBef>
                <a:spcPts val="375"/>
              </a:spcBef>
              <a:buFont typeface="Arial"/>
              <a:buChar char="•"/>
            </a:pPr>
            <a:r>
              <a:rPr lang="en-US" sz="2400">
                <a:solidFill>
                  <a:schemeClr val="accent1">
                    <a:lumMod val="50000"/>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01</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44212" y="3830457"/>
            <a:ext cx="8503576" cy="168285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随着社会的发展和教育改革的推进，学生面临的学习压力和挑战日益增大，学习困难学生更容易出现心理危机。因此，了解心理危机评估与学习困难之间的关联性对于预防和干预学生心理问题具有重要意义。</a:t>
            </a:r>
          </a:p>
        </p:txBody>
      </p:sp>
      <p:sp>
        <p:nvSpPr>
          <p:cNvPr id="3" name="TextBox 3"/>
          <p:cNvSpPr txBox="1"/>
          <p:nvPr/>
        </p:nvSpPr>
        <p:spPr>
          <a:xfrm>
            <a:off x="1844212" y="1623378"/>
            <a:ext cx="8503576" cy="168285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探讨心理危机评估与学习困难之间的关联性，为教育工作者和心理健康专业人士提供理论支持和实践指导，以更好地帮助学习困难学生应对心理危机，提高其学习效果和生活质量。</a:t>
            </a:r>
          </a:p>
        </p:txBody>
      </p:sp>
      <p:grpSp>
        <p:nvGrpSpPr>
          <p:cNvPr id="4" name="Group 4"/>
          <p:cNvGrpSpPr/>
          <p:nvPr/>
        </p:nvGrpSpPr>
        <p:grpSpPr>
          <a:xfrm>
            <a:off x="454963" y="93878"/>
            <a:ext cx="10641129" cy="914400"/>
            <a:chOff x="454963" y="93878"/>
            <a:chExt cx="10641129" cy="914400"/>
          </a:xfrm>
        </p:grpSpPr>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44212" y="1238585"/>
            <a:ext cx="83343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心理危机评估</a:t>
            </a:r>
          </a:p>
        </p:txBody>
      </p:sp>
      <p:sp>
        <p:nvSpPr>
          <p:cNvPr id="3" name="TextBox 3"/>
          <p:cNvSpPr txBox="1"/>
          <p:nvPr/>
        </p:nvSpPr>
        <p:spPr>
          <a:xfrm>
            <a:off x="1844212" y="3550787"/>
            <a:ext cx="83343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575" b="1">
                <a:solidFill>
                  <a:schemeClr val="accent1">
                    <a:alpha val="100000"/>
                  </a:schemeClr>
                </a:solidFill>
                <a:latin typeface="Microsoft Yahei"/>
                <a:ea typeface="Microsoft Yahei"/>
                <a:cs typeface="Microsoft Yahei"/>
              </a:rPr>
              <a:t>学习困难</a:t>
            </a:r>
          </a:p>
        </p:txBody>
      </p:sp>
      <p:grpSp>
        <p:nvGrpSpPr>
          <p:cNvPr id="4" name="Group 4"/>
          <p:cNvGrpSpPr/>
          <p:nvPr/>
        </p:nvGrpSpPr>
        <p:grpSpPr>
          <a:xfrm>
            <a:off x="454963" y="93878"/>
            <a:ext cx="10641129" cy="914400"/>
            <a:chOff x="454963" y="93878"/>
            <a:chExt cx="10641129" cy="914400"/>
          </a:xfrm>
        </p:grpSpPr>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定义与概念</a:t>
              </a:r>
            </a:p>
          </p:txBody>
        </p:sp>
      </p:grpSp>
      <p:sp>
        <p:nvSpPr>
          <p:cNvPr id="26" name="TextBox 26"/>
          <p:cNvSpPr txBox="1"/>
          <p:nvPr/>
        </p:nvSpPr>
        <p:spPr>
          <a:xfrm>
            <a:off x="1844212" y="3897132"/>
            <a:ext cx="8503576" cy="168285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指学生在学习过程中遇到的各种障碍和困难，包括阅读、写作、数学、口语表达等方面的困难，以及注意力、记忆力、思维等方面的障碍。这些困难可能由多种因素引起，如智力、情感、环境等。</a:t>
            </a:r>
          </a:p>
        </p:txBody>
      </p:sp>
      <p:sp>
        <p:nvSpPr>
          <p:cNvPr id="27" name="TextBox 27"/>
          <p:cNvSpPr txBox="1"/>
          <p:nvPr/>
        </p:nvSpPr>
        <p:spPr>
          <a:xfrm>
            <a:off x="1844212" y="1585278"/>
            <a:ext cx="8503576" cy="1682853"/>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指通过专业的方法和工具，对个体在心理、情感和行为等方面出现的严重困扰和问题进行全面、系统的评估，以确定其心理危机的性质、程度和潜在风险。</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02</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心理危机评估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4966" r="14966"/>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观察法</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通过观察被评估者的日常行为表现、情绪变化等，了解其心理危机的程度和表现。</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问卷调查法</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通过设计问卷，收集被评估者的基本信息和心理状况，以便进行初步的心理危机评估。</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访谈法</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通过与被评估者进行面对面的交谈，深入了解其心理状况、情绪变化和行为表现。</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评估方法</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1987" r="11987"/>
          <a:stretch>
            <a:fillRect/>
          </a:stretch>
        </p:blipFill>
        <p:spPr>
          <a:xfrm>
            <a:off x="454963" y="1569535"/>
            <a:ext cx="4219248"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情绪状态</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评估被评估者的情绪是否稳定、是否出现焦虑、抑郁等情绪问题。</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行为表现</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观察被评估者是否有自伤、自杀等行为，以及是否有攻击他人或破坏物品等行为。</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认知能力</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评估被评估者的注意力、记忆力、思维能力等认知功能是否受损。</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评估标准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被评估者存在轻度的情绪问题或行为问题，但能够维持正常的生活和学习。</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轻度心理危机</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被评估者存在明显的情绪问题或行为问题，对生活和学习造成一定的影响。</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中度心理危机</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被评估者存在严重的情绪问题或行为问题，对生活和学习造成严重影响，需要及时干预和治疗。</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重度心理危机</a:t>
            </a:r>
          </a:p>
        </p:txBody>
      </p:sp>
      <p:pic>
        <p:nvPicPr>
          <p:cNvPr id="9" name="Picture 9"/>
          <p:cNvPicPr>
            <a:picLocks noChangeAspect="1"/>
          </p:cNvPicPr>
          <p:nvPr/>
        </p:nvPicPr>
        <p:blipFill>
          <a:blip r:embed="rId2"/>
          <a:srcRect l="14478" r="14478"/>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评估结果</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325" y="1915064"/>
            <a:ext cx="7405389" cy="1138956"/>
            <a:chOff x="1365325" y="1915064"/>
            <a:chExt cx="7405389" cy="1138956"/>
          </a:xfrm>
        </p:grpSpPr>
        <p:sp>
          <p:nvSpPr>
            <p:cNvPr id="3" name="TextBox 3"/>
            <p:cNvSpPr txBox="1"/>
            <p:nvPr/>
          </p:nvSpPr>
          <p:spPr>
            <a:xfrm>
              <a:off x="1365325" y="1915064"/>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3">
                      <a:alpha val="100000"/>
                    </a:schemeClr>
                  </a:solidFill>
                  <a:latin typeface="Microsoft Yahei"/>
                  <a:ea typeface="Microsoft Yahei"/>
                  <a:cs typeface="Microsoft Yahei"/>
                </a:rPr>
                <a:t>03</a:t>
              </a:r>
            </a:p>
          </p:txBody>
        </p:sp>
      </p:grpSp>
      <p:sp>
        <p:nvSpPr>
          <p:cNvPr id="4" name="TextBox 4"/>
          <p:cNvSpPr txBox="1"/>
          <p:nvPr/>
        </p:nvSpPr>
        <p:spPr>
          <a:xfrm>
            <a:off x="1365325" y="3174455"/>
            <a:ext cx="8888730"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3">
                    <a:lumMod val="75000"/>
                    <a:alpha val="100000"/>
                  </a:schemeClr>
                </a:solidFill>
                <a:latin typeface="Microsoft Yahei"/>
                <a:ea typeface="Microsoft Yahei"/>
                <a:cs typeface="Microsoft Yahei"/>
              </a:rPr>
              <a:t>学习困难概述</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学习困难定义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学习困难是指学生在正常学习环境下，尽管拥有正常的智力和学习机会，但在获取和应用知识、技能方面存在显著困难。</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分类</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根据困难涉及的领域，可分为阅读困难、写作困难、数学困难等；根据困难的性质，可分为发展性学习困难和学业性学习困难。</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TextBox 2"/>
          <p:cNvSpPr txBox="1"/>
          <p:nvPr/>
        </p:nvSpPr>
        <p:spPr>
          <a:xfrm>
            <a:off x="624819"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个体因素</a:t>
            </a:r>
          </a:p>
        </p:txBody>
      </p:sp>
      <p:sp>
        <p:nvSpPr>
          <p:cNvPr id="3" name="TextBox 3"/>
          <p:cNvSpPr txBox="1"/>
          <p:nvPr/>
        </p:nvSpPr>
        <p:spPr>
          <a:xfrm>
            <a:off x="434816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环境因素</a:t>
            </a:r>
          </a:p>
        </p:txBody>
      </p:sp>
      <p:sp>
        <p:nvSpPr>
          <p:cNvPr id="4" name="TextBox 4"/>
          <p:cNvSpPr txBox="1"/>
          <p:nvPr/>
        </p:nvSpPr>
        <p:spPr>
          <a:xfrm>
            <a:off x="8107773" y="4114483"/>
            <a:ext cx="3495675" cy="45720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1575" b="1">
                <a:solidFill>
                  <a:schemeClr val="accent1">
                    <a:alpha val="100000"/>
                  </a:schemeClr>
                </a:solidFill>
                <a:latin typeface="Microsoft Yahei"/>
                <a:ea typeface="Microsoft Yahei"/>
                <a:cs typeface="Microsoft Yahei"/>
              </a:rPr>
              <a:t>心理因素</a:t>
            </a:r>
          </a:p>
        </p:txBody>
      </p:sp>
      <p:pic>
        <p:nvPicPr>
          <p:cNvPr id="5" name="Picture 5"/>
          <p:cNvPicPr>
            <a:picLocks noChangeAspect="1"/>
          </p:cNvPicPr>
          <p:nvPr/>
        </p:nvPicPr>
        <p:blipFill>
          <a:blip r:embed="rId2"/>
          <a:srcRect t="13704" b="13704"/>
          <a:stretch>
            <a:fillRect/>
          </a:stretch>
        </p:blipFill>
        <p:spPr>
          <a:xfrm>
            <a:off x="624819" y="1389220"/>
            <a:ext cx="3505200" cy="2628900"/>
          </a:xfrm>
          <a:prstGeom prst="rect">
            <a:avLst/>
          </a:prstGeom>
        </p:spPr>
      </p:pic>
      <p:pic>
        <p:nvPicPr>
          <p:cNvPr id="6" name="Picture 6"/>
          <p:cNvPicPr>
            <a:picLocks noChangeAspect="1"/>
          </p:cNvPicPr>
          <p:nvPr/>
        </p:nvPicPr>
        <p:blipFill>
          <a:blip r:embed="rId3"/>
          <a:srcRect l="2889" r="2889"/>
          <a:stretch>
            <a:fillRect/>
          </a:stretch>
        </p:blipFill>
        <p:spPr>
          <a:xfrm>
            <a:off x="4343400" y="1390333"/>
            <a:ext cx="3505200" cy="2628900"/>
          </a:xfrm>
          <a:prstGeom prst="rect">
            <a:avLst/>
          </a:prstGeom>
        </p:spPr>
      </p:pic>
      <p:pic>
        <p:nvPicPr>
          <p:cNvPr id="7" name="Picture 7"/>
          <p:cNvPicPr>
            <a:picLocks noChangeAspect="1"/>
          </p:cNvPicPr>
          <p:nvPr/>
        </p:nvPicPr>
        <p:blipFill>
          <a:blip r:embed="rId4"/>
          <a:srcRect t="13531" b="13531"/>
          <a:stretch>
            <a:fillRect/>
          </a:stretch>
        </p:blipFill>
        <p:spPr>
          <a:xfrm>
            <a:off x="8079695" y="1390333"/>
            <a:ext cx="3505200" cy="2628900"/>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影响因素</a:t>
              </a:r>
            </a:p>
          </p:txBody>
        </p:sp>
      </p:grpSp>
      <p:sp>
        <p:nvSpPr>
          <p:cNvPr id="30" name="TextBox 30"/>
          <p:cNvSpPr txBox="1"/>
          <p:nvPr/>
        </p:nvSpPr>
        <p:spPr>
          <a:xfrm>
            <a:off x="586719"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包括智力、学习风格、学习动机等，如智力水平较低可能导致理解和应用知识的能力受限。</a:t>
            </a:r>
          </a:p>
        </p:txBody>
      </p:sp>
      <p:sp>
        <p:nvSpPr>
          <p:cNvPr id="31" name="TextBox 31"/>
          <p:cNvSpPr txBox="1"/>
          <p:nvPr/>
        </p:nvSpPr>
        <p:spPr>
          <a:xfrm>
            <a:off x="4336552"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家庭背景、学校教育质量、社会文化等，如不良的家庭教育环境可能导致学生学习态度不积极。</a:t>
            </a:r>
          </a:p>
        </p:txBody>
      </p:sp>
      <p:sp>
        <p:nvSpPr>
          <p:cNvPr id="32" name="TextBox 32"/>
          <p:cNvSpPr txBox="1"/>
          <p:nvPr/>
        </p:nvSpPr>
        <p:spPr>
          <a:xfrm>
            <a:off x="8069673" y="4533583"/>
            <a:ext cx="3523139" cy="1938747"/>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情绪问题、自信心不足、焦虑等，如过度的考试焦虑可能影响学生的正常发挥。</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916305" y="3823335"/>
            <a:ext cx="0" cy="864235"/>
          </a:xfrm>
          <a:prstGeom prst="line">
            <a:avLst/>
          </a:prstGeom>
          <a:ln w="2540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3" name="Connector 3"/>
          <p:cNvCxnSpPr/>
          <p:nvPr/>
        </p:nvCxnSpPr>
        <p:spPr>
          <a:xfrm flipH="1" flipV="1">
            <a:off x="3601085" y="2314575"/>
            <a:ext cx="0" cy="1369695"/>
          </a:xfrm>
          <a:prstGeom prst="line">
            <a:avLst/>
          </a:prstGeom>
          <a:ln w="25400">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8928735" y="2314575"/>
            <a:ext cx="0" cy="1369695"/>
          </a:xfrm>
          <a:prstGeom prst="line">
            <a:avLst/>
          </a:prstGeom>
          <a:ln w="25400">
            <a:solidFill>
              <a:schemeClr val="accent4"/>
            </a:solidFill>
            <a:prstDash val="dash"/>
            <a:headEnd type="none"/>
            <a:tailEnd type="none"/>
          </a:ln>
        </p:spPr>
        <p:style>
          <a:lnRef idx="0">
            <a:schemeClr val="accent4"/>
          </a:lnRef>
          <a:fillRef idx="1">
            <a:schemeClr val="accent4"/>
          </a:fillRef>
          <a:effectRef idx="0">
            <a:schemeClr val="accent4"/>
          </a:effectRef>
          <a:fontRef idx="minor">
            <a:schemeClr val="lt1"/>
          </a:fontRef>
        </p:style>
      </p:cxnSp>
      <p:cxnSp>
        <p:nvCxnSpPr>
          <p:cNvPr id="5" name="Connector 5"/>
          <p:cNvCxnSpPr/>
          <p:nvPr/>
        </p:nvCxnSpPr>
        <p:spPr>
          <a:xfrm flipH="1">
            <a:off x="6288405" y="3823335"/>
            <a:ext cx="0" cy="864235"/>
          </a:xfrm>
          <a:prstGeom prst="line">
            <a:avLst/>
          </a:prstGeom>
          <a:ln w="25400">
            <a:solidFill>
              <a:schemeClr val="accent3"/>
            </a:solidFill>
            <a:prstDash val="dash"/>
            <a:headEnd type="none"/>
            <a:tailEnd type="none"/>
          </a:ln>
        </p:spPr>
        <p:style>
          <a:lnRef idx="0">
            <a:schemeClr val="accent3"/>
          </a:lnRef>
          <a:fillRef idx="1">
            <a:schemeClr val="accent3"/>
          </a:fillRef>
          <a:effectRef idx="0">
            <a:schemeClr val="accent3"/>
          </a:effectRef>
          <a:fontRef idx="minor">
            <a:schemeClr val="lt1"/>
          </a:fontRef>
        </p:style>
      </p:cxnSp>
      <p:sp>
        <p:nvSpPr>
          <p:cNvPr id="6" name="AutoShape 6"/>
          <p:cNvSpPr/>
          <p:nvPr/>
        </p:nvSpPr>
        <p:spPr>
          <a:xfrm>
            <a:off x="805180" y="4687570"/>
            <a:ext cx="222250" cy="222250"/>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17855" y="3538586"/>
            <a:ext cx="2908375" cy="577215"/>
          </a:xfrm>
          <a:custGeom>
            <a:rect l="l" t="t" r="r" b="b"/>
            <a:pathLst>
              <a:path w="2908375" h="577215">
                <a:moveTo>
                  <a:pt x="2620395" y="0"/>
                </a:moveTo>
                <a:lnTo>
                  <a:pt x="2908375" y="287973"/>
                </a:lnTo>
                <a:lnTo>
                  <a:pt x="2620395" y="575945"/>
                </a:lnTo>
                <a:lnTo>
                  <a:pt x="2620078" y="575628"/>
                </a:lnTo>
                <a:lnTo>
                  <a:pt x="2620078" y="577215"/>
                </a:lnTo>
                <a:lnTo>
                  <a:pt x="298458" y="577215"/>
                </a:lnTo>
                <a:lnTo>
                  <a:pt x="298458" y="576580"/>
                </a:lnTo>
                <a:lnTo>
                  <a:pt x="0" y="576580"/>
                </a:lnTo>
                <a:lnTo>
                  <a:pt x="288050" y="288608"/>
                </a:lnTo>
                <a:lnTo>
                  <a:pt x="0" y="635"/>
                </a:lnTo>
                <a:lnTo>
                  <a:pt x="344814" y="635"/>
                </a:lnTo>
                <a:lnTo>
                  <a:pt x="344814" y="1270"/>
                </a:lnTo>
                <a:lnTo>
                  <a:pt x="2619125" y="127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67114" y="3597006"/>
            <a:ext cx="1762170"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01</a:t>
            </a:r>
            <a:endParaRPr lang="en-US" sz="1100"/>
          </a:p>
        </p:txBody>
      </p:sp>
      <p:sp>
        <p:nvSpPr>
          <p:cNvPr id="9" name="Freeform 9"/>
          <p:cNvSpPr/>
          <p:nvPr/>
        </p:nvSpPr>
        <p:spPr>
          <a:xfrm>
            <a:off x="330270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651960" y="3596371"/>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02</a:t>
            </a:r>
            <a:endParaRPr lang="en-US" sz="1100"/>
          </a:p>
        </p:txBody>
      </p:sp>
      <p:sp>
        <p:nvSpPr>
          <p:cNvPr id="11" name="Freeform 11"/>
          <p:cNvSpPr/>
          <p:nvPr/>
        </p:nvSpPr>
        <p:spPr>
          <a:xfrm>
            <a:off x="5987489" y="3538586"/>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2" y="288608"/>
                </a:lnTo>
                <a:lnTo>
                  <a:pt x="0" y="635"/>
                </a:lnTo>
                <a:lnTo>
                  <a:pt x="344805" y="635"/>
                </a:lnTo>
                <a:lnTo>
                  <a:pt x="344805" y="1270"/>
                </a:lnTo>
                <a:lnTo>
                  <a:pt x="2619058" y="127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336740" y="3596371"/>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03</a:t>
            </a:r>
            <a:endParaRPr lang="en-US" sz="1100"/>
          </a:p>
        </p:txBody>
      </p:sp>
      <p:sp>
        <p:nvSpPr>
          <p:cNvPr id="13" name="Freeform 13"/>
          <p:cNvSpPr/>
          <p:nvPr/>
        </p:nvSpPr>
        <p:spPr>
          <a:xfrm>
            <a:off x="8672269" y="3537951"/>
            <a:ext cx="2908300" cy="577215"/>
          </a:xfrm>
          <a:custGeom>
            <a:rect l="l" t="t" r="r" b="b"/>
            <a:pathLst>
              <a:path w="2908300" h="577215">
                <a:moveTo>
                  <a:pt x="2620328" y="0"/>
                </a:moveTo>
                <a:lnTo>
                  <a:pt x="2908300" y="287973"/>
                </a:lnTo>
                <a:lnTo>
                  <a:pt x="2620328" y="575945"/>
                </a:lnTo>
                <a:lnTo>
                  <a:pt x="2620010" y="575627"/>
                </a:lnTo>
                <a:lnTo>
                  <a:pt x="2620010" y="577215"/>
                </a:lnTo>
                <a:lnTo>
                  <a:pt x="298450" y="577215"/>
                </a:lnTo>
                <a:lnTo>
                  <a:pt x="298450" y="576580"/>
                </a:lnTo>
                <a:lnTo>
                  <a:pt x="0" y="576580"/>
                </a:lnTo>
                <a:lnTo>
                  <a:pt x="288043" y="288608"/>
                </a:lnTo>
                <a:lnTo>
                  <a:pt x="0" y="635"/>
                </a:lnTo>
                <a:lnTo>
                  <a:pt x="344805" y="635"/>
                </a:lnTo>
                <a:lnTo>
                  <a:pt x="344805" y="1270"/>
                </a:lnTo>
                <a:lnTo>
                  <a:pt x="2619058" y="1270"/>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21520" y="3595736"/>
            <a:ext cx="1762125"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a:solidFill>
                  <a:srgbClr val="FFFEFE">
                    <a:alpha val="100000"/>
                  </a:srgbClr>
                </a:solidFill>
                <a:latin typeface="Microsoft Yahei"/>
                <a:ea typeface="Microsoft Yahei"/>
                <a:cs typeface="Microsoft Yahei"/>
              </a:rPr>
              <a:t>04</a:t>
            </a:r>
            <a:endParaRPr lang="en-US" sz="1100"/>
          </a:p>
        </p:txBody>
      </p:sp>
      <p:sp>
        <p:nvSpPr>
          <p:cNvPr id="15" name="AutoShape 15"/>
          <p:cNvSpPr/>
          <p:nvPr/>
        </p:nvSpPr>
        <p:spPr>
          <a:xfrm rot="10800000">
            <a:off x="3489960" y="2092325"/>
            <a:ext cx="222250" cy="222250"/>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rot="10800000">
            <a:off x="8817610" y="2092325"/>
            <a:ext cx="222250" cy="222250"/>
          </a:xfrm>
          <a:prstGeom prst="diamond">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177280" y="4687570"/>
            <a:ext cx="222250" cy="222250"/>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1098102" y="4213433"/>
            <a:ext cx="1847850"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学业成绩不佳</a:t>
            </a:r>
          </a:p>
        </p:txBody>
      </p:sp>
      <p:sp>
        <p:nvSpPr>
          <p:cNvPr id="19" name="TextBox 19"/>
          <p:cNvSpPr txBox="1"/>
          <p:nvPr/>
        </p:nvSpPr>
        <p:spPr>
          <a:xfrm>
            <a:off x="3808730" y="1625600"/>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学习技能缺陷</a:t>
            </a:r>
          </a:p>
        </p:txBody>
      </p:sp>
      <p:sp>
        <p:nvSpPr>
          <p:cNvPr id="20" name="TextBox 20"/>
          <p:cNvSpPr txBox="1"/>
          <p:nvPr/>
        </p:nvSpPr>
        <p:spPr>
          <a:xfrm>
            <a:off x="6398651" y="4213433"/>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学习态度问题</a:t>
            </a:r>
          </a:p>
        </p:txBody>
      </p:sp>
      <p:sp>
        <p:nvSpPr>
          <p:cNvPr id="21" name="TextBox 21"/>
          <p:cNvSpPr txBox="1"/>
          <p:nvPr/>
        </p:nvSpPr>
        <p:spPr>
          <a:xfrm>
            <a:off x="9083432" y="1625600"/>
            <a:ext cx="2085975" cy="466725"/>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5">
                    <a:alpha val="100000"/>
                  </a:schemeClr>
                </a:solidFill>
                <a:latin typeface="Microsoft Yahei"/>
                <a:ea typeface="Microsoft Yahei"/>
                <a:cs typeface="Microsoft Yahei"/>
              </a:rPr>
              <a:t>社交与情感问题</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表现形式</a:t>
              </a:r>
            </a:p>
          </p:txBody>
        </p:sp>
      </p:grpSp>
      <p:sp>
        <p:nvSpPr>
          <p:cNvPr id="44" name="TextBox 44"/>
          <p:cNvSpPr txBox="1"/>
          <p:nvPr/>
        </p:nvSpPr>
        <p:spPr>
          <a:xfrm>
            <a:off x="1092835" y="4551961"/>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在标准化测验中的成绩明显低于同龄人或同年级学生的平均水平。</a:t>
            </a:r>
          </a:p>
        </p:txBody>
      </p:sp>
      <p:sp>
        <p:nvSpPr>
          <p:cNvPr id="45" name="TextBox 45"/>
          <p:cNvSpPr txBox="1"/>
          <p:nvPr/>
        </p:nvSpPr>
        <p:spPr>
          <a:xfrm>
            <a:off x="3808730" y="199254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在阅读、写作、计算等方面存在明显的技能缺陷，如阅读速度慢、理解能力差等。</a:t>
            </a:r>
          </a:p>
        </p:txBody>
      </p:sp>
      <p:sp>
        <p:nvSpPr>
          <p:cNvPr id="46" name="TextBox 46"/>
          <p:cNvSpPr txBox="1"/>
          <p:nvPr/>
        </p:nvSpPr>
        <p:spPr>
          <a:xfrm>
            <a:off x="9138115" y="1992540"/>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与同学关系紧张，缺乏自信，容易出现焦虑、抑郁等情绪问题。</a:t>
            </a:r>
          </a:p>
        </p:txBody>
      </p:sp>
      <p:sp>
        <p:nvSpPr>
          <p:cNvPr id="47" name="TextBox 47"/>
          <p:cNvSpPr txBox="1"/>
          <p:nvPr/>
        </p:nvSpPr>
        <p:spPr>
          <a:xfrm>
            <a:off x="6430720" y="4551961"/>
            <a:ext cx="2590800" cy="1546046"/>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350">
                <a:solidFill>
                  <a:srgbClr val="020000">
                    <a:alpha val="100000"/>
                  </a:srgbClr>
                </a:solidFill>
                <a:latin typeface="Microsoft Yahei"/>
                <a:ea typeface="Microsoft Yahei"/>
                <a:cs typeface="Microsoft Yahei"/>
              </a:rPr>
              <a:t>对学习缺乏兴趣，上课注意力不集中，作业完成不及时等。</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https://d.book118.com/798006101030006026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2024-09-03T06:49:22.055</cp:lastPrinted>
  <dcterms:created xsi:type="dcterms:W3CDTF">2024-09-02T22:49:22Z</dcterms:created>
  <dcterms:modified xsi:type="dcterms:W3CDTF">2024-09-02T22:49:24Z</dcterms:modified>
</cp:coreProperties>
</file>