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8CB85F-C658-44FD-955F-25E558FAB7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F1896B-5765-4F1E-AFBA-72417652D4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955763-B8AD-41BB-8DFB-1E7AA89E1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54C057-7DC9-4F02-9EF1-E9988447D7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C9705A-A50E-42D6-8626-B74653106F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8EA9E0-2046-4DD8-8F4F-8BCFC973BB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1463BE-F0B9-4E1B-89E9-8598420FEA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BE91B1-63A1-4BA5-ADB6-62DDA5309A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121B6E-2D73-4953-86A3-06EEAEFF91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65F734-CAD5-4F40-81B8-13DE4FF84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6EC80A-8E57-4F90-BA2D-6C0591959D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1310503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万豪酒店市场营销环境分析</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万豪酒店品牌及市场定位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外部环境分析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内部环境分析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市场营销策略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市场营销环境挑战与对策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通过对市场营销环境的深入研究，发现潜在的市场机会和威胁，为万豪酒店的未来发展提供指导。</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分析万豪酒店当前市场营销环境，了解市场趋势和竞争状况。</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评估万豪酒店在市场中的地位和优势，为制定有效的市场营销策略提供依据。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市场营销环境的重要性</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市场营销环境是企业生存和发展的基础，直接影响企业的经营决策和市场表现。</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对市场营销环境的准确分析有助于企业把握市场脉搏，顺应市场趋势，提高市场竞争力。</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深入研究市场营销环境有助于企业发现新的市场机会，规避潜在的市场风险。</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万豪酒店品牌及市场定位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万豪酒店品牌介绍</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万豪国际集团是全球最大的酒店集团之一，旗下拥有多个知名品牌，如万豪、喜来登、威斯汀等。</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万豪酒店以高品质的服务、豪华的设施和卓越的客户体验著称，是商务和休闲旅客的首选。</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万豪酒店注重品牌形象的塑造，通过广告、公关和社交媒体等多种渠道进行品牌推广。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目标市场与定位</a:t>
              </a:r>
            </a:p>
          </p:txBody>
        </p:sp>
      </p:grpSp>
      <p:sp>
        <p:nvSpPr>
          <p:cNvPr id="27" name="AutoShape 27"/>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34" name="TextBox 3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35" name="TextBox 3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
        <p:nvSpPr>
          <p:cNvPr id="36" name="TextBox 36"/>
          <p:cNvSpPr txBox="1"/>
          <p:nvPr/>
        </p:nvSpPr>
        <p:spPr>
          <a:xfrm>
            <a:off x="1123806" y="2695965"/>
            <a:ext cx="2928915" cy="189181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万豪酒店的目标市场主要是高端商务旅客、休闲度假旅客和会议活动客户。</a:t>
            </a:r>
          </a:p>
        </p:txBody>
      </p:sp>
      <p:sp>
        <p:nvSpPr>
          <p:cNvPr id="37" name="TextBox 37"/>
          <p:cNvSpPr txBox="1"/>
          <p:nvPr/>
        </p:nvSpPr>
        <p:spPr>
          <a:xfrm>
            <a:off x="4591406" y="2684609"/>
            <a:ext cx="2924175" cy="19145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3">
                    <a:alpha val="100000"/>
                  </a:schemeClr>
                </a:solidFill>
                <a:latin typeface="Microsoft Yahei"/>
                <a:ea typeface="Microsoft Yahei"/>
                <a:cs typeface="Microsoft Yahei"/>
              </a:rPr>
              <a:t>万豪酒店的定位是提供高品质、豪华的酒店住宿体验，满足客户对舒适、便利和尊贵的需求。</a:t>
            </a:r>
          </a:p>
        </p:txBody>
      </p:sp>
      <p:sp>
        <p:nvSpPr>
          <p:cNvPr id="38" name="TextBox 38"/>
          <p:cNvSpPr txBox="1"/>
          <p:nvPr/>
        </p:nvSpPr>
        <p:spPr>
          <a:xfrm>
            <a:off x="8170936" y="2684609"/>
            <a:ext cx="2924175" cy="1914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万豪酒店通过提供个性化的服务、丰富的设施和活动，以及与其他高端品牌的合作，进一步巩固其在目标市场中的地位。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万豪酒店的主要竞争对手包括希尔顿酒店集团、洲际酒店集团和雅高酒店集团等。</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这些竞争对手同样拥有强大的品牌影响力和市场份额，提供类似的高品质酒店住宿服务。</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万豪酒店需要密切关注竞争对手的动态和市场趋势，通过不断创新和改进服务来保持竞争优势。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外部环境分析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政治稳定性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万豪酒店所在国家的政治稳定性对其经营至关重要。政治动荡可能导致旅游业下滑，影响酒店业绩。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法律法规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各国对酒店业的法律法规不尽相同，万豪酒店需遵守当地的法律法规，如劳动法、税法、消费者权益保护法等。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国际关系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国际关系的变化可能对酒店业产生重大影响，如贸易战、制裁等可能导致旅游限制，进而影响酒店业务。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政治法律环境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消费者购买力</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消费者的可支配收入、消费习惯以及旅游预算等因素直接影响酒店业的客源和收入。</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行业竞争</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酒店业的竞争状况对万豪酒店的定价策略、市场份额和盈利能力具有重要影响。</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宏观经济状况</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全球或所在国家的经济增长、通货膨胀、失业率等宏观经济指标对酒店业的需求和业绩有重要影响。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价值观念</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不同国家和地区的价值观念差异可能导致消费者对酒店服务的需求和期望有所不同。</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生活方式</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随着人们生活方式的改变，如健康、环保等意识的提高，消费者对酒店提供的设施和服务的需求也在发生变化。</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人口结构</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人口数量、年龄结构、教育水平等因素对酒店业的需求产生影响，如年轻人口更倾向于选择时尚、现代化的酒店。</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社会文化环境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071" r="23071"/>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互联网和社交媒体的发展改变了消费者的预订方式和信息传播方式，对酒店业的营销策略产生了深远影响。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互联网与社交媒体</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通过数据分析和人工智能技术，万豪酒店可以更精准地了解客户需求，提供个性化服务，提高客户满意度。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数据分析与人工智能</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随着环保意识的提高，绿色技术和可持续发展成为酒店业的重要趋势，万豪酒店需要关注并应用相关技术，以降低能耗、减少浪费、提高资源利用效率。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绿色技术与可持续发展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技术环境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04</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内部环境分析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4710489" y="1766850"/>
            <a:ext cx="1267038" cy="1900623"/>
          </a:xfrm>
          <a:custGeom>
            <a:rect l="l" t="t" r="r" b="b"/>
            <a:pathLst>
              <a:path w="795457" h="1193225">
                <a:moveTo>
                  <a:pt x="106466" y="397688"/>
                </a:moveTo>
                <a:cubicBezTo>
                  <a:pt x="38741" y="514719"/>
                  <a:pt x="0" y="650574"/>
                  <a:pt x="0" y="795457"/>
                </a:cubicBezTo>
                <a:cubicBezTo>
                  <a:pt x="0" y="940339"/>
                  <a:pt x="38781" y="1076235"/>
                  <a:pt x="106466" y="1193225"/>
                </a:cubicBezTo>
                <a:lnTo>
                  <a:pt x="795457" y="795457"/>
                </a:lnTo>
                <a:lnTo>
                  <a:pt x="795457" y="0"/>
                </a:lnTo>
                <a:cubicBezTo>
                  <a:pt x="501036" y="0"/>
                  <a:pt x="244021" y="159941"/>
                  <a:pt x="106466" y="39768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06490" y="1766850"/>
            <a:ext cx="1267038" cy="1900623"/>
          </a:xfrm>
          <a:custGeom>
            <a:rect l="l" t="t" r="r" b="b"/>
            <a:pathLst>
              <a:path w="795457" h="1193225">
                <a:moveTo>
                  <a:pt x="688991" y="397688"/>
                </a:moveTo>
                <a:cubicBezTo>
                  <a:pt x="551436" y="159941"/>
                  <a:pt x="294420" y="0"/>
                  <a:pt x="0" y="0"/>
                </a:cubicBezTo>
                <a:lnTo>
                  <a:pt x="0" y="795457"/>
                </a:lnTo>
                <a:lnTo>
                  <a:pt x="688991" y="1193225"/>
                </a:lnTo>
                <a:cubicBezTo>
                  <a:pt x="756716" y="1076194"/>
                  <a:pt x="795457" y="940339"/>
                  <a:pt x="795457" y="795457"/>
                </a:cubicBezTo>
                <a:cubicBezTo>
                  <a:pt x="795457" y="650574"/>
                  <a:pt x="756675" y="514679"/>
                  <a:pt x="688991" y="39768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944552" y="3137057"/>
            <a:ext cx="2194911" cy="1267038"/>
          </a:xfrm>
          <a:custGeom>
            <a:rect l="l" t="t" r="r" b="b"/>
            <a:pathLst>
              <a:path w="1377982" h="795457">
                <a:moveTo>
                  <a:pt x="688991" y="0"/>
                </a:moveTo>
                <a:lnTo>
                  <a:pt x="0" y="397769"/>
                </a:lnTo>
                <a:cubicBezTo>
                  <a:pt x="137555" y="635515"/>
                  <a:pt x="394571" y="795457"/>
                  <a:pt x="688991" y="795457"/>
                </a:cubicBezTo>
                <a:cubicBezTo>
                  <a:pt x="983411" y="795457"/>
                  <a:pt x="1240427" y="635515"/>
                  <a:pt x="1377982" y="397769"/>
                </a:cubicBezTo>
                <a:lnTo>
                  <a:pt x="68899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04876" y="1378835"/>
            <a:ext cx="1792838" cy="2272831"/>
          </a:xfrm>
          <a:custGeom>
            <a:rect l="l" t="t" r="r" b="b"/>
            <a:pathLst>
              <a:path w="1131249" h="1433765">
                <a:moveTo>
                  <a:pt x="1021990" y="1219741"/>
                </a:moveTo>
                <a:cubicBezTo>
                  <a:pt x="1029438" y="1168815"/>
                  <a:pt x="1033284" y="1117202"/>
                  <a:pt x="1033284" y="1065386"/>
                </a:cubicBezTo>
                <a:cubicBezTo>
                  <a:pt x="1033284" y="879172"/>
                  <a:pt x="984545" y="695792"/>
                  <a:pt x="892328" y="535122"/>
                </a:cubicBezTo>
                <a:cubicBezTo>
                  <a:pt x="800476" y="375059"/>
                  <a:pt x="667941" y="240783"/>
                  <a:pt x="509052" y="146745"/>
                </a:cubicBezTo>
                <a:cubicBezTo>
                  <a:pt x="373844" y="66713"/>
                  <a:pt x="222323" y="17893"/>
                  <a:pt x="65944" y="3320"/>
                </a:cubicBezTo>
                <a:cubicBezTo>
                  <a:pt x="30482" y="0"/>
                  <a:pt x="0" y="28216"/>
                  <a:pt x="0" y="63839"/>
                </a:cubicBezTo>
                <a:lnTo>
                  <a:pt x="0" y="63839"/>
                </a:lnTo>
                <a:cubicBezTo>
                  <a:pt x="0" y="95091"/>
                  <a:pt x="23722" y="121363"/>
                  <a:pt x="54812" y="124237"/>
                </a:cubicBezTo>
                <a:cubicBezTo>
                  <a:pt x="193338" y="137151"/>
                  <a:pt x="327534" y="180425"/>
                  <a:pt x="447237" y="251267"/>
                </a:cubicBezTo>
                <a:cubicBezTo>
                  <a:pt x="588071" y="334618"/>
                  <a:pt x="705588" y="453674"/>
                  <a:pt x="786996" y="595560"/>
                </a:cubicBezTo>
                <a:cubicBezTo>
                  <a:pt x="868687" y="737892"/>
                  <a:pt x="911840" y="900344"/>
                  <a:pt x="911840" y="1065386"/>
                </a:cubicBezTo>
                <a:cubicBezTo>
                  <a:pt x="911840" y="1108741"/>
                  <a:pt x="908723" y="1151894"/>
                  <a:pt x="902853" y="1194521"/>
                </a:cubicBezTo>
                <a:lnTo>
                  <a:pt x="828975" y="1178855"/>
                </a:lnTo>
                <a:cubicBezTo>
                  <a:pt x="812661" y="1175414"/>
                  <a:pt x="799383" y="1192092"/>
                  <a:pt x="806427" y="1207232"/>
                </a:cubicBezTo>
                <a:lnTo>
                  <a:pt x="904918" y="1418261"/>
                </a:lnTo>
                <a:cubicBezTo>
                  <a:pt x="910545" y="1430284"/>
                  <a:pt x="926009" y="1433765"/>
                  <a:pt x="936210" y="1425264"/>
                </a:cubicBezTo>
                <a:lnTo>
                  <a:pt x="1118254" y="1273621"/>
                </a:lnTo>
                <a:cubicBezTo>
                  <a:pt x="1131249" y="1262813"/>
                  <a:pt x="1126026" y="1241763"/>
                  <a:pt x="1109510" y="1238281"/>
                </a:cubicBezTo>
                <a:lnTo>
                  <a:pt x="1021990" y="12197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57744" y="3907781"/>
            <a:ext cx="2692853" cy="862177"/>
          </a:xfrm>
          <a:custGeom>
            <a:rect l="l" t="t" r="r" b="b"/>
            <a:pathLst>
              <a:path w="1701225" h="548723">
                <a:moveTo>
                  <a:pt x="1661351" y="15585"/>
                </a:moveTo>
                <a:cubicBezTo>
                  <a:pt x="1634350" y="0"/>
                  <a:pt x="1599900" y="7368"/>
                  <a:pt x="1581724" y="32709"/>
                </a:cubicBezTo>
                <a:cubicBezTo>
                  <a:pt x="1504648" y="140025"/>
                  <a:pt x="1405550" y="230743"/>
                  <a:pt x="1291271" y="297861"/>
                </a:cubicBezTo>
                <a:cubicBezTo>
                  <a:pt x="1146996" y="382548"/>
                  <a:pt x="981792" y="427320"/>
                  <a:pt x="813511" y="427320"/>
                </a:cubicBezTo>
                <a:cubicBezTo>
                  <a:pt x="645231" y="427320"/>
                  <a:pt x="479986" y="382548"/>
                  <a:pt x="335752" y="297861"/>
                </a:cubicBezTo>
                <a:cubicBezTo>
                  <a:pt x="290453" y="271265"/>
                  <a:pt x="247624" y="240864"/>
                  <a:pt x="207547" y="207305"/>
                </a:cubicBezTo>
                <a:lnTo>
                  <a:pt x="264990" y="152695"/>
                </a:lnTo>
                <a:cubicBezTo>
                  <a:pt x="277094" y="141199"/>
                  <a:pt x="270860" y="120796"/>
                  <a:pt x="254384" y="118043"/>
                </a:cubicBezTo>
                <a:lnTo>
                  <a:pt x="24694" y="79667"/>
                </a:lnTo>
                <a:cubicBezTo>
                  <a:pt x="11618" y="77481"/>
                  <a:pt x="0" y="88290"/>
                  <a:pt x="1214" y="101487"/>
                </a:cubicBezTo>
                <a:lnTo>
                  <a:pt x="23074" y="337411"/>
                </a:lnTo>
                <a:cubicBezTo>
                  <a:pt x="24653" y="354252"/>
                  <a:pt x="44934" y="361862"/>
                  <a:pt x="57160" y="350204"/>
                </a:cubicBezTo>
                <a:lnTo>
                  <a:pt x="118974" y="291465"/>
                </a:lnTo>
                <a:cubicBezTo>
                  <a:pt x="167228" y="332918"/>
                  <a:pt x="219206" y="370201"/>
                  <a:pt x="274301" y="402546"/>
                </a:cubicBezTo>
                <a:cubicBezTo>
                  <a:pt x="437197" y="498203"/>
                  <a:pt x="623654" y="548723"/>
                  <a:pt x="813552" y="548723"/>
                </a:cubicBezTo>
                <a:cubicBezTo>
                  <a:pt x="1003449" y="548723"/>
                  <a:pt x="1189906" y="498162"/>
                  <a:pt x="1352803" y="402546"/>
                </a:cubicBezTo>
                <a:cubicBezTo>
                  <a:pt x="1481573" y="326927"/>
                  <a:pt x="1593302" y="224792"/>
                  <a:pt x="1680215" y="103915"/>
                </a:cubicBezTo>
                <a:cubicBezTo>
                  <a:pt x="1701225" y="74648"/>
                  <a:pt x="1692602" y="33640"/>
                  <a:pt x="1661351" y="15585"/>
                </a:cubicBezTo>
                <a:lnTo>
                  <a:pt x="1661351" y="1558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352624" y="1317392"/>
            <a:ext cx="1423750" cy="2506003"/>
          </a:xfrm>
          <a:custGeom>
            <a:rect l="l" t="t" r="r" b="b"/>
            <a:pathLst>
              <a:path w="897753" h="1586986">
                <a:moveTo>
                  <a:pt x="879091" y="68939"/>
                </a:moveTo>
                <a:lnTo>
                  <a:pt x="651060" y="4574"/>
                </a:lnTo>
                <a:cubicBezTo>
                  <a:pt x="634787" y="0"/>
                  <a:pt x="620375" y="16192"/>
                  <a:pt x="626852" y="31777"/>
                </a:cubicBezTo>
                <a:lnTo>
                  <a:pt x="662314" y="117436"/>
                </a:lnTo>
                <a:cubicBezTo>
                  <a:pt x="614789" y="136867"/>
                  <a:pt x="568600" y="159779"/>
                  <a:pt x="524192" y="186052"/>
                </a:cubicBezTo>
                <a:cubicBezTo>
                  <a:pt x="365343" y="280049"/>
                  <a:pt x="232808" y="414366"/>
                  <a:pt x="140915" y="574429"/>
                </a:cubicBezTo>
                <a:cubicBezTo>
                  <a:pt x="48739" y="735099"/>
                  <a:pt x="0" y="918438"/>
                  <a:pt x="0" y="1104693"/>
                </a:cubicBezTo>
                <a:cubicBezTo>
                  <a:pt x="0" y="1255566"/>
                  <a:pt x="31980" y="1404375"/>
                  <a:pt x="93147" y="1540919"/>
                </a:cubicBezTo>
                <a:cubicBezTo>
                  <a:pt x="107923" y="1573870"/>
                  <a:pt x="147797" y="1586986"/>
                  <a:pt x="179049" y="1568932"/>
                </a:cubicBezTo>
                <a:lnTo>
                  <a:pt x="179049" y="1568932"/>
                </a:lnTo>
                <a:cubicBezTo>
                  <a:pt x="205969" y="1553387"/>
                  <a:pt x="216818" y="1519990"/>
                  <a:pt x="204106" y="1491653"/>
                </a:cubicBezTo>
                <a:cubicBezTo>
                  <a:pt x="149821" y="1370573"/>
                  <a:pt x="121444" y="1238564"/>
                  <a:pt x="121444" y="1104693"/>
                </a:cubicBezTo>
                <a:cubicBezTo>
                  <a:pt x="121444" y="939650"/>
                  <a:pt x="164597" y="777199"/>
                  <a:pt x="246288" y="634908"/>
                </a:cubicBezTo>
                <a:cubicBezTo>
                  <a:pt x="327736" y="493021"/>
                  <a:pt x="445213" y="373965"/>
                  <a:pt x="586047" y="290615"/>
                </a:cubicBezTo>
                <a:cubicBezTo>
                  <a:pt x="625516" y="267257"/>
                  <a:pt x="666564" y="246935"/>
                  <a:pt x="708786" y="229690"/>
                </a:cubicBezTo>
                <a:lnTo>
                  <a:pt x="736556" y="296768"/>
                </a:lnTo>
                <a:cubicBezTo>
                  <a:pt x="742952" y="312191"/>
                  <a:pt x="764205" y="313689"/>
                  <a:pt x="772706" y="299318"/>
                </a:cubicBezTo>
                <a:lnTo>
                  <a:pt x="891033" y="98733"/>
                </a:lnTo>
                <a:cubicBezTo>
                  <a:pt x="897753" y="87277"/>
                  <a:pt x="891883" y="72542"/>
                  <a:pt x="879091" y="68939"/>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097271" y="2367420"/>
            <a:ext cx="563222" cy="563222"/>
          </a:xfrm>
          <a:custGeom>
            <a:rect l="l" t="t" r="r" b="b"/>
            <a:pathLst>
              <a:path w="304800" h="304800">
                <a:moveTo>
                  <a:pt x="50749" y="121920"/>
                </a:moveTo>
                <a:lnTo>
                  <a:pt x="152400" y="182880"/>
                </a:lnTo>
                <a:lnTo>
                  <a:pt x="304800" y="91440"/>
                </a:lnTo>
                <a:lnTo>
                  <a:pt x="152400" y="0"/>
                </a:lnTo>
                <a:lnTo>
                  <a:pt x="0" y="91440"/>
                </a:lnTo>
                <a:lnTo>
                  <a:pt x="152400" y="91440"/>
                </a:lnTo>
                <a:lnTo>
                  <a:pt x="152400" y="121920"/>
                </a:lnTo>
                <a:lnTo>
                  <a:pt x="50749" y="121920"/>
                </a:lnTo>
                <a:close/>
                <a:moveTo>
                  <a:pt x="0" y="121920"/>
                </a:moveTo>
                <a:lnTo>
                  <a:pt x="0" y="243840"/>
                </a:lnTo>
                <a:lnTo>
                  <a:pt x="30480" y="210007"/>
                </a:lnTo>
                <a:lnTo>
                  <a:pt x="30480" y="140208"/>
                </a:lnTo>
                <a:lnTo>
                  <a:pt x="0" y="121920"/>
                </a:lnTo>
                <a:close/>
                <a:moveTo>
                  <a:pt x="152400" y="304800"/>
                </a:moveTo>
                <a:lnTo>
                  <a:pt x="45720" y="240792"/>
                </a:lnTo>
                <a:lnTo>
                  <a:pt x="45720" y="149352"/>
                </a:lnTo>
                <a:lnTo>
                  <a:pt x="152400" y="213360"/>
                </a:lnTo>
                <a:lnTo>
                  <a:pt x="259080" y="149352"/>
                </a:lnTo>
                <a:lnTo>
                  <a:pt x="259080" y="240792"/>
                </a:lnTo>
                <a:lnTo>
                  <a:pt x="15240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28529" y="2367420"/>
            <a:ext cx="473550" cy="47355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736942" y="3465511"/>
            <a:ext cx="610131" cy="61013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75549" y="1867680"/>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全球化组织架构</a:t>
            </a:r>
          </a:p>
        </p:txBody>
      </p:sp>
      <p:sp>
        <p:nvSpPr>
          <p:cNvPr id="12" name="TextBox 12"/>
          <p:cNvSpPr txBox="1"/>
          <p:nvPr/>
        </p:nvSpPr>
        <p:spPr>
          <a:xfrm>
            <a:off x="475549" y="2489556"/>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万豪酒店采用全球化组织架构，通过区域总部和本地酒店管理层实现全球范围内的统一管理和资源调配。</a:t>
            </a:r>
          </a:p>
        </p:txBody>
      </p:sp>
      <p:sp>
        <p:nvSpPr>
          <p:cNvPr id="13" name="TextBox 13"/>
          <p:cNvSpPr txBox="1"/>
          <p:nvPr/>
        </p:nvSpPr>
        <p:spPr>
          <a:xfrm>
            <a:off x="8036602" y="1867680"/>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高效管理团队</a:t>
            </a:r>
          </a:p>
        </p:txBody>
      </p:sp>
      <p:sp>
        <p:nvSpPr>
          <p:cNvPr id="14" name="TextBox 14"/>
          <p:cNvSpPr txBox="1"/>
          <p:nvPr/>
        </p:nvSpPr>
        <p:spPr>
          <a:xfrm>
            <a:off x="8036602" y="2489556"/>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万豪酒店的管理团队具备丰富的酒店管理经验和专业知识，能够快速响应市场变化并制定相应的营销策略。</a:t>
            </a:r>
          </a:p>
        </p:txBody>
      </p:sp>
      <p:sp>
        <p:nvSpPr>
          <p:cNvPr id="15" name="TextBox 15"/>
          <p:cNvSpPr txBox="1"/>
          <p:nvPr/>
        </p:nvSpPr>
        <p:spPr>
          <a:xfrm>
            <a:off x="4137603" y="4916262"/>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标准化与个性化结合</a:t>
            </a:r>
          </a:p>
        </p:txBody>
      </p:sp>
      <p:sp>
        <p:nvSpPr>
          <p:cNvPr id="16" name="TextBox 16"/>
          <p:cNvSpPr txBox="1"/>
          <p:nvPr/>
        </p:nvSpPr>
        <p:spPr>
          <a:xfrm>
            <a:off x="4137603" y="5472140"/>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万豪酒店在保持品牌标准化的同时，注重个性化服务，通过灵活的管理策略满足不同客户的需求。</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组织结构与管理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https://d.book118.com/798013105031006036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2024-09-15T09:51:19.154</cp:lastPrinted>
  <dcterms:created xsi:type="dcterms:W3CDTF">2024-09-15T01:51:19Z</dcterms:created>
  <dcterms:modified xsi:type="dcterms:W3CDTF">2024-09-15T01:51:21Z</dcterms:modified>
</cp:coreProperties>
</file>