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144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266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FD79AA-C5EC-4850-85FF-DAB864090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1ECC4B-E676-432B-8A49-9DE592028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86E0B6-C0AB-48EE-AB94-907686744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76DEFD-83CB-4633-A20A-C31121C69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3DAAB8-5701-4A4C-94BA-964611BBF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CECC2F-8A32-4010-A576-82261097A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1E6035-2A71-4C70-8FED-7E515190F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F55016-E187-4A79-808D-27899A16F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284594-BC86-4172-9152-F97987866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7D4CD2-079C-4CCC-AA68-D1961A5AB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6C7E8C-41A4-447D-9531-127EE1E7D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1438" r:id="rId2"/>
    <p:sldLayoutId id="2147501439" r:id="rId3"/>
    <p:sldLayoutId id="2147501440" r:id="rId4"/>
    <p:sldLayoutId id="2147501441" r:id="rId5"/>
    <p:sldLayoutId id="2147501442" r:id="rId6"/>
    <p:sldLayoutId id="2147501443" r:id="rId7"/>
    <p:sldLayoutId id="2147501444" r:id="rId8"/>
    <p:sldLayoutId id="2147501445" r:id="rId9"/>
    <p:sldLayoutId id="2147501446" r:id="rId10"/>
    <p:sldLayoutId id="2147501447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14" Type="http://schemas.openxmlformats.org/officeDocument/2006/relationships/tags" Target="../tags/tag127.xml" /><Relationship Id="rId15" Type="http://schemas.openxmlformats.org/officeDocument/2006/relationships/tags" Target="../tags/tag128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14" Type="http://schemas.openxmlformats.org/officeDocument/2006/relationships/tags" Target="../tags/tag141.xml" /><Relationship Id="rId15" Type="http://schemas.openxmlformats.org/officeDocument/2006/relationships/tags" Target="../tags/tag142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14" Type="http://schemas.openxmlformats.org/officeDocument/2006/relationships/tags" Target="../tags/tag155.xml" /><Relationship Id="rId15" Type="http://schemas.openxmlformats.org/officeDocument/2006/relationships/tags" Target="../tags/tag156.xml" /><Relationship Id="rId16" Type="http://schemas.openxmlformats.org/officeDocument/2006/relationships/tags" Target="../tags/tag157.xml" /><Relationship Id="rId17" Type="http://schemas.openxmlformats.org/officeDocument/2006/relationships/tags" Target="../tags/tag158.xml" /><Relationship Id="rId18" Type="http://schemas.openxmlformats.org/officeDocument/2006/relationships/tags" Target="../tags/tag159.xml" /><Relationship Id="rId19" Type="http://schemas.openxmlformats.org/officeDocument/2006/relationships/tags" Target="../tags/tag160.xml" /><Relationship Id="rId2" Type="http://schemas.openxmlformats.org/officeDocument/2006/relationships/tags" Target="../tags/tag143.xml" /><Relationship Id="rId20" Type="http://schemas.openxmlformats.org/officeDocument/2006/relationships/tags" Target="../tags/tag161.xml" /><Relationship Id="rId21" Type="http://schemas.openxmlformats.org/officeDocument/2006/relationships/tags" Target="../tags/tag162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18" Type="http://schemas.openxmlformats.org/officeDocument/2006/relationships/tags" Target="../tags/tag179.xml" /><Relationship Id="rId19" Type="http://schemas.openxmlformats.org/officeDocument/2006/relationships/tags" Target="../tags/tag180.xml" /><Relationship Id="rId2" Type="http://schemas.openxmlformats.org/officeDocument/2006/relationships/tags" Target="../tags/tag16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6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19" Type="http://schemas.openxmlformats.org/officeDocument/2006/relationships/tags" Target="../tags/tag235.xml" /><Relationship Id="rId2" Type="http://schemas.openxmlformats.org/officeDocument/2006/relationships/tags" Target="../tags/tag218.xml" /><Relationship Id="rId20" Type="http://schemas.openxmlformats.org/officeDocument/2006/relationships/tags" Target="../tags/tag236.xml" /><Relationship Id="rId21" Type="http://schemas.openxmlformats.org/officeDocument/2006/relationships/tags" Target="../tags/tag237.xml" /><Relationship Id="rId22" Type="http://schemas.openxmlformats.org/officeDocument/2006/relationships/tags" Target="../tags/tag238.xml" /><Relationship Id="rId23" Type="http://schemas.openxmlformats.org/officeDocument/2006/relationships/tags" Target="../tags/tag239.xml" /><Relationship Id="rId24" Type="http://schemas.openxmlformats.org/officeDocument/2006/relationships/tags" Target="../tags/tag240.xml" /><Relationship Id="rId25" Type="http://schemas.openxmlformats.org/officeDocument/2006/relationships/tags" Target="../tags/tag241.xml" /><Relationship Id="rId26" Type="http://schemas.openxmlformats.org/officeDocument/2006/relationships/tags" Target="../tags/tag242.xml" /><Relationship Id="rId27" Type="http://schemas.openxmlformats.org/officeDocument/2006/relationships/tags" Target="../tags/tag243.xml" /><Relationship Id="rId28" Type="http://schemas.openxmlformats.org/officeDocument/2006/relationships/tags" Target="../tags/tag244.xml" /><Relationship Id="rId29" Type="http://schemas.openxmlformats.org/officeDocument/2006/relationships/tags" Target="../tags/tag245.xml" /><Relationship Id="rId3" Type="http://schemas.openxmlformats.org/officeDocument/2006/relationships/tags" Target="../tags/tag219.xml" /><Relationship Id="rId30" Type="http://schemas.openxmlformats.org/officeDocument/2006/relationships/tags" Target="../tags/tag246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5.xml" /><Relationship Id="rId11" Type="http://schemas.openxmlformats.org/officeDocument/2006/relationships/tags" Target="../tags/tag256.xml" /><Relationship Id="rId12" Type="http://schemas.openxmlformats.org/officeDocument/2006/relationships/tags" Target="../tags/tag257.xml" /><Relationship Id="rId13" Type="http://schemas.openxmlformats.org/officeDocument/2006/relationships/tags" Target="../tags/tag258.xml" /><Relationship Id="rId14" Type="http://schemas.openxmlformats.org/officeDocument/2006/relationships/tags" Target="../tags/tag259.xml" /><Relationship Id="rId15" Type="http://schemas.openxmlformats.org/officeDocument/2006/relationships/tags" Target="../tags/tag260.xml" /><Relationship Id="rId16" Type="http://schemas.openxmlformats.org/officeDocument/2006/relationships/tags" Target="../tags/tag261.xml" /><Relationship Id="rId17" Type="http://schemas.openxmlformats.org/officeDocument/2006/relationships/tags" Target="../tags/tag262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tags" Target="../tags/tag25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3.xml" /><Relationship Id="rId3" Type="http://schemas.openxmlformats.org/officeDocument/2006/relationships/tags" Target="../tags/tag264.xml" /><Relationship Id="rId4" Type="http://schemas.openxmlformats.org/officeDocument/2006/relationships/tags" Target="../tags/tag26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131210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青少肥胖及预防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小无名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青少肥胖的现状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预防青少肥胖的方法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家庭和学校在预防肥胖中的作用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社会对青少肥胖的关注与支持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青少肥胖的早期发现与干预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青少肥胖的现状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肥胖率的统计数据</a:t>
            </a:r>
            <a:endParaRPr lang="zh-CN" altLang="en-US"/>
          </a:p>
        </p:txBody>
      </p:sp>
      <p:sp>
        <p:nvSpPr>
          <p:cNvPr id="1048976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肥胖率较高的地区，青少年健康问题也较为严重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6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青少年肥胖率与饮食习惯、运动量等因素有关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发达国家的肥胖率普遍高于发展中国家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2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近年来，全球青少年肥胖率逐年上升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肥胖对青少年的影响</a:t>
            </a:r>
            <a:endParaRPr lang="zh-CN" altLang="en-US"/>
          </a:p>
        </p:txBody>
      </p:sp>
      <p:sp>
        <p:nvSpPr>
          <p:cNvPr id="104904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学业影响：可能影响青少年的学习能力和学习成绩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社交影响：可能影响青少年的社交能力和人际关系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心理影响：可能导致自卑、抑郁等心理问题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健康影响：增加心脏病、糖尿病等疾病的风险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肥胖的危害</a:t>
            </a:r>
            <a:endParaRPr lang="zh-CN" altLang="en-US"/>
          </a:p>
        </p:txBody>
      </p:sp>
      <p:sp>
        <p:nvSpPr>
          <p:cNvPr id="1049112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4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6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18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影响身体健康：肥胖可能导致高血压、糖尿病、心脏病等疾病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0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22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28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影响心理健康：肥胖可能导致自卑、抑郁等心理问题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30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32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4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38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影响社交生活：肥胖可能导致社交障碍，影响人际关系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40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42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4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6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48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影响学习生活：肥胖可能导致注意力不集中，影响学习效果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50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肥胖的原因分析</a:t>
            </a:r>
            <a:endParaRPr lang="zh-CN" altLang="en-US"/>
          </a:p>
        </p:txBody>
      </p:sp>
      <p:sp>
        <p:nvSpPr>
          <p:cNvPr id="1049192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6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98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饮食不当：高热量、高脂肪、高糖分食物的摄入过多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0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2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4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08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缺乏运动：长时间坐着、缺乏体育锻炼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0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2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4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6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18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遗传因素：家族中有肥胖史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0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2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4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6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28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心理因素：压力过大、情绪不稳定可能导致暴饮暴食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0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7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预防青少肥胖的方法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08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合理饮食</a:t>
            </a:r>
            <a:endParaRPr lang="zh-CN" altLang="en-US"/>
          </a:p>
        </p:txBody>
      </p:sp>
      <p:sp>
        <p:nvSpPr>
          <p:cNvPr id="1049346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8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0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52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均衡膳食：保证营养全面，避免单一食物摄入过多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4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6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8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0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62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控制热量摄入：根据身体需要，适量摄入热量，避免过量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4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66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0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72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增加蔬菜水果摄入：蔬菜水果富含纤维素和维生素，有助于消化和吸收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74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76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8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0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82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减少高糖高脂食物摄入：避免过多摄入高糖高脂食物，如糖果、油炸食品等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4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2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适量运动</a:t>
            </a:r>
            <a:endParaRPr lang="zh-CN" altLang="en-US"/>
          </a:p>
        </p:txBody>
      </p:sp>
      <p:sp>
        <p:nvSpPr>
          <p:cNvPr id="104942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每天至少进行60分钟的有氧运动，如跑步、游泳、骑自行车等。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每周至少进行3次力量训练，如举重、做俯卧撑等。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运动时应注意保持适当的强度，避免过度疲劳。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运动时应注意保持正确的姿势，避免受伤。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8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良好的生活习惯</a:t>
            </a:r>
            <a:endParaRPr lang="zh-CN" altLang="en-US"/>
          </a:p>
        </p:txBody>
      </p:sp>
      <p:sp>
        <p:nvSpPr>
          <p:cNvPr id="104949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均衡饮食：多吃蔬菜水果，少吃高热量、高脂肪的食物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减少压力：学会放松，避免过度紧张和焦虑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充足睡眠：保证每天8小时的睡眠时间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适量运动：每天进行至少30分钟的有氧运动，如跑步、游泳、骑自行车等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7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心理调适与压力管理</a:t>
            </a:r>
            <a:endParaRPr lang="zh-CN" altLang="en-US"/>
          </a:p>
        </p:txBody>
      </p:sp>
      <p:sp>
        <p:nvSpPr>
          <p:cNvPr id="1049574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6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保持积极心态：面对压力和挑战，保持积极乐观的心态，避免焦虑和抑郁。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582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588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学会放松：通过深呼吸、冥想、瑜伽等方式，帮助自己放松身心，减轻压力。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2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4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8260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建立支持系统：与家人、朋友、老师等建立良好的人际关系，分享自己的感受和想法，获得支持和鼓励。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598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0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2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604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130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培养兴趣爱好：参与自己喜欢的活动，如运动、音乐、阅读等，转移注意力，减轻压力。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4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64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家庭和学校在预防肥胖中的作用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682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https://d.book118.com/798013121052006043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65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6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5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青少肥胖及预防</vt:lpstr>
      <vt:lpstr>目录</vt:lpstr>
      <vt:lpstr>添加章节标题</vt:lpstr>
      <vt:lpstr>青少肥胖的现状</vt:lpstr>
      <vt:lpstr>PowerPoint Presentation</vt:lpstr>
      <vt:lpstr>肥胖率的统计数据</vt:lpstr>
      <vt:lpstr>肥胖对青少年的影响</vt:lpstr>
      <vt:lpstr>肥胖的危害</vt:lpstr>
      <vt:lpstr>肥胖的原因分析</vt:lpstr>
      <vt:lpstr>预防青少肥胖的方法</vt:lpstr>
      <vt:lpstr>PowerPoint Presentation</vt:lpstr>
      <vt:lpstr>合理饮食</vt:lpstr>
      <vt:lpstr>适量运动</vt:lpstr>
      <vt:lpstr>良好的生活习惯</vt:lpstr>
      <vt:lpstr>心理调适与压力管理</vt:lpstr>
      <vt:lpstr>家庭和学校在预防肥胖中的作用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2024-09-22T21:20:20.692</cp:lastPrinted>
  <dcterms:created xsi:type="dcterms:W3CDTF">2024-09-22T13:20:20Z</dcterms:created>
  <dcterms:modified xsi:type="dcterms:W3CDTF">2024-09-22T13:20:23Z</dcterms:modified>
</cp:coreProperties>
</file>