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6BA769-661B-409A-B0EF-95F8AC87F3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923ECE-CA72-4B8A-BD3D-3405053E42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AC154B-C603-466D-953E-6EE139F58F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10CA8E-D333-49CE-8B25-882BEA1134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70394B-E632-4069-B05B-9248D74DFC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04F46D-9E4D-4143-8CB1-6389EFCCE9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95DB6C-B94B-41FD-8DA5-AAD397FDE3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7D9916-168F-4937-B5B7-B51C6EDA29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6113CF-DCB0-42AB-93DD-5EFE242FC4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BB9338-786F-4954-92B0-1EAE1F6CD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315870-4AC1-443B-907B-E6ACCD3006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14134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8800800">
            <a:off x="8435903" y="328957"/>
            <a:ext cx="4876800" cy="4876800"/>
          </a:xfrm>
          <a:prstGeom prst="ellipse">
            <a:avLst/>
          </a:prstGeom>
          <a:gradFill>
            <a:gsLst>
              <a:gs pos="0">
                <a:srgbClr val="FFFFFF">
                  <a:alpha val="17000"/>
                </a:srgbClr>
              </a:gs>
              <a:gs pos="100000">
                <a:schemeClr val="accent1">
                  <a:alpha val="17000"/>
                  <a:lumMod val="7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schemeClr>
                </a:solidFill>
                <a:latin typeface="Microsoft Yahei"/>
                <a:ea typeface="Microsoft Yahei"/>
                <a:cs typeface="Microsoft Yahei"/>
              </a:rPr>
              <a:t>光伏逆变器未来发展趋势报告</a:t>
            </a:r>
          </a:p>
        </p:txBody>
      </p:sp>
      <p:sp>
        <p:nvSpPr>
          <p:cNvPr id="4" name="TextBox 4"/>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schemeClr>
              </a:solidFill>
              <a:latin typeface="Microsoft Yahei"/>
              <a:ea typeface="Microsoft Yahei"/>
              <a:cs typeface="Microsoft Yahei"/>
            </a:endParaRPr>
          </a:p>
        </p:txBody>
      </p:sp>
      <p:sp>
        <p:nvSpPr>
          <p:cNvPr id="5" name="TextBox 5"/>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2023-11-10</a:t>
            </a:r>
          </a:p>
        </p:txBody>
      </p:sp>
      <p:sp>
        <p:nvSpPr>
          <p:cNvPr id="6" name="AutoShape 6"/>
          <p:cNvSpPr/>
          <p:nvPr/>
        </p:nvSpPr>
        <p:spPr>
          <a:xfrm rot="2700000">
            <a:off x="-1131253" y="-943167"/>
            <a:ext cx="2438400" cy="2438400"/>
          </a:xfrm>
          <a:prstGeom prst="ellipse">
            <a:avLst/>
          </a:prstGeom>
          <a:gradFill>
            <a:gsLst>
              <a:gs pos="0">
                <a:srgbClr val="FFFFFF">
                  <a:alpha val="15000"/>
                </a:srgbClr>
              </a:gs>
              <a:gs pos="100000">
                <a:schemeClr val="accent1">
                  <a:alpha val="15000"/>
                  <a:lumMod val="7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7480550">
            <a:off x="6588376" y="2718310"/>
            <a:ext cx="3048000" cy="3048000"/>
          </a:xfrm>
          <a:prstGeom prst="ellipse">
            <a:avLst/>
          </a:prstGeom>
          <a:gradFill>
            <a:gsLst>
              <a:gs pos="0">
                <a:srgbClr val="FFFFFF">
                  <a:alpha val="15000"/>
                </a:srgbClr>
              </a:gs>
              <a:gs pos="100000">
                <a:schemeClr val="accent1">
                  <a:alpha val="15000"/>
                  <a:lumMod val="7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523016" y="847576"/>
            <a:ext cx="341376" cy="3413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flipH="1">
            <a:off x="11693503" y="1094458"/>
            <a:ext cx="0" cy="4547411"/>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0" name="AutoShape 10"/>
          <p:cNvSpPr/>
          <p:nvPr/>
        </p:nvSpPr>
        <p:spPr>
          <a:xfrm rot="-8555087">
            <a:off x="526726" y="4579532"/>
            <a:ext cx="670154" cy="670560"/>
          </a:xfrm>
          <a:prstGeom prst="ellipse">
            <a:avLst/>
          </a:prstGeom>
          <a:gradFill>
            <a:gsLst>
              <a:gs pos="0">
                <a:srgbClr val="FFFFFF">
                  <a:alpha val="15000"/>
                </a:srgbClr>
              </a:gs>
              <a:gs pos="100000">
                <a:schemeClr val="accent1">
                  <a:alpha val="15000"/>
                  <a:lumMod val="75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414"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805301" y="1139952"/>
            <a:ext cx="6559296" cy="53888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光伏逆变器概述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光伏逆变器市场现状与趋势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光伏逆变器技术发展与趋势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光伏逆变器产业政策与环境分析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光伏逆变器未来发展前景与预测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光伏逆变器概述</a:t>
            </a:r>
          </a:p>
        </p:txBody>
      </p:sp>
      <p:sp>
        <p:nvSpPr>
          <p:cNvPr id="3" name="TextBox 3"/>
          <p:cNvSpPr txBox="1"/>
          <p:nvPr/>
        </p:nvSpPr>
        <p:spPr>
          <a:xfrm>
            <a:off x="2254301" y="1986324"/>
            <a:ext cx="7683398" cy="158008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光伏逆变器的定义</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光伏逆变器是一种将太阳能电池板输出的直流电转换为交流电的电子设备，是光伏发电系统的重要组成部分。</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光伏逆变器的工作原理</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光伏逆变器通过一定的电路设计，将太阳能电池板输出的直流电转换为交流电，并输出到电网或负载上。</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光伏逆变器的定义与工作原理</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光伏逆变器的分类</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根据不同的分类标准，光伏逆变器可以分为不同的类型。如按功率等级、按输入电压、按输出频率等。</a:t>
            </a:r>
          </a:p>
        </p:txBody>
      </p:sp>
      <p:sp>
        <p:nvSpPr>
          <p:cNvPr id="8" name="TextBox 8"/>
          <p:cNvSpPr txBox="1"/>
          <p:nvPr/>
        </p:nvSpPr>
        <p:spPr>
          <a:xfrm>
            <a:off x="1197254" y="3971227"/>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光伏逆变器的特点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光伏逆变器具有高效率、高可靠性、长寿命等特点，能够满足光伏发电系统的不同需求。</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光伏逆变器的分类与特点</a:t>
            </a:r>
          </a:p>
        </p:txBody>
      </p:sp>
      <p:sp>
        <p:nvSpPr>
          <p:cNvPr id="31" name="AutoShape 31"/>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4" name="Connector 34"/>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283391"/>
            <a:ext cx="515576" cy="440418"/>
            <a:chOff x="454963" y="283391"/>
            <a:chExt cx="515576" cy="440418"/>
          </a:xfrm>
        </p:grpSpPr>
        <p:sp>
          <p:nvSpPr>
            <p:cNvPr id="3" name="AutoShape 3"/>
            <p:cNvSpPr/>
            <p:nvPr/>
          </p:nvSpPr>
          <p:spPr>
            <a:xfrm>
              <a:off x="454963" y="28634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75049" y="2833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89125" y="2851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99768" y="2940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904945" y="2899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54963" y="40411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75049" y="4011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89125" y="4028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9768" y="4118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904945" y="4077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54963" y="52188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5189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5206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5296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52549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6396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63671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6384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6473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6432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23" name="TextBox 23"/>
          <p:cNvSpPr txBox="1"/>
          <p:nvPr/>
        </p:nvSpPr>
        <p:spPr>
          <a:xfrm>
            <a:off x="1104651" y="225660"/>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光伏逆变器在能源转换中的作用</a:t>
            </a:r>
          </a:p>
        </p:txBody>
      </p:sp>
      <p:grpSp>
        <p:nvGrpSpPr>
          <p:cNvPr id="24" name="Group 24"/>
          <p:cNvGrpSpPr/>
          <p:nvPr/>
        </p:nvGrpSpPr>
        <p:grpSpPr>
          <a:xfrm>
            <a:off x="5982796" y="3116804"/>
            <a:ext cx="5783287" cy="1160526"/>
            <a:chOff x="5982796" y="3116804"/>
            <a:chExt cx="5783287" cy="1160526"/>
          </a:xfrm>
        </p:grpSpPr>
        <p:sp>
          <p:nvSpPr>
            <p:cNvPr id="25" name="TextBox 2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实现能源的高效利用</a:t>
              </a:r>
            </a:p>
          </p:txBody>
        </p:sp>
        <p:sp>
          <p:nvSpPr>
            <p:cNvPr id="26" name="TextBox 2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通过光伏逆变器的转换，可以将太阳能转化为电能，并输送到电网或负载上，实现能源的高效利用。</a:t>
              </a:r>
            </a:p>
          </p:txBody>
        </p:sp>
      </p:grpSp>
      <p:grpSp>
        <p:nvGrpSpPr>
          <p:cNvPr id="27" name="Group 27"/>
          <p:cNvGrpSpPr/>
          <p:nvPr/>
        </p:nvGrpSpPr>
        <p:grpSpPr>
          <a:xfrm>
            <a:off x="5982796" y="4769459"/>
            <a:ext cx="5783287" cy="1160526"/>
            <a:chOff x="5982796" y="4769459"/>
            <a:chExt cx="5783287" cy="1160526"/>
          </a:xfrm>
        </p:grpSpPr>
        <p:sp>
          <p:nvSpPr>
            <p:cNvPr id="28" name="TextBox 2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促进可再生能源的发展</a:t>
              </a:r>
            </a:p>
          </p:txBody>
        </p:sp>
        <p:sp>
          <p:nvSpPr>
            <p:cNvPr id="29" name="TextBox 2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光伏逆变器作为光伏发电系统的核心设备之一，能够促进可再生能源的发展，减少化石能源的消耗和对环境的影响。</a:t>
              </a:r>
            </a:p>
          </p:txBody>
        </p:sp>
      </p:grpSp>
      <p:sp>
        <p:nvSpPr>
          <p:cNvPr id="30" name="TextBox 3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提高能源转换效率</a:t>
            </a:r>
          </a:p>
        </p:txBody>
      </p:sp>
      <p:sp>
        <p:nvSpPr>
          <p:cNvPr id="31" name="TextBox 3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光伏逆变器能够将太阳能电池板输出的直流电转换为交流电，提高能源转换效率。</a:t>
            </a:r>
          </a:p>
        </p:txBody>
      </p:sp>
      <p:pic>
        <p:nvPicPr>
          <p:cNvPr id="32" name="Picture 32"/>
          <p:cNvPicPr>
            <a:picLocks noChangeAspect="1"/>
          </p:cNvPicPr>
          <p:nvPr/>
        </p:nvPicPr>
        <p:blipFill>
          <a:blip r:embed="rId2"/>
          <a:srcRect l="21875" r="21875"/>
          <a:stretch>
            <a:fillRect/>
          </a:stretch>
        </p:blipFill>
        <p:spPr>
          <a:xfrm>
            <a:off x="869006" y="1293634"/>
            <a:ext cx="4563025" cy="4563025"/>
          </a:xfrm>
          <a:prstGeom prst="diamond">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光伏逆变器市场现状与趋势</a:t>
            </a:r>
          </a:p>
        </p:txBody>
      </p:sp>
      <p:sp>
        <p:nvSpPr>
          <p:cNvPr id="3" name="TextBox 3"/>
          <p:cNvSpPr txBox="1"/>
          <p:nvPr/>
        </p:nvSpPr>
        <p:spPr>
          <a:xfrm>
            <a:off x="2254301" y="1986324"/>
            <a:ext cx="7683398" cy="158008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全球光伏逆变器市场现状及分布</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全球光伏逆变器市场持续增长，分布范围广泛。</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近年来，全球光伏逆变器市场规模持续扩大，受到各国政府对可再生能源发展的支持以及电力需求增长等因素的影响。全球光伏逆变器市场主要集中在欧洲、北美和亚太地区，其中欧洲和北美占据了全球大部分市场份额。</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详细描述</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亚太地区成为全球最大的光伏逆变器市场，中国市场份额占比最大。</a:t>
            </a:r>
          </a:p>
        </p:txBody>
      </p:sp>
      <p:sp>
        <p:nvSpPr>
          <p:cNvPr id="9" name="TextBox 9"/>
          <p:cNvSpPr txBox="1"/>
          <p:nvPr/>
        </p:nvSpPr>
        <p:spPr>
          <a:xfrm>
            <a:off x="6389233" y="2064798"/>
            <a:ext cx="4717695"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rgbClr val="031A3E"/>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rgbClr val="031A3E">
                <a:alpha val="100000"/>
              </a:srgbClr>
            </a:solidFill>
            <a:prstDash val="solid"/>
            <a:tailEnd type="oval"/>
          </a:ln>
        </p:spPr>
      </p:cxnSp>
      <p:sp>
        <p:nvSpPr>
          <p:cNvPr id="11" name="TextBox 11"/>
          <p:cNvSpPr txBox="1"/>
          <p:nvPr/>
        </p:nvSpPr>
        <p:spPr>
          <a:xfrm>
            <a:off x="7817683" y="2931894"/>
            <a:ext cx="328924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亚太地区已经成为全球最大的光伏逆变器市场，其中中国市场份额占比最大。中国政府对可再生能源发展的支持以及电力需求的增长推动了光伏逆变器市场的快速发展。此外，印度和澳大利亚等国家也表现出强劲的市场增长势头。</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主要区域和国家光伏逆变器市场特点与趋势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中国光伏逆变器市场持续增长，市场份额不断扩大。</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国政府对可再生能源发展的支持以及电力需求的增长推动了光伏逆变器市场的快速发展。近年来，中国光伏逆变器市场规模不断扩大，市场份额逐年上升。未来，随着中国可再生能源政策的进一步实施和电力市场的持续扩大，中国光伏逆变器市场仍将保持快速增长。</a:t>
            </a:r>
          </a:p>
        </p:txBody>
      </p:sp>
      <p:sp>
        <p:nvSpPr>
          <p:cNvPr id="8" name="TextBox 8"/>
          <p:cNvSpPr txBox="1"/>
          <p:nvPr/>
        </p:nvSpPr>
        <p:spPr>
          <a:xfrm>
            <a:off x="1964092"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中国光伏逆变器市场现状与趋势</a:t>
            </a:r>
          </a:p>
        </p:txBody>
      </p:sp>
      <p:sp>
        <p:nvSpPr>
          <p:cNvPr id="31" name="Freeform 31"/>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光伏逆变器技术发展与趋势</a:t>
            </a:r>
          </a:p>
        </p:txBody>
      </p:sp>
      <p:sp>
        <p:nvSpPr>
          <p:cNvPr id="3" name="TextBox 3"/>
          <p:cNvSpPr txBox="1"/>
          <p:nvPr/>
        </p:nvSpPr>
        <p:spPr>
          <a:xfrm>
            <a:off x="2254301" y="1986324"/>
            <a:ext cx="7683398" cy="158008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光伏逆变器技术分类与比较</a:t>
            </a:r>
          </a:p>
        </p:txBody>
      </p:sp>
      <p:sp>
        <p:nvSpPr>
          <p:cNvPr id="27" name="Freeform 27"/>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Freeform 28"/>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Freeform 29"/>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0" name="Connector 30"/>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组串式逆变器</a:t>
            </a:r>
          </a:p>
        </p:txBody>
      </p:sp>
      <p:sp>
        <p:nvSpPr>
          <p:cNvPr id="33" name="TextBox 33"/>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适用于各种规模的光伏电站，具有灵活度高、电网适应性较好、易于维护等优点，但成本相对较高。</a:t>
            </a:r>
          </a:p>
        </p:txBody>
      </p:sp>
      <p:sp>
        <p:nvSpPr>
          <p:cNvPr id="34" name="TextBox 34"/>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集散式逆变器</a:t>
            </a:r>
          </a:p>
        </p:txBody>
      </p:sp>
      <p:sp>
        <p:nvSpPr>
          <p:cNvPr id="35" name="TextBox 35"/>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结合集中式和组串式逆变器的优点，具有高效率、低成本、高可靠性等特点，但控制复杂、维护难度较大。</a:t>
            </a:r>
          </a:p>
        </p:txBody>
      </p:sp>
      <p:cxnSp>
        <p:nvCxnSpPr>
          <p:cNvPr id="36" name="Connector 36"/>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7" name="AutoShape 37"/>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8" name="Connector 38"/>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9" name="AutoShape 39"/>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TextBox 40"/>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集中式逆变器</a:t>
            </a:r>
          </a:p>
        </p:txBody>
      </p:sp>
      <p:sp>
        <p:nvSpPr>
          <p:cNvPr id="41" name="TextBox 41"/>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适合大型光伏电站，具有高功率、高效率、低成本等优点，但存在电网适应性差、控制复杂等问题。</a:t>
            </a:r>
          </a:p>
        </p:txBody>
      </p:sp>
      <p:sp>
        <p:nvSpPr>
          <p:cNvPr id="42" name="Freeform 42"/>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TextBox 23"/>
          <p:cNvSpPr txBox="1"/>
          <p:nvPr/>
        </p:nvSpPr>
        <p:spPr>
          <a:xfrm>
            <a:off x="1094226" y="142703"/>
            <a:ext cx="10003548"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光伏逆变器关键技术研发与进展</a:t>
            </a:r>
          </a:p>
        </p:txBody>
      </p:sp>
      <p:sp>
        <p:nvSpPr>
          <p:cNvPr id="24" name="AutoShape 24"/>
          <p:cNvSpPr/>
          <p:nvPr/>
        </p:nvSpPr>
        <p:spPr>
          <a:xfrm>
            <a:off x="3853566" y="1681685"/>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随着电力电子技术的发展，新型功率器件如碳化硅等的应用将提高逆变器的效率和使用寿命。</a:t>
            </a:r>
          </a:p>
        </p:txBody>
      </p:sp>
      <p:sp>
        <p:nvSpPr>
          <p:cNvPr id="27" name="TextBox 27"/>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功率器件</a:t>
            </a:r>
          </a:p>
        </p:txBody>
      </p:sp>
      <p:sp>
        <p:nvSpPr>
          <p:cNvPr id="28" name="AutoShape 28"/>
          <p:cNvSpPr/>
          <p:nvPr/>
        </p:nvSpPr>
        <p:spPr>
          <a:xfrm>
            <a:off x="7873179" y="164120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控制技术</a:t>
            </a:r>
          </a:p>
        </p:txBody>
      </p:sp>
      <p:sp>
        <p:nvSpPr>
          <p:cNvPr id="31" name="AutoShape 31"/>
          <p:cNvSpPr/>
          <p:nvPr/>
        </p:nvSpPr>
        <p:spPr>
          <a:xfrm>
            <a:off x="3853566" y="421323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热设计</a:t>
            </a:r>
          </a:p>
        </p:txBody>
      </p:sp>
      <p:sp>
        <p:nvSpPr>
          <p:cNvPr id="34" name="AutoShape 34"/>
          <p:cNvSpPr/>
          <p:nvPr/>
        </p:nvSpPr>
        <p:spPr>
          <a:xfrm>
            <a:off x="7873179" y="4172757"/>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智能监控</a:t>
            </a:r>
          </a:p>
        </p:txBody>
      </p:sp>
      <p:sp>
        <p:nvSpPr>
          <p:cNvPr id="37" name="TextBox 37"/>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采用先进的控制算法和策略，提高逆变器的稳定性和效率，同时降低谐波失真和电磁干扰。</a:t>
            </a:r>
          </a:p>
        </p:txBody>
      </p:sp>
      <p:sp>
        <p:nvSpPr>
          <p:cNvPr id="38" name="TextBox 38"/>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优化逆变器的散热设计，提高逆变器的可靠性和使用寿命。</a:t>
            </a:r>
          </a:p>
        </p:txBody>
      </p:sp>
      <p:sp>
        <p:nvSpPr>
          <p:cNvPr id="39" name="TextBox 39"/>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通过物联网和大数据技术，实现逆变器的远程监控和智能管理，提高运维效率和能源管理精度。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https://d.book118.com/798014134012006036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2024-09-15T05:00:26.882</cp:lastPrinted>
  <dcterms:created xsi:type="dcterms:W3CDTF">2024-09-14T21:00:26Z</dcterms:created>
  <dcterms:modified xsi:type="dcterms:W3CDTF">2024-09-14T21:00:28Z</dcterms:modified>
</cp:coreProperties>
</file>