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embeddedFontLst>
    <p:embeddedFont>
      <p:font typeface="锐字真言体免费商用" panose="02010600030101010101" pitchFamily="2" charset="-122"/>
      <p:regular r:id="rId15"/>
    </p:embeddedFont>
  </p:embeddedFontLst>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7.xml" /><Relationship Id="rId15" Type="http://schemas.openxmlformats.org/officeDocument/2006/relationships/font" Target="fonts/font1.fntdata"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F533ED9-4DB5-4586-9F1C-E84F915B37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6C5C276-6340-4B12-8F88-5583E63117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A4D2EF3-834B-4AC4-8E70-D2D0C1FC01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8A5085F-4506-4138-ACCA-89628239CD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F611A51-2168-49A7-B322-C40E1BCEE48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1E6C713-5F58-4DEA-8E48-9550548705E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E9C8793-9C08-4681-B0E6-F34CB1F8AC0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393A37D-A99B-40D0-A404-D2C393197D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4870B8B-B43D-424F-8292-2A0AF4734C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448FA3-3C97-4D2F-84A4-F9465232F3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F44798-695F-458A-B6EE-78F4EE17F1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479EE01-8F47-4F6C-B542-2B70DD44098C}"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578FCA-AA7F-4021-85C4-DBC824300535}" type="slidenum">
              <a:rPr lang="zh-CN" altLang="en-US" smtClean="0"/>
              <a:t/>
            </a:fld>
            <a:endParaRPr lang="zh-CN" altLang="en-US"/>
          </a:p>
        </p:txBody>
      </p:sp>
    </p:spTree>
  </p:cSld>
  <p:clrMapOvr>
    <a:masterClrMapping/>
  </p:clrMapOvr>
  <p:transition spd="med">
    <p:pull/>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479EE01-8F47-4F6C-B542-2B70DD44098C}"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578FCA-AA7F-4021-85C4-DBC824300535}" type="slidenum">
              <a:rPr lang="zh-CN" altLang="en-US" smtClean="0"/>
              <a:t/>
            </a:fld>
            <a:endParaRPr lang="zh-CN" altLang="en-US"/>
          </a:p>
        </p:txBody>
      </p:sp>
    </p:spTree>
  </p:cSld>
  <p:clrMapOvr>
    <a:masterClrMapping/>
  </p:clrMapOvr>
  <p:transition spd="med">
    <p:pull/>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479EE01-8F47-4F6C-B542-2B70DD44098C}"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578FCA-AA7F-4021-85C4-DBC824300535}" type="slidenum">
              <a:rPr lang="zh-CN" altLang="en-US" smtClean="0"/>
              <a:t/>
            </a:fld>
            <a:endParaRPr lang="zh-CN" altLang="en-US"/>
          </a:p>
        </p:txBody>
      </p:sp>
    </p:spTree>
  </p:cSld>
  <p:clrMapOvr>
    <a:masterClrMapping/>
  </p:clrMapOvr>
  <p:transition spd="med">
    <p:pull/>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2479EE01-8F47-4F6C-B542-2B70DD44098C}"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578FCA-AA7F-4021-85C4-DBC824300535}" type="slidenum">
              <a:rPr lang="zh-CN" altLang="en-US" smtClean="0"/>
              <a:t/>
            </a:fld>
            <a:endParaRPr lang="zh-CN" altLang="en-US"/>
          </a:p>
        </p:txBody>
      </p:sp>
    </p:spTree>
  </p:cSld>
  <p:clrMapOvr>
    <a:masterClrMapping/>
  </p:clrMapOvr>
  <p:transition spd="med">
    <p:pull/>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2479EE01-8F47-4F6C-B542-2B70DD44098C}"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3578FCA-AA7F-4021-85C4-DBC824300535}" type="slidenum">
              <a:rPr lang="zh-CN" altLang="en-US" smtClean="0"/>
              <a:t/>
            </a:fld>
            <a:endParaRPr lang="zh-CN" altLang="en-US"/>
          </a:p>
        </p:txBody>
      </p:sp>
    </p:spTree>
  </p:cSld>
  <p:clrMapOvr>
    <a:masterClrMapping/>
  </p:clrMapOvr>
  <p:transition spd="med">
    <p:pull/>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479EE01-8F47-4F6C-B542-2B70DD44098C}"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3578FCA-AA7F-4021-85C4-DBC824300535}" type="slidenum">
              <a:rPr lang="zh-CN" altLang="en-US" smtClean="0"/>
              <a:t/>
            </a:fld>
            <a:endParaRPr lang="zh-CN" altLang="en-US"/>
          </a:p>
        </p:txBody>
      </p:sp>
    </p:spTree>
  </p:cSld>
  <p:clrMapOvr>
    <a:masterClrMapping/>
  </p:clrMapOvr>
  <p:transition spd="med">
    <p:pull/>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2479EE01-8F47-4F6C-B542-2B70DD44098C}"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3578FCA-AA7F-4021-85C4-DBC824300535}" type="slidenum">
              <a:rPr lang="zh-CN" altLang="en-US" smtClean="0"/>
              <a:t/>
            </a:fld>
            <a:endParaRPr lang="zh-CN" altLang="en-US"/>
          </a:p>
        </p:txBody>
      </p:sp>
      <p:sp>
        <p:nvSpPr>
          <p:cNvPr id="5" name="矩形: 圆角 4"/>
          <p:cNvSpPr/>
          <p:nvPr userDrawn="1"/>
        </p:nvSpPr>
        <p:spPr>
          <a:xfrm rot="2539326">
            <a:off x="10721072" y="5758543"/>
            <a:ext cx="3766457" cy="3766457"/>
          </a:xfrm>
          <a:prstGeom prst="roundRect">
            <a:avLst>
              <a:gd name="adj" fmla="val 6336"/>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6" name="组合 5"/>
          <p:cNvGrpSpPr/>
          <p:nvPr userDrawn="1"/>
        </p:nvGrpSpPr>
        <p:grpSpPr>
          <a:xfrm rot="21370384">
            <a:off x="10706277" y="5447325"/>
            <a:ext cx="843712" cy="955496"/>
            <a:chOff x="9731420" y="5336653"/>
            <a:chExt cx="1138537" cy="1289383"/>
          </a:xfrm>
        </p:grpSpPr>
        <p:sp>
          <p:nvSpPr>
            <p:cNvPr id="7" name="矩形: 圆角 6"/>
            <p:cNvSpPr/>
            <p:nvPr/>
          </p:nvSpPr>
          <p:spPr>
            <a:xfrm rot="2763887">
              <a:off x="10095538" y="5336653"/>
              <a:ext cx="774419" cy="774419"/>
            </a:xfrm>
            <a:prstGeom prst="roundRect">
              <a:avLst>
                <a:gd name="adj" fmla="val 20926"/>
              </a:avLst>
            </a:prstGeom>
            <a:solidFill>
              <a:srgbClr val="232D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矩形: 圆角 7"/>
            <p:cNvSpPr/>
            <p:nvPr/>
          </p:nvSpPr>
          <p:spPr>
            <a:xfrm rot="2766946">
              <a:off x="9731420" y="6103201"/>
              <a:ext cx="522835" cy="522835"/>
            </a:xfrm>
            <a:prstGeom prst="roundRect">
              <a:avLst>
                <a:gd name="adj" fmla="val 22812"/>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9" name="组合 8"/>
          <p:cNvGrpSpPr/>
          <p:nvPr userDrawn="1"/>
        </p:nvGrpSpPr>
        <p:grpSpPr>
          <a:xfrm>
            <a:off x="-1680015" y="-1942583"/>
            <a:ext cx="2850232" cy="2913564"/>
            <a:chOff x="-373732" y="-2591192"/>
            <a:chExt cx="3563029" cy="3642199"/>
          </a:xfrm>
        </p:grpSpPr>
        <p:sp>
          <p:nvSpPr>
            <p:cNvPr id="10" name="矩形: 圆角 9"/>
            <p:cNvSpPr/>
            <p:nvPr/>
          </p:nvSpPr>
          <p:spPr>
            <a:xfrm rot="3436813">
              <a:off x="-373732" y="-2287730"/>
              <a:ext cx="3338737" cy="3338737"/>
            </a:xfrm>
            <a:prstGeom prst="roundRect">
              <a:avLst>
                <a:gd name="adj" fmla="val 6336"/>
              </a:avLst>
            </a:prstGeom>
            <a:solidFill>
              <a:srgbClr val="EB6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 name="矩形: 圆角 10"/>
            <p:cNvSpPr/>
            <p:nvPr/>
          </p:nvSpPr>
          <p:spPr>
            <a:xfrm rot="3503253">
              <a:off x="-155801" y="-2591192"/>
              <a:ext cx="3345098" cy="3345098"/>
            </a:xfrm>
            <a:prstGeom prst="roundRect">
              <a:avLst>
                <a:gd name="adj" fmla="val 6336"/>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cSld>
  <p:clrMapOvr>
    <a:masterClrMapping/>
  </p:clrMapOvr>
  <p:transition spd="med">
    <p:pull/>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479EE01-8F47-4F6C-B542-2B70DD44098C}"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578FCA-AA7F-4021-85C4-DBC824300535}" type="slidenum">
              <a:rPr lang="zh-CN" altLang="en-US" smtClean="0"/>
              <a:t/>
            </a:fld>
            <a:endParaRPr lang="zh-CN" altLang="en-US"/>
          </a:p>
        </p:txBody>
      </p:sp>
    </p:spTree>
  </p:cSld>
  <p:clrMapOvr>
    <a:masterClrMapping/>
  </p:clrMapOvr>
  <p:transition spd="med">
    <p:pull/>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479EE01-8F47-4F6C-B542-2B70DD44098C}"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578FCA-AA7F-4021-85C4-DBC824300535}" type="slidenum">
              <a:rPr lang="zh-CN" altLang="en-US" smtClean="0"/>
              <a:t/>
            </a:fld>
            <a:endParaRPr lang="zh-CN" altLang="en-US"/>
          </a:p>
        </p:txBody>
      </p:sp>
    </p:spTree>
  </p:cSld>
  <p:clrMapOvr>
    <a:masterClrMapping/>
  </p:clrMapOvr>
  <p:transition spd="med">
    <p:pull/>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479EE01-8F47-4F6C-B542-2B70DD44098C}"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578FCA-AA7F-4021-85C4-DBC824300535}" type="slidenum">
              <a:rPr lang="zh-CN" altLang="en-US" smtClean="0"/>
              <a:t/>
            </a:fld>
            <a:endParaRPr lang="zh-CN" altLang="en-US"/>
          </a:p>
        </p:txBody>
      </p:sp>
    </p:spTree>
  </p:cSld>
  <p:clrMapOvr>
    <a:masterClrMapping/>
  </p:clrMapOvr>
  <p:transition spd="med">
    <p:pull/>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479EE01-8F47-4F6C-B542-2B70DD44098C}"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578FCA-AA7F-4021-85C4-DBC824300535}" type="slidenum">
              <a:rPr lang="zh-CN" altLang="en-US" smtClean="0"/>
              <a:t/>
            </a:fld>
            <a:endParaRPr lang="zh-CN" altLang="en-US"/>
          </a:p>
        </p:txBody>
      </p:sp>
    </p:spTree>
  </p:cSld>
  <p:clrMapOvr>
    <a:masterClrMapping/>
  </p:clrMapOvr>
  <p:transition spd="med">
    <p:pull/>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79EE01-8F47-4F6C-B542-2B70DD44098C}"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578FCA-AA7F-4021-85C4-DBC824300535}"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spd="med">
    <p:pull/>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9801504600000604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矩形: 圆角 2"/>
          <p:cNvSpPr/>
          <p:nvPr/>
        </p:nvSpPr>
        <p:spPr>
          <a:xfrm rot="18982527">
            <a:off x="8710288" y="353882"/>
            <a:ext cx="2463998" cy="6418753"/>
          </a:xfrm>
          <a:prstGeom prst="roundRect">
            <a:avLst>
              <a:gd name="adj" fmla="val 50000"/>
            </a:avLst>
          </a:prstGeom>
          <a:solidFill>
            <a:srgbClr val="D1D2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nvGrpSpPr>
          <p:cNvPr id="11" name="组合 10"/>
          <p:cNvGrpSpPr/>
          <p:nvPr/>
        </p:nvGrpSpPr>
        <p:grpSpPr>
          <a:xfrm>
            <a:off x="-373732" y="-2591192"/>
            <a:ext cx="3563029" cy="3642199"/>
            <a:chOff x="-373732" y="-2591192"/>
            <a:chExt cx="3563029" cy="3642199"/>
          </a:xfrm>
        </p:grpSpPr>
        <p:sp>
          <p:nvSpPr>
            <p:cNvPr id="6" name="矩形: 圆角 5"/>
            <p:cNvSpPr/>
            <p:nvPr/>
          </p:nvSpPr>
          <p:spPr>
            <a:xfrm rot="3436813">
              <a:off x="-373732" y="-2287730"/>
              <a:ext cx="3338737" cy="3338737"/>
            </a:xfrm>
            <a:prstGeom prst="roundRect">
              <a:avLst>
                <a:gd name="adj" fmla="val 6336"/>
              </a:avLst>
            </a:prstGeom>
            <a:solidFill>
              <a:srgbClr val="EB6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7" name="矩形: 圆角 6"/>
            <p:cNvSpPr/>
            <p:nvPr/>
          </p:nvSpPr>
          <p:spPr>
            <a:xfrm rot="3503253">
              <a:off x="-155801" y="-2591192"/>
              <a:ext cx="3345098" cy="3345098"/>
            </a:xfrm>
            <a:prstGeom prst="roundRect">
              <a:avLst>
                <a:gd name="adj" fmla="val 6336"/>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sp>
        <p:nvSpPr>
          <p:cNvPr id="23" name="矩形: 圆角 22"/>
          <p:cNvSpPr/>
          <p:nvPr/>
        </p:nvSpPr>
        <p:spPr>
          <a:xfrm rot="2763887">
            <a:off x="10095538" y="5336653"/>
            <a:ext cx="774419" cy="774419"/>
          </a:xfrm>
          <a:prstGeom prst="roundRect">
            <a:avLst>
              <a:gd name="adj" fmla="val 20926"/>
            </a:avLst>
          </a:prstGeom>
          <a:solidFill>
            <a:srgbClr val="232D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21" name="矩形: 圆角 20"/>
          <p:cNvSpPr/>
          <p:nvPr/>
        </p:nvSpPr>
        <p:spPr>
          <a:xfrm rot="2539326">
            <a:off x="10721072" y="5758543"/>
            <a:ext cx="3766457" cy="3766457"/>
          </a:xfrm>
          <a:prstGeom prst="roundRect">
            <a:avLst>
              <a:gd name="adj" fmla="val 6336"/>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25" name="矩形: 圆角 24"/>
          <p:cNvSpPr/>
          <p:nvPr/>
        </p:nvSpPr>
        <p:spPr>
          <a:xfrm rot="2766946">
            <a:off x="9731420" y="6103201"/>
            <a:ext cx="522835" cy="522835"/>
          </a:xfrm>
          <a:prstGeom prst="roundRect">
            <a:avLst>
              <a:gd name="adj" fmla="val 22812"/>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nvGrpSpPr>
          <p:cNvPr id="53" name="组合 52"/>
          <p:cNvGrpSpPr/>
          <p:nvPr/>
        </p:nvGrpSpPr>
        <p:grpSpPr>
          <a:xfrm rot="485394">
            <a:off x="7760471" y="-1063894"/>
            <a:ext cx="6508455" cy="5304129"/>
            <a:chOff x="7760471" y="-1063894"/>
            <a:chExt cx="6508455" cy="5304129"/>
          </a:xfrm>
        </p:grpSpPr>
        <p:sp>
          <p:nvSpPr>
            <p:cNvPr id="8" name="矩形: 圆角 7"/>
            <p:cNvSpPr/>
            <p:nvPr/>
          </p:nvSpPr>
          <p:spPr>
            <a:xfrm rot="2355570">
              <a:off x="7760471" y="-1063894"/>
              <a:ext cx="6508455" cy="5304129"/>
            </a:xfrm>
            <a:prstGeom prst="roundRect">
              <a:avLst>
                <a:gd name="adj" fmla="val 6336"/>
              </a:avLst>
            </a:prstGeom>
            <a:solidFill>
              <a:srgbClr val="232D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33" name="任意多边形: 形状 32"/>
            <p:cNvSpPr/>
            <p:nvPr/>
          </p:nvSpPr>
          <p:spPr>
            <a:xfrm rot="2355570">
              <a:off x="7940281" y="-593985"/>
              <a:ext cx="6092565" cy="4386366"/>
            </a:xfrm>
            <a:custGeom>
              <a:gdLst>
                <a:gd name="connsiteX0" fmla="*/ 0 w 6092565"/>
                <a:gd name="connsiteY0" fmla="*/ 2511626 h 4386366"/>
                <a:gd name="connsiteX1" fmla="*/ 3073037 w 6092565"/>
                <a:gd name="connsiteY1" fmla="*/ 0 h 4386366"/>
                <a:gd name="connsiteX2" fmla="*/ 6092565 w 6092565"/>
                <a:gd name="connsiteY2" fmla="*/ 3694467 h 4386366"/>
                <a:gd name="connsiteX3" fmla="*/ 6092565 w 6092565"/>
                <a:gd name="connsiteY3" fmla="*/ 4076429 h 4386366"/>
                <a:gd name="connsiteX4" fmla="*/ 5782627 w 6092565"/>
                <a:gd name="connsiteY4" fmla="*/ 4386366 h 4386366"/>
                <a:gd name="connsiteX5" fmla="*/ 309938 w 6092565"/>
                <a:gd name="connsiteY5" fmla="*/ 4386366 h 4386366"/>
                <a:gd name="connsiteX6" fmla="*/ 0 w 6092565"/>
                <a:gd name="connsiteY6" fmla="*/ 4076428 h 4386366"/>
                <a:gd name="connsiteX7" fmla="*/ 0 w 6092565"/>
                <a:gd name="connsiteY7" fmla="*/ 2511626 h 43863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2565" h="4386366">
                  <a:moveTo>
                    <a:pt x="0" y="2511626"/>
                  </a:moveTo>
                  <a:lnTo>
                    <a:pt x="3073037" y="0"/>
                  </a:lnTo>
                  <a:lnTo>
                    <a:pt x="6092565" y="3694467"/>
                  </a:lnTo>
                  <a:lnTo>
                    <a:pt x="6092565" y="4076429"/>
                  </a:lnTo>
                  <a:cubicBezTo>
                    <a:pt x="6092566" y="4247602"/>
                    <a:pt x="5953801" y="4386366"/>
                    <a:pt x="5782627" y="4386366"/>
                  </a:cubicBezTo>
                  <a:lnTo>
                    <a:pt x="309938" y="4386366"/>
                  </a:lnTo>
                  <a:cubicBezTo>
                    <a:pt x="138764" y="4386366"/>
                    <a:pt x="1" y="4247602"/>
                    <a:pt x="0" y="4076428"/>
                  </a:cubicBezTo>
                  <a:lnTo>
                    <a:pt x="0" y="2511626"/>
                  </a:lnTo>
                  <a:close/>
                </a:path>
              </a:pathLst>
            </a:custGeom>
            <a:blipFill dpi="0" rotWithShape="0">
              <a:blip r:embed="rId2"/>
              <a:tile tx="-1231900" ty="-133350" sx="100000" sy="100000" flip="none" algn="bl"/>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sp>
        <p:nvSpPr>
          <p:cNvPr id="41" name="文本框 40"/>
          <p:cNvSpPr txBox="1"/>
          <p:nvPr/>
        </p:nvSpPr>
        <p:spPr>
          <a:xfrm>
            <a:off x="171096" y="597075"/>
            <a:ext cx="2044599" cy="36792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1600">
                <a:solidFill>
                  <a:schemeClr val="bg1"/>
                </a:solidFill>
                <a:latin typeface="+mj-ea"/>
                <a:ea typeface="+mj-ea"/>
                <a:sym typeface="+mn-lt"/>
              </a:rPr>
              <a:t>CHENGBEN</a:t>
            </a:r>
            <a:endParaRPr lang="zh-CN" altLang="en-US" sz="1600">
              <a:solidFill>
                <a:schemeClr val="bg1"/>
              </a:solidFill>
              <a:latin typeface="+mj-ea"/>
              <a:ea typeface="+mj-ea"/>
              <a:sym typeface="+mn-lt"/>
            </a:endParaRPr>
          </a:p>
        </p:txBody>
      </p:sp>
      <p:sp>
        <p:nvSpPr>
          <p:cNvPr id="39" name="文本框 38"/>
          <p:cNvSpPr txBox="1"/>
          <p:nvPr/>
        </p:nvSpPr>
        <p:spPr>
          <a:xfrm>
            <a:off x="-53577" y="1598279"/>
            <a:ext cx="7867650" cy="13111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6600">
                <a:solidFill>
                  <a:srgbClr val="374799"/>
                </a:solidFill>
                <a:latin typeface="锐字真言体免费商用" panose="02010600030101010101" pitchFamily="2" charset="-122"/>
                <a:ea typeface="锐字真言体免费商用" panose="02010600030101010101" pitchFamily="2" charset="-122"/>
                <a:cs typeface="+mn-ea"/>
                <a:sym typeface="+mn-lt"/>
              </a:rPr>
              <a:t>采购如何降低成本</a:t>
            </a:r>
            <a:endParaRPr lang="zh-CN" altLang="en-US" sz="6600">
              <a:solidFill>
                <a:srgbClr val="374799"/>
              </a:solidFill>
              <a:latin typeface="锐字真言体免费商用" panose="02010600030101010101" pitchFamily="2" charset="-122"/>
              <a:ea typeface="锐字真言体免费商用" panose="02010600030101010101" pitchFamily="2" charset="-122"/>
              <a:cs typeface="+mn-ea"/>
              <a:sym typeface="+mn-lt"/>
            </a:endParaRPr>
          </a:p>
        </p:txBody>
      </p:sp>
      <p:grpSp>
        <p:nvGrpSpPr>
          <p:cNvPr id="4" name="组合 3"/>
          <p:cNvGrpSpPr/>
          <p:nvPr/>
        </p:nvGrpSpPr>
        <p:grpSpPr>
          <a:xfrm>
            <a:off x="454416" y="3064365"/>
            <a:ext cx="6810373" cy="437154"/>
            <a:chOff x="568716" y="2946668"/>
            <a:chExt cx="6810373" cy="437154"/>
          </a:xfrm>
        </p:grpSpPr>
        <p:cxnSp>
          <p:nvCxnSpPr>
            <p:cNvPr id="40" name="直接连接符 39"/>
            <p:cNvCxnSpPr/>
            <p:nvPr/>
          </p:nvCxnSpPr>
          <p:spPr>
            <a:xfrm>
              <a:off x="670314" y="3383822"/>
              <a:ext cx="6708775" cy="0"/>
            </a:xfrm>
            <a:prstGeom prst="line">
              <a:avLst/>
            </a:prstGeom>
            <a:ln>
              <a:gradFill>
                <a:gsLst>
                  <a:gs pos="0">
                    <a:srgbClr val="232D62"/>
                  </a:gs>
                  <a:gs pos="100000">
                    <a:srgbClr val="232D62">
                      <a:alpha val="0"/>
                    </a:srgbClr>
                  </a:gs>
                </a:gsLst>
                <a:lin ang="0" scaled="0"/>
              </a:gradFill>
            </a:ln>
          </p:spPr>
          <p:style>
            <a:lnRef idx="2">
              <a:schemeClr val="accent1"/>
            </a:lnRef>
            <a:fillRef idx="0">
              <a:schemeClr val="accent1"/>
            </a:fillRef>
            <a:effectRef idx="1">
              <a:schemeClr val="accent1"/>
            </a:effectRef>
            <a:fontRef idx="minor">
              <a:schemeClr val="tx1"/>
            </a:fontRef>
          </p:style>
        </p:cxnSp>
        <p:sp>
          <p:nvSpPr>
            <p:cNvPr id="42" name="文本框 41"/>
            <p:cNvSpPr txBox="1"/>
            <p:nvPr/>
          </p:nvSpPr>
          <p:spPr>
            <a:xfrm>
              <a:off x="568716" y="2946668"/>
              <a:ext cx="6488579" cy="38608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600">
                  <a:solidFill>
                    <a:schemeClr val="tx1">
                      <a:lumMod val="75000"/>
                      <a:lumOff val="25000"/>
                    </a:schemeClr>
                  </a:solidFill>
                  <a:latin typeface="+mn-ea"/>
                  <a:sym typeface="+mn-lt"/>
                </a:rPr>
                <a:t>降低采购成本详细策略</a:t>
              </a:r>
              <a:r>
                <a:rPr lang="en-US" altLang="zh-CN" sz="1600">
                  <a:solidFill>
                    <a:schemeClr val="tx1">
                      <a:lumMod val="75000"/>
                      <a:lumOff val="25000"/>
                    </a:schemeClr>
                  </a:solidFill>
                  <a:latin typeface="+mn-ea"/>
                  <a:sym typeface="+mn-lt"/>
                </a:rPr>
                <a:t>PPT</a:t>
              </a:r>
              <a:endParaRPr lang="zh-CN" altLang="en-US" sz="1600">
                <a:solidFill>
                  <a:schemeClr val="tx1">
                    <a:lumMod val="75000"/>
                    <a:lumOff val="25000"/>
                  </a:schemeClr>
                </a:solidFill>
                <a:latin typeface="+mn-ea"/>
                <a:sym typeface="+mn-lt"/>
              </a:endParaRPr>
            </a:p>
          </p:txBody>
        </p:sp>
      </p:grpSp>
      <p:sp>
        <p:nvSpPr>
          <p:cNvPr id="43" name="文本框 42"/>
          <p:cNvSpPr txBox="1"/>
          <p:nvPr/>
        </p:nvSpPr>
        <p:spPr>
          <a:xfrm>
            <a:off x="453509" y="3656478"/>
            <a:ext cx="7016332" cy="89120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100">
                <a:solidFill>
                  <a:schemeClr val="tx1">
                    <a:lumMod val="50000"/>
                    <a:lumOff val="50000"/>
                  </a:schemeClr>
                </a:solidFill>
                <a:cs typeface="+mn-ea"/>
                <a:sym typeface="+mn-lt"/>
              </a:rPr>
              <a:t>严格的采购制度，不仅能规范企业的采购活动，提高效率，杜绝部门之间扯皮，还能预防采购人员的不良行为。采购制度应规定商品采购的申请、授权人的批准权限、商品采购的流程、相关部门的责任和关系、各种商品采购的规定和方式、报价和价格审批等。</a:t>
            </a:r>
            <a:br>
              <a:rPr lang="zh-CN" altLang="en-US" sz="1100">
                <a:solidFill>
                  <a:schemeClr val="tx1">
                    <a:lumMod val="50000"/>
                    <a:lumOff val="50000"/>
                  </a:schemeClr>
                </a:solidFill>
                <a:cs typeface="+mn-ea"/>
                <a:sym typeface="+mn-lt"/>
              </a:rPr>
            </a:br>
            <a:r>
              <a:rPr lang="zh-CN" altLang="en-US" sz="1100">
                <a:solidFill>
                  <a:schemeClr val="tx1">
                    <a:lumMod val="50000"/>
                    <a:lumOff val="50000"/>
                  </a:schemeClr>
                </a:solidFill>
                <a:cs typeface="+mn-ea"/>
                <a:sym typeface="+mn-lt"/>
              </a:rPr>
              <a:t>     </a:t>
            </a:r>
            <a:endParaRPr lang="zh-CN" altLang="en-US" sz="1100">
              <a:solidFill>
                <a:schemeClr val="tx1">
                  <a:lumMod val="50000"/>
                  <a:lumOff val="50000"/>
                </a:schemeClr>
              </a:solidFill>
              <a:cs typeface="+mn-ea"/>
              <a:sym typeface="+mn-lt"/>
            </a:endParaRPr>
          </a:p>
        </p:txBody>
      </p:sp>
      <p:grpSp>
        <p:nvGrpSpPr>
          <p:cNvPr id="13" name="组合 12"/>
          <p:cNvGrpSpPr/>
          <p:nvPr/>
        </p:nvGrpSpPr>
        <p:grpSpPr>
          <a:xfrm>
            <a:off x="536422" y="5133341"/>
            <a:ext cx="4964381" cy="441959"/>
            <a:chOff x="536422" y="5133341"/>
            <a:chExt cx="4964381" cy="441959"/>
          </a:xfrm>
        </p:grpSpPr>
        <p:grpSp>
          <p:nvGrpSpPr>
            <p:cNvPr id="44" name="Group 33"/>
            <p:cNvGrpSpPr/>
            <p:nvPr/>
          </p:nvGrpSpPr>
          <p:grpSpPr>
            <a:xfrm>
              <a:off x="536422" y="5133341"/>
              <a:ext cx="2071618" cy="441959"/>
              <a:chOff x="906780" y="4708482"/>
              <a:chExt cx="2071618" cy="441959"/>
            </a:xfrm>
          </p:grpSpPr>
          <p:sp>
            <p:nvSpPr>
              <p:cNvPr id="45" name="矩形: 圆角 44"/>
              <p:cNvSpPr/>
              <p:nvPr/>
            </p:nvSpPr>
            <p:spPr>
              <a:xfrm>
                <a:off x="906780" y="4708482"/>
                <a:ext cx="2071618" cy="441959"/>
              </a:xfrm>
              <a:prstGeom prst="roundRect">
                <a:avLst>
                  <a:gd name="adj" fmla="val 50000"/>
                </a:avLst>
              </a:prstGeom>
              <a:solidFill>
                <a:srgbClr val="3747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rgbClr val="232D62"/>
                  </a:solidFill>
                </a:endParaRPr>
              </a:p>
            </p:txBody>
          </p:sp>
          <p:sp>
            <p:nvSpPr>
              <p:cNvPr id="46" name="文本框 30"/>
              <p:cNvSpPr txBox="1"/>
              <p:nvPr/>
            </p:nvSpPr>
            <p:spPr>
              <a:xfrm>
                <a:off x="1406056" y="4760184"/>
                <a:ext cx="1527416"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a:solidFill>
                      <a:schemeClr val="bg1"/>
                    </a:solidFill>
                    <a:latin typeface="+mj-ea"/>
                    <a:ea typeface="+mj-ea"/>
                  </a:rPr>
                  <a:t>汇报人：</a:t>
                </a:r>
                <a:r>
                  <a:rPr lang="en-US" altLang="zh-CN" sz="1600">
                    <a:solidFill>
                      <a:schemeClr val="bg1"/>
                    </a:solidFill>
                    <a:latin typeface="+mj-ea"/>
                    <a:ea typeface="+mj-ea"/>
                  </a:rPr>
                  <a:t>XXX</a:t>
                </a:r>
                <a:endParaRPr lang="zh-CN" altLang="en-US" sz="1600">
                  <a:solidFill>
                    <a:schemeClr val="bg1"/>
                  </a:solidFill>
                  <a:latin typeface="+mj-ea"/>
                  <a:ea typeface="+mj-ea"/>
                </a:endParaRPr>
              </a:p>
            </p:txBody>
          </p:sp>
          <p:sp>
            <p:nvSpPr>
              <p:cNvPr id="47" name="Oval 32"/>
              <p:cNvSpPr/>
              <p:nvPr/>
            </p:nvSpPr>
            <p:spPr>
              <a:xfrm>
                <a:off x="1081463" y="4799921"/>
                <a:ext cx="237372" cy="259080"/>
              </a:xfrm>
              <a:custGeom>
                <a:gdLst>
                  <a:gd name="connsiteX0" fmla="*/ 243589 w 557114"/>
                  <a:gd name="connsiteY0" fmla="*/ 355438 h 608062"/>
                  <a:gd name="connsiteX1" fmla="*/ 277656 w 557114"/>
                  <a:gd name="connsiteY1" fmla="*/ 355438 h 608062"/>
                  <a:gd name="connsiteX2" fmla="*/ 277940 w 557114"/>
                  <a:gd name="connsiteY2" fmla="*/ 355438 h 608062"/>
                  <a:gd name="connsiteX3" fmla="*/ 278604 w 557114"/>
                  <a:gd name="connsiteY3" fmla="*/ 355438 h 608062"/>
                  <a:gd name="connsiteX4" fmla="*/ 279174 w 557114"/>
                  <a:gd name="connsiteY4" fmla="*/ 355438 h 608062"/>
                  <a:gd name="connsiteX5" fmla="*/ 279458 w 557114"/>
                  <a:gd name="connsiteY5" fmla="*/ 355438 h 608062"/>
                  <a:gd name="connsiteX6" fmla="*/ 279553 w 557114"/>
                  <a:gd name="connsiteY6" fmla="*/ 355438 h 608062"/>
                  <a:gd name="connsiteX7" fmla="*/ 313620 w 557114"/>
                  <a:gd name="connsiteY7" fmla="*/ 355438 h 608062"/>
                  <a:gd name="connsiteX8" fmla="*/ 324438 w 557114"/>
                  <a:gd name="connsiteY8" fmla="*/ 375432 h 608062"/>
                  <a:gd name="connsiteX9" fmla="*/ 298152 w 557114"/>
                  <a:gd name="connsiteY9" fmla="*/ 430202 h 608062"/>
                  <a:gd name="connsiteX10" fmla="*/ 301948 w 557114"/>
                  <a:gd name="connsiteY10" fmla="*/ 510272 h 608062"/>
                  <a:gd name="connsiteX11" fmla="*/ 356891 w 557114"/>
                  <a:gd name="connsiteY11" fmla="*/ 389172 h 608062"/>
                  <a:gd name="connsiteX12" fmla="*/ 356986 w 557114"/>
                  <a:gd name="connsiteY12" fmla="*/ 389172 h 608062"/>
                  <a:gd name="connsiteX13" fmla="*/ 376628 w 557114"/>
                  <a:gd name="connsiteY13" fmla="*/ 375337 h 608062"/>
                  <a:gd name="connsiteX14" fmla="*/ 383556 w 557114"/>
                  <a:gd name="connsiteY14" fmla="*/ 376474 h 608062"/>
                  <a:gd name="connsiteX15" fmla="*/ 383745 w 557114"/>
                  <a:gd name="connsiteY15" fmla="*/ 376569 h 608062"/>
                  <a:gd name="connsiteX16" fmla="*/ 518588 w 557114"/>
                  <a:gd name="connsiteY16" fmla="*/ 438920 h 608062"/>
                  <a:gd name="connsiteX17" fmla="*/ 557114 w 557114"/>
                  <a:gd name="connsiteY17" fmla="*/ 482224 h 608062"/>
                  <a:gd name="connsiteX18" fmla="*/ 557114 w 557114"/>
                  <a:gd name="connsiteY18" fmla="*/ 608062 h 608062"/>
                  <a:gd name="connsiteX19" fmla="*/ 279743 w 557114"/>
                  <a:gd name="connsiteY19" fmla="*/ 608062 h 608062"/>
                  <a:gd name="connsiteX20" fmla="*/ 279458 w 557114"/>
                  <a:gd name="connsiteY20" fmla="*/ 608062 h 608062"/>
                  <a:gd name="connsiteX21" fmla="*/ 279364 w 557114"/>
                  <a:gd name="connsiteY21" fmla="*/ 608062 h 608062"/>
                  <a:gd name="connsiteX22" fmla="*/ 279174 w 557114"/>
                  <a:gd name="connsiteY22" fmla="*/ 608062 h 608062"/>
                  <a:gd name="connsiteX23" fmla="*/ 278984 w 557114"/>
                  <a:gd name="connsiteY23" fmla="*/ 608062 h 608062"/>
                  <a:gd name="connsiteX24" fmla="*/ 278604 w 557114"/>
                  <a:gd name="connsiteY24" fmla="*/ 608062 h 608062"/>
                  <a:gd name="connsiteX25" fmla="*/ 278130 w 557114"/>
                  <a:gd name="connsiteY25" fmla="*/ 608062 h 608062"/>
                  <a:gd name="connsiteX26" fmla="*/ 277940 w 557114"/>
                  <a:gd name="connsiteY26" fmla="*/ 608062 h 608062"/>
                  <a:gd name="connsiteX27" fmla="*/ 277845 w 557114"/>
                  <a:gd name="connsiteY27" fmla="*/ 608062 h 608062"/>
                  <a:gd name="connsiteX28" fmla="*/ 277750 w 557114"/>
                  <a:gd name="connsiteY28" fmla="*/ 608062 h 608062"/>
                  <a:gd name="connsiteX29" fmla="*/ 277656 w 557114"/>
                  <a:gd name="connsiteY29" fmla="*/ 608062 h 608062"/>
                  <a:gd name="connsiteX30" fmla="*/ 277371 w 557114"/>
                  <a:gd name="connsiteY30" fmla="*/ 608062 h 608062"/>
                  <a:gd name="connsiteX31" fmla="*/ 0 w 557114"/>
                  <a:gd name="connsiteY31" fmla="*/ 608062 h 608062"/>
                  <a:gd name="connsiteX32" fmla="*/ 0 w 557114"/>
                  <a:gd name="connsiteY32" fmla="*/ 482224 h 608062"/>
                  <a:gd name="connsiteX33" fmla="*/ 38621 w 557114"/>
                  <a:gd name="connsiteY33" fmla="*/ 438920 h 608062"/>
                  <a:gd name="connsiteX34" fmla="*/ 173464 w 557114"/>
                  <a:gd name="connsiteY34" fmla="*/ 376569 h 608062"/>
                  <a:gd name="connsiteX35" fmla="*/ 173558 w 557114"/>
                  <a:gd name="connsiteY35" fmla="*/ 376474 h 608062"/>
                  <a:gd name="connsiteX36" fmla="*/ 180486 w 557114"/>
                  <a:gd name="connsiteY36" fmla="*/ 375337 h 608062"/>
                  <a:gd name="connsiteX37" fmla="*/ 200223 w 557114"/>
                  <a:gd name="connsiteY37" fmla="*/ 389172 h 608062"/>
                  <a:gd name="connsiteX38" fmla="*/ 255166 w 557114"/>
                  <a:gd name="connsiteY38" fmla="*/ 510272 h 608062"/>
                  <a:gd name="connsiteX39" fmla="*/ 258962 w 557114"/>
                  <a:gd name="connsiteY39" fmla="*/ 430202 h 608062"/>
                  <a:gd name="connsiteX40" fmla="*/ 232676 w 557114"/>
                  <a:gd name="connsiteY40" fmla="*/ 375432 h 608062"/>
                  <a:gd name="connsiteX41" fmla="*/ 243589 w 557114"/>
                  <a:gd name="connsiteY41" fmla="*/ 355438 h 608062"/>
                  <a:gd name="connsiteX42" fmla="*/ 276250 w 557114"/>
                  <a:gd name="connsiteY42" fmla="*/ 0 h 608062"/>
                  <a:gd name="connsiteX43" fmla="*/ 277674 w 557114"/>
                  <a:gd name="connsiteY43" fmla="*/ 0 h 608062"/>
                  <a:gd name="connsiteX44" fmla="*/ 277863 w 557114"/>
                  <a:gd name="connsiteY44" fmla="*/ 0 h 608062"/>
                  <a:gd name="connsiteX45" fmla="*/ 277958 w 557114"/>
                  <a:gd name="connsiteY45" fmla="*/ 0 h 608062"/>
                  <a:gd name="connsiteX46" fmla="*/ 279382 w 557114"/>
                  <a:gd name="connsiteY46" fmla="*/ 0 h 608062"/>
                  <a:gd name="connsiteX47" fmla="*/ 402570 w 557114"/>
                  <a:gd name="connsiteY47" fmla="*/ 104895 h 608062"/>
                  <a:gd name="connsiteX48" fmla="*/ 394693 w 557114"/>
                  <a:gd name="connsiteY48" fmla="*/ 159001 h 608062"/>
                  <a:gd name="connsiteX49" fmla="*/ 405892 w 557114"/>
                  <a:gd name="connsiteY49" fmla="*/ 184774 h 608062"/>
                  <a:gd name="connsiteX50" fmla="*/ 377040 w 557114"/>
                  <a:gd name="connsiteY50" fmla="*/ 236890 h 608062"/>
                  <a:gd name="connsiteX51" fmla="*/ 315731 w 557114"/>
                  <a:gd name="connsiteY51" fmla="*/ 311274 h 608062"/>
                  <a:gd name="connsiteX52" fmla="*/ 277958 w 557114"/>
                  <a:gd name="connsiteY52" fmla="*/ 319707 h 608062"/>
                  <a:gd name="connsiteX53" fmla="*/ 277958 w 557114"/>
                  <a:gd name="connsiteY53" fmla="*/ 319802 h 608062"/>
                  <a:gd name="connsiteX54" fmla="*/ 277863 w 557114"/>
                  <a:gd name="connsiteY54" fmla="*/ 319802 h 608062"/>
                  <a:gd name="connsiteX55" fmla="*/ 277674 w 557114"/>
                  <a:gd name="connsiteY55" fmla="*/ 319802 h 608062"/>
                  <a:gd name="connsiteX56" fmla="*/ 277674 w 557114"/>
                  <a:gd name="connsiteY56" fmla="*/ 319707 h 608062"/>
                  <a:gd name="connsiteX57" fmla="*/ 239901 w 557114"/>
                  <a:gd name="connsiteY57" fmla="*/ 311274 h 608062"/>
                  <a:gd name="connsiteX58" fmla="*/ 178592 w 557114"/>
                  <a:gd name="connsiteY58" fmla="*/ 236890 h 608062"/>
                  <a:gd name="connsiteX59" fmla="*/ 149740 w 557114"/>
                  <a:gd name="connsiteY59" fmla="*/ 184774 h 608062"/>
                  <a:gd name="connsiteX60" fmla="*/ 161034 w 557114"/>
                  <a:gd name="connsiteY60" fmla="*/ 159001 h 608062"/>
                  <a:gd name="connsiteX61" fmla="*/ 153062 w 557114"/>
                  <a:gd name="connsiteY61" fmla="*/ 104895 h 608062"/>
                  <a:gd name="connsiteX62" fmla="*/ 276250 w 557114"/>
                  <a:gd name="connsiteY62" fmla="*/ 0 h 6080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57114" h="608062">
                    <a:moveTo>
                      <a:pt x="243589" y="355438"/>
                    </a:moveTo>
                    <a:lnTo>
                      <a:pt x="277656" y="355438"/>
                    </a:lnTo>
                    <a:lnTo>
                      <a:pt x="277940" y="355438"/>
                    </a:lnTo>
                    <a:lnTo>
                      <a:pt x="278604" y="355438"/>
                    </a:lnTo>
                    <a:lnTo>
                      <a:pt x="279174" y="355438"/>
                    </a:lnTo>
                    <a:lnTo>
                      <a:pt x="279458" y="355438"/>
                    </a:lnTo>
                    <a:lnTo>
                      <a:pt x="279553" y="355438"/>
                    </a:lnTo>
                    <a:lnTo>
                      <a:pt x="313620" y="355438"/>
                    </a:lnTo>
                    <a:cubicBezTo>
                      <a:pt x="325007" y="355438"/>
                      <a:pt x="330511" y="364630"/>
                      <a:pt x="324438" y="375432"/>
                    </a:cubicBezTo>
                    <a:cubicBezTo>
                      <a:pt x="321781" y="379980"/>
                      <a:pt x="298152" y="430202"/>
                      <a:pt x="298152" y="430202"/>
                    </a:cubicBezTo>
                    <a:lnTo>
                      <a:pt x="301948" y="510272"/>
                    </a:lnTo>
                    <a:cubicBezTo>
                      <a:pt x="317700" y="481655"/>
                      <a:pt x="343131" y="422432"/>
                      <a:pt x="356891" y="389172"/>
                    </a:cubicBezTo>
                    <a:cubicBezTo>
                      <a:pt x="356891" y="389172"/>
                      <a:pt x="356891" y="389172"/>
                      <a:pt x="356986" y="389172"/>
                    </a:cubicBezTo>
                    <a:cubicBezTo>
                      <a:pt x="359832" y="381117"/>
                      <a:pt x="367519" y="375337"/>
                      <a:pt x="376628" y="375337"/>
                    </a:cubicBezTo>
                    <a:cubicBezTo>
                      <a:pt x="379096" y="375337"/>
                      <a:pt x="381373" y="375716"/>
                      <a:pt x="383556" y="376474"/>
                    </a:cubicBezTo>
                    <a:cubicBezTo>
                      <a:pt x="383650" y="376474"/>
                      <a:pt x="383650" y="376474"/>
                      <a:pt x="383745" y="376569"/>
                    </a:cubicBezTo>
                    <a:cubicBezTo>
                      <a:pt x="387446" y="377706"/>
                      <a:pt x="464973" y="411724"/>
                      <a:pt x="518588" y="438920"/>
                    </a:cubicBezTo>
                    <a:cubicBezTo>
                      <a:pt x="542595" y="451049"/>
                      <a:pt x="557114" y="466305"/>
                      <a:pt x="557114" y="482224"/>
                    </a:cubicBezTo>
                    <a:lnTo>
                      <a:pt x="557114" y="608062"/>
                    </a:lnTo>
                    <a:lnTo>
                      <a:pt x="279743" y="608062"/>
                    </a:lnTo>
                    <a:lnTo>
                      <a:pt x="279458" y="608062"/>
                    </a:lnTo>
                    <a:lnTo>
                      <a:pt x="279364" y="608062"/>
                    </a:lnTo>
                    <a:lnTo>
                      <a:pt x="279174" y="608062"/>
                    </a:lnTo>
                    <a:lnTo>
                      <a:pt x="278984" y="608062"/>
                    </a:lnTo>
                    <a:lnTo>
                      <a:pt x="278604" y="608062"/>
                    </a:lnTo>
                    <a:lnTo>
                      <a:pt x="278130" y="608062"/>
                    </a:lnTo>
                    <a:lnTo>
                      <a:pt x="277940" y="608062"/>
                    </a:lnTo>
                    <a:lnTo>
                      <a:pt x="277845" y="608062"/>
                    </a:lnTo>
                    <a:lnTo>
                      <a:pt x="277750" y="608062"/>
                    </a:lnTo>
                    <a:lnTo>
                      <a:pt x="277656" y="608062"/>
                    </a:lnTo>
                    <a:lnTo>
                      <a:pt x="277371" y="608062"/>
                    </a:lnTo>
                    <a:lnTo>
                      <a:pt x="0" y="608062"/>
                    </a:lnTo>
                    <a:lnTo>
                      <a:pt x="0" y="482224"/>
                    </a:lnTo>
                    <a:cubicBezTo>
                      <a:pt x="0" y="466305"/>
                      <a:pt x="14519" y="451049"/>
                      <a:pt x="38621" y="438920"/>
                    </a:cubicBezTo>
                    <a:cubicBezTo>
                      <a:pt x="92141" y="411724"/>
                      <a:pt x="169668" y="377706"/>
                      <a:pt x="173464" y="376569"/>
                    </a:cubicBezTo>
                    <a:cubicBezTo>
                      <a:pt x="173464" y="376474"/>
                      <a:pt x="173464" y="376474"/>
                      <a:pt x="173558" y="376474"/>
                    </a:cubicBezTo>
                    <a:cubicBezTo>
                      <a:pt x="175741" y="375716"/>
                      <a:pt x="178018" y="375337"/>
                      <a:pt x="180486" y="375337"/>
                    </a:cubicBezTo>
                    <a:cubicBezTo>
                      <a:pt x="189595" y="375337"/>
                      <a:pt x="197282" y="381117"/>
                      <a:pt x="200223" y="389172"/>
                    </a:cubicBezTo>
                    <a:cubicBezTo>
                      <a:pt x="214078" y="422432"/>
                      <a:pt x="239414" y="481655"/>
                      <a:pt x="255166" y="510272"/>
                    </a:cubicBezTo>
                    <a:lnTo>
                      <a:pt x="258962" y="430202"/>
                    </a:lnTo>
                    <a:cubicBezTo>
                      <a:pt x="258962" y="430202"/>
                      <a:pt x="235333" y="379980"/>
                      <a:pt x="232676" y="375432"/>
                    </a:cubicBezTo>
                    <a:cubicBezTo>
                      <a:pt x="226603" y="364630"/>
                      <a:pt x="232107" y="355438"/>
                      <a:pt x="243589" y="355438"/>
                    </a:cubicBezTo>
                    <a:close/>
                    <a:moveTo>
                      <a:pt x="276250" y="0"/>
                    </a:moveTo>
                    <a:cubicBezTo>
                      <a:pt x="276725" y="0"/>
                      <a:pt x="277199" y="0"/>
                      <a:pt x="277674" y="0"/>
                    </a:cubicBezTo>
                    <a:cubicBezTo>
                      <a:pt x="277769" y="0"/>
                      <a:pt x="277769" y="0"/>
                      <a:pt x="277863" y="0"/>
                    </a:cubicBezTo>
                    <a:cubicBezTo>
                      <a:pt x="277863" y="0"/>
                      <a:pt x="277863" y="0"/>
                      <a:pt x="277958" y="0"/>
                    </a:cubicBezTo>
                    <a:cubicBezTo>
                      <a:pt x="278433" y="0"/>
                      <a:pt x="278907" y="0"/>
                      <a:pt x="279382" y="0"/>
                    </a:cubicBezTo>
                    <a:cubicBezTo>
                      <a:pt x="385487" y="0"/>
                      <a:pt x="405417" y="75615"/>
                      <a:pt x="402570" y="104895"/>
                    </a:cubicBezTo>
                    <a:cubicBezTo>
                      <a:pt x="400387" y="128395"/>
                      <a:pt x="394693" y="159001"/>
                      <a:pt x="394693" y="159001"/>
                    </a:cubicBezTo>
                    <a:cubicBezTo>
                      <a:pt x="394693" y="159001"/>
                      <a:pt x="405892" y="164118"/>
                      <a:pt x="405892" y="184774"/>
                    </a:cubicBezTo>
                    <a:cubicBezTo>
                      <a:pt x="402001" y="236511"/>
                      <a:pt x="381311" y="214149"/>
                      <a:pt x="377040" y="236890"/>
                    </a:cubicBezTo>
                    <a:cubicBezTo>
                      <a:pt x="370017" y="274603"/>
                      <a:pt x="336610" y="301893"/>
                      <a:pt x="315731" y="311274"/>
                    </a:cubicBezTo>
                    <a:cubicBezTo>
                      <a:pt x="303583" y="316770"/>
                      <a:pt x="291055" y="319518"/>
                      <a:pt x="277958" y="319707"/>
                    </a:cubicBezTo>
                    <a:lnTo>
                      <a:pt x="277958" y="319802"/>
                    </a:lnTo>
                    <a:cubicBezTo>
                      <a:pt x="277863" y="319802"/>
                      <a:pt x="277863" y="319802"/>
                      <a:pt x="277863" y="319802"/>
                    </a:cubicBezTo>
                    <a:cubicBezTo>
                      <a:pt x="277769" y="319802"/>
                      <a:pt x="277769" y="319802"/>
                      <a:pt x="277674" y="319802"/>
                    </a:cubicBezTo>
                    <a:lnTo>
                      <a:pt x="277674" y="319707"/>
                    </a:lnTo>
                    <a:cubicBezTo>
                      <a:pt x="264577" y="319518"/>
                      <a:pt x="252049" y="316770"/>
                      <a:pt x="239901" y="311274"/>
                    </a:cubicBezTo>
                    <a:cubicBezTo>
                      <a:pt x="219022" y="301893"/>
                      <a:pt x="185615" y="274603"/>
                      <a:pt x="178592" y="236890"/>
                    </a:cubicBezTo>
                    <a:cubicBezTo>
                      <a:pt x="174321" y="214149"/>
                      <a:pt x="153631" y="236511"/>
                      <a:pt x="149740" y="184774"/>
                    </a:cubicBezTo>
                    <a:cubicBezTo>
                      <a:pt x="149740" y="164118"/>
                      <a:pt x="161034" y="159001"/>
                      <a:pt x="161034" y="159001"/>
                    </a:cubicBezTo>
                    <a:cubicBezTo>
                      <a:pt x="161034" y="159001"/>
                      <a:pt x="155245" y="128395"/>
                      <a:pt x="153062" y="104895"/>
                    </a:cubicBezTo>
                    <a:cubicBezTo>
                      <a:pt x="150215" y="75615"/>
                      <a:pt x="170145" y="0"/>
                      <a:pt x="27625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9" name="矩形: 圆角 48"/>
            <p:cNvSpPr/>
            <p:nvPr/>
          </p:nvSpPr>
          <p:spPr>
            <a:xfrm>
              <a:off x="3429185" y="5133341"/>
              <a:ext cx="2071618" cy="441959"/>
            </a:xfrm>
            <a:prstGeom prst="roundRect">
              <a:avLst>
                <a:gd name="adj" fmla="val 50000"/>
              </a:avLst>
            </a:prstGeom>
            <a:solidFill>
              <a:srgbClr val="3747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sp>
          <p:nvSpPr>
            <p:cNvPr id="50" name="文本框 36"/>
            <p:cNvSpPr txBox="1"/>
            <p:nvPr/>
          </p:nvSpPr>
          <p:spPr>
            <a:xfrm>
              <a:off x="3930842" y="5185043"/>
              <a:ext cx="1527416"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a:solidFill>
                    <a:schemeClr val="bg1"/>
                  </a:solidFill>
                  <a:latin typeface="+mj-ea"/>
                  <a:ea typeface="+mj-ea"/>
                </a:rPr>
                <a:t>时间：</a:t>
              </a:r>
              <a:r>
                <a:rPr lang="en-US" altLang="zh-CN" sz="1600">
                  <a:solidFill>
                    <a:schemeClr val="bg1"/>
                  </a:solidFill>
                  <a:latin typeface="+mj-ea"/>
                  <a:ea typeface="+mj-ea"/>
                </a:rPr>
                <a:t>2024</a:t>
              </a:r>
              <a:r>
                <a:rPr lang="zh-CN" altLang="en-US" sz="1600">
                  <a:solidFill>
                    <a:schemeClr val="bg1"/>
                  </a:solidFill>
                  <a:latin typeface="+mj-ea"/>
                  <a:ea typeface="+mj-ea"/>
                </a:rPr>
                <a:t>年</a:t>
              </a:r>
              <a:endParaRPr lang="zh-CN" altLang="en-US" sz="1600">
                <a:solidFill>
                  <a:schemeClr val="bg1"/>
                </a:solidFill>
                <a:latin typeface="+mj-ea"/>
                <a:ea typeface="+mj-ea"/>
              </a:endParaRPr>
            </a:p>
          </p:txBody>
        </p:sp>
        <p:sp>
          <p:nvSpPr>
            <p:cNvPr id="51" name="Oval 37"/>
            <p:cNvSpPr/>
            <p:nvPr/>
          </p:nvSpPr>
          <p:spPr>
            <a:xfrm>
              <a:off x="3595396" y="5256921"/>
              <a:ext cx="259080" cy="194797"/>
            </a:xfrm>
            <a:custGeom>
              <a:gdLst>
                <a:gd name="connsiteX0" fmla="*/ 328450 w 627453"/>
                <a:gd name="connsiteY0" fmla="*/ 419130 h 471770"/>
                <a:gd name="connsiteX1" fmla="*/ 330291 w 627453"/>
                <a:gd name="connsiteY1" fmla="*/ 420603 h 471770"/>
                <a:gd name="connsiteX2" fmla="*/ 331395 w 627453"/>
                <a:gd name="connsiteY2" fmla="*/ 429805 h 471770"/>
                <a:gd name="connsiteX3" fmla="*/ 329923 w 627453"/>
                <a:gd name="connsiteY3" fmla="*/ 431646 h 471770"/>
                <a:gd name="connsiteX4" fmla="*/ 328082 w 627453"/>
                <a:gd name="connsiteY4" fmla="*/ 430173 h 471770"/>
                <a:gd name="connsiteX5" fmla="*/ 326978 w 627453"/>
                <a:gd name="connsiteY5" fmla="*/ 420971 h 471770"/>
                <a:gd name="connsiteX6" fmla="*/ 328450 w 627453"/>
                <a:gd name="connsiteY6" fmla="*/ 419130 h 471770"/>
                <a:gd name="connsiteX7" fmla="*/ 299002 w 627453"/>
                <a:gd name="connsiteY7" fmla="*/ 418762 h 471770"/>
                <a:gd name="connsiteX8" fmla="*/ 300474 w 627453"/>
                <a:gd name="connsiteY8" fmla="*/ 420602 h 471770"/>
                <a:gd name="connsiteX9" fmla="*/ 299370 w 627453"/>
                <a:gd name="connsiteY9" fmla="*/ 429805 h 471770"/>
                <a:gd name="connsiteX10" fmla="*/ 297898 w 627453"/>
                <a:gd name="connsiteY10" fmla="*/ 431646 h 471770"/>
                <a:gd name="connsiteX11" fmla="*/ 296057 w 627453"/>
                <a:gd name="connsiteY11" fmla="*/ 429437 h 471770"/>
                <a:gd name="connsiteX12" fmla="*/ 297161 w 627453"/>
                <a:gd name="connsiteY12" fmla="*/ 420234 h 471770"/>
                <a:gd name="connsiteX13" fmla="*/ 299002 w 627453"/>
                <a:gd name="connsiteY13" fmla="*/ 418762 h 471770"/>
                <a:gd name="connsiteX14" fmla="*/ 343544 w 627453"/>
                <a:gd name="connsiteY14" fmla="*/ 416553 h 471770"/>
                <a:gd name="connsiteX15" fmla="*/ 345753 w 627453"/>
                <a:gd name="connsiteY15" fmla="*/ 418025 h 471770"/>
                <a:gd name="connsiteX16" fmla="*/ 347594 w 627453"/>
                <a:gd name="connsiteY16" fmla="*/ 426860 h 471770"/>
                <a:gd name="connsiteX17" fmla="*/ 346121 w 627453"/>
                <a:gd name="connsiteY17" fmla="*/ 429069 h 471770"/>
                <a:gd name="connsiteX18" fmla="*/ 345753 w 627453"/>
                <a:gd name="connsiteY18" fmla="*/ 429069 h 471770"/>
                <a:gd name="connsiteX19" fmla="*/ 343912 w 627453"/>
                <a:gd name="connsiteY19" fmla="*/ 427596 h 471770"/>
                <a:gd name="connsiteX20" fmla="*/ 342072 w 627453"/>
                <a:gd name="connsiteY20" fmla="*/ 418762 h 471770"/>
                <a:gd name="connsiteX21" fmla="*/ 343544 w 627453"/>
                <a:gd name="connsiteY21" fmla="*/ 416553 h 471770"/>
                <a:gd name="connsiteX22" fmla="*/ 284645 w 627453"/>
                <a:gd name="connsiteY22" fmla="*/ 416553 h 471770"/>
                <a:gd name="connsiteX23" fmla="*/ 286118 w 627453"/>
                <a:gd name="connsiteY23" fmla="*/ 418762 h 471770"/>
                <a:gd name="connsiteX24" fmla="*/ 284277 w 627453"/>
                <a:gd name="connsiteY24" fmla="*/ 427596 h 471770"/>
                <a:gd name="connsiteX25" fmla="*/ 282437 w 627453"/>
                <a:gd name="connsiteY25" fmla="*/ 429069 h 471770"/>
                <a:gd name="connsiteX26" fmla="*/ 282069 w 627453"/>
                <a:gd name="connsiteY26" fmla="*/ 429069 h 471770"/>
                <a:gd name="connsiteX27" fmla="*/ 280596 w 627453"/>
                <a:gd name="connsiteY27" fmla="*/ 426860 h 471770"/>
                <a:gd name="connsiteX28" fmla="*/ 282437 w 627453"/>
                <a:gd name="connsiteY28" fmla="*/ 418026 h 471770"/>
                <a:gd name="connsiteX29" fmla="*/ 284645 w 627453"/>
                <a:gd name="connsiteY29" fmla="*/ 416553 h 471770"/>
                <a:gd name="connsiteX30" fmla="*/ 357164 w 627453"/>
                <a:gd name="connsiteY30" fmla="*/ 413240 h 471770"/>
                <a:gd name="connsiteX31" fmla="*/ 359373 w 627453"/>
                <a:gd name="connsiteY31" fmla="*/ 414344 h 471770"/>
                <a:gd name="connsiteX32" fmla="*/ 362318 w 627453"/>
                <a:gd name="connsiteY32" fmla="*/ 422811 h 471770"/>
                <a:gd name="connsiteX33" fmla="*/ 361214 w 627453"/>
                <a:gd name="connsiteY33" fmla="*/ 425020 h 471770"/>
                <a:gd name="connsiteX34" fmla="*/ 360845 w 627453"/>
                <a:gd name="connsiteY34" fmla="*/ 425020 h 471770"/>
                <a:gd name="connsiteX35" fmla="*/ 359005 w 627453"/>
                <a:gd name="connsiteY35" fmla="*/ 423915 h 471770"/>
                <a:gd name="connsiteX36" fmla="*/ 356060 w 627453"/>
                <a:gd name="connsiteY36" fmla="*/ 415449 h 471770"/>
                <a:gd name="connsiteX37" fmla="*/ 357164 w 627453"/>
                <a:gd name="connsiteY37" fmla="*/ 413240 h 471770"/>
                <a:gd name="connsiteX38" fmla="*/ 270289 w 627453"/>
                <a:gd name="connsiteY38" fmla="*/ 413240 h 471770"/>
                <a:gd name="connsiteX39" fmla="*/ 271393 w 627453"/>
                <a:gd name="connsiteY39" fmla="*/ 415449 h 471770"/>
                <a:gd name="connsiteX40" fmla="*/ 268448 w 627453"/>
                <a:gd name="connsiteY40" fmla="*/ 423915 h 471770"/>
                <a:gd name="connsiteX41" fmla="*/ 266976 w 627453"/>
                <a:gd name="connsiteY41" fmla="*/ 425020 h 471770"/>
                <a:gd name="connsiteX42" fmla="*/ 266239 w 627453"/>
                <a:gd name="connsiteY42" fmla="*/ 425020 h 471770"/>
                <a:gd name="connsiteX43" fmla="*/ 265135 w 627453"/>
                <a:gd name="connsiteY43" fmla="*/ 422811 h 471770"/>
                <a:gd name="connsiteX44" fmla="*/ 268080 w 627453"/>
                <a:gd name="connsiteY44" fmla="*/ 414344 h 471770"/>
                <a:gd name="connsiteX45" fmla="*/ 270289 w 627453"/>
                <a:gd name="connsiteY45" fmla="*/ 413240 h 471770"/>
                <a:gd name="connsiteX46" fmla="*/ 314094 w 627453"/>
                <a:gd name="connsiteY46" fmla="*/ 408822 h 471770"/>
                <a:gd name="connsiteX47" fmla="*/ 317775 w 627453"/>
                <a:gd name="connsiteY47" fmla="*/ 412503 h 471770"/>
                <a:gd name="connsiteX48" fmla="*/ 317775 w 627453"/>
                <a:gd name="connsiteY48" fmla="*/ 430541 h 471770"/>
                <a:gd name="connsiteX49" fmla="*/ 314094 w 627453"/>
                <a:gd name="connsiteY49" fmla="*/ 434222 h 471770"/>
                <a:gd name="connsiteX50" fmla="*/ 310413 w 627453"/>
                <a:gd name="connsiteY50" fmla="*/ 430541 h 471770"/>
                <a:gd name="connsiteX51" fmla="*/ 310413 w 627453"/>
                <a:gd name="connsiteY51" fmla="*/ 412503 h 471770"/>
                <a:gd name="connsiteX52" fmla="*/ 314094 w 627453"/>
                <a:gd name="connsiteY52" fmla="*/ 408822 h 471770"/>
                <a:gd name="connsiteX53" fmla="*/ 371520 w 627453"/>
                <a:gd name="connsiteY53" fmla="*/ 406982 h 471770"/>
                <a:gd name="connsiteX54" fmla="*/ 374097 w 627453"/>
                <a:gd name="connsiteY54" fmla="*/ 408087 h 471770"/>
                <a:gd name="connsiteX55" fmla="*/ 377778 w 627453"/>
                <a:gd name="connsiteY55" fmla="*/ 416553 h 471770"/>
                <a:gd name="connsiteX56" fmla="*/ 376674 w 627453"/>
                <a:gd name="connsiteY56" fmla="*/ 419130 h 471770"/>
                <a:gd name="connsiteX57" fmla="*/ 375938 w 627453"/>
                <a:gd name="connsiteY57" fmla="*/ 419130 h 471770"/>
                <a:gd name="connsiteX58" fmla="*/ 374097 w 627453"/>
                <a:gd name="connsiteY58" fmla="*/ 418025 h 471770"/>
                <a:gd name="connsiteX59" fmla="*/ 370416 w 627453"/>
                <a:gd name="connsiteY59" fmla="*/ 409559 h 471770"/>
                <a:gd name="connsiteX60" fmla="*/ 371520 w 627453"/>
                <a:gd name="connsiteY60" fmla="*/ 406982 h 471770"/>
                <a:gd name="connsiteX61" fmla="*/ 256668 w 627453"/>
                <a:gd name="connsiteY61" fmla="*/ 406982 h 471770"/>
                <a:gd name="connsiteX62" fmla="*/ 257772 w 627453"/>
                <a:gd name="connsiteY62" fmla="*/ 409559 h 471770"/>
                <a:gd name="connsiteX63" fmla="*/ 254091 w 627453"/>
                <a:gd name="connsiteY63" fmla="*/ 418025 h 471770"/>
                <a:gd name="connsiteX64" fmla="*/ 252251 w 627453"/>
                <a:gd name="connsiteY64" fmla="*/ 419130 h 471770"/>
                <a:gd name="connsiteX65" fmla="*/ 251514 w 627453"/>
                <a:gd name="connsiteY65" fmla="*/ 419130 h 471770"/>
                <a:gd name="connsiteX66" fmla="*/ 250410 w 627453"/>
                <a:gd name="connsiteY66" fmla="*/ 416553 h 471770"/>
                <a:gd name="connsiteX67" fmla="*/ 254091 w 627453"/>
                <a:gd name="connsiteY67" fmla="*/ 408087 h 471770"/>
                <a:gd name="connsiteX68" fmla="*/ 256668 w 627453"/>
                <a:gd name="connsiteY68" fmla="*/ 406982 h 471770"/>
                <a:gd name="connsiteX69" fmla="*/ 396552 w 627453"/>
                <a:gd name="connsiteY69" fmla="*/ 392625 h 471770"/>
                <a:gd name="connsiteX70" fmla="*/ 399129 w 627453"/>
                <a:gd name="connsiteY70" fmla="*/ 392994 h 471770"/>
                <a:gd name="connsiteX71" fmla="*/ 404651 w 627453"/>
                <a:gd name="connsiteY71" fmla="*/ 400356 h 471770"/>
                <a:gd name="connsiteX72" fmla="*/ 404283 w 627453"/>
                <a:gd name="connsiteY72" fmla="*/ 402933 h 471770"/>
                <a:gd name="connsiteX73" fmla="*/ 403179 w 627453"/>
                <a:gd name="connsiteY73" fmla="*/ 403301 h 471770"/>
                <a:gd name="connsiteX74" fmla="*/ 401706 w 627453"/>
                <a:gd name="connsiteY74" fmla="*/ 402565 h 471770"/>
                <a:gd name="connsiteX75" fmla="*/ 396184 w 627453"/>
                <a:gd name="connsiteY75" fmla="*/ 395202 h 471770"/>
                <a:gd name="connsiteX76" fmla="*/ 396552 w 627453"/>
                <a:gd name="connsiteY76" fmla="*/ 392625 h 471770"/>
                <a:gd name="connsiteX77" fmla="*/ 231269 w 627453"/>
                <a:gd name="connsiteY77" fmla="*/ 392625 h 471770"/>
                <a:gd name="connsiteX78" fmla="*/ 231637 w 627453"/>
                <a:gd name="connsiteY78" fmla="*/ 395202 h 471770"/>
                <a:gd name="connsiteX79" fmla="*/ 226115 w 627453"/>
                <a:gd name="connsiteY79" fmla="*/ 402565 h 471770"/>
                <a:gd name="connsiteX80" fmla="*/ 224643 w 627453"/>
                <a:gd name="connsiteY80" fmla="*/ 403301 h 471770"/>
                <a:gd name="connsiteX81" fmla="*/ 223538 w 627453"/>
                <a:gd name="connsiteY81" fmla="*/ 402933 h 471770"/>
                <a:gd name="connsiteX82" fmla="*/ 223170 w 627453"/>
                <a:gd name="connsiteY82" fmla="*/ 400356 h 471770"/>
                <a:gd name="connsiteX83" fmla="*/ 228692 w 627453"/>
                <a:gd name="connsiteY83" fmla="*/ 392994 h 471770"/>
                <a:gd name="connsiteX84" fmla="*/ 231269 w 627453"/>
                <a:gd name="connsiteY84" fmla="*/ 392625 h 471770"/>
                <a:gd name="connsiteX85" fmla="*/ 378883 w 627453"/>
                <a:gd name="connsiteY85" fmla="*/ 391153 h 471770"/>
                <a:gd name="connsiteX86" fmla="*/ 384037 w 627453"/>
                <a:gd name="connsiteY86" fmla="*/ 392625 h 471770"/>
                <a:gd name="connsiteX87" fmla="*/ 393240 w 627453"/>
                <a:gd name="connsiteY87" fmla="*/ 408454 h 471770"/>
                <a:gd name="connsiteX88" fmla="*/ 391767 w 627453"/>
                <a:gd name="connsiteY88" fmla="*/ 413608 h 471770"/>
                <a:gd name="connsiteX89" fmla="*/ 389927 w 627453"/>
                <a:gd name="connsiteY89" fmla="*/ 413976 h 471770"/>
                <a:gd name="connsiteX90" fmla="*/ 386614 w 627453"/>
                <a:gd name="connsiteY90" fmla="*/ 412135 h 471770"/>
                <a:gd name="connsiteX91" fmla="*/ 377411 w 627453"/>
                <a:gd name="connsiteY91" fmla="*/ 396306 h 471770"/>
                <a:gd name="connsiteX92" fmla="*/ 378883 w 627453"/>
                <a:gd name="connsiteY92" fmla="*/ 391153 h 471770"/>
                <a:gd name="connsiteX93" fmla="*/ 248938 w 627453"/>
                <a:gd name="connsiteY93" fmla="*/ 391153 h 471770"/>
                <a:gd name="connsiteX94" fmla="*/ 250411 w 627453"/>
                <a:gd name="connsiteY94" fmla="*/ 396306 h 471770"/>
                <a:gd name="connsiteX95" fmla="*/ 241208 w 627453"/>
                <a:gd name="connsiteY95" fmla="*/ 412135 h 471770"/>
                <a:gd name="connsiteX96" fmla="*/ 237895 w 627453"/>
                <a:gd name="connsiteY96" fmla="*/ 413976 h 471770"/>
                <a:gd name="connsiteX97" fmla="*/ 236054 w 627453"/>
                <a:gd name="connsiteY97" fmla="*/ 413608 h 471770"/>
                <a:gd name="connsiteX98" fmla="*/ 234581 w 627453"/>
                <a:gd name="connsiteY98" fmla="*/ 408454 h 471770"/>
                <a:gd name="connsiteX99" fmla="*/ 243784 w 627453"/>
                <a:gd name="connsiteY99" fmla="*/ 392625 h 471770"/>
                <a:gd name="connsiteX100" fmla="*/ 248938 w 627453"/>
                <a:gd name="connsiteY100" fmla="*/ 391153 h 471770"/>
                <a:gd name="connsiteX101" fmla="*/ 217648 w 627453"/>
                <a:gd name="connsiteY101" fmla="*/ 383790 h 471770"/>
                <a:gd name="connsiteX102" fmla="*/ 220225 w 627453"/>
                <a:gd name="connsiteY102" fmla="*/ 383790 h 471770"/>
                <a:gd name="connsiteX103" fmla="*/ 220225 w 627453"/>
                <a:gd name="connsiteY103" fmla="*/ 386367 h 471770"/>
                <a:gd name="connsiteX104" fmla="*/ 213967 w 627453"/>
                <a:gd name="connsiteY104" fmla="*/ 392993 h 471770"/>
                <a:gd name="connsiteX105" fmla="*/ 212495 w 627453"/>
                <a:gd name="connsiteY105" fmla="*/ 393361 h 471770"/>
                <a:gd name="connsiteX106" fmla="*/ 211390 w 627453"/>
                <a:gd name="connsiteY106" fmla="*/ 392993 h 471770"/>
                <a:gd name="connsiteX107" fmla="*/ 211390 w 627453"/>
                <a:gd name="connsiteY107" fmla="*/ 390416 h 471770"/>
                <a:gd name="connsiteX108" fmla="*/ 407964 w 627453"/>
                <a:gd name="connsiteY108" fmla="*/ 383422 h 471770"/>
                <a:gd name="connsiteX109" fmla="*/ 410541 w 627453"/>
                <a:gd name="connsiteY109" fmla="*/ 383422 h 471770"/>
                <a:gd name="connsiteX110" fmla="*/ 416799 w 627453"/>
                <a:gd name="connsiteY110" fmla="*/ 390048 h 471770"/>
                <a:gd name="connsiteX111" fmla="*/ 416799 w 627453"/>
                <a:gd name="connsiteY111" fmla="*/ 392625 h 471770"/>
                <a:gd name="connsiteX112" fmla="*/ 415695 w 627453"/>
                <a:gd name="connsiteY112" fmla="*/ 393361 h 471770"/>
                <a:gd name="connsiteX113" fmla="*/ 414222 w 627453"/>
                <a:gd name="connsiteY113" fmla="*/ 392625 h 471770"/>
                <a:gd name="connsiteX114" fmla="*/ 407964 w 627453"/>
                <a:gd name="connsiteY114" fmla="*/ 385999 h 471770"/>
                <a:gd name="connsiteX115" fmla="*/ 407964 w 627453"/>
                <a:gd name="connsiteY115" fmla="*/ 383422 h 471770"/>
                <a:gd name="connsiteX116" fmla="*/ 419007 w 627453"/>
                <a:gd name="connsiteY116" fmla="*/ 372747 h 471770"/>
                <a:gd name="connsiteX117" fmla="*/ 421584 w 627453"/>
                <a:gd name="connsiteY117" fmla="*/ 372747 h 471770"/>
                <a:gd name="connsiteX118" fmla="*/ 428210 w 627453"/>
                <a:gd name="connsiteY118" fmla="*/ 379005 h 471770"/>
                <a:gd name="connsiteX119" fmla="*/ 428210 w 627453"/>
                <a:gd name="connsiteY119" fmla="*/ 381582 h 471770"/>
                <a:gd name="connsiteX120" fmla="*/ 426738 w 627453"/>
                <a:gd name="connsiteY120" fmla="*/ 381950 h 471770"/>
                <a:gd name="connsiteX121" fmla="*/ 425633 w 627453"/>
                <a:gd name="connsiteY121" fmla="*/ 381582 h 471770"/>
                <a:gd name="connsiteX122" fmla="*/ 419007 w 627453"/>
                <a:gd name="connsiteY122" fmla="*/ 375324 h 471770"/>
                <a:gd name="connsiteX123" fmla="*/ 419007 w 627453"/>
                <a:gd name="connsiteY123" fmla="*/ 372747 h 471770"/>
                <a:gd name="connsiteX124" fmla="*/ 206236 w 627453"/>
                <a:gd name="connsiteY124" fmla="*/ 372379 h 471770"/>
                <a:gd name="connsiteX125" fmla="*/ 208813 w 627453"/>
                <a:gd name="connsiteY125" fmla="*/ 372379 h 471770"/>
                <a:gd name="connsiteX126" fmla="*/ 208813 w 627453"/>
                <a:gd name="connsiteY126" fmla="*/ 374956 h 471770"/>
                <a:gd name="connsiteX127" fmla="*/ 202187 w 627453"/>
                <a:gd name="connsiteY127" fmla="*/ 381214 h 471770"/>
                <a:gd name="connsiteX128" fmla="*/ 201083 w 627453"/>
                <a:gd name="connsiteY128" fmla="*/ 381950 h 471770"/>
                <a:gd name="connsiteX129" fmla="*/ 199610 w 627453"/>
                <a:gd name="connsiteY129" fmla="*/ 381214 h 471770"/>
                <a:gd name="connsiteX130" fmla="*/ 199610 w 627453"/>
                <a:gd name="connsiteY130" fmla="*/ 378637 h 471770"/>
                <a:gd name="connsiteX131" fmla="*/ 430787 w 627453"/>
                <a:gd name="connsiteY131" fmla="*/ 360967 h 471770"/>
                <a:gd name="connsiteX132" fmla="*/ 438149 w 627453"/>
                <a:gd name="connsiteY132" fmla="*/ 366489 h 471770"/>
                <a:gd name="connsiteX133" fmla="*/ 438518 w 627453"/>
                <a:gd name="connsiteY133" fmla="*/ 369066 h 471770"/>
                <a:gd name="connsiteX134" fmla="*/ 437045 w 627453"/>
                <a:gd name="connsiteY134" fmla="*/ 369802 h 471770"/>
                <a:gd name="connsiteX135" fmla="*/ 435941 w 627453"/>
                <a:gd name="connsiteY135" fmla="*/ 369434 h 471770"/>
                <a:gd name="connsiteX136" fmla="*/ 428578 w 627453"/>
                <a:gd name="connsiteY136" fmla="*/ 363912 h 471770"/>
                <a:gd name="connsiteX137" fmla="*/ 428210 w 627453"/>
                <a:gd name="connsiteY137" fmla="*/ 361335 h 471770"/>
                <a:gd name="connsiteX138" fmla="*/ 430787 w 627453"/>
                <a:gd name="connsiteY138" fmla="*/ 360967 h 471770"/>
                <a:gd name="connsiteX139" fmla="*/ 197402 w 627453"/>
                <a:gd name="connsiteY139" fmla="*/ 360967 h 471770"/>
                <a:gd name="connsiteX140" fmla="*/ 199979 w 627453"/>
                <a:gd name="connsiteY140" fmla="*/ 361335 h 471770"/>
                <a:gd name="connsiteX141" fmla="*/ 199610 w 627453"/>
                <a:gd name="connsiteY141" fmla="*/ 363912 h 471770"/>
                <a:gd name="connsiteX142" fmla="*/ 192248 w 627453"/>
                <a:gd name="connsiteY142" fmla="*/ 369434 h 471770"/>
                <a:gd name="connsiteX143" fmla="*/ 191144 w 627453"/>
                <a:gd name="connsiteY143" fmla="*/ 369802 h 471770"/>
                <a:gd name="connsiteX144" fmla="*/ 189671 w 627453"/>
                <a:gd name="connsiteY144" fmla="*/ 369066 h 471770"/>
                <a:gd name="connsiteX145" fmla="*/ 190039 w 627453"/>
                <a:gd name="connsiteY145" fmla="*/ 366489 h 471770"/>
                <a:gd name="connsiteX146" fmla="*/ 196297 w 627453"/>
                <a:gd name="connsiteY146" fmla="*/ 342194 h 471770"/>
                <a:gd name="connsiteX147" fmla="*/ 201451 w 627453"/>
                <a:gd name="connsiteY147" fmla="*/ 343666 h 471770"/>
                <a:gd name="connsiteX148" fmla="*/ 199978 w 627453"/>
                <a:gd name="connsiteY148" fmla="*/ 348820 h 471770"/>
                <a:gd name="connsiteX149" fmla="*/ 184150 w 627453"/>
                <a:gd name="connsiteY149" fmla="*/ 358023 h 471770"/>
                <a:gd name="connsiteX150" fmla="*/ 182309 w 627453"/>
                <a:gd name="connsiteY150" fmla="*/ 358391 h 471770"/>
                <a:gd name="connsiteX151" fmla="*/ 178996 w 627453"/>
                <a:gd name="connsiteY151" fmla="*/ 356551 h 471770"/>
                <a:gd name="connsiteX152" fmla="*/ 180468 w 627453"/>
                <a:gd name="connsiteY152" fmla="*/ 351397 h 471770"/>
                <a:gd name="connsiteX153" fmla="*/ 431523 w 627453"/>
                <a:gd name="connsiteY153" fmla="*/ 342193 h 471770"/>
                <a:gd name="connsiteX154" fmla="*/ 447352 w 627453"/>
                <a:gd name="connsiteY154" fmla="*/ 351396 h 471770"/>
                <a:gd name="connsiteX155" fmla="*/ 448825 w 627453"/>
                <a:gd name="connsiteY155" fmla="*/ 356550 h 471770"/>
                <a:gd name="connsiteX156" fmla="*/ 445512 w 627453"/>
                <a:gd name="connsiteY156" fmla="*/ 358391 h 471770"/>
                <a:gd name="connsiteX157" fmla="*/ 443671 w 627453"/>
                <a:gd name="connsiteY157" fmla="*/ 358023 h 471770"/>
                <a:gd name="connsiteX158" fmla="*/ 427842 w 627453"/>
                <a:gd name="connsiteY158" fmla="*/ 348820 h 471770"/>
                <a:gd name="connsiteX159" fmla="*/ 426369 w 627453"/>
                <a:gd name="connsiteY159" fmla="*/ 343666 h 471770"/>
                <a:gd name="connsiteX160" fmla="*/ 431523 w 627453"/>
                <a:gd name="connsiteY160" fmla="*/ 342193 h 471770"/>
                <a:gd name="connsiteX161" fmla="*/ 445144 w 627453"/>
                <a:gd name="connsiteY161" fmla="*/ 334831 h 471770"/>
                <a:gd name="connsiteX162" fmla="*/ 453610 w 627453"/>
                <a:gd name="connsiteY162" fmla="*/ 338512 h 471770"/>
                <a:gd name="connsiteX163" fmla="*/ 454715 w 627453"/>
                <a:gd name="connsiteY163" fmla="*/ 341089 h 471770"/>
                <a:gd name="connsiteX164" fmla="*/ 452874 w 627453"/>
                <a:gd name="connsiteY164" fmla="*/ 342193 h 471770"/>
                <a:gd name="connsiteX165" fmla="*/ 452138 w 627453"/>
                <a:gd name="connsiteY165" fmla="*/ 342193 h 471770"/>
                <a:gd name="connsiteX166" fmla="*/ 443671 w 627453"/>
                <a:gd name="connsiteY166" fmla="*/ 338512 h 471770"/>
                <a:gd name="connsiteX167" fmla="*/ 442567 w 627453"/>
                <a:gd name="connsiteY167" fmla="*/ 335936 h 471770"/>
                <a:gd name="connsiteX168" fmla="*/ 445144 w 627453"/>
                <a:gd name="connsiteY168" fmla="*/ 334831 h 471770"/>
                <a:gd name="connsiteX169" fmla="*/ 183045 w 627453"/>
                <a:gd name="connsiteY169" fmla="*/ 334831 h 471770"/>
                <a:gd name="connsiteX170" fmla="*/ 185622 w 627453"/>
                <a:gd name="connsiteY170" fmla="*/ 335936 h 471770"/>
                <a:gd name="connsiteX171" fmla="*/ 184518 w 627453"/>
                <a:gd name="connsiteY171" fmla="*/ 338512 h 471770"/>
                <a:gd name="connsiteX172" fmla="*/ 176051 w 627453"/>
                <a:gd name="connsiteY172" fmla="*/ 342193 h 471770"/>
                <a:gd name="connsiteX173" fmla="*/ 175315 w 627453"/>
                <a:gd name="connsiteY173" fmla="*/ 342193 h 471770"/>
                <a:gd name="connsiteX174" fmla="*/ 173474 w 627453"/>
                <a:gd name="connsiteY174" fmla="*/ 341089 h 471770"/>
                <a:gd name="connsiteX175" fmla="*/ 174578 w 627453"/>
                <a:gd name="connsiteY175" fmla="*/ 338512 h 471770"/>
                <a:gd name="connsiteX176" fmla="*/ 450298 w 627453"/>
                <a:gd name="connsiteY176" fmla="*/ 321211 h 471770"/>
                <a:gd name="connsiteX177" fmla="*/ 458764 w 627453"/>
                <a:gd name="connsiteY177" fmla="*/ 324156 h 471770"/>
                <a:gd name="connsiteX178" fmla="*/ 459869 w 627453"/>
                <a:gd name="connsiteY178" fmla="*/ 326364 h 471770"/>
                <a:gd name="connsiteX179" fmla="*/ 458396 w 627453"/>
                <a:gd name="connsiteY179" fmla="*/ 327469 h 471770"/>
                <a:gd name="connsiteX180" fmla="*/ 457660 w 627453"/>
                <a:gd name="connsiteY180" fmla="*/ 327469 h 471770"/>
                <a:gd name="connsiteX181" fmla="*/ 449193 w 627453"/>
                <a:gd name="connsiteY181" fmla="*/ 324524 h 471770"/>
                <a:gd name="connsiteX182" fmla="*/ 448089 w 627453"/>
                <a:gd name="connsiteY182" fmla="*/ 322315 h 471770"/>
                <a:gd name="connsiteX183" fmla="*/ 450298 w 627453"/>
                <a:gd name="connsiteY183" fmla="*/ 321211 h 471770"/>
                <a:gd name="connsiteX184" fmla="*/ 177155 w 627453"/>
                <a:gd name="connsiteY184" fmla="*/ 321211 h 471770"/>
                <a:gd name="connsiteX185" fmla="*/ 179364 w 627453"/>
                <a:gd name="connsiteY185" fmla="*/ 322315 h 471770"/>
                <a:gd name="connsiteX186" fmla="*/ 178259 w 627453"/>
                <a:gd name="connsiteY186" fmla="*/ 324524 h 471770"/>
                <a:gd name="connsiteX187" fmla="*/ 169793 w 627453"/>
                <a:gd name="connsiteY187" fmla="*/ 327469 h 471770"/>
                <a:gd name="connsiteX188" fmla="*/ 169425 w 627453"/>
                <a:gd name="connsiteY188" fmla="*/ 327469 h 471770"/>
                <a:gd name="connsiteX189" fmla="*/ 167584 w 627453"/>
                <a:gd name="connsiteY189" fmla="*/ 326364 h 471770"/>
                <a:gd name="connsiteX190" fmla="*/ 168688 w 627453"/>
                <a:gd name="connsiteY190" fmla="*/ 324156 h 471770"/>
                <a:gd name="connsiteX191" fmla="*/ 173842 w 627453"/>
                <a:gd name="connsiteY191" fmla="*/ 306487 h 471770"/>
                <a:gd name="connsiteX192" fmla="*/ 176051 w 627453"/>
                <a:gd name="connsiteY192" fmla="*/ 307959 h 471770"/>
                <a:gd name="connsiteX193" fmla="*/ 174578 w 627453"/>
                <a:gd name="connsiteY193" fmla="*/ 310168 h 471770"/>
                <a:gd name="connsiteX194" fmla="*/ 165743 w 627453"/>
                <a:gd name="connsiteY194" fmla="*/ 312009 h 471770"/>
                <a:gd name="connsiteX195" fmla="*/ 165375 w 627453"/>
                <a:gd name="connsiteY195" fmla="*/ 312009 h 471770"/>
                <a:gd name="connsiteX196" fmla="*/ 163535 w 627453"/>
                <a:gd name="connsiteY196" fmla="*/ 310536 h 471770"/>
                <a:gd name="connsiteX197" fmla="*/ 165007 w 627453"/>
                <a:gd name="connsiteY197" fmla="*/ 308327 h 471770"/>
                <a:gd name="connsiteX198" fmla="*/ 453979 w 627453"/>
                <a:gd name="connsiteY198" fmla="*/ 306486 h 471770"/>
                <a:gd name="connsiteX199" fmla="*/ 462813 w 627453"/>
                <a:gd name="connsiteY199" fmla="*/ 308327 h 471770"/>
                <a:gd name="connsiteX200" fmla="*/ 464286 w 627453"/>
                <a:gd name="connsiteY200" fmla="*/ 310535 h 471770"/>
                <a:gd name="connsiteX201" fmla="*/ 462445 w 627453"/>
                <a:gd name="connsiteY201" fmla="*/ 312008 h 471770"/>
                <a:gd name="connsiteX202" fmla="*/ 462077 w 627453"/>
                <a:gd name="connsiteY202" fmla="*/ 312008 h 471770"/>
                <a:gd name="connsiteX203" fmla="*/ 453243 w 627453"/>
                <a:gd name="connsiteY203" fmla="*/ 310167 h 471770"/>
                <a:gd name="connsiteX204" fmla="*/ 451770 w 627453"/>
                <a:gd name="connsiteY204" fmla="*/ 307958 h 471770"/>
                <a:gd name="connsiteX205" fmla="*/ 453979 w 627453"/>
                <a:gd name="connsiteY205" fmla="*/ 306486 h 471770"/>
                <a:gd name="connsiteX206" fmla="*/ 456187 w 627453"/>
                <a:gd name="connsiteY206" fmla="*/ 291762 h 471770"/>
                <a:gd name="connsiteX207" fmla="*/ 465390 w 627453"/>
                <a:gd name="connsiteY207" fmla="*/ 292866 h 471770"/>
                <a:gd name="connsiteX208" fmla="*/ 466863 w 627453"/>
                <a:gd name="connsiteY208" fmla="*/ 294707 h 471770"/>
                <a:gd name="connsiteX209" fmla="*/ 465022 w 627453"/>
                <a:gd name="connsiteY209" fmla="*/ 296179 h 471770"/>
                <a:gd name="connsiteX210" fmla="*/ 455819 w 627453"/>
                <a:gd name="connsiteY210" fmla="*/ 295075 h 471770"/>
                <a:gd name="connsiteX211" fmla="*/ 454347 w 627453"/>
                <a:gd name="connsiteY211" fmla="*/ 293234 h 471770"/>
                <a:gd name="connsiteX212" fmla="*/ 456187 w 627453"/>
                <a:gd name="connsiteY212" fmla="*/ 291762 h 471770"/>
                <a:gd name="connsiteX213" fmla="*/ 171633 w 627453"/>
                <a:gd name="connsiteY213" fmla="*/ 291762 h 471770"/>
                <a:gd name="connsiteX214" fmla="*/ 173474 w 627453"/>
                <a:gd name="connsiteY214" fmla="*/ 293234 h 471770"/>
                <a:gd name="connsiteX215" fmla="*/ 172001 w 627453"/>
                <a:gd name="connsiteY215" fmla="*/ 295075 h 471770"/>
                <a:gd name="connsiteX216" fmla="*/ 162799 w 627453"/>
                <a:gd name="connsiteY216" fmla="*/ 296179 h 471770"/>
                <a:gd name="connsiteX217" fmla="*/ 160958 w 627453"/>
                <a:gd name="connsiteY217" fmla="*/ 294707 h 471770"/>
                <a:gd name="connsiteX218" fmla="*/ 162431 w 627453"/>
                <a:gd name="connsiteY218" fmla="*/ 292866 h 471770"/>
                <a:gd name="connsiteX219" fmla="*/ 447720 w 627453"/>
                <a:gd name="connsiteY219" fmla="*/ 274828 h 471770"/>
                <a:gd name="connsiteX220" fmla="*/ 465758 w 627453"/>
                <a:gd name="connsiteY220" fmla="*/ 274828 h 471770"/>
                <a:gd name="connsiteX221" fmla="*/ 469439 w 627453"/>
                <a:gd name="connsiteY221" fmla="*/ 278509 h 471770"/>
                <a:gd name="connsiteX222" fmla="*/ 465758 w 627453"/>
                <a:gd name="connsiteY222" fmla="*/ 282190 h 471770"/>
                <a:gd name="connsiteX223" fmla="*/ 447720 w 627453"/>
                <a:gd name="connsiteY223" fmla="*/ 282190 h 471770"/>
                <a:gd name="connsiteX224" fmla="*/ 444039 w 627453"/>
                <a:gd name="connsiteY224" fmla="*/ 278509 h 471770"/>
                <a:gd name="connsiteX225" fmla="*/ 447720 w 627453"/>
                <a:gd name="connsiteY225" fmla="*/ 274828 h 471770"/>
                <a:gd name="connsiteX226" fmla="*/ 162062 w 627453"/>
                <a:gd name="connsiteY226" fmla="*/ 274828 h 471770"/>
                <a:gd name="connsiteX227" fmla="*/ 180100 w 627453"/>
                <a:gd name="connsiteY227" fmla="*/ 274828 h 471770"/>
                <a:gd name="connsiteX228" fmla="*/ 183781 w 627453"/>
                <a:gd name="connsiteY228" fmla="*/ 278509 h 471770"/>
                <a:gd name="connsiteX229" fmla="*/ 180100 w 627453"/>
                <a:gd name="connsiteY229" fmla="*/ 282190 h 471770"/>
                <a:gd name="connsiteX230" fmla="*/ 162062 w 627453"/>
                <a:gd name="connsiteY230" fmla="*/ 282190 h 471770"/>
                <a:gd name="connsiteX231" fmla="*/ 158381 w 627453"/>
                <a:gd name="connsiteY231" fmla="*/ 278509 h 471770"/>
                <a:gd name="connsiteX232" fmla="*/ 162062 w 627453"/>
                <a:gd name="connsiteY232" fmla="*/ 274828 h 471770"/>
                <a:gd name="connsiteX233" fmla="*/ 464653 w 627453"/>
                <a:gd name="connsiteY233" fmla="*/ 261208 h 471770"/>
                <a:gd name="connsiteX234" fmla="*/ 466494 w 627453"/>
                <a:gd name="connsiteY234" fmla="*/ 262681 h 471770"/>
                <a:gd name="connsiteX235" fmla="*/ 465021 w 627453"/>
                <a:gd name="connsiteY235" fmla="*/ 264521 h 471770"/>
                <a:gd name="connsiteX236" fmla="*/ 455819 w 627453"/>
                <a:gd name="connsiteY236" fmla="*/ 265625 h 471770"/>
                <a:gd name="connsiteX237" fmla="*/ 453978 w 627453"/>
                <a:gd name="connsiteY237" fmla="*/ 264153 h 471770"/>
                <a:gd name="connsiteX238" fmla="*/ 455450 w 627453"/>
                <a:gd name="connsiteY238" fmla="*/ 262313 h 471770"/>
                <a:gd name="connsiteX239" fmla="*/ 163167 w 627453"/>
                <a:gd name="connsiteY239" fmla="*/ 261208 h 471770"/>
                <a:gd name="connsiteX240" fmla="*/ 172370 w 627453"/>
                <a:gd name="connsiteY240" fmla="*/ 262312 h 471770"/>
                <a:gd name="connsiteX241" fmla="*/ 173843 w 627453"/>
                <a:gd name="connsiteY241" fmla="*/ 264153 h 471770"/>
                <a:gd name="connsiteX242" fmla="*/ 172002 w 627453"/>
                <a:gd name="connsiteY242" fmla="*/ 265625 h 471770"/>
                <a:gd name="connsiteX243" fmla="*/ 162799 w 627453"/>
                <a:gd name="connsiteY243" fmla="*/ 264521 h 471770"/>
                <a:gd name="connsiteX244" fmla="*/ 161327 w 627453"/>
                <a:gd name="connsiteY244" fmla="*/ 262680 h 471770"/>
                <a:gd name="connsiteX245" fmla="*/ 163167 w 627453"/>
                <a:gd name="connsiteY245" fmla="*/ 261208 h 471770"/>
                <a:gd name="connsiteX246" fmla="*/ 462077 w 627453"/>
                <a:gd name="connsiteY246" fmla="*/ 245379 h 471770"/>
                <a:gd name="connsiteX247" fmla="*/ 464286 w 627453"/>
                <a:gd name="connsiteY247" fmla="*/ 246851 h 471770"/>
                <a:gd name="connsiteX248" fmla="*/ 462813 w 627453"/>
                <a:gd name="connsiteY248" fmla="*/ 249060 h 471770"/>
                <a:gd name="connsiteX249" fmla="*/ 453978 w 627453"/>
                <a:gd name="connsiteY249" fmla="*/ 250900 h 471770"/>
                <a:gd name="connsiteX250" fmla="*/ 453610 w 627453"/>
                <a:gd name="connsiteY250" fmla="*/ 250900 h 471770"/>
                <a:gd name="connsiteX251" fmla="*/ 451770 w 627453"/>
                <a:gd name="connsiteY251" fmla="*/ 249428 h 471770"/>
                <a:gd name="connsiteX252" fmla="*/ 453242 w 627453"/>
                <a:gd name="connsiteY252" fmla="*/ 247219 h 471770"/>
                <a:gd name="connsiteX253" fmla="*/ 165744 w 627453"/>
                <a:gd name="connsiteY253" fmla="*/ 245379 h 471770"/>
                <a:gd name="connsiteX254" fmla="*/ 174578 w 627453"/>
                <a:gd name="connsiteY254" fmla="*/ 247220 h 471770"/>
                <a:gd name="connsiteX255" fmla="*/ 176051 w 627453"/>
                <a:gd name="connsiteY255" fmla="*/ 249429 h 471770"/>
                <a:gd name="connsiteX256" fmla="*/ 174210 w 627453"/>
                <a:gd name="connsiteY256" fmla="*/ 250901 h 471770"/>
                <a:gd name="connsiteX257" fmla="*/ 173842 w 627453"/>
                <a:gd name="connsiteY257" fmla="*/ 250901 h 471770"/>
                <a:gd name="connsiteX258" fmla="*/ 165007 w 627453"/>
                <a:gd name="connsiteY258" fmla="*/ 249060 h 471770"/>
                <a:gd name="connsiteX259" fmla="*/ 163535 w 627453"/>
                <a:gd name="connsiteY259" fmla="*/ 246852 h 471770"/>
                <a:gd name="connsiteX260" fmla="*/ 165744 w 627453"/>
                <a:gd name="connsiteY260" fmla="*/ 245379 h 471770"/>
                <a:gd name="connsiteX261" fmla="*/ 457660 w 627453"/>
                <a:gd name="connsiteY261" fmla="*/ 229918 h 471770"/>
                <a:gd name="connsiteX262" fmla="*/ 459869 w 627453"/>
                <a:gd name="connsiteY262" fmla="*/ 231022 h 471770"/>
                <a:gd name="connsiteX263" fmla="*/ 458764 w 627453"/>
                <a:gd name="connsiteY263" fmla="*/ 233231 h 471770"/>
                <a:gd name="connsiteX264" fmla="*/ 450298 w 627453"/>
                <a:gd name="connsiteY264" fmla="*/ 236176 h 471770"/>
                <a:gd name="connsiteX265" fmla="*/ 449929 w 627453"/>
                <a:gd name="connsiteY265" fmla="*/ 236176 h 471770"/>
                <a:gd name="connsiteX266" fmla="*/ 448089 w 627453"/>
                <a:gd name="connsiteY266" fmla="*/ 235072 h 471770"/>
                <a:gd name="connsiteX267" fmla="*/ 449193 w 627453"/>
                <a:gd name="connsiteY267" fmla="*/ 232863 h 471770"/>
                <a:gd name="connsiteX268" fmla="*/ 170161 w 627453"/>
                <a:gd name="connsiteY268" fmla="*/ 229918 h 471770"/>
                <a:gd name="connsiteX269" fmla="*/ 178627 w 627453"/>
                <a:gd name="connsiteY269" fmla="*/ 232863 h 471770"/>
                <a:gd name="connsiteX270" fmla="*/ 179732 w 627453"/>
                <a:gd name="connsiteY270" fmla="*/ 235072 h 471770"/>
                <a:gd name="connsiteX271" fmla="*/ 178259 w 627453"/>
                <a:gd name="connsiteY271" fmla="*/ 236176 h 471770"/>
                <a:gd name="connsiteX272" fmla="*/ 177523 w 627453"/>
                <a:gd name="connsiteY272" fmla="*/ 236176 h 471770"/>
                <a:gd name="connsiteX273" fmla="*/ 169056 w 627453"/>
                <a:gd name="connsiteY273" fmla="*/ 233231 h 471770"/>
                <a:gd name="connsiteX274" fmla="*/ 167952 w 627453"/>
                <a:gd name="connsiteY274" fmla="*/ 231023 h 471770"/>
                <a:gd name="connsiteX275" fmla="*/ 170161 w 627453"/>
                <a:gd name="connsiteY275" fmla="*/ 229918 h 471770"/>
                <a:gd name="connsiteX276" fmla="*/ 452138 w 627453"/>
                <a:gd name="connsiteY276" fmla="*/ 215193 h 471770"/>
                <a:gd name="connsiteX277" fmla="*/ 454715 w 627453"/>
                <a:gd name="connsiteY277" fmla="*/ 216298 h 471770"/>
                <a:gd name="connsiteX278" fmla="*/ 453610 w 627453"/>
                <a:gd name="connsiteY278" fmla="*/ 218874 h 471770"/>
                <a:gd name="connsiteX279" fmla="*/ 445144 w 627453"/>
                <a:gd name="connsiteY279" fmla="*/ 222555 h 471770"/>
                <a:gd name="connsiteX280" fmla="*/ 444408 w 627453"/>
                <a:gd name="connsiteY280" fmla="*/ 222555 h 471770"/>
                <a:gd name="connsiteX281" fmla="*/ 442567 w 627453"/>
                <a:gd name="connsiteY281" fmla="*/ 221451 h 471770"/>
                <a:gd name="connsiteX282" fmla="*/ 443671 w 627453"/>
                <a:gd name="connsiteY282" fmla="*/ 218874 h 471770"/>
                <a:gd name="connsiteX283" fmla="*/ 175683 w 627453"/>
                <a:gd name="connsiteY283" fmla="*/ 215193 h 471770"/>
                <a:gd name="connsiteX284" fmla="*/ 184150 w 627453"/>
                <a:gd name="connsiteY284" fmla="*/ 218874 h 471770"/>
                <a:gd name="connsiteX285" fmla="*/ 185254 w 627453"/>
                <a:gd name="connsiteY285" fmla="*/ 221451 h 471770"/>
                <a:gd name="connsiteX286" fmla="*/ 183413 w 627453"/>
                <a:gd name="connsiteY286" fmla="*/ 222555 h 471770"/>
                <a:gd name="connsiteX287" fmla="*/ 182677 w 627453"/>
                <a:gd name="connsiteY287" fmla="*/ 222555 h 471770"/>
                <a:gd name="connsiteX288" fmla="*/ 174210 w 627453"/>
                <a:gd name="connsiteY288" fmla="*/ 218874 h 471770"/>
                <a:gd name="connsiteX289" fmla="*/ 173106 w 627453"/>
                <a:gd name="connsiteY289" fmla="*/ 216298 h 471770"/>
                <a:gd name="connsiteX290" fmla="*/ 175683 w 627453"/>
                <a:gd name="connsiteY290" fmla="*/ 215193 h 471770"/>
                <a:gd name="connsiteX291" fmla="*/ 520240 w 627453"/>
                <a:gd name="connsiteY291" fmla="*/ 209303 h 471770"/>
                <a:gd name="connsiteX292" fmla="*/ 527970 w 627453"/>
                <a:gd name="connsiteY292" fmla="*/ 209303 h 471770"/>
                <a:gd name="connsiteX293" fmla="*/ 559996 w 627453"/>
                <a:gd name="connsiteY293" fmla="*/ 286240 h 471770"/>
                <a:gd name="connsiteX294" fmla="*/ 527970 w 627453"/>
                <a:gd name="connsiteY294" fmla="*/ 363176 h 471770"/>
                <a:gd name="connsiteX295" fmla="*/ 524289 w 627453"/>
                <a:gd name="connsiteY295" fmla="*/ 364648 h 471770"/>
                <a:gd name="connsiteX296" fmla="*/ 520240 w 627453"/>
                <a:gd name="connsiteY296" fmla="*/ 363176 h 471770"/>
                <a:gd name="connsiteX297" fmla="*/ 520240 w 627453"/>
                <a:gd name="connsiteY297" fmla="*/ 355445 h 471770"/>
                <a:gd name="connsiteX298" fmla="*/ 548953 w 627453"/>
                <a:gd name="connsiteY298" fmla="*/ 286240 h 471770"/>
                <a:gd name="connsiteX299" fmla="*/ 520240 w 627453"/>
                <a:gd name="connsiteY299" fmla="*/ 217034 h 471770"/>
                <a:gd name="connsiteX300" fmla="*/ 520240 w 627453"/>
                <a:gd name="connsiteY300" fmla="*/ 209303 h 471770"/>
                <a:gd name="connsiteX301" fmla="*/ 99483 w 627453"/>
                <a:gd name="connsiteY301" fmla="*/ 209303 h 471770"/>
                <a:gd name="connsiteX302" fmla="*/ 107214 w 627453"/>
                <a:gd name="connsiteY302" fmla="*/ 209303 h 471770"/>
                <a:gd name="connsiteX303" fmla="*/ 107214 w 627453"/>
                <a:gd name="connsiteY303" fmla="*/ 217034 h 471770"/>
                <a:gd name="connsiteX304" fmla="*/ 78500 w 627453"/>
                <a:gd name="connsiteY304" fmla="*/ 286240 h 471770"/>
                <a:gd name="connsiteX305" fmla="*/ 107214 w 627453"/>
                <a:gd name="connsiteY305" fmla="*/ 355445 h 471770"/>
                <a:gd name="connsiteX306" fmla="*/ 107214 w 627453"/>
                <a:gd name="connsiteY306" fmla="*/ 363176 h 471770"/>
                <a:gd name="connsiteX307" fmla="*/ 103532 w 627453"/>
                <a:gd name="connsiteY307" fmla="*/ 364648 h 471770"/>
                <a:gd name="connsiteX308" fmla="*/ 99483 w 627453"/>
                <a:gd name="connsiteY308" fmla="*/ 363176 h 471770"/>
                <a:gd name="connsiteX309" fmla="*/ 67457 w 627453"/>
                <a:gd name="connsiteY309" fmla="*/ 286240 h 471770"/>
                <a:gd name="connsiteX310" fmla="*/ 99483 w 627453"/>
                <a:gd name="connsiteY310" fmla="*/ 209303 h 471770"/>
                <a:gd name="connsiteX311" fmla="*/ 443671 w 627453"/>
                <a:gd name="connsiteY311" fmla="*/ 199365 h 471770"/>
                <a:gd name="connsiteX312" fmla="*/ 448825 w 627453"/>
                <a:gd name="connsiteY312" fmla="*/ 200837 h 471770"/>
                <a:gd name="connsiteX313" fmla="*/ 447353 w 627453"/>
                <a:gd name="connsiteY313" fmla="*/ 205991 h 471770"/>
                <a:gd name="connsiteX314" fmla="*/ 431523 w 627453"/>
                <a:gd name="connsiteY314" fmla="*/ 215194 h 471770"/>
                <a:gd name="connsiteX315" fmla="*/ 429683 w 627453"/>
                <a:gd name="connsiteY315" fmla="*/ 215562 h 471770"/>
                <a:gd name="connsiteX316" fmla="*/ 426370 w 627453"/>
                <a:gd name="connsiteY316" fmla="*/ 213721 h 471770"/>
                <a:gd name="connsiteX317" fmla="*/ 427842 w 627453"/>
                <a:gd name="connsiteY317" fmla="*/ 208568 h 471770"/>
                <a:gd name="connsiteX318" fmla="*/ 184149 w 627453"/>
                <a:gd name="connsiteY318" fmla="*/ 199364 h 471770"/>
                <a:gd name="connsiteX319" fmla="*/ 199978 w 627453"/>
                <a:gd name="connsiteY319" fmla="*/ 208567 h 471770"/>
                <a:gd name="connsiteX320" fmla="*/ 201451 w 627453"/>
                <a:gd name="connsiteY320" fmla="*/ 213721 h 471770"/>
                <a:gd name="connsiteX321" fmla="*/ 198137 w 627453"/>
                <a:gd name="connsiteY321" fmla="*/ 215562 h 471770"/>
                <a:gd name="connsiteX322" fmla="*/ 196297 w 627453"/>
                <a:gd name="connsiteY322" fmla="*/ 215194 h 471770"/>
                <a:gd name="connsiteX323" fmla="*/ 180468 w 627453"/>
                <a:gd name="connsiteY323" fmla="*/ 205991 h 471770"/>
                <a:gd name="connsiteX324" fmla="*/ 178996 w 627453"/>
                <a:gd name="connsiteY324" fmla="*/ 200837 h 471770"/>
                <a:gd name="connsiteX325" fmla="*/ 184149 w 627453"/>
                <a:gd name="connsiteY325" fmla="*/ 199364 h 471770"/>
                <a:gd name="connsiteX326" fmla="*/ 435573 w 627453"/>
                <a:gd name="connsiteY326" fmla="*/ 187585 h 471770"/>
                <a:gd name="connsiteX327" fmla="*/ 438150 w 627453"/>
                <a:gd name="connsiteY327" fmla="*/ 187953 h 471770"/>
                <a:gd name="connsiteX328" fmla="*/ 437781 w 627453"/>
                <a:gd name="connsiteY328" fmla="*/ 190530 h 471770"/>
                <a:gd name="connsiteX329" fmla="*/ 430419 w 627453"/>
                <a:gd name="connsiteY329" fmla="*/ 196052 h 471770"/>
                <a:gd name="connsiteX330" fmla="*/ 429315 w 627453"/>
                <a:gd name="connsiteY330" fmla="*/ 196420 h 471770"/>
                <a:gd name="connsiteX331" fmla="*/ 427842 w 627453"/>
                <a:gd name="connsiteY331" fmla="*/ 195684 h 471770"/>
                <a:gd name="connsiteX332" fmla="*/ 428210 w 627453"/>
                <a:gd name="connsiteY332" fmla="*/ 193107 h 471770"/>
                <a:gd name="connsiteX333" fmla="*/ 192248 w 627453"/>
                <a:gd name="connsiteY333" fmla="*/ 187585 h 471770"/>
                <a:gd name="connsiteX334" fmla="*/ 199610 w 627453"/>
                <a:gd name="connsiteY334" fmla="*/ 193107 h 471770"/>
                <a:gd name="connsiteX335" fmla="*/ 199979 w 627453"/>
                <a:gd name="connsiteY335" fmla="*/ 195684 h 471770"/>
                <a:gd name="connsiteX336" fmla="*/ 198506 w 627453"/>
                <a:gd name="connsiteY336" fmla="*/ 196420 h 471770"/>
                <a:gd name="connsiteX337" fmla="*/ 197402 w 627453"/>
                <a:gd name="connsiteY337" fmla="*/ 196052 h 471770"/>
                <a:gd name="connsiteX338" fmla="*/ 190039 w 627453"/>
                <a:gd name="connsiteY338" fmla="*/ 190530 h 471770"/>
                <a:gd name="connsiteX339" fmla="*/ 189671 w 627453"/>
                <a:gd name="connsiteY339" fmla="*/ 187953 h 471770"/>
                <a:gd name="connsiteX340" fmla="*/ 192248 w 627453"/>
                <a:gd name="connsiteY340" fmla="*/ 187585 h 471770"/>
                <a:gd name="connsiteX341" fmla="*/ 544167 w 627453"/>
                <a:gd name="connsiteY341" fmla="*/ 185744 h 471770"/>
                <a:gd name="connsiteX342" fmla="*/ 551897 w 627453"/>
                <a:gd name="connsiteY342" fmla="*/ 185744 h 471770"/>
                <a:gd name="connsiteX343" fmla="*/ 551897 w 627453"/>
                <a:gd name="connsiteY343" fmla="*/ 387104 h 471770"/>
                <a:gd name="connsiteX344" fmla="*/ 548216 w 627453"/>
                <a:gd name="connsiteY344" fmla="*/ 388576 h 471770"/>
                <a:gd name="connsiteX345" fmla="*/ 544167 w 627453"/>
                <a:gd name="connsiteY345" fmla="*/ 387104 h 471770"/>
                <a:gd name="connsiteX346" fmla="*/ 544167 w 627453"/>
                <a:gd name="connsiteY346" fmla="*/ 379373 h 471770"/>
                <a:gd name="connsiteX347" fmla="*/ 544167 w 627453"/>
                <a:gd name="connsiteY347" fmla="*/ 193475 h 471770"/>
                <a:gd name="connsiteX348" fmla="*/ 544167 w 627453"/>
                <a:gd name="connsiteY348" fmla="*/ 185744 h 471770"/>
                <a:gd name="connsiteX349" fmla="*/ 75555 w 627453"/>
                <a:gd name="connsiteY349" fmla="*/ 185744 h 471770"/>
                <a:gd name="connsiteX350" fmla="*/ 83286 w 627453"/>
                <a:gd name="connsiteY350" fmla="*/ 185744 h 471770"/>
                <a:gd name="connsiteX351" fmla="*/ 83286 w 627453"/>
                <a:gd name="connsiteY351" fmla="*/ 193475 h 471770"/>
                <a:gd name="connsiteX352" fmla="*/ 83286 w 627453"/>
                <a:gd name="connsiteY352" fmla="*/ 379373 h 471770"/>
                <a:gd name="connsiteX353" fmla="*/ 83286 w 627453"/>
                <a:gd name="connsiteY353" fmla="*/ 387104 h 471770"/>
                <a:gd name="connsiteX354" fmla="*/ 79604 w 627453"/>
                <a:gd name="connsiteY354" fmla="*/ 388576 h 471770"/>
                <a:gd name="connsiteX355" fmla="*/ 75555 w 627453"/>
                <a:gd name="connsiteY355" fmla="*/ 387104 h 471770"/>
                <a:gd name="connsiteX356" fmla="*/ 75555 w 627453"/>
                <a:gd name="connsiteY356" fmla="*/ 185744 h 471770"/>
                <a:gd name="connsiteX357" fmla="*/ 200346 w 627453"/>
                <a:gd name="connsiteY357" fmla="*/ 175805 h 471770"/>
                <a:gd name="connsiteX358" fmla="*/ 202923 w 627453"/>
                <a:gd name="connsiteY358" fmla="*/ 175805 h 471770"/>
                <a:gd name="connsiteX359" fmla="*/ 209549 w 627453"/>
                <a:gd name="connsiteY359" fmla="*/ 182063 h 471770"/>
                <a:gd name="connsiteX360" fmla="*/ 209549 w 627453"/>
                <a:gd name="connsiteY360" fmla="*/ 184640 h 471770"/>
                <a:gd name="connsiteX361" fmla="*/ 208077 w 627453"/>
                <a:gd name="connsiteY361" fmla="*/ 185008 h 471770"/>
                <a:gd name="connsiteX362" fmla="*/ 206972 w 627453"/>
                <a:gd name="connsiteY362" fmla="*/ 184640 h 471770"/>
                <a:gd name="connsiteX363" fmla="*/ 200346 w 627453"/>
                <a:gd name="connsiteY363" fmla="*/ 178382 h 471770"/>
                <a:gd name="connsiteX364" fmla="*/ 200346 w 627453"/>
                <a:gd name="connsiteY364" fmla="*/ 175805 h 471770"/>
                <a:gd name="connsiteX365" fmla="*/ 425265 w 627453"/>
                <a:gd name="connsiteY365" fmla="*/ 175437 h 471770"/>
                <a:gd name="connsiteX366" fmla="*/ 427842 w 627453"/>
                <a:gd name="connsiteY366" fmla="*/ 175437 h 471770"/>
                <a:gd name="connsiteX367" fmla="*/ 427842 w 627453"/>
                <a:gd name="connsiteY367" fmla="*/ 178014 h 471770"/>
                <a:gd name="connsiteX368" fmla="*/ 421216 w 627453"/>
                <a:gd name="connsiteY368" fmla="*/ 184272 h 471770"/>
                <a:gd name="connsiteX369" fmla="*/ 420112 w 627453"/>
                <a:gd name="connsiteY369" fmla="*/ 185008 h 471770"/>
                <a:gd name="connsiteX370" fmla="*/ 418639 w 627453"/>
                <a:gd name="connsiteY370" fmla="*/ 184272 h 471770"/>
                <a:gd name="connsiteX371" fmla="*/ 418639 w 627453"/>
                <a:gd name="connsiteY371" fmla="*/ 181695 h 471770"/>
                <a:gd name="connsiteX372" fmla="*/ 414590 w 627453"/>
                <a:gd name="connsiteY372" fmla="*/ 164761 h 471770"/>
                <a:gd name="connsiteX373" fmla="*/ 417167 w 627453"/>
                <a:gd name="connsiteY373" fmla="*/ 164761 h 471770"/>
                <a:gd name="connsiteX374" fmla="*/ 417167 w 627453"/>
                <a:gd name="connsiteY374" fmla="*/ 167338 h 471770"/>
                <a:gd name="connsiteX375" fmla="*/ 410909 w 627453"/>
                <a:gd name="connsiteY375" fmla="*/ 173964 h 471770"/>
                <a:gd name="connsiteX376" fmla="*/ 409437 w 627453"/>
                <a:gd name="connsiteY376" fmla="*/ 174332 h 471770"/>
                <a:gd name="connsiteX377" fmla="*/ 408332 w 627453"/>
                <a:gd name="connsiteY377" fmla="*/ 173964 h 471770"/>
                <a:gd name="connsiteX378" fmla="*/ 408332 w 627453"/>
                <a:gd name="connsiteY378" fmla="*/ 171387 h 471770"/>
                <a:gd name="connsiteX379" fmla="*/ 210654 w 627453"/>
                <a:gd name="connsiteY379" fmla="*/ 164393 h 471770"/>
                <a:gd name="connsiteX380" fmla="*/ 213231 w 627453"/>
                <a:gd name="connsiteY380" fmla="*/ 164393 h 471770"/>
                <a:gd name="connsiteX381" fmla="*/ 219489 w 627453"/>
                <a:gd name="connsiteY381" fmla="*/ 171019 h 471770"/>
                <a:gd name="connsiteX382" fmla="*/ 219489 w 627453"/>
                <a:gd name="connsiteY382" fmla="*/ 173596 h 471770"/>
                <a:gd name="connsiteX383" fmla="*/ 218385 w 627453"/>
                <a:gd name="connsiteY383" fmla="*/ 174332 h 471770"/>
                <a:gd name="connsiteX384" fmla="*/ 216912 w 627453"/>
                <a:gd name="connsiteY384" fmla="*/ 173596 h 471770"/>
                <a:gd name="connsiteX385" fmla="*/ 210654 w 627453"/>
                <a:gd name="connsiteY385" fmla="*/ 166970 h 471770"/>
                <a:gd name="connsiteX386" fmla="*/ 210654 w 627453"/>
                <a:gd name="connsiteY386" fmla="*/ 164393 h 471770"/>
                <a:gd name="connsiteX387" fmla="*/ 568095 w 627453"/>
                <a:gd name="connsiteY387" fmla="*/ 161448 h 471770"/>
                <a:gd name="connsiteX388" fmla="*/ 575825 w 627453"/>
                <a:gd name="connsiteY388" fmla="*/ 161448 h 471770"/>
                <a:gd name="connsiteX389" fmla="*/ 575825 w 627453"/>
                <a:gd name="connsiteY389" fmla="*/ 411031 h 471770"/>
                <a:gd name="connsiteX390" fmla="*/ 572144 w 627453"/>
                <a:gd name="connsiteY390" fmla="*/ 412503 h 471770"/>
                <a:gd name="connsiteX391" fmla="*/ 568095 w 627453"/>
                <a:gd name="connsiteY391" fmla="*/ 411031 h 471770"/>
                <a:gd name="connsiteX392" fmla="*/ 568095 w 627453"/>
                <a:gd name="connsiteY392" fmla="*/ 403300 h 471770"/>
                <a:gd name="connsiteX393" fmla="*/ 568095 w 627453"/>
                <a:gd name="connsiteY393" fmla="*/ 169179 h 471770"/>
                <a:gd name="connsiteX394" fmla="*/ 568095 w 627453"/>
                <a:gd name="connsiteY394" fmla="*/ 161448 h 471770"/>
                <a:gd name="connsiteX395" fmla="*/ 51628 w 627453"/>
                <a:gd name="connsiteY395" fmla="*/ 161448 h 471770"/>
                <a:gd name="connsiteX396" fmla="*/ 59359 w 627453"/>
                <a:gd name="connsiteY396" fmla="*/ 161448 h 471770"/>
                <a:gd name="connsiteX397" fmla="*/ 59359 w 627453"/>
                <a:gd name="connsiteY397" fmla="*/ 169179 h 471770"/>
                <a:gd name="connsiteX398" fmla="*/ 59359 w 627453"/>
                <a:gd name="connsiteY398" fmla="*/ 403300 h 471770"/>
                <a:gd name="connsiteX399" fmla="*/ 59359 w 627453"/>
                <a:gd name="connsiteY399" fmla="*/ 411031 h 471770"/>
                <a:gd name="connsiteX400" fmla="*/ 55678 w 627453"/>
                <a:gd name="connsiteY400" fmla="*/ 412503 h 471770"/>
                <a:gd name="connsiteX401" fmla="*/ 51628 w 627453"/>
                <a:gd name="connsiteY401" fmla="*/ 411031 h 471770"/>
                <a:gd name="connsiteX402" fmla="*/ 51628 w 627453"/>
                <a:gd name="connsiteY402" fmla="*/ 161448 h 471770"/>
                <a:gd name="connsiteX403" fmla="*/ 312622 w 627453"/>
                <a:gd name="connsiteY403" fmla="*/ 161080 h 471770"/>
                <a:gd name="connsiteX404" fmla="*/ 314831 w 627453"/>
                <a:gd name="connsiteY404" fmla="*/ 161448 h 471770"/>
                <a:gd name="connsiteX405" fmla="*/ 321089 w 627453"/>
                <a:gd name="connsiteY405" fmla="*/ 252373 h 471770"/>
                <a:gd name="connsiteX406" fmla="*/ 321089 w 627453"/>
                <a:gd name="connsiteY406" fmla="*/ 260103 h 471770"/>
                <a:gd name="connsiteX407" fmla="*/ 328451 w 627453"/>
                <a:gd name="connsiteY407" fmla="*/ 252741 h 471770"/>
                <a:gd name="connsiteX408" fmla="*/ 331396 w 627453"/>
                <a:gd name="connsiteY408" fmla="*/ 254581 h 471770"/>
                <a:gd name="connsiteX409" fmla="*/ 325506 w 627453"/>
                <a:gd name="connsiteY409" fmla="*/ 271883 h 471770"/>
                <a:gd name="connsiteX410" fmla="*/ 321089 w 627453"/>
                <a:gd name="connsiteY410" fmla="*/ 279555 h 471770"/>
                <a:gd name="connsiteX411" fmla="*/ 321089 w 627453"/>
                <a:gd name="connsiteY411" fmla="*/ 289185 h 471770"/>
                <a:gd name="connsiteX412" fmla="*/ 318144 w 627453"/>
                <a:gd name="connsiteY412" fmla="*/ 312376 h 471770"/>
                <a:gd name="connsiteX413" fmla="*/ 315567 w 627453"/>
                <a:gd name="connsiteY413" fmla="*/ 312376 h 471770"/>
                <a:gd name="connsiteX414" fmla="*/ 312712 w 627453"/>
                <a:gd name="connsiteY414" fmla="*/ 294105 h 471770"/>
                <a:gd name="connsiteX415" fmla="*/ 311518 w 627453"/>
                <a:gd name="connsiteY415" fmla="*/ 296179 h 471770"/>
                <a:gd name="connsiteX416" fmla="*/ 269921 w 627453"/>
                <a:gd name="connsiteY416" fmla="*/ 352132 h 471770"/>
                <a:gd name="connsiteX417" fmla="*/ 267712 w 627453"/>
                <a:gd name="connsiteY417" fmla="*/ 350292 h 471770"/>
                <a:gd name="connsiteX418" fmla="*/ 300106 w 627453"/>
                <a:gd name="connsiteY418" fmla="*/ 288080 h 471770"/>
                <a:gd name="connsiteX419" fmla="*/ 311192 w 627453"/>
                <a:gd name="connsiteY419" fmla="*/ 271979 h 471770"/>
                <a:gd name="connsiteX420" fmla="*/ 310414 w 627453"/>
                <a:gd name="connsiteY420" fmla="*/ 253109 h 471770"/>
                <a:gd name="connsiteX421" fmla="*/ 404651 w 627453"/>
                <a:gd name="connsiteY421" fmla="*/ 154454 h 471770"/>
                <a:gd name="connsiteX422" fmla="*/ 405019 w 627453"/>
                <a:gd name="connsiteY422" fmla="*/ 157031 h 471770"/>
                <a:gd name="connsiteX423" fmla="*/ 399497 w 627453"/>
                <a:gd name="connsiteY423" fmla="*/ 164393 h 471770"/>
                <a:gd name="connsiteX424" fmla="*/ 398025 w 627453"/>
                <a:gd name="connsiteY424" fmla="*/ 165130 h 471770"/>
                <a:gd name="connsiteX425" fmla="*/ 396920 w 627453"/>
                <a:gd name="connsiteY425" fmla="*/ 164762 h 471770"/>
                <a:gd name="connsiteX426" fmla="*/ 396552 w 627453"/>
                <a:gd name="connsiteY426" fmla="*/ 162185 h 471770"/>
                <a:gd name="connsiteX427" fmla="*/ 402074 w 627453"/>
                <a:gd name="connsiteY427" fmla="*/ 154822 h 471770"/>
                <a:gd name="connsiteX428" fmla="*/ 404651 w 627453"/>
                <a:gd name="connsiteY428" fmla="*/ 154454 h 471770"/>
                <a:gd name="connsiteX429" fmla="*/ 223538 w 627453"/>
                <a:gd name="connsiteY429" fmla="*/ 154454 h 471770"/>
                <a:gd name="connsiteX430" fmla="*/ 226115 w 627453"/>
                <a:gd name="connsiteY430" fmla="*/ 154822 h 471770"/>
                <a:gd name="connsiteX431" fmla="*/ 231637 w 627453"/>
                <a:gd name="connsiteY431" fmla="*/ 162185 h 471770"/>
                <a:gd name="connsiteX432" fmla="*/ 231269 w 627453"/>
                <a:gd name="connsiteY432" fmla="*/ 164762 h 471770"/>
                <a:gd name="connsiteX433" fmla="*/ 230165 w 627453"/>
                <a:gd name="connsiteY433" fmla="*/ 165130 h 471770"/>
                <a:gd name="connsiteX434" fmla="*/ 228692 w 627453"/>
                <a:gd name="connsiteY434" fmla="*/ 164393 h 471770"/>
                <a:gd name="connsiteX435" fmla="*/ 223170 w 627453"/>
                <a:gd name="connsiteY435" fmla="*/ 157031 h 471770"/>
                <a:gd name="connsiteX436" fmla="*/ 223538 w 627453"/>
                <a:gd name="connsiteY436" fmla="*/ 154454 h 471770"/>
                <a:gd name="connsiteX437" fmla="*/ 236054 w 627453"/>
                <a:gd name="connsiteY437" fmla="*/ 143779 h 471770"/>
                <a:gd name="connsiteX438" fmla="*/ 241208 w 627453"/>
                <a:gd name="connsiteY438" fmla="*/ 145251 h 471770"/>
                <a:gd name="connsiteX439" fmla="*/ 250411 w 627453"/>
                <a:gd name="connsiteY439" fmla="*/ 161080 h 471770"/>
                <a:gd name="connsiteX440" fmla="*/ 248938 w 627453"/>
                <a:gd name="connsiteY440" fmla="*/ 166234 h 471770"/>
                <a:gd name="connsiteX441" fmla="*/ 247098 w 627453"/>
                <a:gd name="connsiteY441" fmla="*/ 166602 h 471770"/>
                <a:gd name="connsiteX442" fmla="*/ 243785 w 627453"/>
                <a:gd name="connsiteY442" fmla="*/ 164762 h 471770"/>
                <a:gd name="connsiteX443" fmla="*/ 234582 w 627453"/>
                <a:gd name="connsiteY443" fmla="*/ 148932 h 471770"/>
                <a:gd name="connsiteX444" fmla="*/ 236054 w 627453"/>
                <a:gd name="connsiteY444" fmla="*/ 143779 h 471770"/>
                <a:gd name="connsiteX445" fmla="*/ 391767 w 627453"/>
                <a:gd name="connsiteY445" fmla="*/ 143778 h 471770"/>
                <a:gd name="connsiteX446" fmla="*/ 393239 w 627453"/>
                <a:gd name="connsiteY446" fmla="*/ 148932 h 471770"/>
                <a:gd name="connsiteX447" fmla="*/ 384037 w 627453"/>
                <a:gd name="connsiteY447" fmla="*/ 164761 h 471770"/>
                <a:gd name="connsiteX448" fmla="*/ 380724 w 627453"/>
                <a:gd name="connsiteY448" fmla="*/ 166602 h 471770"/>
                <a:gd name="connsiteX449" fmla="*/ 378883 w 627453"/>
                <a:gd name="connsiteY449" fmla="*/ 166233 h 471770"/>
                <a:gd name="connsiteX450" fmla="*/ 377411 w 627453"/>
                <a:gd name="connsiteY450" fmla="*/ 161080 h 471770"/>
                <a:gd name="connsiteX451" fmla="*/ 386613 w 627453"/>
                <a:gd name="connsiteY451" fmla="*/ 145251 h 471770"/>
                <a:gd name="connsiteX452" fmla="*/ 391767 w 627453"/>
                <a:gd name="connsiteY452" fmla="*/ 143778 h 471770"/>
                <a:gd name="connsiteX453" fmla="*/ 376306 w 627453"/>
                <a:gd name="connsiteY453" fmla="*/ 137889 h 471770"/>
                <a:gd name="connsiteX454" fmla="*/ 377410 w 627453"/>
                <a:gd name="connsiteY454" fmla="*/ 140466 h 471770"/>
                <a:gd name="connsiteX455" fmla="*/ 373729 w 627453"/>
                <a:gd name="connsiteY455" fmla="*/ 148932 h 471770"/>
                <a:gd name="connsiteX456" fmla="*/ 371889 w 627453"/>
                <a:gd name="connsiteY456" fmla="*/ 150037 h 471770"/>
                <a:gd name="connsiteX457" fmla="*/ 371152 w 627453"/>
                <a:gd name="connsiteY457" fmla="*/ 150037 h 471770"/>
                <a:gd name="connsiteX458" fmla="*/ 370048 w 627453"/>
                <a:gd name="connsiteY458" fmla="*/ 147460 h 471770"/>
                <a:gd name="connsiteX459" fmla="*/ 373729 w 627453"/>
                <a:gd name="connsiteY459" fmla="*/ 138994 h 471770"/>
                <a:gd name="connsiteX460" fmla="*/ 376306 w 627453"/>
                <a:gd name="connsiteY460" fmla="*/ 137889 h 471770"/>
                <a:gd name="connsiteX461" fmla="*/ 251514 w 627453"/>
                <a:gd name="connsiteY461" fmla="*/ 137889 h 471770"/>
                <a:gd name="connsiteX462" fmla="*/ 254091 w 627453"/>
                <a:gd name="connsiteY462" fmla="*/ 138994 h 471770"/>
                <a:gd name="connsiteX463" fmla="*/ 257772 w 627453"/>
                <a:gd name="connsiteY463" fmla="*/ 147460 h 471770"/>
                <a:gd name="connsiteX464" fmla="*/ 256668 w 627453"/>
                <a:gd name="connsiteY464" fmla="*/ 150037 h 471770"/>
                <a:gd name="connsiteX465" fmla="*/ 255932 w 627453"/>
                <a:gd name="connsiteY465" fmla="*/ 150037 h 471770"/>
                <a:gd name="connsiteX466" fmla="*/ 254091 w 627453"/>
                <a:gd name="connsiteY466" fmla="*/ 148932 h 471770"/>
                <a:gd name="connsiteX467" fmla="*/ 250410 w 627453"/>
                <a:gd name="connsiteY467" fmla="*/ 140466 h 471770"/>
                <a:gd name="connsiteX468" fmla="*/ 251514 w 627453"/>
                <a:gd name="connsiteY468" fmla="*/ 137889 h 471770"/>
                <a:gd name="connsiteX469" fmla="*/ 266239 w 627453"/>
                <a:gd name="connsiteY469" fmla="*/ 132736 h 471770"/>
                <a:gd name="connsiteX470" fmla="*/ 268448 w 627453"/>
                <a:gd name="connsiteY470" fmla="*/ 133840 h 471770"/>
                <a:gd name="connsiteX471" fmla="*/ 271393 w 627453"/>
                <a:gd name="connsiteY471" fmla="*/ 142307 h 471770"/>
                <a:gd name="connsiteX472" fmla="*/ 270289 w 627453"/>
                <a:gd name="connsiteY472" fmla="*/ 144516 h 471770"/>
                <a:gd name="connsiteX473" fmla="*/ 269920 w 627453"/>
                <a:gd name="connsiteY473" fmla="*/ 144516 h 471770"/>
                <a:gd name="connsiteX474" fmla="*/ 268080 w 627453"/>
                <a:gd name="connsiteY474" fmla="*/ 143411 h 471770"/>
                <a:gd name="connsiteX475" fmla="*/ 265135 w 627453"/>
                <a:gd name="connsiteY475" fmla="*/ 134944 h 471770"/>
                <a:gd name="connsiteX476" fmla="*/ 266239 w 627453"/>
                <a:gd name="connsiteY476" fmla="*/ 132736 h 471770"/>
                <a:gd name="connsiteX477" fmla="*/ 361214 w 627453"/>
                <a:gd name="connsiteY477" fmla="*/ 132735 h 471770"/>
                <a:gd name="connsiteX478" fmla="*/ 362318 w 627453"/>
                <a:gd name="connsiteY478" fmla="*/ 134944 h 471770"/>
                <a:gd name="connsiteX479" fmla="*/ 359373 w 627453"/>
                <a:gd name="connsiteY479" fmla="*/ 143410 h 471770"/>
                <a:gd name="connsiteX480" fmla="*/ 357901 w 627453"/>
                <a:gd name="connsiteY480" fmla="*/ 144515 h 471770"/>
                <a:gd name="connsiteX481" fmla="*/ 357164 w 627453"/>
                <a:gd name="connsiteY481" fmla="*/ 144515 h 471770"/>
                <a:gd name="connsiteX482" fmla="*/ 356060 w 627453"/>
                <a:gd name="connsiteY482" fmla="*/ 142306 h 471770"/>
                <a:gd name="connsiteX483" fmla="*/ 359005 w 627453"/>
                <a:gd name="connsiteY483" fmla="*/ 133840 h 471770"/>
                <a:gd name="connsiteX484" fmla="*/ 361214 w 627453"/>
                <a:gd name="connsiteY484" fmla="*/ 132735 h 471770"/>
                <a:gd name="connsiteX485" fmla="*/ 345752 w 627453"/>
                <a:gd name="connsiteY485" fmla="*/ 128318 h 471770"/>
                <a:gd name="connsiteX486" fmla="*/ 347225 w 627453"/>
                <a:gd name="connsiteY486" fmla="*/ 130527 h 471770"/>
                <a:gd name="connsiteX487" fmla="*/ 345384 w 627453"/>
                <a:gd name="connsiteY487" fmla="*/ 139361 h 471770"/>
                <a:gd name="connsiteX488" fmla="*/ 343544 w 627453"/>
                <a:gd name="connsiteY488" fmla="*/ 140834 h 471770"/>
                <a:gd name="connsiteX489" fmla="*/ 343175 w 627453"/>
                <a:gd name="connsiteY489" fmla="*/ 140834 h 471770"/>
                <a:gd name="connsiteX490" fmla="*/ 341703 w 627453"/>
                <a:gd name="connsiteY490" fmla="*/ 138625 h 471770"/>
                <a:gd name="connsiteX491" fmla="*/ 343544 w 627453"/>
                <a:gd name="connsiteY491" fmla="*/ 129791 h 471770"/>
                <a:gd name="connsiteX492" fmla="*/ 345752 w 627453"/>
                <a:gd name="connsiteY492" fmla="*/ 128318 h 471770"/>
                <a:gd name="connsiteX493" fmla="*/ 282068 w 627453"/>
                <a:gd name="connsiteY493" fmla="*/ 128318 h 471770"/>
                <a:gd name="connsiteX494" fmla="*/ 284277 w 627453"/>
                <a:gd name="connsiteY494" fmla="*/ 129790 h 471770"/>
                <a:gd name="connsiteX495" fmla="*/ 286117 w 627453"/>
                <a:gd name="connsiteY495" fmla="*/ 138625 h 471770"/>
                <a:gd name="connsiteX496" fmla="*/ 284645 w 627453"/>
                <a:gd name="connsiteY496" fmla="*/ 140834 h 471770"/>
                <a:gd name="connsiteX497" fmla="*/ 284277 w 627453"/>
                <a:gd name="connsiteY497" fmla="*/ 140834 h 471770"/>
                <a:gd name="connsiteX498" fmla="*/ 282436 w 627453"/>
                <a:gd name="connsiteY498" fmla="*/ 139361 h 471770"/>
                <a:gd name="connsiteX499" fmla="*/ 280596 w 627453"/>
                <a:gd name="connsiteY499" fmla="*/ 130526 h 471770"/>
                <a:gd name="connsiteX500" fmla="*/ 282068 w 627453"/>
                <a:gd name="connsiteY500" fmla="*/ 128318 h 471770"/>
                <a:gd name="connsiteX501" fmla="*/ 297529 w 627453"/>
                <a:gd name="connsiteY501" fmla="*/ 126110 h 471770"/>
                <a:gd name="connsiteX502" fmla="*/ 299370 w 627453"/>
                <a:gd name="connsiteY502" fmla="*/ 127582 h 471770"/>
                <a:gd name="connsiteX503" fmla="*/ 300474 w 627453"/>
                <a:gd name="connsiteY503" fmla="*/ 136785 h 471770"/>
                <a:gd name="connsiteX504" fmla="*/ 299002 w 627453"/>
                <a:gd name="connsiteY504" fmla="*/ 138626 h 471770"/>
                <a:gd name="connsiteX505" fmla="*/ 297161 w 627453"/>
                <a:gd name="connsiteY505" fmla="*/ 137153 h 471770"/>
                <a:gd name="connsiteX506" fmla="*/ 296057 w 627453"/>
                <a:gd name="connsiteY506" fmla="*/ 127951 h 471770"/>
                <a:gd name="connsiteX507" fmla="*/ 297529 w 627453"/>
                <a:gd name="connsiteY507" fmla="*/ 126110 h 471770"/>
                <a:gd name="connsiteX508" fmla="*/ 329923 w 627453"/>
                <a:gd name="connsiteY508" fmla="*/ 125741 h 471770"/>
                <a:gd name="connsiteX509" fmla="*/ 331395 w 627453"/>
                <a:gd name="connsiteY509" fmla="*/ 127581 h 471770"/>
                <a:gd name="connsiteX510" fmla="*/ 330291 w 627453"/>
                <a:gd name="connsiteY510" fmla="*/ 136784 h 471770"/>
                <a:gd name="connsiteX511" fmla="*/ 328819 w 627453"/>
                <a:gd name="connsiteY511" fmla="*/ 138625 h 471770"/>
                <a:gd name="connsiteX512" fmla="*/ 326978 w 627453"/>
                <a:gd name="connsiteY512" fmla="*/ 136416 h 471770"/>
                <a:gd name="connsiteX513" fmla="*/ 328082 w 627453"/>
                <a:gd name="connsiteY513" fmla="*/ 127213 h 471770"/>
                <a:gd name="connsiteX514" fmla="*/ 329923 w 627453"/>
                <a:gd name="connsiteY514" fmla="*/ 125741 h 471770"/>
                <a:gd name="connsiteX515" fmla="*/ 314094 w 627453"/>
                <a:gd name="connsiteY515" fmla="*/ 123165 h 471770"/>
                <a:gd name="connsiteX516" fmla="*/ 317775 w 627453"/>
                <a:gd name="connsiteY516" fmla="*/ 126846 h 471770"/>
                <a:gd name="connsiteX517" fmla="*/ 317775 w 627453"/>
                <a:gd name="connsiteY517" fmla="*/ 144884 h 471770"/>
                <a:gd name="connsiteX518" fmla="*/ 314094 w 627453"/>
                <a:gd name="connsiteY518" fmla="*/ 148565 h 471770"/>
                <a:gd name="connsiteX519" fmla="*/ 310413 w 627453"/>
                <a:gd name="connsiteY519" fmla="*/ 144884 h 471770"/>
                <a:gd name="connsiteX520" fmla="*/ 310413 w 627453"/>
                <a:gd name="connsiteY520" fmla="*/ 126846 h 471770"/>
                <a:gd name="connsiteX521" fmla="*/ 314094 w 627453"/>
                <a:gd name="connsiteY521" fmla="*/ 123165 h 471770"/>
                <a:gd name="connsiteX522" fmla="*/ 314094 w 627453"/>
                <a:gd name="connsiteY522" fmla="*/ 117274 h 471770"/>
                <a:gd name="connsiteX523" fmla="*/ 152859 w 627453"/>
                <a:gd name="connsiteY523" fmla="*/ 278509 h 471770"/>
                <a:gd name="connsiteX524" fmla="*/ 314094 w 627453"/>
                <a:gd name="connsiteY524" fmla="*/ 439744 h 471770"/>
                <a:gd name="connsiteX525" fmla="*/ 475329 w 627453"/>
                <a:gd name="connsiteY525" fmla="*/ 278509 h 471770"/>
                <a:gd name="connsiteX526" fmla="*/ 314094 w 627453"/>
                <a:gd name="connsiteY526" fmla="*/ 117274 h 471770"/>
                <a:gd name="connsiteX527" fmla="*/ 313680 w 627453"/>
                <a:gd name="connsiteY527" fmla="*/ 15306 h 471770"/>
                <a:gd name="connsiteX528" fmla="*/ 312359 w 627453"/>
                <a:gd name="connsiteY528" fmla="*/ 15582 h 471770"/>
                <a:gd name="connsiteX529" fmla="*/ 314571 w 627453"/>
                <a:gd name="connsiteY529" fmla="*/ 15514 h 471770"/>
                <a:gd name="connsiteX530" fmla="*/ 317270 w 627453"/>
                <a:gd name="connsiteY530" fmla="*/ 351 h 471770"/>
                <a:gd name="connsiteX531" fmla="*/ 328819 w 627453"/>
                <a:gd name="connsiteY531" fmla="*/ 7576 h 471770"/>
                <a:gd name="connsiteX532" fmla="*/ 332528 w 627453"/>
                <a:gd name="connsiteY532" fmla="*/ 17353 h 471770"/>
                <a:gd name="connsiteX533" fmla="*/ 352862 w 627453"/>
                <a:gd name="connsiteY533" fmla="*/ 24032 h 471770"/>
                <a:gd name="connsiteX534" fmla="*/ 375570 w 627453"/>
                <a:gd name="connsiteY534" fmla="*/ 42179 h 471770"/>
                <a:gd name="connsiteX535" fmla="*/ 395448 w 627453"/>
                <a:gd name="connsiteY535" fmla="*/ 92243 h 471770"/>
                <a:gd name="connsiteX536" fmla="*/ 388086 w 627453"/>
                <a:gd name="connsiteY536" fmla="*/ 97764 h 471770"/>
                <a:gd name="connsiteX537" fmla="*/ 352229 w 627453"/>
                <a:gd name="connsiteY537" fmla="*/ 85651 h 471770"/>
                <a:gd name="connsiteX538" fmla="*/ 323267 w 627453"/>
                <a:gd name="connsiteY538" fmla="*/ 82433 h 471770"/>
                <a:gd name="connsiteX539" fmla="*/ 323267 w 627453"/>
                <a:gd name="connsiteY539" fmla="*/ 89122 h 471770"/>
                <a:gd name="connsiteX540" fmla="*/ 352515 w 627453"/>
                <a:gd name="connsiteY540" fmla="*/ 92083 h 471770"/>
                <a:gd name="connsiteX541" fmla="*/ 504778 w 627453"/>
                <a:gd name="connsiteY541" fmla="*/ 278877 h 471770"/>
                <a:gd name="connsiteX542" fmla="*/ 448916 w 627453"/>
                <a:gd name="connsiteY542" fmla="*/ 413562 h 471770"/>
                <a:gd name="connsiteX543" fmla="*/ 434945 w 627453"/>
                <a:gd name="connsiteY543" fmla="*/ 423003 h 471770"/>
                <a:gd name="connsiteX544" fmla="*/ 452874 w 627453"/>
                <a:gd name="connsiteY544" fmla="*/ 469193 h 471770"/>
                <a:gd name="connsiteX545" fmla="*/ 453610 w 627453"/>
                <a:gd name="connsiteY545" fmla="*/ 471770 h 471770"/>
                <a:gd name="connsiteX546" fmla="*/ 433364 w 627453"/>
                <a:gd name="connsiteY546" fmla="*/ 471770 h 471770"/>
                <a:gd name="connsiteX547" fmla="*/ 431156 w 627453"/>
                <a:gd name="connsiteY547" fmla="*/ 469193 h 471770"/>
                <a:gd name="connsiteX548" fmla="*/ 414740 w 627453"/>
                <a:gd name="connsiteY548" fmla="*/ 436656 h 471770"/>
                <a:gd name="connsiteX549" fmla="*/ 388304 w 627453"/>
                <a:gd name="connsiteY549" fmla="*/ 454520 h 471770"/>
                <a:gd name="connsiteX550" fmla="*/ 314094 w 627453"/>
                <a:gd name="connsiteY550" fmla="*/ 469561 h 471770"/>
                <a:gd name="connsiteX551" fmla="*/ 239884 w 627453"/>
                <a:gd name="connsiteY551" fmla="*/ 454520 h 471770"/>
                <a:gd name="connsiteX552" fmla="*/ 213450 w 627453"/>
                <a:gd name="connsiteY552" fmla="*/ 436657 h 471770"/>
                <a:gd name="connsiteX553" fmla="*/ 197034 w 627453"/>
                <a:gd name="connsiteY553" fmla="*/ 469193 h 471770"/>
                <a:gd name="connsiteX554" fmla="*/ 194825 w 627453"/>
                <a:gd name="connsiteY554" fmla="*/ 471770 h 471770"/>
                <a:gd name="connsiteX555" fmla="*/ 174579 w 627453"/>
                <a:gd name="connsiteY555" fmla="*/ 471770 h 471770"/>
                <a:gd name="connsiteX556" fmla="*/ 175315 w 627453"/>
                <a:gd name="connsiteY556" fmla="*/ 469193 h 471770"/>
                <a:gd name="connsiteX557" fmla="*/ 193244 w 627453"/>
                <a:gd name="connsiteY557" fmla="*/ 423004 h 471770"/>
                <a:gd name="connsiteX558" fmla="*/ 179272 w 627453"/>
                <a:gd name="connsiteY558" fmla="*/ 413562 h 471770"/>
                <a:gd name="connsiteX559" fmla="*/ 123410 w 627453"/>
                <a:gd name="connsiteY559" fmla="*/ 278877 h 471770"/>
                <a:gd name="connsiteX560" fmla="*/ 275779 w 627453"/>
                <a:gd name="connsiteY560" fmla="*/ 92083 h 471770"/>
                <a:gd name="connsiteX561" fmla="*/ 304493 w 627453"/>
                <a:gd name="connsiteY561" fmla="*/ 89168 h 471770"/>
                <a:gd name="connsiteX562" fmla="*/ 304493 w 627453"/>
                <a:gd name="connsiteY562" fmla="*/ 82540 h 471770"/>
                <a:gd name="connsiteX563" fmla="*/ 276788 w 627453"/>
                <a:gd name="connsiteY563" fmla="*/ 85444 h 471770"/>
                <a:gd name="connsiteX564" fmla="*/ 240103 w 627453"/>
                <a:gd name="connsiteY564" fmla="*/ 97764 h 471770"/>
                <a:gd name="connsiteX565" fmla="*/ 232741 w 627453"/>
                <a:gd name="connsiteY565" fmla="*/ 92611 h 471770"/>
                <a:gd name="connsiteX566" fmla="*/ 270657 w 627453"/>
                <a:gd name="connsiteY566" fmla="*/ 27086 h 471770"/>
                <a:gd name="connsiteX567" fmla="*/ 295108 w 627453"/>
                <a:gd name="connsiteY567" fmla="*/ 17024 h 471770"/>
                <a:gd name="connsiteX568" fmla="*/ 303787 w 627453"/>
                <a:gd name="connsiteY568" fmla="*/ 2790 h 471770"/>
                <a:gd name="connsiteX569" fmla="*/ 317270 w 627453"/>
                <a:gd name="connsiteY569" fmla="*/ 351 h 47177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Lst>
              <a:rect l="l" t="t" r="r" b="b"/>
              <a:pathLst>
                <a:path w="627453" h="471770">
                  <a:moveTo>
                    <a:pt x="328450" y="419130"/>
                  </a:moveTo>
                  <a:cubicBezTo>
                    <a:pt x="329555" y="419130"/>
                    <a:pt x="330291" y="419866"/>
                    <a:pt x="330291" y="420603"/>
                  </a:cubicBezTo>
                  <a:lnTo>
                    <a:pt x="331395" y="429805"/>
                  </a:lnTo>
                  <a:cubicBezTo>
                    <a:pt x="331764" y="430542"/>
                    <a:pt x="331027" y="431278"/>
                    <a:pt x="329923" y="431646"/>
                  </a:cubicBezTo>
                  <a:cubicBezTo>
                    <a:pt x="328819" y="431646"/>
                    <a:pt x="328082" y="430910"/>
                    <a:pt x="328082" y="430173"/>
                  </a:cubicBezTo>
                  <a:lnTo>
                    <a:pt x="326978" y="420971"/>
                  </a:lnTo>
                  <a:cubicBezTo>
                    <a:pt x="326978" y="419866"/>
                    <a:pt x="327714" y="419130"/>
                    <a:pt x="328450" y="419130"/>
                  </a:cubicBezTo>
                  <a:close/>
                  <a:moveTo>
                    <a:pt x="299002" y="418762"/>
                  </a:moveTo>
                  <a:cubicBezTo>
                    <a:pt x="300106" y="418762"/>
                    <a:pt x="300842" y="419866"/>
                    <a:pt x="300474" y="420602"/>
                  </a:cubicBezTo>
                  <a:lnTo>
                    <a:pt x="299370" y="429805"/>
                  </a:lnTo>
                  <a:cubicBezTo>
                    <a:pt x="299738" y="430909"/>
                    <a:pt x="299002" y="431646"/>
                    <a:pt x="297898" y="431646"/>
                  </a:cubicBezTo>
                  <a:cubicBezTo>
                    <a:pt x="296793" y="431646"/>
                    <a:pt x="296057" y="430541"/>
                    <a:pt x="296057" y="429437"/>
                  </a:cubicBezTo>
                  <a:lnTo>
                    <a:pt x="297161" y="420234"/>
                  </a:lnTo>
                  <a:cubicBezTo>
                    <a:pt x="297161" y="419130"/>
                    <a:pt x="298266" y="418393"/>
                    <a:pt x="299002" y="418762"/>
                  </a:cubicBezTo>
                  <a:close/>
                  <a:moveTo>
                    <a:pt x="343544" y="416553"/>
                  </a:moveTo>
                  <a:cubicBezTo>
                    <a:pt x="344649" y="416185"/>
                    <a:pt x="345385" y="416921"/>
                    <a:pt x="345753" y="418025"/>
                  </a:cubicBezTo>
                  <a:lnTo>
                    <a:pt x="347594" y="426860"/>
                  </a:lnTo>
                  <a:cubicBezTo>
                    <a:pt x="347962" y="427965"/>
                    <a:pt x="347225" y="428701"/>
                    <a:pt x="346121" y="429069"/>
                  </a:cubicBezTo>
                  <a:cubicBezTo>
                    <a:pt x="345753" y="429069"/>
                    <a:pt x="345753" y="429069"/>
                    <a:pt x="345753" y="429069"/>
                  </a:cubicBezTo>
                  <a:cubicBezTo>
                    <a:pt x="345017" y="429069"/>
                    <a:pt x="344280" y="428333"/>
                    <a:pt x="343912" y="427596"/>
                  </a:cubicBezTo>
                  <a:lnTo>
                    <a:pt x="342072" y="418762"/>
                  </a:lnTo>
                  <a:cubicBezTo>
                    <a:pt x="341704" y="417657"/>
                    <a:pt x="342440" y="416921"/>
                    <a:pt x="343544" y="416553"/>
                  </a:cubicBezTo>
                  <a:close/>
                  <a:moveTo>
                    <a:pt x="284645" y="416553"/>
                  </a:moveTo>
                  <a:cubicBezTo>
                    <a:pt x="285750" y="416921"/>
                    <a:pt x="286118" y="417658"/>
                    <a:pt x="286118" y="418762"/>
                  </a:cubicBezTo>
                  <a:lnTo>
                    <a:pt x="284277" y="427596"/>
                  </a:lnTo>
                  <a:cubicBezTo>
                    <a:pt x="283909" y="428333"/>
                    <a:pt x="283173" y="429069"/>
                    <a:pt x="282437" y="429069"/>
                  </a:cubicBezTo>
                  <a:cubicBezTo>
                    <a:pt x="282437" y="429069"/>
                    <a:pt x="282069" y="429069"/>
                    <a:pt x="282069" y="429069"/>
                  </a:cubicBezTo>
                  <a:cubicBezTo>
                    <a:pt x="280964" y="428701"/>
                    <a:pt x="280596" y="427965"/>
                    <a:pt x="280596" y="426860"/>
                  </a:cubicBezTo>
                  <a:lnTo>
                    <a:pt x="282437" y="418026"/>
                  </a:lnTo>
                  <a:cubicBezTo>
                    <a:pt x="282805" y="416921"/>
                    <a:pt x="283541" y="416553"/>
                    <a:pt x="284645" y="416553"/>
                  </a:cubicBezTo>
                  <a:close/>
                  <a:moveTo>
                    <a:pt x="357164" y="413240"/>
                  </a:moveTo>
                  <a:cubicBezTo>
                    <a:pt x="358269" y="412872"/>
                    <a:pt x="359005" y="413608"/>
                    <a:pt x="359373" y="414344"/>
                  </a:cubicBezTo>
                  <a:lnTo>
                    <a:pt x="362318" y="422811"/>
                  </a:lnTo>
                  <a:cubicBezTo>
                    <a:pt x="362686" y="423915"/>
                    <a:pt x="361950" y="424652"/>
                    <a:pt x="361214" y="425020"/>
                  </a:cubicBezTo>
                  <a:cubicBezTo>
                    <a:pt x="361214" y="425020"/>
                    <a:pt x="361214" y="425020"/>
                    <a:pt x="360845" y="425020"/>
                  </a:cubicBezTo>
                  <a:cubicBezTo>
                    <a:pt x="360109" y="425020"/>
                    <a:pt x="359373" y="424652"/>
                    <a:pt x="359005" y="423915"/>
                  </a:cubicBezTo>
                  <a:lnTo>
                    <a:pt x="356060" y="415449"/>
                  </a:lnTo>
                  <a:cubicBezTo>
                    <a:pt x="355692" y="414344"/>
                    <a:pt x="356428" y="413608"/>
                    <a:pt x="357164" y="413240"/>
                  </a:cubicBezTo>
                  <a:close/>
                  <a:moveTo>
                    <a:pt x="270289" y="413240"/>
                  </a:moveTo>
                  <a:cubicBezTo>
                    <a:pt x="271393" y="413608"/>
                    <a:pt x="271761" y="414712"/>
                    <a:pt x="271393" y="415449"/>
                  </a:cubicBezTo>
                  <a:lnTo>
                    <a:pt x="268448" y="423915"/>
                  </a:lnTo>
                  <a:cubicBezTo>
                    <a:pt x="268448" y="424284"/>
                    <a:pt x="267712" y="425020"/>
                    <a:pt x="266976" y="425020"/>
                  </a:cubicBezTo>
                  <a:cubicBezTo>
                    <a:pt x="266607" y="425020"/>
                    <a:pt x="266607" y="425020"/>
                    <a:pt x="266239" y="425020"/>
                  </a:cubicBezTo>
                  <a:cubicBezTo>
                    <a:pt x="265135" y="424652"/>
                    <a:pt x="264767" y="423547"/>
                    <a:pt x="265135" y="422811"/>
                  </a:cubicBezTo>
                  <a:lnTo>
                    <a:pt x="268080" y="414344"/>
                  </a:lnTo>
                  <a:cubicBezTo>
                    <a:pt x="268448" y="413240"/>
                    <a:pt x="269552" y="412872"/>
                    <a:pt x="270289" y="413240"/>
                  </a:cubicBezTo>
                  <a:close/>
                  <a:moveTo>
                    <a:pt x="314094" y="408822"/>
                  </a:moveTo>
                  <a:cubicBezTo>
                    <a:pt x="316303" y="408822"/>
                    <a:pt x="317775" y="410295"/>
                    <a:pt x="317775" y="412503"/>
                  </a:cubicBezTo>
                  <a:lnTo>
                    <a:pt x="317775" y="430541"/>
                  </a:lnTo>
                  <a:cubicBezTo>
                    <a:pt x="317775" y="432750"/>
                    <a:pt x="315935" y="434222"/>
                    <a:pt x="314094" y="434222"/>
                  </a:cubicBezTo>
                  <a:cubicBezTo>
                    <a:pt x="311885" y="434222"/>
                    <a:pt x="310413" y="432750"/>
                    <a:pt x="310413" y="430541"/>
                  </a:cubicBezTo>
                  <a:lnTo>
                    <a:pt x="310413" y="412503"/>
                  </a:lnTo>
                  <a:cubicBezTo>
                    <a:pt x="310413" y="410295"/>
                    <a:pt x="311885" y="408822"/>
                    <a:pt x="314094" y="408822"/>
                  </a:cubicBezTo>
                  <a:close/>
                  <a:moveTo>
                    <a:pt x="371520" y="406982"/>
                  </a:moveTo>
                  <a:cubicBezTo>
                    <a:pt x="372625" y="406614"/>
                    <a:pt x="373361" y="406982"/>
                    <a:pt x="374097" y="408087"/>
                  </a:cubicBezTo>
                  <a:lnTo>
                    <a:pt x="377778" y="416553"/>
                  </a:lnTo>
                  <a:cubicBezTo>
                    <a:pt x="378146" y="417657"/>
                    <a:pt x="377778" y="418394"/>
                    <a:pt x="376674" y="419130"/>
                  </a:cubicBezTo>
                  <a:cubicBezTo>
                    <a:pt x="376306" y="419130"/>
                    <a:pt x="375938" y="419130"/>
                    <a:pt x="375938" y="419130"/>
                  </a:cubicBezTo>
                  <a:cubicBezTo>
                    <a:pt x="375202" y="419130"/>
                    <a:pt x="374465" y="418762"/>
                    <a:pt x="374097" y="418025"/>
                  </a:cubicBezTo>
                  <a:lnTo>
                    <a:pt x="370416" y="409559"/>
                  </a:lnTo>
                  <a:cubicBezTo>
                    <a:pt x="370048" y="408455"/>
                    <a:pt x="370416" y="407719"/>
                    <a:pt x="371520" y="406982"/>
                  </a:cubicBezTo>
                  <a:close/>
                  <a:moveTo>
                    <a:pt x="256668" y="406982"/>
                  </a:moveTo>
                  <a:cubicBezTo>
                    <a:pt x="257772" y="407350"/>
                    <a:pt x="258141" y="408455"/>
                    <a:pt x="257772" y="409559"/>
                  </a:cubicBezTo>
                  <a:lnTo>
                    <a:pt x="254091" y="418025"/>
                  </a:lnTo>
                  <a:cubicBezTo>
                    <a:pt x="253723" y="418762"/>
                    <a:pt x="252987" y="419130"/>
                    <a:pt x="252251" y="419130"/>
                  </a:cubicBezTo>
                  <a:cubicBezTo>
                    <a:pt x="251882" y="419130"/>
                    <a:pt x="251882" y="419130"/>
                    <a:pt x="251514" y="419130"/>
                  </a:cubicBezTo>
                  <a:cubicBezTo>
                    <a:pt x="250410" y="418762"/>
                    <a:pt x="250042" y="417657"/>
                    <a:pt x="250410" y="416553"/>
                  </a:cubicBezTo>
                  <a:lnTo>
                    <a:pt x="254091" y="408087"/>
                  </a:lnTo>
                  <a:cubicBezTo>
                    <a:pt x="254459" y="406982"/>
                    <a:pt x="255564" y="406614"/>
                    <a:pt x="256668" y="406982"/>
                  </a:cubicBezTo>
                  <a:close/>
                  <a:moveTo>
                    <a:pt x="396552" y="392625"/>
                  </a:moveTo>
                  <a:cubicBezTo>
                    <a:pt x="397289" y="391889"/>
                    <a:pt x="398393" y="392257"/>
                    <a:pt x="399129" y="392994"/>
                  </a:cubicBezTo>
                  <a:lnTo>
                    <a:pt x="404651" y="400356"/>
                  </a:lnTo>
                  <a:cubicBezTo>
                    <a:pt x="405387" y="401092"/>
                    <a:pt x="405019" y="402197"/>
                    <a:pt x="404283" y="402933"/>
                  </a:cubicBezTo>
                  <a:cubicBezTo>
                    <a:pt x="403915" y="403301"/>
                    <a:pt x="403547" y="403301"/>
                    <a:pt x="403179" y="403301"/>
                  </a:cubicBezTo>
                  <a:cubicBezTo>
                    <a:pt x="402442" y="403301"/>
                    <a:pt x="402074" y="402933"/>
                    <a:pt x="401706" y="402565"/>
                  </a:cubicBezTo>
                  <a:lnTo>
                    <a:pt x="396184" y="395202"/>
                  </a:lnTo>
                  <a:cubicBezTo>
                    <a:pt x="395448" y="394466"/>
                    <a:pt x="395816" y="393362"/>
                    <a:pt x="396552" y="392625"/>
                  </a:cubicBezTo>
                  <a:close/>
                  <a:moveTo>
                    <a:pt x="231269" y="392625"/>
                  </a:moveTo>
                  <a:cubicBezTo>
                    <a:pt x="232005" y="393362"/>
                    <a:pt x="232373" y="394466"/>
                    <a:pt x="231637" y="395202"/>
                  </a:cubicBezTo>
                  <a:lnTo>
                    <a:pt x="226115" y="402565"/>
                  </a:lnTo>
                  <a:cubicBezTo>
                    <a:pt x="225747" y="402933"/>
                    <a:pt x="225379" y="403301"/>
                    <a:pt x="224643" y="403301"/>
                  </a:cubicBezTo>
                  <a:cubicBezTo>
                    <a:pt x="224275" y="403301"/>
                    <a:pt x="223907" y="403301"/>
                    <a:pt x="223538" y="402933"/>
                  </a:cubicBezTo>
                  <a:cubicBezTo>
                    <a:pt x="222802" y="402197"/>
                    <a:pt x="222434" y="401092"/>
                    <a:pt x="223170" y="400356"/>
                  </a:cubicBezTo>
                  <a:lnTo>
                    <a:pt x="228692" y="392994"/>
                  </a:lnTo>
                  <a:cubicBezTo>
                    <a:pt x="229428" y="392257"/>
                    <a:pt x="230533" y="391889"/>
                    <a:pt x="231269" y="392625"/>
                  </a:cubicBezTo>
                  <a:close/>
                  <a:moveTo>
                    <a:pt x="378883" y="391153"/>
                  </a:moveTo>
                  <a:cubicBezTo>
                    <a:pt x="380724" y="390049"/>
                    <a:pt x="382933" y="390785"/>
                    <a:pt x="384037" y="392625"/>
                  </a:cubicBezTo>
                  <a:lnTo>
                    <a:pt x="393240" y="408454"/>
                  </a:lnTo>
                  <a:cubicBezTo>
                    <a:pt x="394344" y="410295"/>
                    <a:pt x="393608" y="412503"/>
                    <a:pt x="391767" y="413608"/>
                  </a:cubicBezTo>
                  <a:cubicBezTo>
                    <a:pt x="391399" y="413608"/>
                    <a:pt x="390663" y="413976"/>
                    <a:pt x="389927" y="413976"/>
                  </a:cubicBezTo>
                  <a:cubicBezTo>
                    <a:pt x="388823" y="413976"/>
                    <a:pt x="387350" y="413240"/>
                    <a:pt x="386614" y="412135"/>
                  </a:cubicBezTo>
                  <a:lnTo>
                    <a:pt x="377411" y="396306"/>
                  </a:lnTo>
                  <a:cubicBezTo>
                    <a:pt x="376306" y="394466"/>
                    <a:pt x="377043" y="392257"/>
                    <a:pt x="378883" y="391153"/>
                  </a:cubicBezTo>
                  <a:close/>
                  <a:moveTo>
                    <a:pt x="248938" y="391153"/>
                  </a:moveTo>
                  <a:cubicBezTo>
                    <a:pt x="250779" y="392257"/>
                    <a:pt x="251147" y="394465"/>
                    <a:pt x="250411" y="396306"/>
                  </a:cubicBezTo>
                  <a:lnTo>
                    <a:pt x="241208" y="412135"/>
                  </a:lnTo>
                  <a:cubicBezTo>
                    <a:pt x="240471" y="413240"/>
                    <a:pt x="239367" y="413976"/>
                    <a:pt x="237895" y="413976"/>
                  </a:cubicBezTo>
                  <a:cubicBezTo>
                    <a:pt x="237158" y="413976"/>
                    <a:pt x="236790" y="413976"/>
                    <a:pt x="236054" y="413608"/>
                  </a:cubicBezTo>
                  <a:cubicBezTo>
                    <a:pt x="234213" y="412503"/>
                    <a:pt x="233845" y="410295"/>
                    <a:pt x="234581" y="408454"/>
                  </a:cubicBezTo>
                  <a:lnTo>
                    <a:pt x="243784" y="392625"/>
                  </a:lnTo>
                  <a:cubicBezTo>
                    <a:pt x="244889" y="390784"/>
                    <a:pt x="247097" y="390416"/>
                    <a:pt x="248938" y="391153"/>
                  </a:cubicBezTo>
                  <a:close/>
                  <a:moveTo>
                    <a:pt x="217648" y="383790"/>
                  </a:moveTo>
                  <a:cubicBezTo>
                    <a:pt x="218384" y="383054"/>
                    <a:pt x="219489" y="383054"/>
                    <a:pt x="220225" y="383790"/>
                  </a:cubicBezTo>
                  <a:cubicBezTo>
                    <a:pt x="220961" y="384526"/>
                    <a:pt x="220961" y="385631"/>
                    <a:pt x="220225" y="386367"/>
                  </a:cubicBezTo>
                  <a:lnTo>
                    <a:pt x="213967" y="392993"/>
                  </a:lnTo>
                  <a:cubicBezTo>
                    <a:pt x="213231" y="392993"/>
                    <a:pt x="212863" y="393361"/>
                    <a:pt x="212495" y="393361"/>
                  </a:cubicBezTo>
                  <a:cubicBezTo>
                    <a:pt x="212126" y="393361"/>
                    <a:pt x="211758" y="393361"/>
                    <a:pt x="211390" y="392993"/>
                  </a:cubicBezTo>
                  <a:cubicBezTo>
                    <a:pt x="210654" y="392257"/>
                    <a:pt x="210654" y="391153"/>
                    <a:pt x="211390" y="390416"/>
                  </a:cubicBezTo>
                  <a:close/>
                  <a:moveTo>
                    <a:pt x="407964" y="383422"/>
                  </a:moveTo>
                  <a:cubicBezTo>
                    <a:pt x="408700" y="382686"/>
                    <a:pt x="409805" y="382686"/>
                    <a:pt x="410541" y="383422"/>
                  </a:cubicBezTo>
                  <a:lnTo>
                    <a:pt x="416799" y="390048"/>
                  </a:lnTo>
                  <a:cubicBezTo>
                    <a:pt x="417535" y="390784"/>
                    <a:pt x="417535" y="391889"/>
                    <a:pt x="416799" y="392625"/>
                  </a:cubicBezTo>
                  <a:cubicBezTo>
                    <a:pt x="416431" y="393361"/>
                    <a:pt x="416063" y="393361"/>
                    <a:pt x="415695" y="393361"/>
                  </a:cubicBezTo>
                  <a:cubicBezTo>
                    <a:pt x="415326" y="393361"/>
                    <a:pt x="414590" y="392993"/>
                    <a:pt x="414222" y="392625"/>
                  </a:cubicBezTo>
                  <a:lnTo>
                    <a:pt x="407964" y="385999"/>
                  </a:lnTo>
                  <a:cubicBezTo>
                    <a:pt x="407228" y="385263"/>
                    <a:pt x="407228" y="384159"/>
                    <a:pt x="407964" y="383422"/>
                  </a:cubicBezTo>
                  <a:close/>
                  <a:moveTo>
                    <a:pt x="419007" y="372747"/>
                  </a:moveTo>
                  <a:cubicBezTo>
                    <a:pt x="419743" y="372011"/>
                    <a:pt x="420848" y="372011"/>
                    <a:pt x="421584" y="372747"/>
                  </a:cubicBezTo>
                  <a:lnTo>
                    <a:pt x="428210" y="379005"/>
                  </a:lnTo>
                  <a:cubicBezTo>
                    <a:pt x="428946" y="379741"/>
                    <a:pt x="428946" y="380846"/>
                    <a:pt x="428210" y="381582"/>
                  </a:cubicBezTo>
                  <a:cubicBezTo>
                    <a:pt x="427842" y="381950"/>
                    <a:pt x="427474" y="381950"/>
                    <a:pt x="426738" y="381950"/>
                  </a:cubicBezTo>
                  <a:cubicBezTo>
                    <a:pt x="426369" y="381950"/>
                    <a:pt x="426001" y="381950"/>
                    <a:pt x="425633" y="381582"/>
                  </a:cubicBezTo>
                  <a:lnTo>
                    <a:pt x="419007" y="375324"/>
                  </a:lnTo>
                  <a:cubicBezTo>
                    <a:pt x="418271" y="374588"/>
                    <a:pt x="418271" y="373483"/>
                    <a:pt x="419007" y="372747"/>
                  </a:cubicBezTo>
                  <a:close/>
                  <a:moveTo>
                    <a:pt x="206236" y="372379"/>
                  </a:moveTo>
                  <a:cubicBezTo>
                    <a:pt x="206972" y="371643"/>
                    <a:pt x="208077" y="371643"/>
                    <a:pt x="208813" y="372379"/>
                  </a:cubicBezTo>
                  <a:cubicBezTo>
                    <a:pt x="209549" y="373116"/>
                    <a:pt x="209549" y="374220"/>
                    <a:pt x="208813" y="374956"/>
                  </a:cubicBezTo>
                  <a:lnTo>
                    <a:pt x="202187" y="381214"/>
                  </a:lnTo>
                  <a:cubicBezTo>
                    <a:pt x="201819" y="381950"/>
                    <a:pt x="201451" y="381950"/>
                    <a:pt x="201083" y="381950"/>
                  </a:cubicBezTo>
                  <a:cubicBezTo>
                    <a:pt x="200715" y="381950"/>
                    <a:pt x="199978" y="381582"/>
                    <a:pt x="199610" y="381214"/>
                  </a:cubicBezTo>
                  <a:cubicBezTo>
                    <a:pt x="198874" y="380478"/>
                    <a:pt x="198874" y="379373"/>
                    <a:pt x="199610" y="378637"/>
                  </a:cubicBezTo>
                  <a:close/>
                  <a:moveTo>
                    <a:pt x="430787" y="360967"/>
                  </a:moveTo>
                  <a:lnTo>
                    <a:pt x="438149" y="366489"/>
                  </a:lnTo>
                  <a:cubicBezTo>
                    <a:pt x="438886" y="367225"/>
                    <a:pt x="439254" y="368330"/>
                    <a:pt x="438518" y="369066"/>
                  </a:cubicBezTo>
                  <a:cubicBezTo>
                    <a:pt x="438149" y="369434"/>
                    <a:pt x="437413" y="369802"/>
                    <a:pt x="437045" y="369802"/>
                  </a:cubicBezTo>
                  <a:cubicBezTo>
                    <a:pt x="436677" y="369802"/>
                    <a:pt x="436309" y="369802"/>
                    <a:pt x="435941" y="369434"/>
                  </a:cubicBezTo>
                  <a:lnTo>
                    <a:pt x="428578" y="363912"/>
                  </a:lnTo>
                  <a:cubicBezTo>
                    <a:pt x="427842" y="363176"/>
                    <a:pt x="427474" y="362072"/>
                    <a:pt x="428210" y="361335"/>
                  </a:cubicBezTo>
                  <a:cubicBezTo>
                    <a:pt x="428947" y="360599"/>
                    <a:pt x="430051" y="360231"/>
                    <a:pt x="430787" y="360967"/>
                  </a:cubicBezTo>
                  <a:close/>
                  <a:moveTo>
                    <a:pt x="197402" y="360967"/>
                  </a:moveTo>
                  <a:cubicBezTo>
                    <a:pt x="198138" y="360231"/>
                    <a:pt x="199242" y="360599"/>
                    <a:pt x="199979" y="361335"/>
                  </a:cubicBezTo>
                  <a:cubicBezTo>
                    <a:pt x="200715" y="362072"/>
                    <a:pt x="200347" y="363176"/>
                    <a:pt x="199610" y="363912"/>
                  </a:cubicBezTo>
                  <a:lnTo>
                    <a:pt x="192248" y="369434"/>
                  </a:lnTo>
                  <a:cubicBezTo>
                    <a:pt x="191880" y="369802"/>
                    <a:pt x="191512" y="369802"/>
                    <a:pt x="191144" y="369802"/>
                  </a:cubicBezTo>
                  <a:cubicBezTo>
                    <a:pt x="190407" y="369802"/>
                    <a:pt x="190039" y="369434"/>
                    <a:pt x="189671" y="369066"/>
                  </a:cubicBezTo>
                  <a:cubicBezTo>
                    <a:pt x="188935" y="368330"/>
                    <a:pt x="189303" y="367225"/>
                    <a:pt x="190039" y="366489"/>
                  </a:cubicBezTo>
                  <a:close/>
                  <a:moveTo>
                    <a:pt x="196297" y="342194"/>
                  </a:moveTo>
                  <a:cubicBezTo>
                    <a:pt x="198138" y="341089"/>
                    <a:pt x="200347" y="341826"/>
                    <a:pt x="201451" y="343666"/>
                  </a:cubicBezTo>
                  <a:cubicBezTo>
                    <a:pt x="202555" y="345507"/>
                    <a:pt x="201819" y="347716"/>
                    <a:pt x="199978" y="348820"/>
                  </a:cubicBezTo>
                  <a:lnTo>
                    <a:pt x="184150" y="358023"/>
                  </a:lnTo>
                  <a:cubicBezTo>
                    <a:pt x="183781" y="358023"/>
                    <a:pt x="183045" y="358391"/>
                    <a:pt x="182309" y="358391"/>
                  </a:cubicBezTo>
                  <a:cubicBezTo>
                    <a:pt x="181205" y="358391"/>
                    <a:pt x="179732" y="357655"/>
                    <a:pt x="178996" y="356551"/>
                  </a:cubicBezTo>
                  <a:cubicBezTo>
                    <a:pt x="177891" y="354710"/>
                    <a:pt x="178628" y="352501"/>
                    <a:pt x="180468" y="351397"/>
                  </a:cubicBezTo>
                  <a:close/>
                  <a:moveTo>
                    <a:pt x="431523" y="342193"/>
                  </a:moveTo>
                  <a:lnTo>
                    <a:pt x="447352" y="351396"/>
                  </a:lnTo>
                  <a:cubicBezTo>
                    <a:pt x="449193" y="352501"/>
                    <a:pt x="449561" y="354709"/>
                    <a:pt x="448825" y="356550"/>
                  </a:cubicBezTo>
                  <a:cubicBezTo>
                    <a:pt x="448088" y="357654"/>
                    <a:pt x="446984" y="358391"/>
                    <a:pt x="445512" y="358391"/>
                  </a:cubicBezTo>
                  <a:cubicBezTo>
                    <a:pt x="444775" y="358391"/>
                    <a:pt x="444407" y="358391"/>
                    <a:pt x="443671" y="358023"/>
                  </a:cubicBezTo>
                  <a:lnTo>
                    <a:pt x="427842" y="348820"/>
                  </a:lnTo>
                  <a:cubicBezTo>
                    <a:pt x="426001" y="347715"/>
                    <a:pt x="425633" y="345507"/>
                    <a:pt x="426369" y="343666"/>
                  </a:cubicBezTo>
                  <a:cubicBezTo>
                    <a:pt x="427474" y="341825"/>
                    <a:pt x="429683" y="341457"/>
                    <a:pt x="431523" y="342193"/>
                  </a:cubicBezTo>
                  <a:close/>
                  <a:moveTo>
                    <a:pt x="445144" y="334831"/>
                  </a:moveTo>
                  <a:lnTo>
                    <a:pt x="453610" y="338512"/>
                  </a:lnTo>
                  <a:cubicBezTo>
                    <a:pt x="454715" y="338880"/>
                    <a:pt x="455083" y="339985"/>
                    <a:pt x="454715" y="341089"/>
                  </a:cubicBezTo>
                  <a:cubicBezTo>
                    <a:pt x="453979" y="341825"/>
                    <a:pt x="453610" y="342193"/>
                    <a:pt x="452874" y="342193"/>
                  </a:cubicBezTo>
                  <a:cubicBezTo>
                    <a:pt x="452506" y="342193"/>
                    <a:pt x="452506" y="342193"/>
                    <a:pt x="452138" y="342193"/>
                  </a:cubicBezTo>
                  <a:lnTo>
                    <a:pt x="443671" y="338512"/>
                  </a:lnTo>
                  <a:cubicBezTo>
                    <a:pt x="442567" y="338144"/>
                    <a:pt x="442199" y="337040"/>
                    <a:pt x="442567" y="335936"/>
                  </a:cubicBezTo>
                  <a:cubicBezTo>
                    <a:pt x="442935" y="334831"/>
                    <a:pt x="444040" y="334463"/>
                    <a:pt x="445144" y="334831"/>
                  </a:cubicBezTo>
                  <a:close/>
                  <a:moveTo>
                    <a:pt x="183045" y="334831"/>
                  </a:moveTo>
                  <a:cubicBezTo>
                    <a:pt x="184149" y="334463"/>
                    <a:pt x="184886" y="334831"/>
                    <a:pt x="185622" y="335936"/>
                  </a:cubicBezTo>
                  <a:cubicBezTo>
                    <a:pt x="185990" y="337040"/>
                    <a:pt x="185622" y="337776"/>
                    <a:pt x="184518" y="338512"/>
                  </a:cubicBezTo>
                  <a:lnTo>
                    <a:pt x="176051" y="342193"/>
                  </a:lnTo>
                  <a:cubicBezTo>
                    <a:pt x="175683" y="342193"/>
                    <a:pt x="175315" y="342193"/>
                    <a:pt x="175315" y="342193"/>
                  </a:cubicBezTo>
                  <a:cubicBezTo>
                    <a:pt x="174578" y="342193"/>
                    <a:pt x="173842" y="341825"/>
                    <a:pt x="173474" y="341089"/>
                  </a:cubicBezTo>
                  <a:cubicBezTo>
                    <a:pt x="173106" y="339985"/>
                    <a:pt x="173474" y="339248"/>
                    <a:pt x="174578" y="338512"/>
                  </a:cubicBezTo>
                  <a:close/>
                  <a:moveTo>
                    <a:pt x="450298" y="321211"/>
                  </a:moveTo>
                  <a:lnTo>
                    <a:pt x="458764" y="324156"/>
                  </a:lnTo>
                  <a:cubicBezTo>
                    <a:pt x="459869" y="324524"/>
                    <a:pt x="460237" y="325628"/>
                    <a:pt x="459869" y="326364"/>
                  </a:cubicBezTo>
                  <a:cubicBezTo>
                    <a:pt x="459869" y="326733"/>
                    <a:pt x="459132" y="327469"/>
                    <a:pt x="458396" y="327469"/>
                  </a:cubicBezTo>
                  <a:cubicBezTo>
                    <a:pt x="458028" y="327469"/>
                    <a:pt x="458028" y="327469"/>
                    <a:pt x="457660" y="327469"/>
                  </a:cubicBezTo>
                  <a:lnTo>
                    <a:pt x="449193" y="324524"/>
                  </a:lnTo>
                  <a:cubicBezTo>
                    <a:pt x="448089" y="324156"/>
                    <a:pt x="447721" y="323052"/>
                    <a:pt x="448089" y="322315"/>
                  </a:cubicBezTo>
                  <a:cubicBezTo>
                    <a:pt x="448457" y="321211"/>
                    <a:pt x="449562" y="320843"/>
                    <a:pt x="450298" y="321211"/>
                  </a:cubicBezTo>
                  <a:close/>
                  <a:moveTo>
                    <a:pt x="177155" y="321211"/>
                  </a:moveTo>
                  <a:cubicBezTo>
                    <a:pt x="178259" y="320843"/>
                    <a:pt x="178996" y="321579"/>
                    <a:pt x="179364" y="322315"/>
                  </a:cubicBezTo>
                  <a:cubicBezTo>
                    <a:pt x="179732" y="323420"/>
                    <a:pt x="178996" y="324156"/>
                    <a:pt x="178259" y="324524"/>
                  </a:cubicBezTo>
                  <a:lnTo>
                    <a:pt x="169793" y="327469"/>
                  </a:lnTo>
                  <a:cubicBezTo>
                    <a:pt x="169793" y="327469"/>
                    <a:pt x="169793" y="327469"/>
                    <a:pt x="169425" y="327469"/>
                  </a:cubicBezTo>
                  <a:cubicBezTo>
                    <a:pt x="168688" y="327469"/>
                    <a:pt x="167952" y="327101"/>
                    <a:pt x="167584" y="326364"/>
                  </a:cubicBezTo>
                  <a:cubicBezTo>
                    <a:pt x="167216" y="325260"/>
                    <a:pt x="167952" y="324524"/>
                    <a:pt x="168688" y="324156"/>
                  </a:cubicBezTo>
                  <a:close/>
                  <a:moveTo>
                    <a:pt x="173842" y="306487"/>
                  </a:moveTo>
                  <a:cubicBezTo>
                    <a:pt x="174946" y="306118"/>
                    <a:pt x="175683" y="306855"/>
                    <a:pt x="176051" y="307959"/>
                  </a:cubicBezTo>
                  <a:cubicBezTo>
                    <a:pt x="176419" y="309064"/>
                    <a:pt x="175683" y="309800"/>
                    <a:pt x="174578" y="310168"/>
                  </a:cubicBezTo>
                  <a:lnTo>
                    <a:pt x="165743" y="312009"/>
                  </a:lnTo>
                  <a:cubicBezTo>
                    <a:pt x="165743" y="312009"/>
                    <a:pt x="165375" y="312009"/>
                    <a:pt x="165375" y="312009"/>
                  </a:cubicBezTo>
                  <a:cubicBezTo>
                    <a:pt x="164639" y="312009"/>
                    <a:pt x="163903" y="311272"/>
                    <a:pt x="163535" y="310536"/>
                  </a:cubicBezTo>
                  <a:cubicBezTo>
                    <a:pt x="163167" y="309432"/>
                    <a:pt x="163903" y="308696"/>
                    <a:pt x="165007" y="308327"/>
                  </a:cubicBezTo>
                  <a:close/>
                  <a:moveTo>
                    <a:pt x="453979" y="306486"/>
                  </a:moveTo>
                  <a:lnTo>
                    <a:pt x="462813" y="308327"/>
                  </a:lnTo>
                  <a:cubicBezTo>
                    <a:pt x="463918" y="308695"/>
                    <a:pt x="464286" y="309431"/>
                    <a:pt x="464286" y="310535"/>
                  </a:cubicBezTo>
                  <a:cubicBezTo>
                    <a:pt x="464286" y="311639"/>
                    <a:pt x="463550" y="312008"/>
                    <a:pt x="462445" y="312008"/>
                  </a:cubicBezTo>
                  <a:cubicBezTo>
                    <a:pt x="462445" y="312008"/>
                    <a:pt x="462077" y="312008"/>
                    <a:pt x="462077" y="312008"/>
                  </a:cubicBezTo>
                  <a:lnTo>
                    <a:pt x="453243" y="310167"/>
                  </a:lnTo>
                  <a:cubicBezTo>
                    <a:pt x="452138" y="309799"/>
                    <a:pt x="451770" y="309063"/>
                    <a:pt x="451770" y="307958"/>
                  </a:cubicBezTo>
                  <a:cubicBezTo>
                    <a:pt x="452138" y="306854"/>
                    <a:pt x="452874" y="306486"/>
                    <a:pt x="453979" y="306486"/>
                  </a:cubicBezTo>
                  <a:close/>
                  <a:moveTo>
                    <a:pt x="456187" y="291762"/>
                  </a:moveTo>
                  <a:lnTo>
                    <a:pt x="465390" y="292866"/>
                  </a:lnTo>
                  <a:cubicBezTo>
                    <a:pt x="466495" y="292866"/>
                    <a:pt x="467231" y="293971"/>
                    <a:pt x="466863" y="294707"/>
                  </a:cubicBezTo>
                  <a:cubicBezTo>
                    <a:pt x="466863" y="295811"/>
                    <a:pt x="466127" y="296179"/>
                    <a:pt x="465022" y="296179"/>
                  </a:cubicBezTo>
                  <a:lnTo>
                    <a:pt x="455819" y="295075"/>
                  </a:lnTo>
                  <a:cubicBezTo>
                    <a:pt x="454715" y="295075"/>
                    <a:pt x="453979" y="293971"/>
                    <a:pt x="454347" y="293234"/>
                  </a:cubicBezTo>
                  <a:cubicBezTo>
                    <a:pt x="454347" y="292130"/>
                    <a:pt x="455451" y="291393"/>
                    <a:pt x="456187" y="291762"/>
                  </a:cubicBezTo>
                  <a:close/>
                  <a:moveTo>
                    <a:pt x="171633" y="291762"/>
                  </a:moveTo>
                  <a:cubicBezTo>
                    <a:pt x="172738" y="291762"/>
                    <a:pt x="173474" y="292498"/>
                    <a:pt x="173474" y="293234"/>
                  </a:cubicBezTo>
                  <a:cubicBezTo>
                    <a:pt x="173474" y="294339"/>
                    <a:pt x="172738" y="295075"/>
                    <a:pt x="172001" y="295075"/>
                  </a:cubicBezTo>
                  <a:lnTo>
                    <a:pt x="162799" y="296179"/>
                  </a:lnTo>
                  <a:cubicBezTo>
                    <a:pt x="161694" y="296179"/>
                    <a:pt x="160958" y="295443"/>
                    <a:pt x="160958" y="294707"/>
                  </a:cubicBezTo>
                  <a:cubicBezTo>
                    <a:pt x="160958" y="293603"/>
                    <a:pt x="161694" y="292866"/>
                    <a:pt x="162431" y="292866"/>
                  </a:cubicBezTo>
                  <a:close/>
                  <a:moveTo>
                    <a:pt x="447720" y="274828"/>
                  </a:moveTo>
                  <a:lnTo>
                    <a:pt x="465758" y="274828"/>
                  </a:lnTo>
                  <a:cubicBezTo>
                    <a:pt x="467967" y="274828"/>
                    <a:pt x="469439" y="276301"/>
                    <a:pt x="469439" y="278509"/>
                  </a:cubicBezTo>
                  <a:cubicBezTo>
                    <a:pt x="469439" y="280718"/>
                    <a:pt x="467967" y="282190"/>
                    <a:pt x="465758" y="282190"/>
                  </a:cubicBezTo>
                  <a:lnTo>
                    <a:pt x="447720" y="282190"/>
                  </a:lnTo>
                  <a:cubicBezTo>
                    <a:pt x="445511" y="282190"/>
                    <a:pt x="444039" y="280718"/>
                    <a:pt x="444039" y="278509"/>
                  </a:cubicBezTo>
                  <a:cubicBezTo>
                    <a:pt x="444039" y="276301"/>
                    <a:pt x="445511" y="274828"/>
                    <a:pt x="447720" y="274828"/>
                  </a:cubicBezTo>
                  <a:close/>
                  <a:moveTo>
                    <a:pt x="162062" y="274828"/>
                  </a:moveTo>
                  <a:lnTo>
                    <a:pt x="180100" y="274828"/>
                  </a:lnTo>
                  <a:cubicBezTo>
                    <a:pt x="182309" y="274828"/>
                    <a:pt x="183781" y="276301"/>
                    <a:pt x="183781" y="278509"/>
                  </a:cubicBezTo>
                  <a:cubicBezTo>
                    <a:pt x="183781" y="280718"/>
                    <a:pt x="182309" y="282190"/>
                    <a:pt x="180100" y="282190"/>
                  </a:cubicBezTo>
                  <a:lnTo>
                    <a:pt x="162062" y="282190"/>
                  </a:lnTo>
                  <a:cubicBezTo>
                    <a:pt x="159853" y="282190"/>
                    <a:pt x="158381" y="280718"/>
                    <a:pt x="158381" y="278509"/>
                  </a:cubicBezTo>
                  <a:cubicBezTo>
                    <a:pt x="158381" y="276301"/>
                    <a:pt x="159853" y="274828"/>
                    <a:pt x="162062" y="274828"/>
                  </a:cubicBezTo>
                  <a:close/>
                  <a:moveTo>
                    <a:pt x="464653" y="261208"/>
                  </a:moveTo>
                  <a:cubicBezTo>
                    <a:pt x="465758" y="261208"/>
                    <a:pt x="466494" y="261944"/>
                    <a:pt x="466494" y="262681"/>
                  </a:cubicBezTo>
                  <a:cubicBezTo>
                    <a:pt x="466494" y="263785"/>
                    <a:pt x="465758" y="264521"/>
                    <a:pt x="465021" y="264521"/>
                  </a:cubicBezTo>
                  <a:lnTo>
                    <a:pt x="455819" y="265625"/>
                  </a:lnTo>
                  <a:cubicBezTo>
                    <a:pt x="454714" y="265625"/>
                    <a:pt x="453978" y="264889"/>
                    <a:pt x="453978" y="264153"/>
                  </a:cubicBezTo>
                  <a:cubicBezTo>
                    <a:pt x="453978" y="263049"/>
                    <a:pt x="454714" y="262313"/>
                    <a:pt x="455450" y="262313"/>
                  </a:cubicBezTo>
                  <a:close/>
                  <a:moveTo>
                    <a:pt x="163167" y="261208"/>
                  </a:moveTo>
                  <a:lnTo>
                    <a:pt x="172370" y="262312"/>
                  </a:lnTo>
                  <a:cubicBezTo>
                    <a:pt x="173475" y="262312"/>
                    <a:pt x="174211" y="263416"/>
                    <a:pt x="173843" y="264153"/>
                  </a:cubicBezTo>
                  <a:cubicBezTo>
                    <a:pt x="173843" y="264889"/>
                    <a:pt x="172738" y="265625"/>
                    <a:pt x="172002" y="265625"/>
                  </a:cubicBezTo>
                  <a:lnTo>
                    <a:pt x="162799" y="264521"/>
                  </a:lnTo>
                  <a:cubicBezTo>
                    <a:pt x="161695" y="264521"/>
                    <a:pt x="160959" y="263416"/>
                    <a:pt x="161327" y="262680"/>
                  </a:cubicBezTo>
                  <a:cubicBezTo>
                    <a:pt x="161327" y="261576"/>
                    <a:pt x="162431" y="260840"/>
                    <a:pt x="163167" y="261208"/>
                  </a:cubicBezTo>
                  <a:close/>
                  <a:moveTo>
                    <a:pt x="462077" y="245379"/>
                  </a:moveTo>
                  <a:cubicBezTo>
                    <a:pt x="463181" y="245011"/>
                    <a:pt x="463918" y="245747"/>
                    <a:pt x="464286" y="246851"/>
                  </a:cubicBezTo>
                  <a:cubicBezTo>
                    <a:pt x="464654" y="247956"/>
                    <a:pt x="463918" y="248692"/>
                    <a:pt x="462813" y="249060"/>
                  </a:cubicBezTo>
                  <a:lnTo>
                    <a:pt x="453978" y="250900"/>
                  </a:lnTo>
                  <a:cubicBezTo>
                    <a:pt x="453978" y="250900"/>
                    <a:pt x="453610" y="250900"/>
                    <a:pt x="453610" y="250900"/>
                  </a:cubicBezTo>
                  <a:cubicBezTo>
                    <a:pt x="452874" y="250900"/>
                    <a:pt x="452138" y="250164"/>
                    <a:pt x="451770" y="249428"/>
                  </a:cubicBezTo>
                  <a:cubicBezTo>
                    <a:pt x="451402" y="248324"/>
                    <a:pt x="452138" y="247588"/>
                    <a:pt x="453242" y="247219"/>
                  </a:cubicBezTo>
                  <a:close/>
                  <a:moveTo>
                    <a:pt x="165744" y="245379"/>
                  </a:moveTo>
                  <a:lnTo>
                    <a:pt x="174578" y="247220"/>
                  </a:lnTo>
                  <a:cubicBezTo>
                    <a:pt x="175683" y="247588"/>
                    <a:pt x="176051" y="248324"/>
                    <a:pt x="176051" y="249429"/>
                  </a:cubicBezTo>
                  <a:cubicBezTo>
                    <a:pt x="176051" y="250165"/>
                    <a:pt x="175315" y="250901"/>
                    <a:pt x="174210" y="250901"/>
                  </a:cubicBezTo>
                  <a:cubicBezTo>
                    <a:pt x="174210" y="250901"/>
                    <a:pt x="173842" y="250901"/>
                    <a:pt x="173842" y="250901"/>
                  </a:cubicBezTo>
                  <a:lnTo>
                    <a:pt x="165007" y="249060"/>
                  </a:lnTo>
                  <a:cubicBezTo>
                    <a:pt x="163903" y="248692"/>
                    <a:pt x="163535" y="247956"/>
                    <a:pt x="163535" y="246852"/>
                  </a:cubicBezTo>
                  <a:cubicBezTo>
                    <a:pt x="163903" y="245747"/>
                    <a:pt x="164639" y="245379"/>
                    <a:pt x="165744" y="245379"/>
                  </a:cubicBezTo>
                  <a:close/>
                  <a:moveTo>
                    <a:pt x="457660" y="229918"/>
                  </a:moveTo>
                  <a:cubicBezTo>
                    <a:pt x="458764" y="229550"/>
                    <a:pt x="459500" y="230286"/>
                    <a:pt x="459869" y="231022"/>
                  </a:cubicBezTo>
                  <a:cubicBezTo>
                    <a:pt x="460237" y="232126"/>
                    <a:pt x="459500" y="232863"/>
                    <a:pt x="458764" y="233231"/>
                  </a:cubicBezTo>
                  <a:lnTo>
                    <a:pt x="450298" y="236176"/>
                  </a:lnTo>
                  <a:cubicBezTo>
                    <a:pt x="450298" y="236176"/>
                    <a:pt x="449929" y="236176"/>
                    <a:pt x="449929" y="236176"/>
                  </a:cubicBezTo>
                  <a:cubicBezTo>
                    <a:pt x="449193" y="236176"/>
                    <a:pt x="448457" y="235808"/>
                    <a:pt x="448089" y="235072"/>
                  </a:cubicBezTo>
                  <a:cubicBezTo>
                    <a:pt x="447721" y="233967"/>
                    <a:pt x="448457" y="233231"/>
                    <a:pt x="449193" y="232863"/>
                  </a:cubicBezTo>
                  <a:close/>
                  <a:moveTo>
                    <a:pt x="170161" y="229918"/>
                  </a:moveTo>
                  <a:lnTo>
                    <a:pt x="178627" y="232863"/>
                  </a:lnTo>
                  <a:cubicBezTo>
                    <a:pt x="179732" y="233231"/>
                    <a:pt x="180100" y="234335"/>
                    <a:pt x="179732" y="235072"/>
                  </a:cubicBezTo>
                  <a:cubicBezTo>
                    <a:pt x="179732" y="235808"/>
                    <a:pt x="178996" y="236176"/>
                    <a:pt x="178259" y="236176"/>
                  </a:cubicBezTo>
                  <a:cubicBezTo>
                    <a:pt x="177891" y="236176"/>
                    <a:pt x="177891" y="236176"/>
                    <a:pt x="177523" y="236176"/>
                  </a:cubicBezTo>
                  <a:lnTo>
                    <a:pt x="169056" y="233231"/>
                  </a:lnTo>
                  <a:cubicBezTo>
                    <a:pt x="167952" y="232863"/>
                    <a:pt x="167584" y="231759"/>
                    <a:pt x="167952" y="231023"/>
                  </a:cubicBezTo>
                  <a:cubicBezTo>
                    <a:pt x="168320" y="229918"/>
                    <a:pt x="169424" y="229550"/>
                    <a:pt x="170161" y="229918"/>
                  </a:cubicBezTo>
                  <a:close/>
                  <a:moveTo>
                    <a:pt x="452138" y="215193"/>
                  </a:moveTo>
                  <a:cubicBezTo>
                    <a:pt x="453242" y="214825"/>
                    <a:pt x="453979" y="215193"/>
                    <a:pt x="454715" y="216298"/>
                  </a:cubicBezTo>
                  <a:cubicBezTo>
                    <a:pt x="455083" y="217402"/>
                    <a:pt x="454715" y="218138"/>
                    <a:pt x="453610" y="218874"/>
                  </a:cubicBezTo>
                  <a:lnTo>
                    <a:pt x="445144" y="222555"/>
                  </a:lnTo>
                  <a:cubicBezTo>
                    <a:pt x="444776" y="222187"/>
                    <a:pt x="444776" y="222555"/>
                    <a:pt x="444408" y="222555"/>
                  </a:cubicBezTo>
                  <a:cubicBezTo>
                    <a:pt x="443671" y="222555"/>
                    <a:pt x="442935" y="222187"/>
                    <a:pt x="442567" y="221451"/>
                  </a:cubicBezTo>
                  <a:cubicBezTo>
                    <a:pt x="442199" y="220347"/>
                    <a:pt x="442567" y="219610"/>
                    <a:pt x="443671" y="218874"/>
                  </a:cubicBezTo>
                  <a:close/>
                  <a:moveTo>
                    <a:pt x="175683" y="215193"/>
                  </a:moveTo>
                  <a:lnTo>
                    <a:pt x="184150" y="218874"/>
                  </a:lnTo>
                  <a:cubicBezTo>
                    <a:pt x="185254" y="219242"/>
                    <a:pt x="185622" y="220347"/>
                    <a:pt x="185254" y="221451"/>
                  </a:cubicBezTo>
                  <a:cubicBezTo>
                    <a:pt x="184886" y="221819"/>
                    <a:pt x="184150" y="222555"/>
                    <a:pt x="183413" y="222555"/>
                  </a:cubicBezTo>
                  <a:cubicBezTo>
                    <a:pt x="183045" y="222555"/>
                    <a:pt x="183045" y="222555"/>
                    <a:pt x="182677" y="222555"/>
                  </a:cubicBezTo>
                  <a:lnTo>
                    <a:pt x="174210" y="218874"/>
                  </a:lnTo>
                  <a:cubicBezTo>
                    <a:pt x="173106" y="218506"/>
                    <a:pt x="172738" y="217402"/>
                    <a:pt x="173106" y="216298"/>
                  </a:cubicBezTo>
                  <a:cubicBezTo>
                    <a:pt x="173474" y="215193"/>
                    <a:pt x="174578" y="214825"/>
                    <a:pt x="175683" y="215193"/>
                  </a:cubicBezTo>
                  <a:close/>
                  <a:moveTo>
                    <a:pt x="520240" y="209303"/>
                  </a:moveTo>
                  <a:cubicBezTo>
                    <a:pt x="522448" y="207095"/>
                    <a:pt x="525761" y="207095"/>
                    <a:pt x="527970" y="209303"/>
                  </a:cubicBezTo>
                  <a:cubicBezTo>
                    <a:pt x="548585" y="229918"/>
                    <a:pt x="559996" y="257159"/>
                    <a:pt x="559996" y="286240"/>
                  </a:cubicBezTo>
                  <a:cubicBezTo>
                    <a:pt x="559996" y="315321"/>
                    <a:pt x="548585" y="342561"/>
                    <a:pt x="527970" y="363176"/>
                  </a:cubicBezTo>
                  <a:cubicBezTo>
                    <a:pt x="527234" y="364280"/>
                    <a:pt x="525761" y="364648"/>
                    <a:pt x="524289" y="364648"/>
                  </a:cubicBezTo>
                  <a:cubicBezTo>
                    <a:pt x="522816" y="364648"/>
                    <a:pt x="521344" y="364280"/>
                    <a:pt x="520240" y="363176"/>
                  </a:cubicBezTo>
                  <a:cubicBezTo>
                    <a:pt x="518031" y="360967"/>
                    <a:pt x="518031" y="357654"/>
                    <a:pt x="520240" y="355445"/>
                  </a:cubicBezTo>
                  <a:cubicBezTo>
                    <a:pt x="538645" y="337040"/>
                    <a:pt x="548953" y="312376"/>
                    <a:pt x="548953" y="286240"/>
                  </a:cubicBezTo>
                  <a:cubicBezTo>
                    <a:pt x="548953" y="260103"/>
                    <a:pt x="538645" y="235440"/>
                    <a:pt x="520240" y="217034"/>
                  </a:cubicBezTo>
                  <a:cubicBezTo>
                    <a:pt x="518031" y="214825"/>
                    <a:pt x="518031" y="211512"/>
                    <a:pt x="520240" y="209303"/>
                  </a:cubicBezTo>
                  <a:close/>
                  <a:moveTo>
                    <a:pt x="99483" y="209303"/>
                  </a:moveTo>
                  <a:cubicBezTo>
                    <a:pt x="101692" y="207095"/>
                    <a:pt x="105005" y="207095"/>
                    <a:pt x="107214" y="209303"/>
                  </a:cubicBezTo>
                  <a:cubicBezTo>
                    <a:pt x="109422" y="211512"/>
                    <a:pt x="109422" y="214825"/>
                    <a:pt x="107214" y="217034"/>
                  </a:cubicBezTo>
                  <a:cubicBezTo>
                    <a:pt x="88808" y="235440"/>
                    <a:pt x="78500" y="260103"/>
                    <a:pt x="78500" y="286240"/>
                  </a:cubicBezTo>
                  <a:cubicBezTo>
                    <a:pt x="78500" y="312376"/>
                    <a:pt x="88808" y="337040"/>
                    <a:pt x="107214" y="355445"/>
                  </a:cubicBezTo>
                  <a:cubicBezTo>
                    <a:pt x="109422" y="357654"/>
                    <a:pt x="109422" y="360967"/>
                    <a:pt x="107214" y="363176"/>
                  </a:cubicBezTo>
                  <a:cubicBezTo>
                    <a:pt x="106109" y="364280"/>
                    <a:pt x="104637" y="364648"/>
                    <a:pt x="103532" y="364648"/>
                  </a:cubicBezTo>
                  <a:cubicBezTo>
                    <a:pt x="102060" y="364648"/>
                    <a:pt x="100587" y="364280"/>
                    <a:pt x="99483" y="363176"/>
                  </a:cubicBezTo>
                  <a:cubicBezTo>
                    <a:pt x="78869" y="342561"/>
                    <a:pt x="67457" y="315321"/>
                    <a:pt x="67457" y="286240"/>
                  </a:cubicBezTo>
                  <a:cubicBezTo>
                    <a:pt x="67457" y="257159"/>
                    <a:pt x="78869" y="229918"/>
                    <a:pt x="99483" y="209303"/>
                  </a:cubicBezTo>
                  <a:close/>
                  <a:moveTo>
                    <a:pt x="443671" y="199365"/>
                  </a:moveTo>
                  <a:cubicBezTo>
                    <a:pt x="445512" y="198261"/>
                    <a:pt x="447721" y="198997"/>
                    <a:pt x="448825" y="200837"/>
                  </a:cubicBezTo>
                  <a:cubicBezTo>
                    <a:pt x="449929" y="202678"/>
                    <a:pt x="449193" y="204886"/>
                    <a:pt x="447353" y="205991"/>
                  </a:cubicBezTo>
                  <a:lnTo>
                    <a:pt x="431523" y="215194"/>
                  </a:lnTo>
                  <a:cubicBezTo>
                    <a:pt x="431155" y="215194"/>
                    <a:pt x="430419" y="215562"/>
                    <a:pt x="429683" y="215562"/>
                  </a:cubicBezTo>
                  <a:cubicBezTo>
                    <a:pt x="428579" y="215562"/>
                    <a:pt x="427106" y="214826"/>
                    <a:pt x="426370" y="213721"/>
                  </a:cubicBezTo>
                  <a:cubicBezTo>
                    <a:pt x="425266" y="211881"/>
                    <a:pt x="426002" y="209672"/>
                    <a:pt x="427842" y="208568"/>
                  </a:cubicBezTo>
                  <a:close/>
                  <a:moveTo>
                    <a:pt x="184149" y="199364"/>
                  </a:moveTo>
                  <a:lnTo>
                    <a:pt x="199978" y="208567"/>
                  </a:lnTo>
                  <a:cubicBezTo>
                    <a:pt x="201819" y="209672"/>
                    <a:pt x="202187" y="211880"/>
                    <a:pt x="201451" y="213721"/>
                  </a:cubicBezTo>
                  <a:cubicBezTo>
                    <a:pt x="200714" y="214826"/>
                    <a:pt x="199610" y="215562"/>
                    <a:pt x="198137" y="215562"/>
                  </a:cubicBezTo>
                  <a:cubicBezTo>
                    <a:pt x="197401" y="215562"/>
                    <a:pt x="197033" y="215562"/>
                    <a:pt x="196297" y="215194"/>
                  </a:cubicBezTo>
                  <a:lnTo>
                    <a:pt x="180468" y="205991"/>
                  </a:lnTo>
                  <a:cubicBezTo>
                    <a:pt x="178627" y="204886"/>
                    <a:pt x="178259" y="202678"/>
                    <a:pt x="178996" y="200837"/>
                  </a:cubicBezTo>
                  <a:cubicBezTo>
                    <a:pt x="180100" y="198996"/>
                    <a:pt x="182309" y="198628"/>
                    <a:pt x="184149" y="199364"/>
                  </a:cubicBezTo>
                  <a:close/>
                  <a:moveTo>
                    <a:pt x="435573" y="187585"/>
                  </a:moveTo>
                  <a:cubicBezTo>
                    <a:pt x="436309" y="186849"/>
                    <a:pt x="437413" y="187217"/>
                    <a:pt x="438150" y="187953"/>
                  </a:cubicBezTo>
                  <a:cubicBezTo>
                    <a:pt x="438886" y="188690"/>
                    <a:pt x="438518" y="189794"/>
                    <a:pt x="437781" y="190530"/>
                  </a:cubicBezTo>
                  <a:lnTo>
                    <a:pt x="430419" y="196052"/>
                  </a:lnTo>
                  <a:cubicBezTo>
                    <a:pt x="430419" y="196420"/>
                    <a:pt x="429683" y="196420"/>
                    <a:pt x="429315" y="196420"/>
                  </a:cubicBezTo>
                  <a:cubicBezTo>
                    <a:pt x="428579" y="196420"/>
                    <a:pt x="428210" y="196052"/>
                    <a:pt x="427842" y="195684"/>
                  </a:cubicBezTo>
                  <a:cubicBezTo>
                    <a:pt x="427106" y="194948"/>
                    <a:pt x="427474" y="193843"/>
                    <a:pt x="428210" y="193107"/>
                  </a:cubicBezTo>
                  <a:close/>
                  <a:moveTo>
                    <a:pt x="192248" y="187585"/>
                  </a:moveTo>
                  <a:lnTo>
                    <a:pt x="199610" y="193107"/>
                  </a:lnTo>
                  <a:cubicBezTo>
                    <a:pt x="200347" y="193843"/>
                    <a:pt x="200715" y="194948"/>
                    <a:pt x="199979" y="195684"/>
                  </a:cubicBezTo>
                  <a:cubicBezTo>
                    <a:pt x="199610" y="196420"/>
                    <a:pt x="198874" y="196420"/>
                    <a:pt x="198506" y="196420"/>
                  </a:cubicBezTo>
                  <a:cubicBezTo>
                    <a:pt x="198138" y="196420"/>
                    <a:pt x="197770" y="196420"/>
                    <a:pt x="197402" y="196052"/>
                  </a:cubicBezTo>
                  <a:lnTo>
                    <a:pt x="190039" y="190530"/>
                  </a:lnTo>
                  <a:cubicBezTo>
                    <a:pt x="189303" y="189794"/>
                    <a:pt x="188935" y="188690"/>
                    <a:pt x="189671" y="187953"/>
                  </a:cubicBezTo>
                  <a:cubicBezTo>
                    <a:pt x="190407" y="187217"/>
                    <a:pt x="191512" y="186849"/>
                    <a:pt x="192248" y="187585"/>
                  </a:cubicBezTo>
                  <a:close/>
                  <a:moveTo>
                    <a:pt x="544167" y="185744"/>
                  </a:moveTo>
                  <a:cubicBezTo>
                    <a:pt x="546375" y="183536"/>
                    <a:pt x="549688" y="183536"/>
                    <a:pt x="551897" y="185744"/>
                  </a:cubicBezTo>
                  <a:cubicBezTo>
                    <a:pt x="607483" y="241330"/>
                    <a:pt x="607483" y="331518"/>
                    <a:pt x="551897" y="387104"/>
                  </a:cubicBezTo>
                  <a:cubicBezTo>
                    <a:pt x="550793" y="387840"/>
                    <a:pt x="549688" y="388576"/>
                    <a:pt x="548216" y="388576"/>
                  </a:cubicBezTo>
                  <a:cubicBezTo>
                    <a:pt x="546743" y="388576"/>
                    <a:pt x="545271" y="388208"/>
                    <a:pt x="544167" y="387104"/>
                  </a:cubicBezTo>
                  <a:cubicBezTo>
                    <a:pt x="541958" y="384895"/>
                    <a:pt x="541958" y="381582"/>
                    <a:pt x="544167" y="379373"/>
                  </a:cubicBezTo>
                  <a:cubicBezTo>
                    <a:pt x="595335" y="328205"/>
                    <a:pt x="595335" y="244643"/>
                    <a:pt x="544167" y="193475"/>
                  </a:cubicBezTo>
                  <a:cubicBezTo>
                    <a:pt x="541958" y="191266"/>
                    <a:pt x="541958" y="187953"/>
                    <a:pt x="544167" y="185744"/>
                  </a:cubicBezTo>
                  <a:close/>
                  <a:moveTo>
                    <a:pt x="75555" y="185744"/>
                  </a:moveTo>
                  <a:cubicBezTo>
                    <a:pt x="77764" y="183536"/>
                    <a:pt x="81077" y="183536"/>
                    <a:pt x="83286" y="185744"/>
                  </a:cubicBezTo>
                  <a:cubicBezTo>
                    <a:pt x="85494" y="187953"/>
                    <a:pt x="85494" y="191266"/>
                    <a:pt x="83286" y="193475"/>
                  </a:cubicBezTo>
                  <a:cubicBezTo>
                    <a:pt x="32117" y="244643"/>
                    <a:pt x="32117" y="328205"/>
                    <a:pt x="83286" y="379373"/>
                  </a:cubicBezTo>
                  <a:cubicBezTo>
                    <a:pt x="85494" y="381582"/>
                    <a:pt x="85494" y="384895"/>
                    <a:pt x="83286" y="387104"/>
                  </a:cubicBezTo>
                  <a:cubicBezTo>
                    <a:pt x="82549" y="387840"/>
                    <a:pt x="81077" y="388576"/>
                    <a:pt x="79604" y="388576"/>
                  </a:cubicBezTo>
                  <a:cubicBezTo>
                    <a:pt x="78132" y="388576"/>
                    <a:pt x="76659" y="388208"/>
                    <a:pt x="75555" y="387104"/>
                  </a:cubicBezTo>
                  <a:cubicBezTo>
                    <a:pt x="19970" y="331518"/>
                    <a:pt x="19970" y="241330"/>
                    <a:pt x="75555" y="185744"/>
                  </a:cubicBezTo>
                  <a:close/>
                  <a:moveTo>
                    <a:pt x="200346" y="175805"/>
                  </a:moveTo>
                  <a:cubicBezTo>
                    <a:pt x="201082" y="175069"/>
                    <a:pt x="202187" y="175069"/>
                    <a:pt x="202923" y="175805"/>
                  </a:cubicBezTo>
                  <a:lnTo>
                    <a:pt x="209549" y="182063"/>
                  </a:lnTo>
                  <a:cubicBezTo>
                    <a:pt x="210285" y="182799"/>
                    <a:pt x="210285" y="183904"/>
                    <a:pt x="209549" y="184640"/>
                  </a:cubicBezTo>
                  <a:cubicBezTo>
                    <a:pt x="208813" y="184640"/>
                    <a:pt x="208445" y="185008"/>
                    <a:pt x="208077" y="185008"/>
                  </a:cubicBezTo>
                  <a:cubicBezTo>
                    <a:pt x="207709" y="185008"/>
                    <a:pt x="207340" y="185008"/>
                    <a:pt x="206972" y="184640"/>
                  </a:cubicBezTo>
                  <a:lnTo>
                    <a:pt x="200346" y="178382"/>
                  </a:lnTo>
                  <a:cubicBezTo>
                    <a:pt x="199610" y="177646"/>
                    <a:pt x="199610" y="176541"/>
                    <a:pt x="200346" y="175805"/>
                  </a:cubicBezTo>
                  <a:close/>
                  <a:moveTo>
                    <a:pt x="425265" y="175437"/>
                  </a:moveTo>
                  <a:cubicBezTo>
                    <a:pt x="426001" y="174701"/>
                    <a:pt x="427106" y="174701"/>
                    <a:pt x="427842" y="175437"/>
                  </a:cubicBezTo>
                  <a:cubicBezTo>
                    <a:pt x="428578" y="176174"/>
                    <a:pt x="428578" y="177278"/>
                    <a:pt x="427842" y="178014"/>
                  </a:cubicBezTo>
                  <a:lnTo>
                    <a:pt x="421216" y="184272"/>
                  </a:lnTo>
                  <a:cubicBezTo>
                    <a:pt x="420848" y="184640"/>
                    <a:pt x="420480" y="185008"/>
                    <a:pt x="420112" y="185008"/>
                  </a:cubicBezTo>
                  <a:cubicBezTo>
                    <a:pt x="419744" y="185008"/>
                    <a:pt x="419007" y="184640"/>
                    <a:pt x="418639" y="184272"/>
                  </a:cubicBezTo>
                  <a:cubicBezTo>
                    <a:pt x="417903" y="183536"/>
                    <a:pt x="417903" y="182431"/>
                    <a:pt x="418639" y="181695"/>
                  </a:cubicBezTo>
                  <a:close/>
                  <a:moveTo>
                    <a:pt x="414590" y="164761"/>
                  </a:moveTo>
                  <a:cubicBezTo>
                    <a:pt x="415326" y="164025"/>
                    <a:pt x="416431" y="164025"/>
                    <a:pt x="417167" y="164761"/>
                  </a:cubicBezTo>
                  <a:cubicBezTo>
                    <a:pt x="417903" y="165497"/>
                    <a:pt x="417903" y="166602"/>
                    <a:pt x="417167" y="167338"/>
                  </a:cubicBezTo>
                  <a:lnTo>
                    <a:pt x="410909" y="173964"/>
                  </a:lnTo>
                  <a:cubicBezTo>
                    <a:pt x="410541" y="174332"/>
                    <a:pt x="410173" y="174332"/>
                    <a:pt x="409437" y="174332"/>
                  </a:cubicBezTo>
                  <a:cubicBezTo>
                    <a:pt x="409068" y="174332"/>
                    <a:pt x="408700" y="174332"/>
                    <a:pt x="408332" y="173964"/>
                  </a:cubicBezTo>
                  <a:cubicBezTo>
                    <a:pt x="407596" y="173228"/>
                    <a:pt x="407596" y="172124"/>
                    <a:pt x="408332" y="171387"/>
                  </a:cubicBezTo>
                  <a:close/>
                  <a:moveTo>
                    <a:pt x="210654" y="164393"/>
                  </a:moveTo>
                  <a:cubicBezTo>
                    <a:pt x="211390" y="163657"/>
                    <a:pt x="212495" y="163657"/>
                    <a:pt x="213231" y="164393"/>
                  </a:cubicBezTo>
                  <a:lnTo>
                    <a:pt x="219489" y="171019"/>
                  </a:lnTo>
                  <a:cubicBezTo>
                    <a:pt x="220225" y="171755"/>
                    <a:pt x="220225" y="172860"/>
                    <a:pt x="219489" y="173596"/>
                  </a:cubicBezTo>
                  <a:cubicBezTo>
                    <a:pt x="219489" y="174332"/>
                    <a:pt x="218753" y="174332"/>
                    <a:pt x="218385" y="174332"/>
                  </a:cubicBezTo>
                  <a:cubicBezTo>
                    <a:pt x="218016" y="174332"/>
                    <a:pt x="217280" y="173964"/>
                    <a:pt x="216912" y="173596"/>
                  </a:cubicBezTo>
                  <a:lnTo>
                    <a:pt x="210654" y="166970"/>
                  </a:lnTo>
                  <a:cubicBezTo>
                    <a:pt x="209918" y="166234"/>
                    <a:pt x="209918" y="165130"/>
                    <a:pt x="210654" y="164393"/>
                  </a:cubicBezTo>
                  <a:close/>
                  <a:moveTo>
                    <a:pt x="568095" y="161448"/>
                  </a:moveTo>
                  <a:cubicBezTo>
                    <a:pt x="570303" y="159240"/>
                    <a:pt x="573616" y="159240"/>
                    <a:pt x="575825" y="161448"/>
                  </a:cubicBezTo>
                  <a:cubicBezTo>
                    <a:pt x="644663" y="230286"/>
                    <a:pt x="644663" y="342193"/>
                    <a:pt x="575825" y="411031"/>
                  </a:cubicBezTo>
                  <a:cubicBezTo>
                    <a:pt x="575089" y="412135"/>
                    <a:pt x="573616" y="412503"/>
                    <a:pt x="572144" y="412503"/>
                  </a:cubicBezTo>
                  <a:cubicBezTo>
                    <a:pt x="570671" y="412503"/>
                    <a:pt x="569199" y="412135"/>
                    <a:pt x="568095" y="411031"/>
                  </a:cubicBezTo>
                  <a:cubicBezTo>
                    <a:pt x="565886" y="408822"/>
                    <a:pt x="565886" y="405509"/>
                    <a:pt x="568095" y="403300"/>
                  </a:cubicBezTo>
                  <a:cubicBezTo>
                    <a:pt x="632515" y="338880"/>
                    <a:pt x="632515" y="233599"/>
                    <a:pt x="568095" y="169179"/>
                  </a:cubicBezTo>
                  <a:cubicBezTo>
                    <a:pt x="565886" y="166970"/>
                    <a:pt x="565886" y="163657"/>
                    <a:pt x="568095" y="161448"/>
                  </a:cubicBezTo>
                  <a:close/>
                  <a:moveTo>
                    <a:pt x="51628" y="161448"/>
                  </a:moveTo>
                  <a:cubicBezTo>
                    <a:pt x="53837" y="159240"/>
                    <a:pt x="57150" y="159240"/>
                    <a:pt x="59359" y="161448"/>
                  </a:cubicBezTo>
                  <a:cubicBezTo>
                    <a:pt x="61567" y="163657"/>
                    <a:pt x="61567" y="166970"/>
                    <a:pt x="59359" y="169179"/>
                  </a:cubicBezTo>
                  <a:cubicBezTo>
                    <a:pt x="-5062" y="233599"/>
                    <a:pt x="-5062" y="338880"/>
                    <a:pt x="59359" y="403300"/>
                  </a:cubicBezTo>
                  <a:cubicBezTo>
                    <a:pt x="61567" y="405509"/>
                    <a:pt x="61567" y="408822"/>
                    <a:pt x="59359" y="411031"/>
                  </a:cubicBezTo>
                  <a:cubicBezTo>
                    <a:pt x="58254" y="412135"/>
                    <a:pt x="56782" y="412503"/>
                    <a:pt x="55678" y="412503"/>
                  </a:cubicBezTo>
                  <a:cubicBezTo>
                    <a:pt x="54205" y="412503"/>
                    <a:pt x="52733" y="412135"/>
                    <a:pt x="51628" y="411031"/>
                  </a:cubicBezTo>
                  <a:cubicBezTo>
                    <a:pt x="-17209" y="342193"/>
                    <a:pt x="-17209" y="230286"/>
                    <a:pt x="51628" y="161448"/>
                  </a:cubicBezTo>
                  <a:close/>
                  <a:moveTo>
                    <a:pt x="312622" y="161080"/>
                  </a:moveTo>
                  <a:cubicBezTo>
                    <a:pt x="312254" y="158871"/>
                    <a:pt x="314463" y="158871"/>
                    <a:pt x="314831" y="161448"/>
                  </a:cubicBezTo>
                  <a:lnTo>
                    <a:pt x="321089" y="252373"/>
                  </a:lnTo>
                  <a:lnTo>
                    <a:pt x="321089" y="260103"/>
                  </a:lnTo>
                  <a:lnTo>
                    <a:pt x="328451" y="252741"/>
                  </a:lnTo>
                  <a:cubicBezTo>
                    <a:pt x="329924" y="251269"/>
                    <a:pt x="332132" y="252741"/>
                    <a:pt x="331396" y="254581"/>
                  </a:cubicBezTo>
                  <a:lnTo>
                    <a:pt x="325506" y="271883"/>
                  </a:lnTo>
                  <a:lnTo>
                    <a:pt x="321089" y="279555"/>
                  </a:lnTo>
                  <a:lnTo>
                    <a:pt x="321089" y="289185"/>
                  </a:lnTo>
                  <a:lnTo>
                    <a:pt x="318144" y="312376"/>
                  </a:lnTo>
                  <a:cubicBezTo>
                    <a:pt x="317776" y="314953"/>
                    <a:pt x="315936" y="314953"/>
                    <a:pt x="315567" y="312376"/>
                  </a:cubicBezTo>
                  <a:lnTo>
                    <a:pt x="312712" y="294105"/>
                  </a:lnTo>
                  <a:lnTo>
                    <a:pt x="311518" y="296179"/>
                  </a:lnTo>
                  <a:lnTo>
                    <a:pt x="269921" y="352132"/>
                  </a:lnTo>
                  <a:cubicBezTo>
                    <a:pt x="268817" y="353973"/>
                    <a:pt x="266240" y="352501"/>
                    <a:pt x="267712" y="350292"/>
                  </a:cubicBezTo>
                  <a:lnTo>
                    <a:pt x="300106" y="288080"/>
                  </a:lnTo>
                  <a:lnTo>
                    <a:pt x="311192" y="271979"/>
                  </a:lnTo>
                  <a:lnTo>
                    <a:pt x="310414" y="253109"/>
                  </a:lnTo>
                  <a:close/>
                  <a:moveTo>
                    <a:pt x="404651" y="154454"/>
                  </a:moveTo>
                  <a:cubicBezTo>
                    <a:pt x="405387" y="155190"/>
                    <a:pt x="405755" y="156295"/>
                    <a:pt x="405019" y="157031"/>
                  </a:cubicBezTo>
                  <a:lnTo>
                    <a:pt x="399497" y="164393"/>
                  </a:lnTo>
                  <a:cubicBezTo>
                    <a:pt x="399129" y="164762"/>
                    <a:pt x="398393" y="165130"/>
                    <a:pt x="398025" y="165130"/>
                  </a:cubicBezTo>
                  <a:cubicBezTo>
                    <a:pt x="397657" y="165130"/>
                    <a:pt x="397289" y="165130"/>
                    <a:pt x="396920" y="164762"/>
                  </a:cubicBezTo>
                  <a:cubicBezTo>
                    <a:pt x="396184" y="164025"/>
                    <a:pt x="395816" y="162921"/>
                    <a:pt x="396552" y="162185"/>
                  </a:cubicBezTo>
                  <a:lnTo>
                    <a:pt x="402074" y="154822"/>
                  </a:lnTo>
                  <a:cubicBezTo>
                    <a:pt x="402810" y="154086"/>
                    <a:pt x="403915" y="153718"/>
                    <a:pt x="404651" y="154454"/>
                  </a:cubicBezTo>
                  <a:close/>
                  <a:moveTo>
                    <a:pt x="223538" y="154454"/>
                  </a:moveTo>
                  <a:cubicBezTo>
                    <a:pt x="224275" y="153718"/>
                    <a:pt x="225379" y="154086"/>
                    <a:pt x="226115" y="154822"/>
                  </a:cubicBezTo>
                  <a:lnTo>
                    <a:pt x="231637" y="162185"/>
                  </a:lnTo>
                  <a:cubicBezTo>
                    <a:pt x="232373" y="162921"/>
                    <a:pt x="232005" y="164025"/>
                    <a:pt x="231269" y="164762"/>
                  </a:cubicBezTo>
                  <a:cubicBezTo>
                    <a:pt x="230901" y="164762"/>
                    <a:pt x="230533" y="165130"/>
                    <a:pt x="230165" y="165130"/>
                  </a:cubicBezTo>
                  <a:cubicBezTo>
                    <a:pt x="229428" y="165130"/>
                    <a:pt x="229060" y="164762"/>
                    <a:pt x="228692" y="164393"/>
                  </a:cubicBezTo>
                  <a:lnTo>
                    <a:pt x="223170" y="157031"/>
                  </a:lnTo>
                  <a:cubicBezTo>
                    <a:pt x="222434" y="156295"/>
                    <a:pt x="222802" y="155190"/>
                    <a:pt x="223538" y="154454"/>
                  </a:cubicBezTo>
                  <a:close/>
                  <a:moveTo>
                    <a:pt x="236054" y="143779"/>
                  </a:moveTo>
                  <a:cubicBezTo>
                    <a:pt x="237895" y="142675"/>
                    <a:pt x="240104" y="143411"/>
                    <a:pt x="241208" y="145251"/>
                  </a:cubicBezTo>
                  <a:lnTo>
                    <a:pt x="250411" y="161080"/>
                  </a:lnTo>
                  <a:cubicBezTo>
                    <a:pt x="251515" y="162921"/>
                    <a:pt x="250779" y="165130"/>
                    <a:pt x="248938" y="166234"/>
                  </a:cubicBezTo>
                  <a:cubicBezTo>
                    <a:pt x="248570" y="166234"/>
                    <a:pt x="247834" y="166602"/>
                    <a:pt x="247098" y="166602"/>
                  </a:cubicBezTo>
                  <a:cubicBezTo>
                    <a:pt x="245993" y="166602"/>
                    <a:pt x="244521" y="165866"/>
                    <a:pt x="243785" y="164762"/>
                  </a:cubicBezTo>
                  <a:lnTo>
                    <a:pt x="234582" y="148932"/>
                  </a:lnTo>
                  <a:cubicBezTo>
                    <a:pt x="233478" y="147092"/>
                    <a:pt x="234214" y="144883"/>
                    <a:pt x="236054" y="143779"/>
                  </a:cubicBezTo>
                  <a:close/>
                  <a:moveTo>
                    <a:pt x="391767" y="143778"/>
                  </a:moveTo>
                  <a:cubicBezTo>
                    <a:pt x="393608" y="144883"/>
                    <a:pt x="393976" y="147092"/>
                    <a:pt x="393239" y="148932"/>
                  </a:cubicBezTo>
                  <a:lnTo>
                    <a:pt x="384037" y="164761"/>
                  </a:lnTo>
                  <a:cubicBezTo>
                    <a:pt x="383300" y="165865"/>
                    <a:pt x="382196" y="166602"/>
                    <a:pt x="380724" y="166602"/>
                  </a:cubicBezTo>
                  <a:cubicBezTo>
                    <a:pt x="379987" y="166602"/>
                    <a:pt x="379619" y="166602"/>
                    <a:pt x="378883" y="166233"/>
                  </a:cubicBezTo>
                  <a:cubicBezTo>
                    <a:pt x="377042" y="165129"/>
                    <a:pt x="376674" y="162921"/>
                    <a:pt x="377411" y="161080"/>
                  </a:cubicBezTo>
                  <a:lnTo>
                    <a:pt x="386613" y="145251"/>
                  </a:lnTo>
                  <a:cubicBezTo>
                    <a:pt x="387718" y="143410"/>
                    <a:pt x="389926" y="143042"/>
                    <a:pt x="391767" y="143778"/>
                  </a:cubicBezTo>
                  <a:close/>
                  <a:moveTo>
                    <a:pt x="376306" y="137889"/>
                  </a:moveTo>
                  <a:cubicBezTo>
                    <a:pt x="377410" y="138257"/>
                    <a:pt x="377779" y="139362"/>
                    <a:pt x="377410" y="140466"/>
                  </a:cubicBezTo>
                  <a:lnTo>
                    <a:pt x="373729" y="148932"/>
                  </a:lnTo>
                  <a:cubicBezTo>
                    <a:pt x="373361" y="149669"/>
                    <a:pt x="372625" y="150037"/>
                    <a:pt x="371889" y="150037"/>
                  </a:cubicBezTo>
                  <a:cubicBezTo>
                    <a:pt x="371520" y="150037"/>
                    <a:pt x="371520" y="150037"/>
                    <a:pt x="371152" y="150037"/>
                  </a:cubicBezTo>
                  <a:cubicBezTo>
                    <a:pt x="370048" y="149669"/>
                    <a:pt x="369680" y="148564"/>
                    <a:pt x="370048" y="147460"/>
                  </a:cubicBezTo>
                  <a:lnTo>
                    <a:pt x="373729" y="138994"/>
                  </a:lnTo>
                  <a:cubicBezTo>
                    <a:pt x="374097" y="137889"/>
                    <a:pt x="375202" y="137521"/>
                    <a:pt x="376306" y="137889"/>
                  </a:cubicBezTo>
                  <a:close/>
                  <a:moveTo>
                    <a:pt x="251514" y="137889"/>
                  </a:moveTo>
                  <a:cubicBezTo>
                    <a:pt x="252619" y="137521"/>
                    <a:pt x="253355" y="137889"/>
                    <a:pt x="254091" y="138994"/>
                  </a:cubicBezTo>
                  <a:lnTo>
                    <a:pt x="257772" y="147460"/>
                  </a:lnTo>
                  <a:cubicBezTo>
                    <a:pt x="258141" y="148564"/>
                    <a:pt x="257772" y="149301"/>
                    <a:pt x="256668" y="150037"/>
                  </a:cubicBezTo>
                  <a:cubicBezTo>
                    <a:pt x="256300" y="150037"/>
                    <a:pt x="256300" y="150037"/>
                    <a:pt x="255932" y="150037"/>
                  </a:cubicBezTo>
                  <a:cubicBezTo>
                    <a:pt x="255196" y="150037"/>
                    <a:pt x="254459" y="149669"/>
                    <a:pt x="254091" y="148932"/>
                  </a:cubicBezTo>
                  <a:lnTo>
                    <a:pt x="250410" y="140466"/>
                  </a:lnTo>
                  <a:cubicBezTo>
                    <a:pt x="250042" y="139362"/>
                    <a:pt x="250410" y="138625"/>
                    <a:pt x="251514" y="137889"/>
                  </a:cubicBezTo>
                  <a:close/>
                  <a:moveTo>
                    <a:pt x="266239" y="132736"/>
                  </a:moveTo>
                  <a:cubicBezTo>
                    <a:pt x="267344" y="132368"/>
                    <a:pt x="268080" y="133104"/>
                    <a:pt x="268448" y="133840"/>
                  </a:cubicBezTo>
                  <a:lnTo>
                    <a:pt x="271393" y="142307"/>
                  </a:lnTo>
                  <a:cubicBezTo>
                    <a:pt x="271761" y="143411"/>
                    <a:pt x="271025" y="144147"/>
                    <a:pt x="270289" y="144516"/>
                  </a:cubicBezTo>
                  <a:cubicBezTo>
                    <a:pt x="270289" y="144516"/>
                    <a:pt x="269920" y="144516"/>
                    <a:pt x="269920" y="144516"/>
                  </a:cubicBezTo>
                  <a:cubicBezTo>
                    <a:pt x="269184" y="144516"/>
                    <a:pt x="268448" y="144147"/>
                    <a:pt x="268080" y="143411"/>
                  </a:cubicBezTo>
                  <a:lnTo>
                    <a:pt x="265135" y="134944"/>
                  </a:lnTo>
                  <a:cubicBezTo>
                    <a:pt x="264767" y="133840"/>
                    <a:pt x="265503" y="133104"/>
                    <a:pt x="266239" y="132736"/>
                  </a:cubicBezTo>
                  <a:close/>
                  <a:moveTo>
                    <a:pt x="361214" y="132735"/>
                  </a:moveTo>
                  <a:cubicBezTo>
                    <a:pt x="362318" y="133103"/>
                    <a:pt x="362686" y="134208"/>
                    <a:pt x="362318" y="134944"/>
                  </a:cubicBezTo>
                  <a:lnTo>
                    <a:pt x="359373" y="143410"/>
                  </a:lnTo>
                  <a:cubicBezTo>
                    <a:pt x="359741" y="144147"/>
                    <a:pt x="359005" y="144515"/>
                    <a:pt x="357901" y="144515"/>
                  </a:cubicBezTo>
                  <a:cubicBezTo>
                    <a:pt x="357533" y="144515"/>
                    <a:pt x="357533" y="144515"/>
                    <a:pt x="357164" y="144515"/>
                  </a:cubicBezTo>
                  <a:cubicBezTo>
                    <a:pt x="356060" y="144147"/>
                    <a:pt x="355692" y="143042"/>
                    <a:pt x="356060" y="142306"/>
                  </a:cubicBezTo>
                  <a:lnTo>
                    <a:pt x="359005" y="133840"/>
                  </a:lnTo>
                  <a:cubicBezTo>
                    <a:pt x="359373" y="132735"/>
                    <a:pt x="360477" y="132367"/>
                    <a:pt x="361214" y="132735"/>
                  </a:cubicBezTo>
                  <a:close/>
                  <a:moveTo>
                    <a:pt x="345752" y="128318"/>
                  </a:moveTo>
                  <a:cubicBezTo>
                    <a:pt x="346857" y="128686"/>
                    <a:pt x="347225" y="129422"/>
                    <a:pt x="347225" y="130527"/>
                  </a:cubicBezTo>
                  <a:lnTo>
                    <a:pt x="345384" y="139361"/>
                  </a:lnTo>
                  <a:cubicBezTo>
                    <a:pt x="345384" y="140098"/>
                    <a:pt x="344648" y="140834"/>
                    <a:pt x="343544" y="140834"/>
                  </a:cubicBezTo>
                  <a:cubicBezTo>
                    <a:pt x="343544" y="140834"/>
                    <a:pt x="343175" y="140834"/>
                    <a:pt x="343175" y="140834"/>
                  </a:cubicBezTo>
                  <a:cubicBezTo>
                    <a:pt x="342071" y="140466"/>
                    <a:pt x="341703" y="139730"/>
                    <a:pt x="341703" y="138625"/>
                  </a:cubicBezTo>
                  <a:lnTo>
                    <a:pt x="343544" y="129791"/>
                  </a:lnTo>
                  <a:cubicBezTo>
                    <a:pt x="343912" y="128686"/>
                    <a:pt x="344648" y="128318"/>
                    <a:pt x="345752" y="128318"/>
                  </a:cubicBezTo>
                  <a:close/>
                  <a:moveTo>
                    <a:pt x="282068" y="128318"/>
                  </a:moveTo>
                  <a:cubicBezTo>
                    <a:pt x="283173" y="127950"/>
                    <a:pt x="283909" y="128686"/>
                    <a:pt x="284277" y="129790"/>
                  </a:cubicBezTo>
                  <a:lnTo>
                    <a:pt x="286117" y="138625"/>
                  </a:lnTo>
                  <a:cubicBezTo>
                    <a:pt x="286486" y="139729"/>
                    <a:pt x="285749" y="140465"/>
                    <a:pt x="284645" y="140834"/>
                  </a:cubicBezTo>
                  <a:cubicBezTo>
                    <a:pt x="284645" y="140834"/>
                    <a:pt x="284645" y="140834"/>
                    <a:pt x="284277" y="140834"/>
                  </a:cubicBezTo>
                  <a:cubicBezTo>
                    <a:pt x="283541" y="140834"/>
                    <a:pt x="282804" y="140097"/>
                    <a:pt x="282436" y="139361"/>
                  </a:cubicBezTo>
                  <a:lnTo>
                    <a:pt x="280596" y="130526"/>
                  </a:lnTo>
                  <a:cubicBezTo>
                    <a:pt x="280228" y="129422"/>
                    <a:pt x="280964" y="128686"/>
                    <a:pt x="282068" y="128318"/>
                  </a:cubicBezTo>
                  <a:close/>
                  <a:moveTo>
                    <a:pt x="297529" y="126110"/>
                  </a:moveTo>
                  <a:cubicBezTo>
                    <a:pt x="298634" y="126110"/>
                    <a:pt x="299370" y="126846"/>
                    <a:pt x="299370" y="127582"/>
                  </a:cubicBezTo>
                  <a:lnTo>
                    <a:pt x="300474" y="136785"/>
                  </a:lnTo>
                  <a:cubicBezTo>
                    <a:pt x="301211" y="137522"/>
                    <a:pt x="300474" y="138258"/>
                    <a:pt x="299002" y="138626"/>
                  </a:cubicBezTo>
                  <a:cubicBezTo>
                    <a:pt x="297898" y="138626"/>
                    <a:pt x="297161" y="137890"/>
                    <a:pt x="297161" y="137153"/>
                  </a:cubicBezTo>
                  <a:lnTo>
                    <a:pt x="296057" y="127951"/>
                  </a:lnTo>
                  <a:cubicBezTo>
                    <a:pt x="296057" y="126846"/>
                    <a:pt x="296793" y="126110"/>
                    <a:pt x="297529" y="126110"/>
                  </a:cubicBezTo>
                  <a:close/>
                  <a:moveTo>
                    <a:pt x="329923" y="125741"/>
                  </a:moveTo>
                  <a:cubicBezTo>
                    <a:pt x="331027" y="125741"/>
                    <a:pt x="331764" y="126845"/>
                    <a:pt x="331395" y="127581"/>
                  </a:cubicBezTo>
                  <a:lnTo>
                    <a:pt x="330291" y="136784"/>
                  </a:lnTo>
                  <a:cubicBezTo>
                    <a:pt x="330659" y="137889"/>
                    <a:pt x="329923" y="138625"/>
                    <a:pt x="328819" y="138625"/>
                  </a:cubicBezTo>
                  <a:cubicBezTo>
                    <a:pt x="327714" y="138625"/>
                    <a:pt x="326978" y="137521"/>
                    <a:pt x="326978" y="136416"/>
                  </a:cubicBezTo>
                  <a:lnTo>
                    <a:pt x="328082" y="127213"/>
                  </a:lnTo>
                  <a:cubicBezTo>
                    <a:pt x="328082" y="126109"/>
                    <a:pt x="329187" y="125373"/>
                    <a:pt x="329923" y="125741"/>
                  </a:cubicBezTo>
                  <a:close/>
                  <a:moveTo>
                    <a:pt x="314094" y="123165"/>
                  </a:moveTo>
                  <a:cubicBezTo>
                    <a:pt x="316303" y="123165"/>
                    <a:pt x="317775" y="124638"/>
                    <a:pt x="317775" y="126846"/>
                  </a:cubicBezTo>
                  <a:lnTo>
                    <a:pt x="317775" y="144884"/>
                  </a:lnTo>
                  <a:cubicBezTo>
                    <a:pt x="317775" y="147093"/>
                    <a:pt x="315935" y="148565"/>
                    <a:pt x="314094" y="148565"/>
                  </a:cubicBezTo>
                  <a:cubicBezTo>
                    <a:pt x="311885" y="148565"/>
                    <a:pt x="310413" y="147093"/>
                    <a:pt x="310413" y="144884"/>
                  </a:cubicBezTo>
                  <a:lnTo>
                    <a:pt x="310413" y="126846"/>
                  </a:lnTo>
                  <a:cubicBezTo>
                    <a:pt x="310413" y="124638"/>
                    <a:pt x="311885" y="123165"/>
                    <a:pt x="314094" y="123165"/>
                  </a:cubicBezTo>
                  <a:close/>
                  <a:moveTo>
                    <a:pt x="314094" y="117274"/>
                  </a:moveTo>
                  <a:cubicBezTo>
                    <a:pt x="225010" y="117274"/>
                    <a:pt x="152859" y="189793"/>
                    <a:pt x="152859" y="278509"/>
                  </a:cubicBezTo>
                  <a:cubicBezTo>
                    <a:pt x="152859" y="367225"/>
                    <a:pt x="225378" y="439744"/>
                    <a:pt x="314094" y="439744"/>
                  </a:cubicBezTo>
                  <a:cubicBezTo>
                    <a:pt x="402810" y="439744"/>
                    <a:pt x="475329" y="367225"/>
                    <a:pt x="475329" y="278509"/>
                  </a:cubicBezTo>
                  <a:cubicBezTo>
                    <a:pt x="475329" y="189793"/>
                    <a:pt x="402810" y="117274"/>
                    <a:pt x="314094" y="117274"/>
                  </a:cubicBezTo>
                  <a:close/>
                  <a:moveTo>
                    <a:pt x="313680" y="15306"/>
                  </a:moveTo>
                  <a:lnTo>
                    <a:pt x="312359" y="15582"/>
                  </a:lnTo>
                  <a:lnTo>
                    <a:pt x="314571" y="15514"/>
                  </a:lnTo>
                  <a:close/>
                  <a:moveTo>
                    <a:pt x="317270" y="351"/>
                  </a:moveTo>
                  <a:cubicBezTo>
                    <a:pt x="321733" y="1226"/>
                    <a:pt x="325874" y="3710"/>
                    <a:pt x="328819" y="7576"/>
                  </a:cubicBezTo>
                  <a:lnTo>
                    <a:pt x="332528" y="17353"/>
                  </a:lnTo>
                  <a:lnTo>
                    <a:pt x="352862" y="24032"/>
                  </a:lnTo>
                  <a:cubicBezTo>
                    <a:pt x="361306" y="28559"/>
                    <a:pt x="369036" y="34633"/>
                    <a:pt x="375570" y="42179"/>
                  </a:cubicBezTo>
                  <a:cubicBezTo>
                    <a:pt x="388086" y="56904"/>
                    <a:pt x="394712" y="74573"/>
                    <a:pt x="395448" y="92243"/>
                  </a:cubicBezTo>
                  <a:cubicBezTo>
                    <a:pt x="395448" y="96292"/>
                    <a:pt x="391399" y="99237"/>
                    <a:pt x="388086" y="97764"/>
                  </a:cubicBezTo>
                  <a:cubicBezTo>
                    <a:pt x="376582" y="92426"/>
                    <a:pt x="364549" y="88377"/>
                    <a:pt x="352229" y="85651"/>
                  </a:cubicBezTo>
                  <a:lnTo>
                    <a:pt x="323267" y="82433"/>
                  </a:lnTo>
                  <a:lnTo>
                    <a:pt x="323267" y="89122"/>
                  </a:lnTo>
                  <a:lnTo>
                    <a:pt x="352515" y="92083"/>
                  </a:lnTo>
                  <a:cubicBezTo>
                    <a:pt x="439391" y="109935"/>
                    <a:pt x="504778" y="187078"/>
                    <a:pt x="504778" y="278877"/>
                  </a:cubicBezTo>
                  <a:cubicBezTo>
                    <a:pt x="504778" y="331334"/>
                    <a:pt x="483427" y="379005"/>
                    <a:pt x="448916" y="413562"/>
                  </a:cubicBezTo>
                  <a:lnTo>
                    <a:pt x="434945" y="423003"/>
                  </a:lnTo>
                  <a:lnTo>
                    <a:pt x="452874" y="469193"/>
                  </a:lnTo>
                  <a:lnTo>
                    <a:pt x="453610" y="471770"/>
                  </a:lnTo>
                  <a:lnTo>
                    <a:pt x="433364" y="471770"/>
                  </a:lnTo>
                  <a:lnTo>
                    <a:pt x="431156" y="469193"/>
                  </a:lnTo>
                  <a:lnTo>
                    <a:pt x="414740" y="436656"/>
                  </a:lnTo>
                  <a:lnTo>
                    <a:pt x="388304" y="454520"/>
                  </a:lnTo>
                  <a:cubicBezTo>
                    <a:pt x="365492" y="464201"/>
                    <a:pt x="340414" y="469561"/>
                    <a:pt x="314094" y="469561"/>
                  </a:cubicBezTo>
                  <a:cubicBezTo>
                    <a:pt x="287774" y="469561"/>
                    <a:pt x="262696" y="464201"/>
                    <a:pt x="239884" y="454520"/>
                  </a:cubicBezTo>
                  <a:lnTo>
                    <a:pt x="213450" y="436657"/>
                  </a:lnTo>
                  <a:lnTo>
                    <a:pt x="197034" y="469193"/>
                  </a:lnTo>
                  <a:lnTo>
                    <a:pt x="194825" y="471770"/>
                  </a:lnTo>
                  <a:lnTo>
                    <a:pt x="174579" y="471770"/>
                  </a:lnTo>
                  <a:lnTo>
                    <a:pt x="175315" y="469193"/>
                  </a:lnTo>
                  <a:lnTo>
                    <a:pt x="193244" y="423004"/>
                  </a:lnTo>
                  <a:lnTo>
                    <a:pt x="179272" y="413562"/>
                  </a:lnTo>
                  <a:cubicBezTo>
                    <a:pt x="144761" y="379005"/>
                    <a:pt x="123410" y="331334"/>
                    <a:pt x="123410" y="278877"/>
                  </a:cubicBezTo>
                  <a:cubicBezTo>
                    <a:pt x="123410" y="187078"/>
                    <a:pt x="189079" y="109935"/>
                    <a:pt x="275779" y="92083"/>
                  </a:cubicBezTo>
                  <a:lnTo>
                    <a:pt x="304493" y="89168"/>
                  </a:lnTo>
                  <a:lnTo>
                    <a:pt x="304493" y="82540"/>
                  </a:lnTo>
                  <a:lnTo>
                    <a:pt x="276788" y="85444"/>
                  </a:lnTo>
                  <a:cubicBezTo>
                    <a:pt x="264284" y="88147"/>
                    <a:pt x="251975" y="92242"/>
                    <a:pt x="240103" y="97764"/>
                  </a:cubicBezTo>
                  <a:cubicBezTo>
                    <a:pt x="236422" y="99237"/>
                    <a:pt x="232741" y="96660"/>
                    <a:pt x="232741" y="92611"/>
                  </a:cubicBezTo>
                  <a:cubicBezTo>
                    <a:pt x="233845" y="66843"/>
                    <a:pt x="247098" y="42179"/>
                    <a:pt x="270657" y="27086"/>
                  </a:cubicBezTo>
                  <a:lnTo>
                    <a:pt x="295108" y="17024"/>
                  </a:lnTo>
                  <a:lnTo>
                    <a:pt x="303787" y="2790"/>
                  </a:lnTo>
                  <a:cubicBezTo>
                    <a:pt x="308021" y="213"/>
                    <a:pt x="312806" y="-523"/>
                    <a:pt x="317270" y="351"/>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42" presetClass="entr" presetSubtype="0" dur="100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0" presetClass="entr" presetSubtype="0" dur="50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nodeType="clickPar">
                      <p:stCondLst>
                        <p:cond delay="indefinite"/>
                      </p:stCondLst>
                      <p:childTnLst>
                        <p:par>
                          <p:cTn id="21" fill="hold">
                            <p:stCondLst>
                              <p:cond delay="0"/>
                            </p:stCondLst>
                            <p:childTnLst>
                              <p:par>
                                <p:cTn id="22" presetID="10" presetClass="entr" presetSubtype="0" dur="500" fill="hold" grpId="0" nodeType="click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500"/>
                                        <p:tgtEl>
                                          <p:spTgt spid="43"/>
                                        </p:tgtEl>
                                      </p:cBhvr>
                                    </p:animEffect>
                                  </p:childTnLst>
                                </p:cTn>
                              </p:par>
                            </p:childTnLst>
                          </p:cTn>
                        </p:par>
                      </p:childTnLst>
                    </p:cTn>
                  </p:par>
                  <p:par>
                    <p:cTn id="25" fill="hold" nodeType="clickPar">
                      <p:stCondLst>
                        <p:cond delay="indefinite"/>
                      </p:stCondLst>
                      <p:childTnLst>
                        <p:par>
                          <p:cTn id="26" fill="hold">
                            <p:stCondLst>
                              <p:cond delay="0"/>
                            </p:stCondLst>
                            <p:childTnLst>
                              <p:par>
                                <p:cTn id="27" presetID="42" presetClass="entr" presetSubtype="0" dur="100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39" grpId="0"/>
      <p:bldP spid="43"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矩形: 圆角 2"/>
          <p:cNvSpPr/>
          <p:nvPr/>
        </p:nvSpPr>
        <p:spPr>
          <a:xfrm rot="18982527">
            <a:off x="8710288" y="353882"/>
            <a:ext cx="2463998" cy="6418753"/>
          </a:xfrm>
          <a:prstGeom prst="roundRect">
            <a:avLst>
              <a:gd name="adj" fmla="val 50000"/>
            </a:avLst>
          </a:prstGeom>
          <a:solidFill>
            <a:srgbClr val="D1D2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nvGrpSpPr>
          <p:cNvPr id="11" name="组合 10"/>
          <p:cNvGrpSpPr/>
          <p:nvPr/>
        </p:nvGrpSpPr>
        <p:grpSpPr>
          <a:xfrm>
            <a:off x="-373732" y="-2591192"/>
            <a:ext cx="3563029" cy="3642199"/>
            <a:chOff x="-373732" y="-2591192"/>
            <a:chExt cx="3563029" cy="3642199"/>
          </a:xfrm>
        </p:grpSpPr>
        <p:sp>
          <p:nvSpPr>
            <p:cNvPr id="6" name="矩形: 圆角 5"/>
            <p:cNvSpPr/>
            <p:nvPr/>
          </p:nvSpPr>
          <p:spPr>
            <a:xfrm rot="3436813">
              <a:off x="-373732" y="-2287730"/>
              <a:ext cx="3338737" cy="3338737"/>
            </a:xfrm>
            <a:prstGeom prst="roundRect">
              <a:avLst>
                <a:gd name="adj" fmla="val 6336"/>
              </a:avLst>
            </a:prstGeom>
            <a:solidFill>
              <a:srgbClr val="EB6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7" name="矩形: 圆角 6"/>
            <p:cNvSpPr/>
            <p:nvPr/>
          </p:nvSpPr>
          <p:spPr>
            <a:xfrm rot="3503253">
              <a:off x="-155801" y="-2591192"/>
              <a:ext cx="3345098" cy="3345098"/>
            </a:xfrm>
            <a:prstGeom prst="roundRect">
              <a:avLst>
                <a:gd name="adj" fmla="val 6336"/>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sp>
        <p:nvSpPr>
          <p:cNvPr id="23" name="矩形: 圆角 22"/>
          <p:cNvSpPr/>
          <p:nvPr/>
        </p:nvSpPr>
        <p:spPr>
          <a:xfrm rot="2763887">
            <a:off x="10095538" y="5336653"/>
            <a:ext cx="774419" cy="774419"/>
          </a:xfrm>
          <a:prstGeom prst="roundRect">
            <a:avLst>
              <a:gd name="adj" fmla="val 20926"/>
            </a:avLst>
          </a:prstGeom>
          <a:solidFill>
            <a:srgbClr val="232D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21" name="矩形: 圆角 20"/>
          <p:cNvSpPr/>
          <p:nvPr/>
        </p:nvSpPr>
        <p:spPr>
          <a:xfrm rot="2539326">
            <a:off x="10721072" y="5758543"/>
            <a:ext cx="3766457" cy="3766457"/>
          </a:xfrm>
          <a:prstGeom prst="roundRect">
            <a:avLst>
              <a:gd name="adj" fmla="val 6336"/>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25" name="矩形: 圆角 24"/>
          <p:cNvSpPr/>
          <p:nvPr/>
        </p:nvSpPr>
        <p:spPr>
          <a:xfrm rot="2766946">
            <a:off x="9731420" y="6103201"/>
            <a:ext cx="522835" cy="522835"/>
          </a:xfrm>
          <a:prstGeom prst="roundRect">
            <a:avLst>
              <a:gd name="adj" fmla="val 22812"/>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nvGrpSpPr>
          <p:cNvPr id="53" name="组合 52"/>
          <p:cNvGrpSpPr/>
          <p:nvPr/>
        </p:nvGrpSpPr>
        <p:grpSpPr>
          <a:xfrm rot="485394">
            <a:off x="7760471" y="-1063894"/>
            <a:ext cx="6508455" cy="5304129"/>
            <a:chOff x="7760471" y="-1063894"/>
            <a:chExt cx="6508455" cy="5304129"/>
          </a:xfrm>
        </p:grpSpPr>
        <p:sp>
          <p:nvSpPr>
            <p:cNvPr id="8" name="矩形: 圆角 7"/>
            <p:cNvSpPr/>
            <p:nvPr/>
          </p:nvSpPr>
          <p:spPr>
            <a:xfrm rot="2355570">
              <a:off x="7760471" y="-1063894"/>
              <a:ext cx="6508455" cy="5304129"/>
            </a:xfrm>
            <a:prstGeom prst="roundRect">
              <a:avLst>
                <a:gd name="adj" fmla="val 6336"/>
              </a:avLst>
            </a:prstGeom>
            <a:solidFill>
              <a:srgbClr val="232D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33" name="任意多边形: 形状 32"/>
            <p:cNvSpPr/>
            <p:nvPr/>
          </p:nvSpPr>
          <p:spPr>
            <a:xfrm rot="2355570">
              <a:off x="7940281" y="-593985"/>
              <a:ext cx="6092565" cy="4386366"/>
            </a:xfrm>
            <a:custGeom>
              <a:gdLst>
                <a:gd name="connsiteX0" fmla="*/ 0 w 6092565"/>
                <a:gd name="connsiteY0" fmla="*/ 2511626 h 4386366"/>
                <a:gd name="connsiteX1" fmla="*/ 3073037 w 6092565"/>
                <a:gd name="connsiteY1" fmla="*/ 0 h 4386366"/>
                <a:gd name="connsiteX2" fmla="*/ 6092565 w 6092565"/>
                <a:gd name="connsiteY2" fmla="*/ 3694467 h 4386366"/>
                <a:gd name="connsiteX3" fmla="*/ 6092565 w 6092565"/>
                <a:gd name="connsiteY3" fmla="*/ 4076429 h 4386366"/>
                <a:gd name="connsiteX4" fmla="*/ 5782627 w 6092565"/>
                <a:gd name="connsiteY4" fmla="*/ 4386366 h 4386366"/>
                <a:gd name="connsiteX5" fmla="*/ 309938 w 6092565"/>
                <a:gd name="connsiteY5" fmla="*/ 4386366 h 4386366"/>
                <a:gd name="connsiteX6" fmla="*/ 0 w 6092565"/>
                <a:gd name="connsiteY6" fmla="*/ 4076428 h 4386366"/>
                <a:gd name="connsiteX7" fmla="*/ 0 w 6092565"/>
                <a:gd name="connsiteY7" fmla="*/ 2511626 h 43863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2565" h="4386366">
                  <a:moveTo>
                    <a:pt x="0" y="2511626"/>
                  </a:moveTo>
                  <a:lnTo>
                    <a:pt x="3073037" y="0"/>
                  </a:lnTo>
                  <a:lnTo>
                    <a:pt x="6092565" y="3694467"/>
                  </a:lnTo>
                  <a:lnTo>
                    <a:pt x="6092565" y="4076429"/>
                  </a:lnTo>
                  <a:cubicBezTo>
                    <a:pt x="6092566" y="4247602"/>
                    <a:pt x="5953801" y="4386366"/>
                    <a:pt x="5782627" y="4386366"/>
                  </a:cubicBezTo>
                  <a:lnTo>
                    <a:pt x="309938" y="4386366"/>
                  </a:lnTo>
                  <a:cubicBezTo>
                    <a:pt x="138764" y="4386366"/>
                    <a:pt x="1" y="4247602"/>
                    <a:pt x="0" y="4076428"/>
                  </a:cubicBezTo>
                  <a:lnTo>
                    <a:pt x="0" y="2511626"/>
                  </a:lnTo>
                  <a:close/>
                </a:path>
              </a:pathLst>
            </a:custGeom>
            <a:blipFill dpi="0" rotWithShape="0">
              <a:blip r:embed="rId2"/>
              <a:tile tx="-1231900" ty="-133350" sx="100000" sy="100000" flip="none" algn="bl"/>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sp>
        <p:nvSpPr>
          <p:cNvPr id="41" name="文本框 40"/>
          <p:cNvSpPr txBox="1"/>
          <p:nvPr/>
        </p:nvSpPr>
        <p:spPr>
          <a:xfrm>
            <a:off x="171096" y="644700"/>
            <a:ext cx="2044599" cy="36792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1600">
                <a:solidFill>
                  <a:schemeClr val="bg1"/>
                </a:solidFill>
                <a:latin typeface="+mj-ea"/>
                <a:ea typeface="+mj-ea"/>
                <a:sym typeface="+mn-lt"/>
              </a:rPr>
              <a:t>CONTENT</a:t>
            </a:r>
            <a:endParaRPr lang="zh-CN" altLang="en-US" sz="1600">
              <a:solidFill>
                <a:schemeClr val="bg1"/>
              </a:solidFill>
              <a:latin typeface="+mj-ea"/>
              <a:ea typeface="+mj-ea"/>
              <a:sym typeface="+mn-lt"/>
            </a:endParaRPr>
          </a:p>
        </p:txBody>
      </p:sp>
      <p:sp>
        <p:nvSpPr>
          <p:cNvPr id="39" name="文本框 38"/>
          <p:cNvSpPr txBox="1"/>
          <p:nvPr/>
        </p:nvSpPr>
        <p:spPr>
          <a:xfrm>
            <a:off x="1492835" y="831796"/>
            <a:ext cx="2212390" cy="13111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6600">
                <a:solidFill>
                  <a:srgbClr val="374799"/>
                </a:solidFill>
                <a:latin typeface="锐字真言体免费商用" panose="02010600030101010101" pitchFamily="2" charset="-122"/>
                <a:ea typeface="锐字真言体免费商用" panose="02010600030101010101" pitchFamily="2" charset="-122"/>
                <a:cs typeface="+mn-ea"/>
                <a:sym typeface="+mn-lt"/>
              </a:rPr>
              <a:t>目录</a:t>
            </a:r>
            <a:endParaRPr lang="zh-CN" altLang="en-US" sz="6600">
              <a:solidFill>
                <a:srgbClr val="374799"/>
              </a:solidFill>
              <a:latin typeface="锐字真言体免费商用" panose="02010600030101010101" pitchFamily="2" charset="-122"/>
              <a:ea typeface="锐字真言体免费商用" panose="02010600030101010101" pitchFamily="2" charset="-122"/>
              <a:cs typeface="+mn-ea"/>
              <a:sym typeface="+mn-lt"/>
            </a:endParaRPr>
          </a:p>
        </p:txBody>
      </p:sp>
      <p:grpSp>
        <p:nvGrpSpPr>
          <p:cNvPr id="59" name="组合 58"/>
          <p:cNvGrpSpPr/>
          <p:nvPr/>
        </p:nvGrpSpPr>
        <p:grpSpPr>
          <a:xfrm>
            <a:off x="749143" y="2137469"/>
            <a:ext cx="8783980" cy="3798503"/>
            <a:chOff x="749143" y="2004119"/>
            <a:chExt cx="8783980" cy="3798503"/>
          </a:xfrm>
        </p:grpSpPr>
        <p:grpSp>
          <p:nvGrpSpPr>
            <p:cNvPr id="5" name="组合 4"/>
            <p:cNvGrpSpPr/>
            <p:nvPr/>
          </p:nvGrpSpPr>
          <p:grpSpPr>
            <a:xfrm>
              <a:off x="762272" y="2004119"/>
              <a:ext cx="7676836" cy="594344"/>
              <a:chOff x="2269843" y="2150894"/>
              <a:chExt cx="7676836" cy="594344"/>
            </a:xfrm>
          </p:grpSpPr>
          <p:grpSp>
            <p:nvGrpSpPr>
              <p:cNvPr id="34" name="组合 33"/>
              <p:cNvGrpSpPr/>
              <p:nvPr/>
            </p:nvGrpSpPr>
            <p:grpSpPr>
              <a:xfrm>
                <a:off x="2269843" y="2150894"/>
                <a:ext cx="7676836" cy="504946"/>
                <a:chOff x="1142985" y="2036932"/>
                <a:chExt cx="7676836" cy="504946"/>
              </a:xfrm>
            </p:grpSpPr>
            <p:sp>
              <p:nvSpPr>
                <p:cNvPr id="36" name="椭圆 35"/>
                <p:cNvSpPr/>
                <p:nvPr/>
              </p:nvSpPr>
              <p:spPr>
                <a:xfrm>
                  <a:off x="1142985" y="2058662"/>
                  <a:ext cx="462259" cy="462257"/>
                </a:xfrm>
                <a:prstGeom prst="ellipse">
                  <a:avLst/>
                </a:prstGeom>
                <a:solidFill>
                  <a:srgbClr val="3747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en-US" altLang="zh-CN" sz="2000">
                      <a:latin typeface="+mj-ea"/>
                      <a:ea typeface="+mj-ea"/>
                    </a:rPr>
                    <a:t>1</a:t>
                  </a:r>
                  <a:endParaRPr lang="zh-CN" altLang="en-US" sz="2000">
                    <a:latin typeface="+mj-ea"/>
                    <a:ea typeface="+mj-ea"/>
                  </a:endParaRPr>
                </a:p>
              </p:txBody>
            </p:sp>
            <p:sp>
              <p:nvSpPr>
                <p:cNvPr id="37" name="文本框 36"/>
                <p:cNvSpPr txBox="1"/>
                <p:nvPr/>
              </p:nvSpPr>
              <p:spPr>
                <a:xfrm>
                  <a:off x="1755322" y="2036932"/>
                  <a:ext cx="3044991" cy="50494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zh-CN" altLang="en-US" sz="2400">
                      <a:solidFill>
                        <a:schemeClr val="tx1">
                          <a:lumMod val="75000"/>
                          <a:lumOff val="25000"/>
                        </a:schemeClr>
                      </a:solidFill>
                      <a:latin typeface="+mj-ea"/>
                      <a:ea typeface="+mj-ea"/>
                      <a:cs typeface="+mn-ea"/>
                      <a:sym typeface="+mn-lt"/>
                    </a:rPr>
                    <a:t>建立、完善采购制度</a:t>
                  </a:r>
                  <a:endParaRPr lang="zh-CN" altLang="en-US" sz="2400">
                    <a:solidFill>
                      <a:schemeClr val="tx1">
                        <a:lumMod val="75000"/>
                        <a:lumOff val="25000"/>
                      </a:schemeClr>
                    </a:solidFill>
                    <a:latin typeface="+mj-ea"/>
                    <a:ea typeface="+mj-ea"/>
                    <a:cs typeface="+mn-ea"/>
                    <a:sym typeface="+mn-lt"/>
                  </a:endParaRPr>
                </a:p>
              </p:txBody>
            </p:sp>
            <p:sp>
              <p:nvSpPr>
                <p:cNvPr id="38" name="文本框 37"/>
                <p:cNvSpPr txBox="1"/>
                <p:nvPr/>
              </p:nvSpPr>
              <p:spPr>
                <a:xfrm>
                  <a:off x="5690677" y="2088613"/>
                  <a:ext cx="3129144" cy="40235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altLang="zh-CN">
                      <a:solidFill>
                        <a:schemeClr val="tx1">
                          <a:lumMod val="75000"/>
                          <a:lumOff val="25000"/>
                        </a:schemeClr>
                      </a:solidFill>
                      <a:latin typeface="+mn-ea"/>
                      <a:cs typeface="+mn-ea"/>
                      <a:sym typeface="+mn-lt"/>
                    </a:rPr>
                    <a:t>improve procurement </a:t>
                  </a:r>
                  <a:endParaRPr lang="zh-CN" altLang="en-US">
                    <a:solidFill>
                      <a:schemeClr val="tx1">
                        <a:lumMod val="75000"/>
                        <a:lumOff val="25000"/>
                      </a:schemeClr>
                    </a:solidFill>
                    <a:latin typeface="+mn-ea"/>
                    <a:cs typeface="+mn-ea"/>
                    <a:sym typeface="+mn-lt"/>
                  </a:endParaRPr>
                </a:p>
              </p:txBody>
            </p:sp>
          </p:grpSp>
          <p:cxnSp>
            <p:nvCxnSpPr>
              <p:cNvPr id="35" name="直接连接符 34"/>
              <p:cNvCxnSpPr/>
              <p:nvPr/>
            </p:nvCxnSpPr>
            <p:spPr>
              <a:xfrm>
                <a:off x="2305078" y="2745238"/>
                <a:ext cx="75240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762272" y="2805159"/>
              <a:ext cx="8392094" cy="594344"/>
              <a:chOff x="2269843" y="2150894"/>
              <a:chExt cx="8392094" cy="594344"/>
            </a:xfrm>
          </p:grpSpPr>
          <p:grpSp>
            <p:nvGrpSpPr>
              <p:cNvPr id="28" name="组合 27"/>
              <p:cNvGrpSpPr/>
              <p:nvPr/>
            </p:nvGrpSpPr>
            <p:grpSpPr>
              <a:xfrm>
                <a:off x="2269843" y="2150894"/>
                <a:ext cx="8392094" cy="504946"/>
                <a:chOff x="1142985" y="2036932"/>
                <a:chExt cx="8392094" cy="504946"/>
              </a:xfrm>
            </p:grpSpPr>
            <p:sp>
              <p:nvSpPr>
                <p:cNvPr id="30" name="椭圆 29"/>
                <p:cNvSpPr/>
                <p:nvPr/>
              </p:nvSpPr>
              <p:spPr>
                <a:xfrm>
                  <a:off x="1142985" y="2058662"/>
                  <a:ext cx="462259" cy="462257"/>
                </a:xfrm>
                <a:prstGeom prst="ellipse">
                  <a:avLst/>
                </a:prstGeom>
                <a:solidFill>
                  <a:srgbClr val="3747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en-US" altLang="zh-CN" sz="2000">
                      <a:latin typeface="+mj-ea"/>
                      <a:ea typeface="+mj-ea"/>
                    </a:rPr>
                    <a:t>2</a:t>
                  </a:r>
                  <a:endParaRPr lang="zh-CN" altLang="en-US" sz="2000">
                    <a:latin typeface="+mj-ea"/>
                    <a:ea typeface="+mj-ea"/>
                  </a:endParaRPr>
                </a:p>
              </p:txBody>
            </p:sp>
            <p:sp>
              <p:nvSpPr>
                <p:cNvPr id="31" name="文本框 30"/>
                <p:cNvSpPr txBox="1"/>
                <p:nvPr/>
              </p:nvSpPr>
              <p:spPr>
                <a:xfrm>
                  <a:off x="1755322" y="2036932"/>
                  <a:ext cx="3632820" cy="50494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zh-CN" altLang="en-US" sz="2400">
                      <a:solidFill>
                        <a:schemeClr val="tx1">
                          <a:lumMod val="75000"/>
                          <a:lumOff val="25000"/>
                        </a:schemeClr>
                      </a:solidFill>
                      <a:latin typeface="+mj-ea"/>
                      <a:ea typeface="+mj-ea"/>
                      <a:cs typeface="+mn-ea"/>
                      <a:sym typeface="+mn-lt"/>
                    </a:rPr>
                    <a:t>影响成本策略因素</a:t>
                  </a:r>
                  <a:endParaRPr lang="zh-CN" altLang="en-US" sz="2400">
                    <a:solidFill>
                      <a:schemeClr val="tx1">
                        <a:lumMod val="75000"/>
                        <a:lumOff val="25000"/>
                      </a:schemeClr>
                    </a:solidFill>
                    <a:latin typeface="+mj-ea"/>
                    <a:ea typeface="+mj-ea"/>
                    <a:cs typeface="+mn-ea"/>
                    <a:sym typeface="+mn-lt"/>
                  </a:endParaRPr>
                </a:p>
              </p:txBody>
            </p:sp>
            <p:sp>
              <p:nvSpPr>
                <p:cNvPr id="32" name="文本框 31"/>
                <p:cNvSpPr txBox="1"/>
                <p:nvPr/>
              </p:nvSpPr>
              <p:spPr>
                <a:xfrm>
                  <a:off x="5690677" y="2088613"/>
                  <a:ext cx="3844402" cy="40235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altLang="zh-CN">
                      <a:solidFill>
                        <a:schemeClr val="tx1">
                          <a:lumMod val="75000"/>
                          <a:lumOff val="25000"/>
                        </a:schemeClr>
                      </a:solidFill>
                      <a:latin typeface="+mn-ea"/>
                      <a:cs typeface="+mn-ea"/>
                      <a:sym typeface="+mn-lt"/>
                    </a:rPr>
                    <a:t>Influencing strategic factors</a:t>
                  </a:r>
                  <a:endParaRPr lang="zh-CN" altLang="en-US">
                    <a:solidFill>
                      <a:schemeClr val="tx1">
                        <a:lumMod val="75000"/>
                        <a:lumOff val="25000"/>
                      </a:schemeClr>
                    </a:solidFill>
                    <a:latin typeface="+mn-ea"/>
                    <a:cs typeface="+mn-ea"/>
                    <a:sym typeface="+mn-lt"/>
                  </a:endParaRPr>
                </a:p>
              </p:txBody>
            </p:sp>
          </p:grpSp>
          <p:cxnSp>
            <p:nvCxnSpPr>
              <p:cNvPr id="29" name="直接连接符 28"/>
              <p:cNvCxnSpPr/>
              <p:nvPr/>
            </p:nvCxnSpPr>
            <p:spPr>
              <a:xfrm>
                <a:off x="2305078" y="2745238"/>
                <a:ext cx="75240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762272" y="3606199"/>
              <a:ext cx="8167122" cy="594344"/>
              <a:chOff x="2269843" y="2150894"/>
              <a:chExt cx="8167122" cy="594344"/>
            </a:xfrm>
          </p:grpSpPr>
          <p:grpSp>
            <p:nvGrpSpPr>
              <p:cNvPr id="20" name="组合 19"/>
              <p:cNvGrpSpPr/>
              <p:nvPr/>
            </p:nvGrpSpPr>
            <p:grpSpPr>
              <a:xfrm>
                <a:off x="2269843" y="2150894"/>
                <a:ext cx="8167122" cy="504946"/>
                <a:chOff x="1142985" y="2036932"/>
                <a:chExt cx="8167122" cy="504946"/>
              </a:xfrm>
            </p:grpSpPr>
            <p:sp>
              <p:nvSpPr>
                <p:cNvPr id="24" name="椭圆 23"/>
                <p:cNvSpPr/>
                <p:nvPr/>
              </p:nvSpPr>
              <p:spPr>
                <a:xfrm>
                  <a:off x="1142985" y="2058662"/>
                  <a:ext cx="462259" cy="462257"/>
                </a:xfrm>
                <a:prstGeom prst="ellipse">
                  <a:avLst/>
                </a:prstGeom>
                <a:solidFill>
                  <a:srgbClr val="3747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en-US" altLang="zh-CN" sz="2000">
                      <a:latin typeface="+mj-ea"/>
                      <a:ea typeface="+mj-ea"/>
                    </a:rPr>
                    <a:t>3</a:t>
                  </a:r>
                  <a:endParaRPr lang="zh-CN" altLang="en-US" sz="2000">
                    <a:latin typeface="+mj-ea"/>
                    <a:ea typeface="+mj-ea"/>
                  </a:endParaRPr>
                </a:p>
              </p:txBody>
            </p:sp>
            <p:sp>
              <p:nvSpPr>
                <p:cNvPr id="26" name="文本框 25"/>
                <p:cNvSpPr txBox="1"/>
                <p:nvPr/>
              </p:nvSpPr>
              <p:spPr>
                <a:xfrm>
                  <a:off x="1755322" y="2036932"/>
                  <a:ext cx="3836020" cy="50494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zh-CN" altLang="en-US" sz="2400">
                      <a:solidFill>
                        <a:schemeClr val="tx1">
                          <a:lumMod val="75000"/>
                          <a:lumOff val="25000"/>
                        </a:schemeClr>
                      </a:solidFill>
                      <a:latin typeface="+mj-ea"/>
                      <a:ea typeface="+mj-ea"/>
                      <a:cs typeface="+mn-ea"/>
                      <a:sym typeface="+mn-lt"/>
                    </a:rPr>
                    <a:t>降低成本的方法</a:t>
                  </a:r>
                  <a:endParaRPr lang="zh-CN" altLang="en-US" sz="2400">
                    <a:solidFill>
                      <a:schemeClr val="tx1">
                        <a:lumMod val="75000"/>
                        <a:lumOff val="25000"/>
                      </a:schemeClr>
                    </a:solidFill>
                    <a:latin typeface="+mj-ea"/>
                    <a:ea typeface="+mj-ea"/>
                    <a:cs typeface="+mn-ea"/>
                    <a:sym typeface="+mn-lt"/>
                  </a:endParaRPr>
                </a:p>
              </p:txBody>
            </p:sp>
            <p:sp>
              <p:nvSpPr>
                <p:cNvPr id="27" name="文本框 26"/>
                <p:cNvSpPr txBox="1"/>
                <p:nvPr/>
              </p:nvSpPr>
              <p:spPr>
                <a:xfrm>
                  <a:off x="5690676" y="2088613"/>
                  <a:ext cx="3619431" cy="40235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altLang="zh-CN">
                      <a:solidFill>
                        <a:schemeClr val="tx1">
                          <a:lumMod val="75000"/>
                          <a:lumOff val="25000"/>
                        </a:schemeClr>
                      </a:solidFill>
                      <a:latin typeface="+mn-ea"/>
                      <a:cs typeface="+mn-ea"/>
                      <a:sym typeface="+mn-lt"/>
                    </a:rPr>
                    <a:t>Cost reduction methods</a:t>
                  </a:r>
                  <a:endParaRPr lang="zh-CN" altLang="en-US">
                    <a:solidFill>
                      <a:schemeClr val="tx1">
                        <a:lumMod val="75000"/>
                        <a:lumOff val="25000"/>
                      </a:schemeClr>
                    </a:solidFill>
                    <a:latin typeface="+mn-ea"/>
                    <a:cs typeface="+mn-ea"/>
                    <a:sym typeface="+mn-lt"/>
                  </a:endParaRPr>
                </a:p>
              </p:txBody>
            </p:sp>
          </p:grpSp>
          <p:cxnSp>
            <p:nvCxnSpPr>
              <p:cNvPr id="22" name="直接连接符 21"/>
              <p:cNvCxnSpPr/>
              <p:nvPr/>
            </p:nvCxnSpPr>
            <p:spPr>
              <a:xfrm>
                <a:off x="2305078" y="2745238"/>
                <a:ext cx="75240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749143" y="4407239"/>
              <a:ext cx="8783980" cy="594344"/>
              <a:chOff x="2269843" y="2150894"/>
              <a:chExt cx="8783980" cy="594344"/>
            </a:xfrm>
          </p:grpSpPr>
          <p:grpSp>
            <p:nvGrpSpPr>
              <p:cNvPr id="15" name="组合 14"/>
              <p:cNvGrpSpPr/>
              <p:nvPr/>
            </p:nvGrpSpPr>
            <p:grpSpPr>
              <a:xfrm>
                <a:off x="2269843" y="2150894"/>
                <a:ext cx="8783980" cy="504946"/>
                <a:chOff x="1142985" y="2036932"/>
                <a:chExt cx="8783980" cy="504946"/>
              </a:xfrm>
            </p:grpSpPr>
            <p:sp>
              <p:nvSpPr>
                <p:cNvPr id="17" name="椭圆 16"/>
                <p:cNvSpPr/>
                <p:nvPr/>
              </p:nvSpPr>
              <p:spPr>
                <a:xfrm>
                  <a:off x="1142985" y="2058662"/>
                  <a:ext cx="462259" cy="462257"/>
                </a:xfrm>
                <a:prstGeom prst="ellipse">
                  <a:avLst/>
                </a:prstGeom>
                <a:solidFill>
                  <a:srgbClr val="3747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en-US" altLang="zh-CN" sz="2000">
                      <a:latin typeface="+mj-ea"/>
                      <a:ea typeface="+mj-ea"/>
                    </a:rPr>
                    <a:t>4</a:t>
                  </a:r>
                  <a:endParaRPr lang="zh-CN" altLang="en-US" sz="2000">
                    <a:latin typeface="+mj-ea"/>
                    <a:ea typeface="+mj-ea"/>
                  </a:endParaRPr>
                </a:p>
              </p:txBody>
            </p:sp>
            <p:sp>
              <p:nvSpPr>
                <p:cNvPr id="18" name="文本框 17"/>
                <p:cNvSpPr txBox="1"/>
                <p:nvPr/>
              </p:nvSpPr>
              <p:spPr>
                <a:xfrm>
                  <a:off x="1755321" y="2036932"/>
                  <a:ext cx="3645949" cy="50494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zh-CN" altLang="en-US" sz="2400">
                      <a:solidFill>
                        <a:schemeClr val="tx1">
                          <a:lumMod val="75000"/>
                          <a:lumOff val="25000"/>
                        </a:schemeClr>
                      </a:solidFill>
                      <a:latin typeface="+mj-ea"/>
                      <a:ea typeface="+mj-ea"/>
                      <a:cs typeface="+mn-ea"/>
                      <a:sym typeface="+mn-lt"/>
                    </a:rPr>
                    <a:t>降低商品成本手段</a:t>
                  </a:r>
                  <a:endParaRPr lang="zh-CN" altLang="en-US" sz="2400">
                    <a:solidFill>
                      <a:schemeClr val="tx1">
                        <a:lumMod val="75000"/>
                        <a:lumOff val="25000"/>
                      </a:schemeClr>
                    </a:solidFill>
                    <a:latin typeface="+mj-ea"/>
                    <a:ea typeface="+mj-ea"/>
                    <a:cs typeface="+mn-ea"/>
                    <a:sym typeface="+mn-lt"/>
                  </a:endParaRPr>
                </a:p>
              </p:txBody>
            </p:sp>
            <p:sp>
              <p:nvSpPr>
                <p:cNvPr id="19" name="文本框 18"/>
                <p:cNvSpPr txBox="1"/>
                <p:nvPr/>
              </p:nvSpPr>
              <p:spPr>
                <a:xfrm>
                  <a:off x="5690677" y="2088613"/>
                  <a:ext cx="4236288" cy="40235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altLang="zh-CN">
                      <a:solidFill>
                        <a:schemeClr val="tx1">
                          <a:lumMod val="75000"/>
                          <a:lumOff val="25000"/>
                        </a:schemeClr>
                      </a:solidFill>
                      <a:latin typeface="+mn-ea"/>
                      <a:cs typeface="+mn-ea"/>
                      <a:sym typeface="+mn-lt"/>
                    </a:rPr>
                    <a:t>Means of cost reduction</a:t>
                  </a:r>
                  <a:endParaRPr lang="zh-CN" altLang="en-US">
                    <a:solidFill>
                      <a:schemeClr val="tx1">
                        <a:lumMod val="75000"/>
                        <a:lumOff val="25000"/>
                      </a:schemeClr>
                    </a:solidFill>
                    <a:latin typeface="+mn-ea"/>
                    <a:cs typeface="+mn-ea"/>
                    <a:sym typeface="+mn-lt"/>
                  </a:endParaRPr>
                </a:p>
              </p:txBody>
            </p:sp>
          </p:grpSp>
          <p:cxnSp>
            <p:nvCxnSpPr>
              <p:cNvPr id="16" name="直接连接符 15"/>
              <p:cNvCxnSpPr/>
              <p:nvPr/>
            </p:nvCxnSpPr>
            <p:spPr>
              <a:xfrm>
                <a:off x="2305078" y="2745238"/>
                <a:ext cx="75240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749143" y="5208278"/>
              <a:ext cx="8783980" cy="594344"/>
              <a:chOff x="2269843" y="2150894"/>
              <a:chExt cx="8783980" cy="594344"/>
            </a:xfrm>
          </p:grpSpPr>
          <p:grpSp>
            <p:nvGrpSpPr>
              <p:cNvPr id="54" name="组合 53"/>
              <p:cNvGrpSpPr/>
              <p:nvPr/>
            </p:nvGrpSpPr>
            <p:grpSpPr>
              <a:xfrm>
                <a:off x="2269843" y="2150894"/>
                <a:ext cx="8783980" cy="504946"/>
                <a:chOff x="1142985" y="2036932"/>
                <a:chExt cx="8783980" cy="504946"/>
              </a:xfrm>
            </p:grpSpPr>
            <p:sp>
              <p:nvSpPr>
                <p:cNvPr id="56" name="椭圆 55"/>
                <p:cNvSpPr/>
                <p:nvPr/>
              </p:nvSpPr>
              <p:spPr>
                <a:xfrm>
                  <a:off x="1142985" y="2058662"/>
                  <a:ext cx="462259" cy="462257"/>
                </a:xfrm>
                <a:prstGeom prst="ellipse">
                  <a:avLst/>
                </a:prstGeom>
                <a:solidFill>
                  <a:srgbClr val="3747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en-US" altLang="zh-CN" sz="2000">
                      <a:latin typeface="+mj-ea"/>
                      <a:ea typeface="+mj-ea"/>
                    </a:rPr>
                    <a:t>5</a:t>
                  </a:r>
                  <a:endParaRPr lang="zh-CN" altLang="en-US" sz="2000">
                    <a:latin typeface="+mj-ea"/>
                    <a:ea typeface="+mj-ea"/>
                  </a:endParaRPr>
                </a:p>
              </p:txBody>
            </p:sp>
            <p:sp>
              <p:nvSpPr>
                <p:cNvPr id="57" name="文本框 56"/>
                <p:cNvSpPr txBox="1"/>
                <p:nvPr/>
              </p:nvSpPr>
              <p:spPr>
                <a:xfrm>
                  <a:off x="1755321" y="2036932"/>
                  <a:ext cx="3645949" cy="50494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zh-CN" altLang="en-US" sz="2400">
                      <a:solidFill>
                        <a:schemeClr val="tx1">
                          <a:lumMod val="75000"/>
                          <a:lumOff val="25000"/>
                        </a:schemeClr>
                      </a:solidFill>
                      <a:latin typeface="+mj-ea"/>
                      <a:ea typeface="+mj-ea"/>
                      <a:cs typeface="+mn-ea"/>
                      <a:sym typeface="+mn-lt"/>
                    </a:rPr>
                    <a:t>库存物料的处理</a:t>
                  </a:r>
                  <a:endParaRPr lang="zh-CN" altLang="en-US" sz="2400">
                    <a:solidFill>
                      <a:schemeClr val="tx1">
                        <a:lumMod val="75000"/>
                        <a:lumOff val="25000"/>
                      </a:schemeClr>
                    </a:solidFill>
                    <a:latin typeface="+mj-ea"/>
                    <a:ea typeface="+mj-ea"/>
                    <a:cs typeface="+mn-ea"/>
                    <a:sym typeface="+mn-lt"/>
                  </a:endParaRPr>
                </a:p>
              </p:txBody>
            </p:sp>
            <p:sp>
              <p:nvSpPr>
                <p:cNvPr id="58" name="文本框 57"/>
                <p:cNvSpPr txBox="1"/>
                <p:nvPr/>
              </p:nvSpPr>
              <p:spPr>
                <a:xfrm>
                  <a:off x="5690677" y="2088613"/>
                  <a:ext cx="4236288" cy="40235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altLang="zh-CN">
                      <a:solidFill>
                        <a:schemeClr val="tx1">
                          <a:lumMod val="75000"/>
                          <a:lumOff val="25000"/>
                        </a:schemeClr>
                      </a:solidFill>
                      <a:latin typeface="+mn-ea"/>
                      <a:cs typeface="+mn-ea"/>
                      <a:sym typeface="+mn-lt"/>
                    </a:rPr>
                    <a:t>Inventory material handling</a:t>
                  </a:r>
                  <a:endParaRPr lang="zh-CN" altLang="en-US">
                    <a:solidFill>
                      <a:schemeClr val="tx1">
                        <a:lumMod val="75000"/>
                        <a:lumOff val="25000"/>
                      </a:schemeClr>
                    </a:solidFill>
                    <a:latin typeface="+mn-ea"/>
                    <a:cs typeface="+mn-ea"/>
                    <a:sym typeface="+mn-lt"/>
                  </a:endParaRPr>
                </a:p>
              </p:txBody>
            </p:sp>
          </p:grpSp>
          <p:cxnSp>
            <p:nvCxnSpPr>
              <p:cNvPr id="55" name="直接连接符 54"/>
              <p:cNvCxnSpPr/>
              <p:nvPr/>
            </p:nvCxnSpPr>
            <p:spPr>
              <a:xfrm>
                <a:off x="2305078" y="2745238"/>
                <a:ext cx="75240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p:stCondLst>
                              <p:cond delay="0"/>
                            </p:stCondLst>
                            <p:childTnLst>
                              <p:par>
                                <p:cTn id="12" presetID="10" presetClass="entr" presetSubtype="0" dur="500" fill="hold" grpId="0" nodeType="click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22" presetClass="entr" presetSubtype="4" dur="500" fill="hold" nodeType="click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down)">
                                      <p:cBhvr>
                                        <p:cTn id="1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39"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矩形: 圆角 2"/>
          <p:cNvSpPr/>
          <p:nvPr/>
        </p:nvSpPr>
        <p:spPr>
          <a:xfrm rot="18982527">
            <a:off x="8710288" y="353882"/>
            <a:ext cx="2463998" cy="6418753"/>
          </a:xfrm>
          <a:prstGeom prst="roundRect">
            <a:avLst>
              <a:gd name="adj" fmla="val 50000"/>
            </a:avLst>
          </a:prstGeom>
          <a:solidFill>
            <a:srgbClr val="D1D2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23" name="矩形: 圆角 22"/>
          <p:cNvSpPr/>
          <p:nvPr/>
        </p:nvSpPr>
        <p:spPr>
          <a:xfrm rot="2763887">
            <a:off x="10095538" y="5336653"/>
            <a:ext cx="774419" cy="774419"/>
          </a:xfrm>
          <a:prstGeom prst="roundRect">
            <a:avLst>
              <a:gd name="adj" fmla="val 20926"/>
            </a:avLst>
          </a:prstGeom>
          <a:solidFill>
            <a:srgbClr val="232D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21" name="矩形: 圆角 20"/>
          <p:cNvSpPr/>
          <p:nvPr/>
        </p:nvSpPr>
        <p:spPr>
          <a:xfrm rot="2539326">
            <a:off x="10721072" y="5758543"/>
            <a:ext cx="3766457" cy="3766457"/>
          </a:xfrm>
          <a:prstGeom prst="roundRect">
            <a:avLst>
              <a:gd name="adj" fmla="val 6336"/>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25" name="矩形: 圆角 24"/>
          <p:cNvSpPr/>
          <p:nvPr/>
        </p:nvSpPr>
        <p:spPr>
          <a:xfrm rot="2766946">
            <a:off x="9731420" y="6103201"/>
            <a:ext cx="522835" cy="522835"/>
          </a:xfrm>
          <a:prstGeom prst="roundRect">
            <a:avLst>
              <a:gd name="adj" fmla="val 22812"/>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nvGrpSpPr>
          <p:cNvPr id="53" name="组合 52"/>
          <p:cNvGrpSpPr/>
          <p:nvPr/>
        </p:nvGrpSpPr>
        <p:grpSpPr>
          <a:xfrm rot="485394">
            <a:off x="7760471" y="-1063894"/>
            <a:ext cx="6508455" cy="5304129"/>
            <a:chOff x="7760471" y="-1063894"/>
            <a:chExt cx="6508455" cy="5304129"/>
          </a:xfrm>
        </p:grpSpPr>
        <p:sp>
          <p:nvSpPr>
            <p:cNvPr id="8" name="矩形: 圆角 7"/>
            <p:cNvSpPr/>
            <p:nvPr/>
          </p:nvSpPr>
          <p:spPr>
            <a:xfrm rot="2355570">
              <a:off x="7760471" y="-1063894"/>
              <a:ext cx="6508455" cy="5304129"/>
            </a:xfrm>
            <a:prstGeom prst="roundRect">
              <a:avLst>
                <a:gd name="adj" fmla="val 6336"/>
              </a:avLst>
            </a:prstGeom>
            <a:solidFill>
              <a:srgbClr val="232D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33" name="任意多边形: 形状 32"/>
            <p:cNvSpPr/>
            <p:nvPr/>
          </p:nvSpPr>
          <p:spPr>
            <a:xfrm rot="2355570">
              <a:off x="7940281" y="-593985"/>
              <a:ext cx="6092565" cy="4386366"/>
            </a:xfrm>
            <a:custGeom>
              <a:gdLst>
                <a:gd name="connsiteX0" fmla="*/ 0 w 6092565"/>
                <a:gd name="connsiteY0" fmla="*/ 2511626 h 4386366"/>
                <a:gd name="connsiteX1" fmla="*/ 3073037 w 6092565"/>
                <a:gd name="connsiteY1" fmla="*/ 0 h 4386366"/>
                <a:gd name="connsiteX2" fmla="*/ 6092565 w 6092565"/>
                <a:gd name="connsiteY2" fmla="*/ 3694467 h 4386366"/>
                <a:gd name="connsiteX3" fmla="*/ 6092565 w 6092565"/>
                <a:gd name="connsiteY3" fmla="*/ 4076429 h 4386366"/>
                <a:gd name="connsiteX4" fmla="*/ 5782627 w 6092565"/>
                <a:gd name="connsiteY4" fmla="*/ 4386366 h 4386366"/>
                <a:gd name="connsiteX5" fmla="*/ 309938 w 6092565"/>
                <a:gd name="connsiteY5" fmla="*/ 4386366 h 4386366"/>
                <a:gd name="connsiteX6" fmla="*/ 0 w 6092565"/>
                <a:gd name="connsiteY6" fmla="*/ 4076428 h 4386366"/>
                <a:gd name="connsiteX7" fmla="*/ 0 w 6092565"/>
                <a:gd name="connsiteY7" fmla="*/ 2511626 h 43863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2565" h="4386366">
                  <a:moveTo>
                    <a:pt x="0" y="2511626"/>
                  </a:moveTo>
                  <a:lnTo>
                    <a:pt x="3073037" y="0"/>
                  </a:lnTo>
                  <a:lnTo>
                    <a:pt x="6092565" y="3694467"/>
                  </a:lnTo>
                  <a:lnTo>
                    <a:pt x="6092565" y="4076429"/>
                  </a:lnTo>
                  <a:cubicBezTo>
                    <a:pt x="6092566" y="4247602"/>
                    <a:pt x="5953801" y="4386366"/>
                    <a:pt x="5782627" y="4386366"/>
                  </a:cubicBezTo>
                  <a:lnTo>
                    <a:pt x="309938" y="4386366"/>
                  </a:lnTo>
                  <a:cubicBezTo>
                    <a:pt x="138764" y="4386366"/>
                    <a:pt x="1" y="4247602"/>
                    <a:pt x="0" y="4076428"/>
                  </a:cubicBezTo>
                  <a:lnTo>
                    <a:pt x="0" y="2511626"/>
                  </a:lnTo>
                  <a:close/>
                </a:path>
              </a:pathLst>
            </a:custGeom>
            <a:blipFill dpi="0" rotWithShape="0">
              <a:blip r:embed="rId2"/>
              <a:tile tx="-1231900" ty="-133350" sx="100000" sy="100000" flip="none" algn="bl"/>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grpSp>
        <p:nvGrpSpPr>
          <p:cNvPr id="32" name="组合 31"/>
          <p:cNvGrpSpPr/>
          <p:nvPr/>
        </p:nvGrpSpPr>
        <p:grpSpPr>
          <a:xfrm>
            <a:off x="570979" y="1321858"/>
            <a:ext cx="2667521" cy="821267"/>
            <a:chOff x="284322" y="683230"/>
            <a:chExt cx="2913628" cy="952951"/>
          </a:xfrm>
        </p:grpSpPr>
        <p:grpSp>
          <p:nvGrpSpPr>
            <p:cNvPr id="11" name="组合 10"/>
            <p:cNvGrpSpPr/>
            <p:nvPr/>
          </p:nvGrpSpPr>
          <p:grpSpPr>
            <a:xfrm rot="1958182">
              <a:off x="284322" y="683230"/>
              <a:ext cx="2913628" cy="952951"/>
              <a:chOff x="-373732" y="-2591193"/>
              <a:chExt cx="3563029" cy="3642199"/>
            </a:xfrm>
          </p:grpSpPr>
          <p:sp>
            <p:nvSpPr>
              <p:cNvPr id="6" name="矩形: 圆角 5"/>
              <p:cNvSpPr/>
              <p:nvPr/>
            </p:nvSpPr>
            <p:spPr>
              <a:xfrm rot="3441818">
                <a:off x="-373731" y="-2287730"/>
                <a:ext cx="3338735" cy="3338737"/>
              </a:xfrm>
              <a:prstGeom prst="roundRect">
                <a:avLst>
                  <a:gd name="adj" fmla="val 6336"/>
                </a:avLst>
              </a:prstGeom>
              <a:solidFill>
                <a:srgbClr val="EB6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7" name="矩形: 圆角 6"/>
              <p:cNvSpPr/>
              <p:nvPr/>
            </p:nvSpPr>
            <p:spPr>
              <a:xfrm rot="14241818">
                <a:off x="-155801" y="-2591192"/>
                <a:ext cx="3345100" cy="3345097"/>
              </a:xfrm>
              <a:prstGeom prst="roundRect">
                <a:avLst>
                  <a:gd name="adj" fmla="val 0"/>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sp>
          <p:nvSpPr>
            <p:cNvPr id="41" name="文本框 40"/>
            <p:cNvSpPr txBox="1"/>
            <p:nvPr/>
          </p:nvSpPr>
          <p:spPr>
            <a:xfrm>
              <a:off x="718837" y="907232"/>
              <a:ext cx="2044599" cy="50494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2400">
                  <a:solidFill>
                    <a:schemeClr val="bg1"/>
                  </a:solidFill>
                  <a:latin typeface="+mj-ea"/>
                  <a:ea typeface="+mj-ea"/>
                  <a:sym typeface="+mn-lt"/>
                </a:rPr>
                <a:t>PART ONE</a:t>
              </a:r>
              <a:endParaRPr lang="en-US" altLang="zh-CN" sz="2400">
                <a:solidFill>
                  <a:schemeClr val="bg1"/>
                </a:solidFill>
                <a:latin typeface="+mj-ea"/>
                <a:ea typeface="+mj-ea"/>
                <a:sym typeface="+mn-lt"/>
              </a:endParaRPr>
            </a:p>
          </p:txBody>
        </p:sp>
      </p:grpSp>
      <p:grpSp>
        <p:nvGrpSpPr>
          <p:cNvPr id="10" name="组合 9"/>
          <p:cNvGrpSpPr/>
          <p:nvPr/>
        </p:nvGrpSpPr>
        <p:grpSpPr>
          <a:xfrm>
            <a:off x="573088" y="5476478"/>
            <a:ext cx="397271" cy="397271"/>
            <a:chOff x="839788" y="5838428"/>
            <a:chExt cx="397271" cy="397271"/>
          </a:xfrm>
          <a:solidFill>
            <a:srgbClr val="EE7E36"/>
          </a:solidFill>
        </p:grpSpPr>
        <p:sp>
          <p:nvSpPr>
            <p:cNvPr id="13" name="椭圆 12"/>
            <p:cNvSpPr/>
            <p:nvPr/>
          </p:nvSpPr>
          <p:spPr>
            <a:xfrm>
              <a:off x="839788" y="5838428"/>
              <a:ext cx="397271" cy="39727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cxnSp>
          <p:nvCxnSpPr>
            <p:cNvPr id="14" name="直接箭头连接符 13"/>
            <p:cNvCxnSpPr/>
            <p:nvPr/>
          </p:nvCxnSpPr>
          <p:spPr>
            <a:xfrm>
              <a:off x="915789" y="6037063"/>
              <a:ext cx="245269" cy="0"/>
            </a:xfrm>
            <a:prstGeom prst="straightConnector1">
              <a:avLst/>
            </a:prstGeom>
            <a:grpFill/>
            <a:ln w="34925">
              <a:solidFill>
                <a:srgbClr val="FFFFFF"/>
              </a:solidFill>
              <a:tailEnd type="triangle"/>
            </a:ln>
          </p:spPr>
          <p:style>
            <a:lnRef idx="2">
              <a:schemeClr val="accent1"/>
            </a:lnRef>
            <a:fillRef idx="0">
              <a:schemeClr val="accent1"/>
            </a:fillRef>
            <a:effectRef idx="1">
              <a:schemeClr val="accent1"/>
            </a:effectRef>
            <a:fontRef idx="minor">
              <a:schemeClr val="tx1"/>
            </a:fontRef>
          </p:style>
        </p:cxnSp>
      </p:grpSp>
      <p:sp>
        <p:nvSpPr>
          <p:cNvPr id="39" name="文本框 38"/>
          <p:cNvSpPr txBox="1"/>
          <p:nvPr/>
        </p:nvSpPr>
        <p:spPr>
          <a:xfrm>
            <a:off x="-53577" y="2368225"/>
            <a:ext cx="7867650" cy="13111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6600">
                <a:solidFill>
                  <a:srgbClr val="374799"/>
                </a:solidFill>
                <a:latin typeface="锐字真言体免费商用" panose="02010600030101010101" pitchFamily="2" charset="-122"/>
                <a:ea typeface="锐字真言体免费商用" panose="02010600030101010101" pitchFamily="2" charset="-122"/>
                <a:cs typeface="+mn-ea"/>
                <a:sym typeface="+mn-lt"/>
              </a:rPr>
              <a:t>建立完善采购制度</a:t>
            </a:r>
            <a:endParaRPr lang="zh-CN" altLang="en-US" sz="6600">
              <a:solidFill>
                <a:srgbClr val="374799"/>
              </a:solidFill>
              <a:latin typeface="锐字真言体免费商用" panose="02010600030101010101" pitchFamily="2" charset="-122"/>
              <a:ea typeface="锐字真言体免费商用" panose="02010600030101010101" pitchFamily="2" charset="-122"/>
              <a:cs typeface="+mn-ea"/>
              <a:sym typeface="+mn-lt"/>
            </a:endParaRPr>
          </a:p>
        </p:txBody>
      </p:sp>
      <p:grpSp>
        <p:nvGrpSpPr>
          <p:cNvPr id="20" name="组合 19"/>
          <p:cNvGrpSpPr/>
          <p:nvPr/>
        </p:nvGrpSpPr>
        <p:grpSpPr>
          <a:xfrm>
            <a:off x="453508" y="3904453"/>
            <a:ext cx="7884949" cy="987977"/>
            <a:chOff x="453508" y="3796503"/>
            <a:chExt cx="7884949" cy="987977"/>
          </a:xfrm>
        </p:grpSpPr>
        <p:cxnSp>
          <p:nvCxnSpPr>
            <p:cNvPr id="40" name="直接连接符 39"/>
            <p:cNvCxnSpPr/>
            <p:nvPr/>
          </p:nvCxnSpPr>
          <p:spPr>
            <a:xfrm>
              <a:off x="556014" y="3796503"/>
              <a:ext cx="7688100" cy="0"/>
            </a:xfrm>
            <a:prstGeom prst="line">
              <a:avLst/>
            </a:prstGeom>
            <a:ln>
              <a:gradFill>
                <a:gsLst>
                  <a:gs pos="4000">
                    <a:srgbClr val="0035A9">
                      <a:alpha val="0"/>
                    </a:srgbClr>
                  </a:gs>
                  <a:gs pos="100000">
                    <a:srgbClr val="0035A9"/>
                  </a:gs>
                </a:gsLst>
                <a:lin ang="10800000" scaled="0"/>
              </a:gradFill>
            </a:ln>
          </p:spPr>
          <p:style>
            <a:lnRef idx="2">
              <a:schemeClr val="accent1"/>
            </a:lnRef>
            <a:fillRef idx="0">
              <a:schemeClr val="accent1"/>
            </a:fillRef>
            <a:effectRef idx="1">
              <a:schemeClr val="accent1"/>
            </a:effectRef>
            <a:fontRef idx="minor">
              <a:schemeClr val="tx1"/>
            </a:fontRef>
          </p:style>
        </p:cxnSp>
        <p:sp>
          <p:nvSpPr>
            <p:cNvPr id="43" name="文本框 42"/>
            <p:cNvSpPr txBox="1"/>
            <p:nvPr/>
          </p:nvSpPr>
          <p:spPr>
            <a:xfrm>
              <a:off x="453508" y="3893274"/>
              <a:ext cx="7884949" cy="89120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100">
                  <a:solidFill>
                    <a:schemeClr val="tx1">
                      <a:lumMod val="50000"/>
                      <a:lumOff val="50000"/>
                    </a:schemeClr>
                  </a:solidFill>
                  <a:cs typeface="+mn-ea"/>
                  <a:sym typeface="+mn-lt"/>
                </a:rPr>
                <a:t>严格的采购制度，不仅能规范企业的采购活动，提高效率，杜绝部门之间扯皮，还能预防采购人员的不良行为。采购制度应规定商品采购的申请、授权人的批准权限、商品采购的流程、相关部门的责任和关系、各种商品采购的规定和方式、报价和价格审批等。</a:t>
              </a:r>
              <a:br>
                <a:rPr lang="zh-CN" altLang="en-US" sz="1100">
                  <a:solidFill>
                    <a:schemeClr val="tx1">
                      <a:lumMod val="50000"/>
                      <a:lumOff val="50000"/>
                    </a:schemeClr>
                  </a:solidFill>
                  <a:cs typeface="+mn-ea"/>
                  <a:sym typeface="+mn-lt"/>
                </a:rPr>
              </a:br>
              <a:r>
                <a:rPr lang="zh-CN" altLang="en-US" sz="1100">
                  <a:solidFill>
                    <a:schemeClr val="tx1">
                      <a:lumMod val="50000"/>
                      <a:lumOff val="50000"/>
                    </a:schemeClr>
                  </a:solidFill>
                  <a:cs typeface="+mn-ea"/>
                  <a:sym typeface="+mn-lt"/>
                </a:rPr>
                <a:t>     </a:t>
              </a:r>
              <a:endParaRPr lang="zh-CN" altLang="en-US" sz="1100">
                <a:solidFill>
                  <a:schemeClr val="tx1">
                    <a:lumMod val="50000"/>
                    <a:lumOff val="50000"/>
                  </a:schemeClr>
                </a:solidFill>
                <a:cs typeface="+mn-ea"/>
                <a:sym typeface="+mn-lt"/>
              </a:endParaRPr>
            </a:p>
          </p:txBody>
        </p:sp>
      </p:grpSp>
      <p:grpSp>
        <p:nvGrpSpPr>
          <p:cNvPr id="34" name="组合 33"/>
          <p:cNvGrpSpPr/>
          <p:nvPr/>
        </p:nvGrpSpPr>
        <p:grpSpPr>
          <a:xfrm>
            <a:off x="-373731" y="-2305441"/>
            <a:ext cx="2850232" cy="2913564"/>
            <a:chOff x="-373732" y="-2591192"/>
            <a:chExt cx="3563029" cy="3642199"/>
          </a:xfrm>
        </p:grpSpPr>
        <p:sp>
          <p:nvSpPr>
            <p:cNvPr id="35" name="矩形: 圆角 34"/>
            <p:cNvSpPr/>
            <p:nvPr/>
          </p:nvSpPr>
          <p:spPr>
            <a:xfrm rot="3436813">
              <a:off x="-373732" y="-2287730"/>
              <a:ext cx="3338737" cy="3338737"/>
            </a:xfrm>
            <a:prstGeom prst="roundRect">
              <a:avLst>
                <a:gd name="adj" fmla="val 6336"/>
              </a:avLst>
            </a:prstGeom>
            <a:solidFill>
              <a:srgbClr val="EB6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36" name="矩形: 圆角 35"/>
            <p:cNvSpPr/>
            <p:nvPr/>
          </p:nvSpPr>
          <p:spPr>
            <a:xfrm rot="3503253">
              <a:off x="-155801" y="-2591192"/>
              <a:ext cx="3345098" cy="3345098"/>
            </a:xfrm>
            <a:prstGeom prst="roundRect">
              <a:avLst>
                <a:gd name="adj" fmla="val 6336"/>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42" presetClass="entr" presetSubtype="0" dur="100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2" presetClass="entr" presetSubtype="8" dur="50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childTnLst>
                    </p:cTn>
                  </p:par>
                  <p:par>
                    <p:cTn id="20" fill="hold" nodeType="clickPar">
                      <p:stCondLst>
                        <p:cond delay="indefinite"/>
                      </p:stCondLst>
                      <p:childTnLst>
                        <p:par>
                          <p:cTn id="21" fill="hold">
                            <p:stCondLst>
                              <p:cond delay="0"/>
                            </p:stCondLst>
                            <p:childTnLst>
                              <p:par>
                                <p:cTn id="22" presetID="6" presetClass="entr" presetSubtype="16" dur="200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ircle(in)">
                                      <p:cBhvr>
                                        <p:cTn id="2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矩形: 圆角 20"/>
          <p:cNvSpPr/>
          <p:nvPr/>
        </p:nvSpPr>
        <p:spPr>
          <a:xfrm rot="2539326">
            <a:off x="10721072" y="5758543"/>
            <a:ext cx="3766457" cy="3766457"/>
          </a:xfrm>
          <a:prstGeom prst="roundRect">
            <a:avLst>
              <a:gd name="adj" fmla="val 6336"/>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nvGrpSpPr>
          <p:cNvPr id="4" name="组合 3"/>
          <p:cNvGrpSpPr/>
          <p:nvPr/>
        </p:nvGrpSpPr>
        <p:grpSpPr>
          <a:xfrm rot="21370384">
            <a:off x="10428105" y="5075396"/>
            <a:ext cx="1138537" cy="1289383"/>
            <a:chOff x="9731420" y="5336653"/>
            <a:chExt cx="1138537" cy="1289383"/>
          </a:xfrm>
        </p:grpSpPr>
        <p:sp>
          <p:nvSpPr>
            <p:cNvPr id="23" name="矩形: 圆角 22"/>
            <p:cNvSpPr/>
            <p:nvPr/>
          </p:nvSpPr>
          <p:spPr>
            <a:xfrm rot="2763887">
              <a:off x="10095538" y="5336653"/>
              <a:ext cx="774419" cy="774419"/>
            </a:xfrm>
            <a:prstGeom prst="roundRect">
              <a:avLst>
                <a:gd name="adj" fmla="val 20926"/>
              </a:avLst>
            </a:prstGeom>
            <a:solidFill>
              <a:srgbClr val="232D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25" name="矩形: 圆角 24"/>
            <p:cNvSpPr/>
            <p:nvPr/>
          </p:nvSpPr>
          <p:spPr>
            <a:xfrm rot="2766946">
              <a:off x="9731420" y="6103201"/>
              <a:ext cx="522835" cy="522835"/>
            </a:xfrm>
            <a:prstGeom prst="roundRect">
              <a:avLst>
                <a:gd name="adj" fmla="val 22812"/>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grpSp>
        <p:nvGrpSpPr>
          <p:cNvPr id="34" name="组合 33"/>
          <p:cNvGrpSpPr/>
          <p:nvPr/>
        </p:nvGrpSpPr>
        <p:grpSpPr>
          <a:xfrm>
            <a:off x="-1680015" y="-1942583"/>
            <a:ext cx="2850232" cy="2913564"/>
            <a:chOff x="-373732" y="-2591192"/>
            <a:chExt cx="3563029" cy="3642199"/>
          </a:xfrm>
        </p:grpSpPr>
        <p:sp>
          <p:nvSpPr>
            <p:cNvPr id="35" name="矩形: 圆角 34"/>
            <p:cNvSpPr/>
            <p:nvPr/>
          </p:nvSpPr>
          <p:spPr>
            <a:xfrm rot="3436813">
              <a:off x="-373732" y="-2287730"/>
              <a:ext cx="3338737" cy="3338737"/>
            </a:xfrm>
            <a:prstGeom prst="roundRect">
              <a:avLst>
                <a:gd name="adj" fmla="val 6336"/>
              </a:avLst>
            </a:prstGeom>
            <a:solidFill>
              <a:srgbClr val="EB6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36" name="矩形: 圆角 35"/>
            <p:cNvSpPr/>
            <p:nvPr/>
          </p:nvSpPr>
          <p:spPr>
            <a:xfrm rot="3503253">
              <a:off x="-155801" y="-2591192"/>
              <a:ext cx="3345098" cy="3345098"/>
            </a:xfrm>
            <a:prstGeom prst="roundRect">
              <a:avLst>
                <a:gd name="adj" fmla="val 6336"/>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sp>
        <p:nvSpPr>
          <p:cNvPr id="9" name="文本框 8"/>
          <p:cNvSpPr txBox="1"/>
          <p:nvPr/>
        </p:nvSpPr>
        <p:spPr>
          <a:xfrm>
            <a:off x="594181" y="586797"/>
            <a:ext cx="4098844"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solidFill>
                  <a:schemeClr val="tx1">
                    <a:lumMod val="75000"/>
                    <a:lumOff val="25000"/>
                  </a:schemeClr>
                </a:solidFill>
                <a:latin typeface="+mj-ea"/>
                <a:ea typeface="+mj-ea"/>
                <a:cs typeface="+mn-ea"/>
                <a:sym typeface="+mn-lt"/>
              </a:rPr>
              <a:t>建立严格的采购制度</a:t>
            </a:r>
            <a:endParaRPr lang="zh-CN" altLang="en-US" sz="3200">
              <a:solidFill>
                <a:schemeClr val="tx1">
                  <a:lumMod val="75000"/>
                  <a:lumOff val="25000"/>
                </a:schemeClr>
              </a:solidFill>
              <a:latin typeface="+mj-ea"/>
              <a:ea typeface="+mj-ea"/>
            </a:endParaRPr>
          </a:p>
        </p:txBody>
      </p:sp>
      <p:sp>
        <p:nvSpPr>
          <p:cNvPr id="15" name="矩形: 圆角 14"/>
          <p:cNvSpPr/>
          <p:nvPr/>
        </p:nvSpPr>
        <p:spPr>
          <a:xfrm>
            <a:off x="661634" y="1692837"/>
            <a:ext cx="1907396" cy="520589"/>
          </a:xfrm>
          <a:prstGeom prst="roundRect">
            <a:avLst>
              <a:gd name="adj" fmla="val 32530"/>
            </a:avLst>
          </a:prstGeom>
          <a:gradFill>
            <a:gsLst>
              <a:gs pos="0">
                <a:schemeClr val="accent1"/>
              </a:gs>
              <a:gs pos="100000">
                <a:schemeClr val="accent1">
                  <a:lumMod val="7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zh-CN" altLang="en-US" sz="2000" b="1">
                <a:latin typeface="+mj-ea"/>
                <a:ea typeface="+mj-ea"/>
                <a:sym typeface="思源黑体 CN Regular" panose="020b0500000000000000" pitchFamily="34" charset="-122"/>
              </a:rPr>
              <a:t>提高效率</a:t>
            </a:r>
            <a:endParaRPr lang="zh-CN" altLang="en-US" sz="2000" b="1">
              <a:latin typeface="+mj-ea"/>
              <a:ea typeface="+mj-ea"/>
              <a:sym typeface="思源黑体 CN Regular" panose="020b0500000000000000" pitchFamily="34" charset="-122"/>
            </a:endParaRPr>
          </a:p>
        </p:txBody>
      </p:sp>
      <p:sp>
        <p:nvSpPr>
          <p:cNvPr id="16" name="文本框 15"/>
          <p:cNvSpPr txBox="1"/>
          <p:nvPr/>
        </p:nvSpPr>
        <p:spPr>
          <a:xfrm>
            <a:off x="574549" y="2236537"/>
            <a:ext cx="5972632" cy="73475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a:solidFill>
                  <a:schemeClr val="tx1">
                    <a:lumMod val="75000"/>
                    <a:lumOff val="25000"/>
                  </a:schemeClr>
                </a:solidFill>
              </a:rPr>
              <a:t>严格的采购制度，不仅能规范企业的采购活动，提高效率，杜绝部门之间扯皮，还能预防采购人员的不良行为。</a:t>
            </a:r>
            <a:endParaRPr lang="zh-CN" altLang="en-US">
              <a:solidFill>
                <a:schemeClr val="tx1">
                  <a:lumMod val="75000"/>
                  <a:lumOff val="25000"/>
                </a:schemeClr>
              </a:solidFill>
            </a:endParaRPr>
          </a:p>
        </p:txBody>
      </p:sp>
      <p:sp>
        <p:nvSpPr>
          <p:cNvPr id="17" name="矩形: 圆角 16"/>
          <p:cNvSpPr/>
          <p:nvPr/>
        </p:nvSpPr>
        <p:spPr>
          <a:xfrm>
            <a:off x="661634" y="3313899"/>
            <a:ext cx="1907396" cy="520589"/>
          </a:xfrm>
          <a:prstGeom prst="roundRect">
            <a:avLst>
              <a:gd name="adj" fmla="val 32530"/>
            </a:avLst>
          </a:prstGeom>
          <a:gradFill>
            <a:gsLst>
              <a:gs pos="0">
                <a:schemeClr val="accent1"/>
              </a:gs>
              <a:gs pos="100000">
                <a:schemeClr val="accent1">
                  <a:lumMod val="7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zh-CN" altLang="en-US" sz="2000">
                <a:latin typeface="+mj-ea"/>
                <a:ea typeface="+mj-ea"/>
                <a:sym typeface="思源黑体 CN Regular" panose="020b0500000000000000" pitchFamily="34" charset="-122"/>
              </a:rPr>
              <a:t>采购制度</a:t>
            </a:r>
            <a:endParaRPr lang="zh-CN" altLang="en-US" sz="2000">
              <a:latin typeface="+mj-ea"/>
              <a:ea typeface="+mj-ea"/>
              <a:sym typeface="思源黑体 CN Regular" panose="020b0500000000000000" pitchFamily="34" charset="-122"/>
            </a:endParaRPr>
          </a:p>
        </p:txBody>
      </p:sp>
      <p:sp>
        <p:nvSpPr>
          <p:cNvPr id="18" name="文本框 17"/>
          <p:cNvSpPr txBox="1"/>
          <p:nvPr/>
        </p:nvSpPr>
        <p:spPr>
          <a:xfrm>
            <a:off x="574549" y="3857599"/>
            <a:ext cx="5972632" cy="139955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a:solidFill>
                  <a:schemeClr val="tx1">
                    <a:lumMod val="75000"/>
                    <a:lumOff val="25000"/>
                  </a:schemeClr>
                </a:solidFill>
              </a:rPr>
              <a:t>采购制度应规定商品采购的申请、授权人的批准权限、商品采购的流程、相关部门的责任和关系、各种商品采购的规定和方式、报价和价格审批等。</a:t>
            </a:r>
            <a:br>
              <a:rPr lang="zh-CN" altLang="en-US">
                <a:solidFill>
                  <a:schemeClr val="tx1">
                    <a:lumMod val="75000"/>
                    <a:lumOff val="25000"/>
                  </a:schemeClr>
                </a:solidFill>
              </a:rPr>
            </a:br>
            <a:r>
              <a:rPr lang="zh-CN" altLang="en-US">
                <a:solidFill>
                  <a:schemeClr val="tx1">
                    <a:lumMod val="75000"/>
                    <a:lumOff val="25000"/>
                  </a:schemeClr>
                </a:solidFill>
              </a:rPr>
              <a:t>     </a:t>
            </a:r>
            <a:endParaRPr lang="zh-CN" altLang="en-US">
              <a:solidFill>
                <a:schemeClr val="tx1">
                  <a:lumMod val="75000"/>
                  <a:lumOff val="25000"/>
                </a:schemeClr>
              </a:solidFill>
            </a:endParaRPr>
          </a:p>
        </p:txBody>
      </p:sp>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1184" y="1828799"/>
            <a:ext cx="4524219" cy="3019425"/>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dur="100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42" presetClass="entr" presetSubtype="0" dur="100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par>
                                <p:cTn id="22" presetID="42" presetClass="entr" presetSubtype="0" dur="100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594180" y="586797"/>
            <a:ext cx="5182505"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solidFill>
                  <a:schemeClr val="tx1">
                    <a:lumMod val="75000"/>
                    <a:lumOff val="25000"/>
                  </a:schemeClr>
                </a:solidFill>
                <a:latin typeface="+mj-ea"/>
                <a:ea typeface="+mj-ea"/>
                <a:cs typeface="+mn-ea"/>
                <a:sym typeface="+mn-lt"/>
              </a:rPr>
              <a:t>建立供应商档案和准入制度</a:t>
            </a:r>
            <a:endParaRPr lang="zh-CN" altLang="en-US" sz="3200">
              <a:solidFill>
                <a:schemeClr val="tx1">
                  <a:lumMod val="75000"/>
                  <a:lumOff val="25000"/>
                </a:schemeClr>
              </a:solidFill>
              <a:latin typeface="+mj-ea"/>
              <a:ea typeface="+mj-ea"/>
            </a:endParaRPr>
          </a:p>
        </p:txBody>
      </p:sp>
      <p:cxnSp>
        <p:nvCxnSpPr>
          <p:cNvPr id="33" name="直接连接符 32"/>
          <p:cNvCxnSpPr/>
          <p:nvPr/>
        </p:nvCxnSpPr>
        <p:spPr>
          <a:xfrm>
            <a:off x="0" y="3429000"/>
            <a:ext cx="12192000"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37" name="组合 36"/>
          <p:cNvGrpSpPr/>
          <p:nvPr/>
        </p:nvGrpSpPr>
        <p:grpSpPr>
          <a:xfrm>
            <a:off x="438506" y="3181350"/>
            <a:ext cx="2477416" cy="2082991"/>
            <a:chOff x="438506" y="3181350"/>
            <a:chExt cx="2477416" cy="2082991"/>
          </a:xfrm>
        </p:grpSpPr>
        <p:sp>
          <p:nvSpPr>
            <p:cNvPr id="34" name="文本框 33"/>
            <p:cNvSpPr txBox="1"/>
            <p:nvPr/>
          </p:nvSpPr>
          <p:spPr>
            <a:xfrm>
              <a:off x="676192" y="3828997"/>
              <a:ext cx="2002044" cy="597243"/>
            </a:xfrm>
            <a:prstGeom prst="rect">
              <a:avLst/>
            </a:prstGeom>
            <a:noFill/>
          </p:spPr>
          <p:txBody>
            <a:bodyPr wrap="square" lIns="182843" tIns="91422" rIns="182843" bIns="9142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pPr>
              <a:r>
                <a:rPr lang="zh-CN" altLang="en-US" sz="2400" spc="100">
                  <a:solidFill>
                    <a:schemeClr val="accent1">
                      <a:lumMod val="75000"/>
                    </a:schemeClr>
                  </a:solidFill>
                  <a:latin typeface="+mj-ea"/>
                  <a:ea typeface="+mj-ea"/>
                  <a:cs typeface="OPPOSans M" panose="00020600040101010101" pitchFamily="18" charset="-122"/>
                  <a:sym typeface="汉仪雅酷黑 65W" panose="020b0604020202020204" pitchFamily="34" charset="-122"/>
                </a:rPr>
                <a:t>保证协议书</a:t>
              </a:r>
              <a:endParaRPr lang="zh-CN" altLang="en-US" sz="2400" spc="100">
                <a:solidFill>
                  <a:schemeClr val="accent1">
                    <a:lumMod val="75000"/>
                  </a:schemeClr>
                </a:solidFill>
                <a:latin typeface="+mj-ea"/>
                <a:ea typeface="+mj-ea"/>
                <a:cs typeface="OPPOSans M" panose="00020600040101010101" pitchFamily="18" charset="-122"/>
                <a:sym typeface="汉仪雅酷黑 65W" panose="020b0604020202020204" pitchFamily="34" charset="-122"/>
              </a:endParaRPr>
            </a:p>
          </p:txBody>
        </p:sp>
        <p:sp>
          <p:nvSpPr>
            <p:cNvPr id="35" name="文本框 34"/>
            <p:cNvSpPr txBox="1"/>
            <p:nvPr/>
          </p:nvSpPr>
          <p:spPr>
            <a:xfrm>
              <a:off x="438506" y="4437291"/>
              <a:ext cx="2477416" cy="827050"/>
            </a:xfrm>
            <a:prstGeom prst="rect">
              <a:avLst/>
            </a:prstGeom>
            <a:noFill/>
          </p:spPr>
          <p:txBody>
            <a:bodyPr wrap="square" lIns="182843" tIns="91422" rIns="182843" bIns="9142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47700">
                <a:lnSpc>
                  <a:spcPct val="120000"/>
                </a:lnSpc>
                <a:spcBef>
                  <a:spcPts val="1700"/>
                </a:spcBef>
                <a:defRPr/>
              </a:pPr>
              <a:r>
                <a:rPr lang="zh-CN" altLang="en-US">
                  <a:solidFill>
                    <a:schemeClr val="tx1">
                      <a:lumMod val="75000"/>
                      <a:lumOff val="25000"/>
                    </a:schemeClr>
                  </a:solidFill>
                </a:rPr>
                <a:t>对企业的正式供应商要建立档案。</a:t>
              </a:r>
              <a:endParaRPr lang="zh-CN" altLang="en-US">
                <a:solidFill>
                  <a:schemeClr val="tx1">
                    <a:lumMod val="75000"/>
                    <a:lumOff val="25000"/>
                  </a:schemeClr>
                </a:solidFill>
              </a:endParaRPr>
            </a:p>
          </p:txBody>
        </p:sp>
        <p:sp>
          <p:nvSpPr>
            <p:cNvPr id="36" name="椭圆 35"/>
            <p:cNvSpPr/>
            <p:nvPr/>
          </p:nvSpPr>
          <p:spPr>
            <a:xfrm>
              <a:off x="1377177" y="3181350"/>
              <a:ext cx="600075" cy="6000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en-US" altLang="zh-CN" sz="2800">
                  <a:latin typeface="+mj-ea"/>
                  <a:ea typeface="+mj-ea"/>
                </a:rPr>
                <a:t>1</a:t>
              </a:r>
              <a:endParaRPr lang="zh-CN" altLang="en-US" sz="2800">
                <a:latin typeface="+mj-ea"/>
                <a:ea typeface="+mj-ea"/>
              </a:endParaRPr>
            </a:p>
          </p:txBody>
        </p:sp>
      </p:grpSp>
      <p:grpSp>
        <p:nvGrpSpPr>
          <p:cNvPr id="38" name="组合 37"/>
          <p:cNvGrpSpPr/>
          <p:nvPr/>
        </p:nvGrpSpPr>
        <p:grpSpPr>
          <a:xfrm>
            <a:off x="4297404" y="3181350"/>
            <a:ext cx="3551196" cy="2415389"/>
            <a:chOff x="-98384" y="3181350"/>
            <a:chExt cx="3551196" cy="2415389"/>
          </a:xfrm>
        </p:grpSpPr>
        <p:sp>
          <p:nvSpPr>
            <p:cNvPr id="39" name="文本框 38"/>
            <p:cNvSpPr txBox="1"/>
            <p:nvPr/>
          </p:nvSpPr>
          <p:spPr>
            <a:xfrm>
              <a:off x="676192" y="3828997"/>
              <a:ext cx="2002044" cy="597243"/>
            </a:xfrm>
            <a:prstGeom prst="rect">
              <a:avLst/>
            </a:prstGeom>
            <a:noFill/>
          </p:spPr>
          <p:txBody>
            <a:bodyPr wrap="square" lIns="182843" tIns="91422" rIns="182843" bIns="9142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pPr>
              <a:r>
                <a:rPr lang="zh-CN" altLang="en-US" sz="2400" spc="100">
                  <a:solidFill>
                    <a:schemeClr val="accent1">
                      <a:lumMod val="75000"/>
                    </a:schemeClr>
                  </a:solidFill>
                  <a:latin typeface="+mj-ea"/>
                  <a:ea typeface="+mj-ea"/>
                  <a:cs typeface="OPPOSans M" panose="00020600040101010101" pitchFamily="18" charset="-122"/>
                  <a:sym typeface="汉仪雅酷黑 65W" panose="020b0604020202020204" pitchFamily="34" charset="-122"/>
                </a:rPr>
                <a:t>保证协议书</a:t>
              </a:r>
              <a:endParaRPr lang="zh-CN" altLang="en-US" sz="2400" spc="100">
                <a:solidFill>
                  <a:schemeClr val="accent1">
                    <a:lumMod val="75000"/>
                  </a:schemeClr>
                </a:solidFill>
                <a:latin typeface="+mj-ea"/>
                <a:ea typeface="+mj-ea"/>
                <a:cs typeface="OPPOSans M" panose="00020600040101010101" pitchFamily="18" charset="-122"/>
                <a:sym typeface="汉仪雅酷黑 65W" panose="020b0604020202020204" pitchFamily="34" charset="-122"/>
              </a:endParaRPr>
            </a:p>
          </p:txBody>
        </p:sp>
        <p:sp>
          <p:nvSpPr>
            <p:cNvPr id="40" name="文本框 39"/>
            <p:cNvSpPr txBox="1"/>
            <p:nvPr/>
          </p:nvSpPr>
          <p:spPr>
            <a:xfrm>
              <a:off x="-98384" y="4437291"/>
              <a:ext cx="3551196" cy="1159448"/>
            </a:xfrm>
            <a:prstGeom prst="rect">
              <a:avLst/>
            </a:prstGeom>
            <a:noFill/>
          </p:spPr>
          <p:txBody>
            <a:bodyPr wrap="square" lIns="182843" tIns="91422" rIns="182843" bIns="9142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47700">
                <a:lnSpc>
                  <a:spcPct val="120000"/>
                </a:lnSpc>
                <a:spcBef>
                  <a:spcPts val="1700"/>
                </a:spcBef>
                <a:defRPr/>
              </a:pPr>
              <a:r>
                <a:rPr lang="zh-CN" altLang="en-US">
                  <a:solidFill>
                    <a:schemeClr val="tx1">
                      <a:lumMod val="75000"/>
                      <a:lumOff val="25000"/>
                    </a:schemeClr>
                  </a:solidFill>
                </a:rPr>
                <a:t>重点材料的供应商必须经联合考核，实地到供应商生产地考核合格后才能进入。</a:t>
              </a:r>
              <a:endParaRPr lang="zh-CN" altLang="en-US">
                <a:solidFill>
                  <a:schemeClr val="tx1">
                    <a:lumMod val="75000"/>
                    <a:lumOff val="25000"/>
                  </a:schemeClr>
                </a:solidFill>
              </a:endParaRPr>
            </a:p>
          </p:txBody>
        </p:sp>
        <p:sp>
          <p:nvSpPr>
            <p:cNvPr id="41" name="椭圆 40"/>
            <p:cNvSpPr/>
            <p:nvPr/>
          </p:nvSpPr>
          <p:spPr>
            <a:xfrm>
              <a:off x="1377177" y="3181350"/>
              <a:ext cx="600075" cy="6000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en-US" altLang="zh-CN" sz="2800">
                  <a:latin typeface="+mj-ea"/>
                  <a:ea typeface="+mj-ea"/>
                </a:rPr>
                <a:t>3</a:t>
              </a:r>
              <a:endParaRPr lang="zh-CN" altLang="en-US" sz="2800">
                <a:latin typeface="+mj-ea"/>
                <a:ea typeface="+mj-ea"/>
              </a:endParaRPr>
            </a:p>
          </p:txBody>
        </p:sp>
      </p:grpSp>
      <p:grpSp>
        <p:nvGrpSpPr>
          <p:cNvPr id="42" name="组合 41"/>
          <p:cNvGrpSpPr/>
          <p:nvPr/>
        </p:nvGrpSpPr>
        <p:grpSpPr>
          <a:xfrm>
            <a:off x="9230081" y="3181350"/>
            <a:ext cx="2477416" cy="2415389"/>
            <a:chOff x="438506" y="3181350"/>
            <a:chExt cx="2477416" cy="2415389"/>
          </a:xfrm>
        </p:grpSpPr>
        <p:sp>
          <p:nvSpPr>
            <p:cNvPr id="43" name="文本框 42"/>
            <p:cNvSpPr txBox="1"/>
            <p:nvPr/>
          </p:nvSpPr>
          <p:spPr>
            <a:xfrm>
              <a:off x="676192" y="3828997"/>
              <a:ext cx="2002044" cy="597243"/>
            </a:xfrm>
            <a:prstGeom prst="rect">
              <a:avLst/>
            </a:prstGeom>
            <a:noFill/>
          </p:spPr>
          <p:txBody>
            <a:bodyPr wrap="square" lIns="182843" tIns="91422" rIns="182843" bIns="9142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pPr>
              <a:r>
                <a:rPr lang="zh-CN" altLang="en-US" sz="2400" spc="100">
                  <a:solidFill>
                    <a:schemeClr val="accent1">
                      <a:lumMod val="75000"/>
                    </a:schemeClr>
                  </a:solidFill>
                  <a:latin typeface="+mj-ea"/>
                  <a:ea typeface="+mj-ea"/>
                  <a:cs typeface="OPPOSans M" panose="00020600040101010101" pitchFamily="18" charset="-122"/>
                  <a:sym typeface="汉仪雅酷黑 65W" panose="020b0604020202020204" pitchFamily="34" charset="-122"/>
                </a:rPr>
                <a:t>保证协议书</a:t>
              </a:r>
              <a:endParaRPr lang="zh-CN" altLang="en-US" sz="2400" spc="100">
                <a:solidFill>
                  <a:schemeClr val="accent1">
                    <a:lumMod val="75000"/>
                  </a:schemeClr>
                </a:solidFill>
                <a:latin typeface="+mj-ea"/>
                <a:ea typeface="+mj-ea"/>
                <a:cs typeface="OPPOSans M" panose="00020600040101010101" pitchFamily="18" charset="-122"/>
                <a:sym typeface="汉仪雅酷黑 65W" panose="020b0604020202020204" pitchFamily="34" charset="-122"/>
              </a:endParaRPr>
            </a:p>
          </p:txBody>
        </p:sp>
        <p:sp>
          <p:nvSpPr>
            <p:cNvPr id="44" name="文本框 43"/>
            <p:cNvSpPr txBox="1"/>
            <p:nvPr/>
          </p:nvSpPr>
          <p:spPr>
            <a:xfrm>
              <a:off x="438506" y="4437291"/>
              <a:ext cx="2477416" cy="1159448"/>
            </a:xfrm>
            <a:prstGeom prst="rect">
              <a:avLst/>
            </a:prstGeom>
            <a:noFill/>
          </p:spPr>
          <p:txBody>
            <a:bodyPr wrap="square" lIns="182843" tIns="91422" rIns="182843" bIns="9142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47700">
                <a:lnSpc>
                  <a:spcPct val="120000"/>
                </a:lnSpc>
                <a:spcBef>
                  <a:spcPts val="1700"/>
                </a:spcBef>
                <a:defRPr/>
              </a:pPr>
              <a:r>
                <a:rPr lang="zh-CN" altLang="en-US">
                  <a:solidFill>
                    <a:schemeClr val="tx1">
                      <a:lumMod val="75000"/>
                      <a:lumOff val="25000"/>
                    </a:schemeClr>
                  </a:solidFill>
                </a:rPr>
                <a:t>公司的材料采购必须在已归档的供应商中进行</a:t>
              </a:r>
              <a:r>
                <a:rPr lang="en-US" altLang="zh-CN">
                  <a:solidFill>
                    <a:schemeClr val="tx1">
                      <a:lumMod val="75000"/>
                      <a:lumOff val="25000"/>
                    </a:schemeClr>
                  </a:solidFill>
                </a:rPr>
                <a:t>.</a:t>
              </a:r>
              <a:endParaRPr lang="zh-CN" altLang="en-US">
                <a:solidFill>
                  <a:schemeClr val="tx1">
                    <a:lumMod val="75000"/>
                    <a:lumOff val="25000"/>
                  </a:schemeClr>
                </a:solidFill>
              </a:endParaRPr>
            </a:p>
          </p:txBody>
        </p:sp>
        <p:sp>
          <p:nvSpPr>
            <p:cNvPr id="45" name="椭圆 44"/>
            <p:cNvSpPr/>
            <p:nvPr/>
          </p:nvSpPr>
          <p:spPr>
            <a:xfrm>
              <a:off x="1377177" y="3181350"/>
              <a:ext cx="600075" cy="6000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en-US" altLang="zh-CN" sz="2800">
                  <a:latin typeface="+mj-ea"/>
                  <a:ea typeface="+mj-ea"/>
                </a:rPr>
                <a:t>5</a:t>
              </a:r>
              <a:endParaRPr lang="zh-CN" altLang="en-US" sz="2800">
                <a:latin typeface="+mj-ea"/>
                <a:ea typeface="+mj-ea"/>
              </a:endParaRPr>
            </a:p>
          </p:txBody>
        </p:sp>
      </p:grpSp>
      <p:cxnSp>
        <p:nvCxnSpPr>
          <p:cNvPr id="46" name="直接连接符 45"/>
          <p:cNvCxnSpPr/>
          <p:nvPr/>
        </p:nvCxnSpPr>
        <p:spPr>
          <a:xfrm>
            <a:off x="2152650" y="3429000"/>
            <a:ext cx="12192000"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55" name="组合 54"/>
          <p:cNvGrpSpPr/>
          <p:nvPr/>
        </p:nvGrpSpPr>
        <p:grpSpPr>
          <a:xfrm>
            <a:off x="2094747" y="1417866"/>
            <a:ext cx="3560722" cy="2306409"/>
            <a:chOff x="2049503" y="1475016"/>
            <a:chExt cx="3560722" cy="2306409"/>
          </a:xfrm>
        </p:grpSpPr>
        <p:sp>
          <p:nvSpPr>
            <p:cNvPr id="48" name="文本框 47"/>
            <p:cNvSpPr txBox="1"/>
            <p:nvPr/>
          </p:nvSpPr>
          <p:spPr>
            <a:xfrm>
              <a:off x="2828842" y="2524072"/>
              <a:ext cx="2002044" cy="597243"/>
            </a:xfrm>
            <a:prstGeom prst="rect">
              <a:avLst/>
            </a:prstGeom>
            <a:noFill/>
          </p:spPr>
          <p:txBody>
            <a:bodyPr wrap="square" lIns="182843" tIns="91422" rIns="182843" bIns="9142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pPr>
              <a:r>
                <a:rPr lang="zh-CN" altLang="en-US" sz="2400" spc="100">
                  <a:solidFill>
                    <a:schemeClr val="accent1">
                      <a:lumMod val="75000"/>
                    </a:schemeClr>
                  </a:solidFill>
                  <a:latin typeface="+mj-ea"/>
                  <a:ea typeface="+mj-ea"/>
                  <a:cs typeface="OPPOSans M" panose="00020600040101010101" pitchFamily="18" charset="-122"/>
                  <a:sym typeface="汉仪雅酷黑 65W" panose="020b0604020202020204" pitchFamily="34" charset="-122"/>
                </a:rPr>
                <a:t>保证协议书</a:t>
              </a:r>
              <a:endParaRPr lang="zh-CN" altLang="en-US" sz="2400" spc="100">
                <a:solidFill>
                  <a:schemeClr val="accent1">
                    <a:lumMod val="75000"/>
                  </a:schemeClr>
                </a:solidFill>
                <a:latin typeface="+mj-ea"/>
                <a:ea typeface="+mj-ea"/>
                <a:cs typeface="OPPOSans M" panose="00020600040101010101" pitchFamily="18" charset="-122"/>
                <a:sym typeface="汉仪雅酷黑 65W" panose="020b0604020202020204" pitchFamily="34" charset="-122"/>
              </a:endParaRPr>
            </a:p>
          </p:txBody>
        </p:sp>
        <p:sp>
          <p:nvSpPr>
            <p:cNvPr id="49" name="文本框 48"/>
            <p:cNvSpPr txBox="1"/>
            <p:nvPr/>
          </p:nvSpPr>
          <p:spPr>
            <a:xfrm>
              <a:off x="2049503" y="1475016"/>
              <a:ext cx="3560722" cy="1159448"/>
            </a:xfrm>
            <a:prstGeom prst="rect">
              <a:avLst/>
            </a:prstGeom>
            <a:noFill/>
          </p:spPr>
          <p:txBody>
            <a:bodyPr wrap="square" lIns="182843" tIns="91422" rIns="182843" bIns="9142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47700">
                <a:lnSpc>
                  <a:spcPct val="120000"/>
                </a:lnSpc>
                <a:spcBef>
                  <a:spcPts val="1700"/>
                </a:spcBef>
                <a:defRPr/>
              </a:pPr>
              <a:r>
                <a:rPr lang="zh-CN" altLang="en-US">
                  <a:solidFill>
                    <a:schemeClr val="tx1">
                      <a:lumMod val="75000"/>
                      <a:lumOff val="25000"/>
                    </a:schemeClr>
                  </a:solidFill>
                </a:rPr>
                <a:t>每一个供应商档案应经严格的审核才能归档。要建立供应商准入制度。</a:t>
              </a:r>
              <a:endParaRPr lang="zh-CN" altLang="en-US">
                <a:solidFill>
                  <a:schemeClr val="tx1">
                    <a:lumMod val="75000"/>
                    <a:lumOff val="25000"/>
                  </a:schemeClr>
                </a:solidFill>
              </a:endParaRPr>
            </a:p>
          </p:txBody>
        </p:sp>
        <p:sp>
          <p:nvSpPr>
            <p:cNvPr id="50" name="椭圆 49"/>
            <p:cNvSpPr/>
            <p:nvPr/>
          </p:nvSpPr>
          <p:spPr>
            <a:xfrm>
              <a:off x="3529827" y="3181350"/>
              <a:ext cx="600075" cy="6000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en-US" altLang="zh-CN" sz="2800">
                  <a:latin typeface="+mj-ea"/>
                  <a:ea typeface="+mj-ea"/>
                </a:rPr>
                <a:t>2</a:t>
              </a:r>
              <a:endParaRPr lang="zh-CN" altLang="en-US" sz="2800">
                <a:latin typeface="+mj-ea"/>
                <a:ea typeface="+mj-ea"/>
              </a:endParaRPr>
            </a:p>
          </p:txBody>
        </p:sp>
      </p:grpSp>
      <p:grpSp>
        <p:nvGrpSpPr>
          <p:cNvPr id="60" name="组合 59"/>
          <p:cNvGrpSpPr/>
          <p:nvPr/>
        </p:nvGrpSpPr>
        <p:grpSpPr>
          <a:xfrm>
            <a:off x="6490535" y="1417866"/>
            <a:ext cx="3560722" cy="2306409"/>
            <a:chOff x="6440528" y="1475016"/>
            <a:chExt cx="3560722" cy="2306409"/>
          </a:xfrm>
        </p:grpSpPr>
        <p:sp>
          <p:nvSpPr>
            <p:cNvPr id="57" name="文本框 56"/>
            <p:cNvSpPr txBox="1"/>
            <p:nvPr/>
          </p:nvSpPr>
          <p:spPr>
            <a:xfrm>
              <a:off x="7219867" y="2524072"/>
              <a:ext cx="2002044" cy="597243"/>
            </a:xfrm>
            <a:prstGeom prst="rect">
              <a:avLst/>
            </a:prstGeom>
            <a:noFill/>
          </p:spPr>
          <p:txBody>
            <a:bodyPr wrap="square" lIns="182843" tIns="91422" rIns="182843" bIns="9142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pPr>
              <a:r>
                <a:rPr lang="zh-CN" altLang="en-US" sz="2400" spc="100">
                  <a:solidFill>
                    <a:schemeClr val="accent1">
                      <a:lumMod val="75000"/>
                    </a:schemeClr>
                  </a:solidFill>
                  <a:latin typeface="+mj-ea"/>
                  <a:ea typeface="+mj-ea"/>
                  <a:cs typeface="OPPOSans M" panose="00020600040101010101" pitchFamily="18" charset="-122"/>
                  <a:sym typeface="汉仪雅酷黑 65W" panose="020b0604020202020204" pitchFamily="34" charset="-122"/>
                </a:rPr>
                <a:t>保证协议书</a:t>
              </a:r>
              <a:endParaRPr lang="zh-CN" altLang="en-US" sz="2400" spc="100">
                <a:solidFill>
                  <a:schemeClr val="accent1">
                    <a:lumMod val="75000"/>
                  </a:schemeClr>
                </a:solidFill>
                <a:latin typeface="+mj-ea"/>
                <a:ea typeface="+mj-ea"/>
                <a:cs typeface="OPPOSans M" panose="00020600040101010101" pitchFamily="18" charset="-122"/>
                <a:sym typeface="汉仪雅酷黑 65W" panose="020b0604020202020204" pitchFamily="34" charset="-122"/>
              </a:endParaRPr>
            </a:p>
          </p:txBody>
        </p:sp>
        <p:sp>
          <p:nvSpPr>
            <p:cNvPr id="58" name="文本框 57"/>
            <p:cNvSpPr txBox="1"/>
            <p:nvPr/>
          </p:nvSpPr>
          <p:spPr>
            <a:xfrm>
              <a:off x="6440528" y="1475016"/>
              <a:ext cx="3560722" cy="1159448"/>
            </a:xfrm>
            <a:prstGeom prst="rect">
              <a:avLst/>
            </a:prstGeom>
            <a:noFill/>
          </p:spPr>
          <p:txBody>
            <a:bodyPr wrap="square" lIns="182843" tIns="91422" rIns="182843" bIns="9142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47700">
                <a:lnSpc>
                  <a:spcPct val="120000"/>
                </a:lnSpc>
                <a:spcBef>
                  <a:spcPts val="1700"/>
                </a:spcBef>
                <a:defRPr/>
              </a:pPr>
              <a:r>
                <a:rPr lang="zh-CN" altLang="en-US">
                  <a:solidFill>
                    <a:schemeClr val="tx1">
                      <a:lumMod val="75000"/>
                      <a:lumOff val="25000"/>
                    </a:schemeClr>
                  </a:solidFill>
                </a:rPr>
                <a:t>企业要制定严格的考核程序和指标，达到标准者才能归档，列入合格供应商。</a:t>
              </a:r>
              <a:endParaRPr lang="zh-CN" altLang="en-US">
                <a:solidFill>
                  <a:schemeClr val="tx1">
                    <a:lumMod val="75000"/>
                    <a:lumOff val="25000"/>
                  </a:schemeClr>
                </a:solidFill>
              </a:endParaRPr>
            </a:p>
          </p:txBody>
        </p:sp>
        <p:sp>
          <p:nvSpPr>
            <p:cNvPr id="59" name="椭圆 58"/>
            <p:cNvSpPr/>
            <p:nvPr/>
          </p:nvSpPr>
          <p:spPr>
            <a:xfrm>
              <a:off x="7920852" y="3181350"/>
              <a:ext cx="600075" cy="6000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en-US" altLang="zh-CN" sz="2800">
                  <a:latin typeface="+mj-ea"/>
                  <a:ea typeface="+mj-ea"/>
                </a:rPr>
                <a:t>4</a:t>
              </a:r>
              <a:endParaRPr lang="zh-CN" altLang="en-US" sz="2800">
                <a:latin typeface="+mj-ea"/>
                <a:ea typeface="+mj-ea"/>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p:stCondLst>
                              <p:cond delay="0"/>
                            </p:stCondLst>
                            <p:childTnLst>
                              <p:par>
                                <p:cTn id="12" presetID="10" presetClass="entr" presetSubtype="0" dur="500" fill="hold" nodeType="click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500"/>
                                        <p:tgtEl>
                                          <p:spTgt spid="55"/>
                                        </p:tgtEl>
                                      </p:cBhvr>
                                    </p:animEffect>
                                  </p:childTnLst>
                                </p:cTn>
                              </p:par>
                              <p:par>
                                <p:cTn id="15" presetID="10" presetClass="entr" presetSubtype="0" dur="500" fill="hold" nodeType="with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fade">
                                      <p:cBhvr>
                                        <p:cTn id="17" dur="500"/>
                                        <p:tgtEl>
                                          <p:spTgt spid="60"/>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42" presetClass="entr" presetSubtype="0" dur="1000" fill="hold"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par>
                                <p:cTn id="25" presetID="42" presetClass="entr" presetSubtype="0" dur="100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1000"/>
                                        <p:tgtEl>
                                          <p:spTgt spid="42"/>
                                        </p:tgtEl>
                                      </p:cBhvr>
                                    </p:animEffect>
                                    <p:anim calcmode="lin" valueType="num">
                                      <p:cBhvr>
                                        <p:cTn id="28" dur="1000" fill="hold"/>
                                        <p:tgtEl>
                                          <p:spTgt spid="42"/>
                                        </p:tgtEl>
                                        <p:attrNameLst>
                                          <p:attrName>ppt_x</p:attrName>
                                        </p:attrNameLst>
                                      </p:cBhvr>
                                      <p:tavLst>
                                        <p:tav tm="0">
                                          <p:val>
                                            <p:strVal val="#ppt_x"/>
                                          </p:val>
                                        </p:tav>
                                        <p:tav tm="100000">
                                          <p:val>
                                            <p:strVal val="#ppt_x"/>
                                          </p:val>
                                        </p:tav>
                                      </p:tavLst>
                                    </p:anim>
                                    <p:anim calcmode="lin" valueType="num">
                                      <p:cBhvr>
                                        <p:cTn id="2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594180" y="586797"/>
            <a:ext cx="6006645"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solidFill>
                  <a:schemeClr val="tx1">
                    <a:lumMod val="75000"/>
                    <a:lumOff val="25000"/>
                  </a:schemeClr>
                </a:solidFill>
                <a:latin typeface="+mj-ea"/>
                <a:ea typeface="+mj-ea"/>
                <a:cs typeface="+mn-ea"/>
                <a:sym typeface="+mn-lt"/>
              </a:rPr>
              <a:t>建立价格档案和价格评价体系</a:t>
            </a:r>
            <a:endParaRPr lang="zh-CN" altLang="en-US" sz="3200">
              <a:solidFill>
                <a:schemeClr val="tx1">
                  <a:lumMod val="75000"/>
                  <a:lumOff val="25000"/>
                </a:schemeClr>
              </a:solidFill>
              <a:latin typeface="+mj-ea"/>
              <a:ea typeface="+mj-ea"/>
            </a:endParaRPr>
          </a:p>
        </p:txBody>
      </p:sp>
      <p:grpSp>
        <p:nvGrpSpPr>
          <p:cNvPr id="3" name="组合 2"/>
          <p:cNvGrpSpPr/>
          <p:nvPr>
            <p:custDataLst>
              <p:tags r:id="rId2"/>
            </p:custDataLst>
          </p:nvPr>
        </p:nvGrpSpPr>
        <p:grpSpPr>
          <a:xfrm>
            <a:off x="931984" y="1393440"/>
            <a:ext cx="5484930" cy="2292735"/>
            <a:chOff x="1037286" y="1969127"/>
            <a:chExt cx="2953098" cy="2578484"/>
          </a:xfrm>
        </p:grpSpPr>
        <p:sp>
          <p:nvSpPr>
            <p:cNvPr id="4" name="矩形: 圆角 3"/>
            <p:cNvSpPr/>
            <p:nvPr>
              <p:custDataLst>
                <p:tags r:id="rId3"/>
              </p:custDataLst>
            </p:nvPr>
          </p:nvSpPr>
          <p:spPr>
            <a:xfrm>
              <a:off x="1037286" y="1969127"/>
              <a:ext cx="2953098" cy="1775809"/>
            </a:xfrm>
            <a:prstGeom prst="roundRect">
              <a:avLst>
                <a:gd name="adj" fmla="val 4724"/>
              </a:avLst>
            </a:prstGeom>
            <a:solidFill>
              <a:schemeClr val="accent1">
                <a:alpha val="88000"/>
              </a:schemeClr>
            </a:solidFill>
            <a:ln w="12700" cap="flat" cmpd="sng" algn="ctr">
              <a:noFill/>
              <a:prstDash val="solid"/>
              <a:miter lim="800000"/>
            </a:ln>
            <a:effectLst>
              <a:outerShdw blurRad="190500" dist="63500" dir="5400000" rotWithShape="0">
                <a:schemeClr val="accent1">
                  <a:lumMod val="75000"/>
                  <a:alpha val="20000"/>
                </a:schemeClr>
              </a:outerShdw>
            </a:effectLst>
          </p:spPr>
          <p:txBody>
            <a:bodyPr lIns="91440" tIns="45720" rIns="91440" bIns="4572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fontAlgn="auto" latinLnBrk="0" hangingPunct="1">
                <a:buClrTx/>
                <a:buSzTx/>
                <a:buFontTx/>
                <a:buNone/>
                <a:defRPr/>
              </a:pPr>
              <a:endParaRPr kumimoji="0" lang="zh-CN" altLang="en-US" sz="1910" b="1" i="0" u="none" strike="noStrike" kern="0" cap="none" normalizeH="0" baseline="0" noProof="0">
                <a:ln>
                  <a:noFill/>
                </a:ln>
                <a:gradFill>
                  <a:gsLst>
                    <a:gs pos="0">
                      <a:prstClr val="white"/>
                    </a:gs>
                    <a:gs pos="100000">
                      <a:prstClr val="white">
                        <a:lumMod val="95000"/>
                      </a:prstClr>
                    </a:gs>
                  </a:gsLst>
                  <a:lin ang="0" scaled="0"/>
                </a:gradFill>
                <a:effectLst/>
                <a:uLnTx/>
                <a:uFillTx/>
              </a:endParaRPr>
            </a:p>
          </p:txBody>
        </p:sp>
        <p:sp>
          <p:nvSpPr>
            <p:cNvPr id="5" name="矩形: 圆角 4"/>
            <p:cNvSpPr/>
            <p:nvPr>
              <p:custDataLst>
                <p:tags r:id="rId4"/>
              </p:custDataLst>
            </p:nvPr>
          </p:nvSpPr>
          <p:spPr>
            <a:xfrm>
              <a:off x="1037286" y="2465662"/>
              <a:ext cx="2953098" cy="2081949"/>
            </a:xfrm>
            <a:prstGeom prst="roundRect">
              <a:avLst>
                <a:gd name="adj" fmla="val 6057"/>
              </a:avLst>
            </a:prstGeom>
            <a:solidFill>
              <a:srgbClr val="FFFFFF"/>
            </a:solidFill>
            <a:ln w="19050" cap="flat" cmpd="sng" algn="ctr">
              <a:solidFill>
                <a:schemeClr val="accent1"/>
              </a:solidFill>
              <a:prstDash val="solid"/>
              <a:miter lim="800000"/>
            </a:ln>
            <a:effectLst>
              <a:outerShdw blurRad="190500" dist="63500" dir="5400000" rotWithShape="0">
                <a:schemeClr val="accent1">
                  <a:lumMod val="75000"/>
                  <a:alpha val="20000"/>
                </a:schemeClr>
              </a:outerShdw>
            </a:effectLst>
          </p:spPr>
          <p:txBody>
            <a:bodyPr lIns="91440" tIns="45720" rIns="91440" bIns="4572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fontAlgn="auto" latinLnBrk="0" hangingPunct="1">
                <a:buClrTx/>
                <a:buSzTx/>
                <a:buFontTx/>
                <a:buNone/>
                <a:defRPr/>
              </a:pPr>
              <a:endParaRPr kumimoji="0" lang="zh-CN" altLang="en-US" sz="2150" b="0" i="0" u="none" strike="noStrike" kern="0" cap="none" normalizeH="0" baseline="0" noProof="0">
                <a:ln>
                  <a:noFill/>
                </a:ln>
                <a:solidFill>
                  <a:prstClr val="white"/>
                </a:solidFill>
                <a:effectLst/>
                <a:uLnTx/>
                <a:uFillTx/>
              </a:endParaRPr>
            </a:p>
          </p:txBody>
        </p:sp>
        <p:sp>
          <p:nvSpPr>
            <p:cNvPr id="6" name="矩形 5"/>
            <p:cNvSpPr/>
            <p:nvPr/>
          </p:nvSpPr>
          <p:spPr>
            <a:xfrm>
              <a:off x="2230752" y="2044327"/>
              <a:ext cx="566168" cy="346136"/>
            </a:xfrm>
            <a:prstGeom prst="rect">
              <a:avLst/>
            </a:prstGeom>
            <a:ln w="19050">
              <a:noFill/>
            </a:ln>
            <a:effectLst/>
          </p:spPr>
          <p:txBody>
            <a:bodyPr wrap="none" lIns="0" tIns="0" rIns="0" bIns="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zh-CN" altLang="en-US" sz="2000" b="1" i="0" u="none" strike="noStrike" kern="1200" cap="none" spc="0" normalizeH="0" baseline="0" noProof="0">
                  <a:ln>
                    <a:noFill/>
                  </a:ln>
                  <a:solidFill>
                    <a:prstClr val="white"/>
                  </a:solidFill>
                  <a:effectLst/>
                  <a:uLnTx/>
                  <a:uFillTx/>
                  <a:latin typeface="+mj-ea"/>
                  <a:ea typeface="+mj-ea"/>
                </a:rPr>
                <a:t>价格档案</a:t>
              </a:r>
              <a:endParaRPr kumimoji="0" lang="zh-CN" altLang="en-US" sz="2000" b="1" i="0" u="none" strike="noStrike" kern="1200" cap="none" spc="0" normalizeH="0" baseline="0" noProof="0">
                <a:ln>
                  <a:noFill/>
                </a:ln>
                <a:solidFill>
                  <a:prstClr val="white"/>
                </a:solidFill>
                <a:effectLst/>
                <a:uLnTx/>
                <a:uFillTx/>
                <a:latin typeface="+mj-ea"/>
                <a:ea typeface="+mj-ea"/>
              </a:endParaRPr>
            </a:p>
          </p:txBody>
        </p:sp>
        <p:sp>
          <p:nvSpPr>
            <p:cNvPr id="7" name="文本框 6"/>
            <p:cNvSpPr txBox="1"/>
            <p:nvPr/>
          </p:nvSpPr>
          <p:spPr>
            <a:xfrm>
              <a:off x="1251094" y="2716063"/>
              <a:ext cx="2525482" cy="1457449"/>
            </a:xfrm>
            <a:prstGeom prst="rect">
              <a:avLst/>
            </a:prstGeom>
            <a:noFill/>
            <a:ln>
              <a:noFill/>
            </a:ln>
            <a:effectLst/>
          </p:spPr>
          <p:txBody>
            <a:bodyPr wrap="square" lIns="0" tIns="0" rIns="0" bIns="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zh-CN" altLang="en-US" sz="1600">
                  <a:solidFill>
                    <a:schemeClr val="tx1">
                      <a:lumMod val="75000"/>
                      <a:lumOff val="25000"/>
                    </a:schemeClr>
                  </a:solidFill>
                  <a:sym typeface="+mn-lt"/>
                </a:rPr>
                <a:t>企业采购部门要对所有采购商品建立价格档案，对每一批采购物品的报价，应首先与归档的材料价格进行比较，分析价格差异的原因。如无特殊原因，原则上采购的价格不能超过档案中的价格水平，否则要做出详细地说明。</a:t>
              </a:r>
              <a:endParaRPr lang="en-US" altLang="zh-CN" sz="1600">
                <a:solidFill>
                  <a:schemeClr val="tx1">
                    <a:lumMod val="75000"/>
                    <a:lumOff val="25000"/>
                  </a:schemeClr>
                </a:solidFill>
                <a:sym typeface="+mn-lt"/>
              </a:endParaRPr>
            </a:p>
          </p:txBody>
        </p:sp>
      </p:grpSp>
      <p:grpSp>
        <p:nvGrpSpPr>
          <p:cNvPr id="13" name="组合 12"/>
          <p:cNvGrpSpPr/>
          <p:nvPr>
            <p:custDataLst>
              <p:tags r:id="rId5"/>
            </p:custDataLst>
          </p:nvPr>
        </p:nvGrpSpPr>
        <p:grpSpPr>
          <a:xfrm>
            <a:off x="931984" y="3841365"/>
            <a:ext cx="5484930" cy="2292735"/>
            <a:chOff x="1037286" y="1969127"/>
            <a:chExt cx="2953098" cy="2578484"/>
          </a:xfrm>
        </p:grpSpPr>
        <p:sp>
          <p:nvSpPr>
            <p:cNvPr id="14" name="矩形: 圆角 13"/>
            <p:cNvSpPr/>
            <p:nvPr>
              <p:custDataLst>
                <p:tags r:id="rId6"/>
              </p:custDataLst>
            </p:nvPr>
          </p:nvSpPr>
          <p:spPr>
            <a:xfrm>
              <a:off x="1037286" y="1969127"/>
              <a:ext cx="2953098" cy="1775809"/>
            </a:xfrm>
            <a:prstGeom prst="roundRect">
              <a:avLst>
                <a:gd name="adj" fmla="val 4724"/>
              </a:avLst>
            </a:prstGeom>
            <a:solidFill>
              <a:schemeClr val="accent1">
                <a:alpha val="88000"/>
              </a:schemeClr>
            </a:solidFill>
            <a:ln w="12700" cap="flat" cmpd="sng" algn="ctr">
              <a:noFill/>
              <a:prstDash val="solid"/>
              <a:miter lim="800000"/>
            </a:ln>
            <a:effectLst>
              <a:outerShdw blurRad="190500" dist="63500" dir="5400000" rotWithShape="0">
                <a:schemeClr val="accent1">
                  <a:lumMod val="75000"/>
                  <a:alpha val="20000"/>
                </a:schemeClr>
              </a:outerShdw>
            </a:effectLst>
          </p:spPr>
          <p:txBody>
            <a:bodyPr lIns="91440" tIns="45720" rIns="91440" bIns="4572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fontAlgn="auto" latinLnBrk="0" hangingPunct="1">
                <a:buClrTx/>
                <a:buSzTx/>
                <a:buFontTx/>
                <a:buNone/>
                <a:defRPr/>
              </a:pPr>
              <a:endParaRPr kumimoji="0" lang="zh-CN" altLang="en-US" sz="1910" b="1" i="0" u="none" strike="noStrike" kern="0" cap="none" normalizeH="0" baseline="0" noProof="0">
                <a:ln>
                  <a:noFill/>
                </a:ln>
                <a:gradFill>
                  <a:gsLst>
                    <a:gs pos="0">
                      <a:prstClr val="white"/>
                    </a:gs>
                    <a:gs pos="100000">
                      <a:prstClr val="white">
                        <a:lumMod val="95000"/>
                      </a:prstClr>
                    </a:gs>
                  </a:gsLst>
                  <a:lin ang="0" scaled="0"/>
                </a:gradFill>
                <a:effectLst/>
                <a:uLnTx/>
                <a:uFillTx/>
              </a:endParaRPr>
            </a:p>
          </p:txBody>
        </p:sp>
        <p:sp>
          <p:nvSpPr>
            <p:cNvPr id="15" name="矩形: 圆角 14"/>
            <p:cNvSpPr/>
            <p:nvPr>
              <p:custDataLst>
                <p:tags r:id="rId7"/>
              </p:custDataLst>
            </p:nvPr>
          </p:nvSpPr>
          <p:spPr>
            <a:xfrm>
              <a:off x="1037286" y="2465662"/>
              <a:ext cx="2953098" cy="2081949"/>
            </a:xfrm>
            <a:prstGeom prst="roundRect">
              <a:avLst>
                <a:gd name="adj" fmla="val 6057"/>
              </a:avLst>
            </a:prstGeom>
            <a:solidFill>
              <a:srgbClr val="FFFFFF"/>
            </a:solidFill>
            <a:ln w="19050" cap="flat" cmpd="sng" algn="ctr">
              <a:solidFill>
                <a:schemeClr val="accent1"/>
              </a:solidFill>
              <a:prstDash val="solid"/>
              <a:miter lim="800000"/>
            </a:ln>
            <a:effectLst>
              <a:outerShdw blurRad="190500" dist="63500" dir="5400000" rotWithShape="0">
                <a:schemeClr val="accent1">
                  <a:lumMod val="75000"/>
                  <a:alpha val="20000"/>
                </a:schemeClr>
              </a:outerShdw>
            </a:effectLst>
          </p:spPr>
          <p:txBody>
            <a:bodyPr lIns="91440" tIns="45720" rIns="91440" bIns="4572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fontAlgn="auto" latinLnBrk="0" hangingPunct="1">
                <a:buClrTx/>
                <a:buSzTx/>
                <a:buFontTx/>
                <a:buNone/>
                <a:defRPr/>
              </a:pPr>
              <a:endParaRPr kumimoji="0" lang="zh-CN" altLang="en-US" sz="2150" b="0" i="0" u="none" strike="noStrike" kern="0" cap="none" normalizeH="0" baseline="0" noProof="0">
                <a:ln>
                  <a:noFill/>
                </a:ln>
                <a:solidFill>
                  <a:prstClr val="white"/>
                </a:solidFill>
                <a:effectLst/>
                <a:uLnTx/>
                <a:uFillTx/>
              </a:endParaRPr>
            </a:p>
          </p:txBody>
        </p:sp>
        <p:sp>
          <p:nvSpPr>
            <p:cNvPr id="16" name="矩形 15"/>
            <p:cNvSpPr/>
            <p:nvPr/>
          </p:nvSpPr>
          <p:spPr>
            <a:xfrm>
              <a:off x="2230752" y="2044327"/>
              <a:ext cx="566168" cy="346136"/>
            </a:xfrm>
            <a:prstGeom prst="rect">
              <a:avLst/>
            </a:prstGeom>
            <a:ln w="19050">
              <a:noFill/>
            </a:ln>
            <a:effectLst/>
          </p:spPr>
          <p:txBody>
            <a:bodyPr wrap="none" lIns="0" tIns="0" rIns="0" bIns="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zh-CN" altLang="en-US" sz="2000" b="1" i="0" u="none" strike="noStrike" kern="1200" cap="none" spc="0" normalizeH="0" baseline="0" noProof="0">
                  <a:ln>
                    <a:noFill/>
                  </a:ln>
                  <a:solidFill>
                    <a:prstClr val="white"/>
                  </a:solidFill>
                  <a:effectLst/>
                  <a:uLnTx/>
                  <a:uFillTx/>
                  <a:latin typeface="+mj-ea"/>
                  <a:ea typeface="+mj-ea"/>
                </a:rPr>
                <a:t>价格评价</a:t>
              </a:r>
              <a:endParaRPr kumimoji="0" lang="zh-CN" altLang="en-US" sz="2000" b="1" i="0" u="none" strike="noStrike" kern="1200" cap="none" spc="0" normalizeH="0" baseline="0" noProof="0">
                <a:ln>
                  <a:noFill/>
                </a:ln>
                <a:solidFill>
                  <a:prstClr val="white"/>
                </a:solidFill>
                <a:effectLst/>
                <a:uLnTx/>
                <a:uFillTx/>
                <a:latin typeface="+mj-ea"/>
                <a:ea typeface="+mj-ea"/>
              </a:endParaRPr>
            </a:p>
          </p:txBody>
        </p:sp>
        <p:sp>
          <p:nvSpPr>
            <p:cNvPr id="17" name="文本框 16"/>
            <p:cNvSpPr txBox="1"/>
            <p:nvPr/>
          </p:nvSpPr>
          <p:spPr>
            <a:xfrm>
              <a:off x="1251094" y="2716063"/>
              <a:ext cx="2525482" cy="1639095"/>
            </a:xfrm>
            <a:prstGeom prst="rect">
              <a:avLst/>
            </a:prstGeom>
            <a:noFill/>
            <a:ln>
              <a:noFill/>
            </a:ln>
            <a:effectLst/>
          </p:spPr>
          <p:txBody>
            <a:bodyPr wrap="square" lIns="0" tIns="0" rIns="0" bIns="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zh-CN" altLang="en-US" sz="1600">
                  <a:solidFill>
                    <a:schemeClr val="tx1">
                      <a:lumMod val="75000"/>
                      <a:lumOff val="25000"/>
                    </a:schemeClr>
                  </a:solidFill>
                  <a:sym typeface="+mn-lt"/>
                </a:rPr>
                <a:t>对于重点材料的价格，要建立价格评价体系，由公司有关部门组成价格评审组，定期收集有关的供应价格信息，来分析、评价现有的价格水平，并对归档的价格档案进行评价和更新。这种评议视情况可一个月或两个月进行一次。</a:t>
              </a:r>
              <a:endParaRPr lang="en-US" altLang="zh-CN" sz="1600">
                <a:solidFill>
                  <a:schemeClr val="tx1">
                    <a:lumMod val="75000"/>
                    <a:lumOff val="25000"/>
                  </a:schemeClr>
                </a:solidFill>
                <a:sym typeface="+mn-lt"/>
              </a:endParaRPr>
            </a:p>
          </p:txBody>
        </p:sp>
      </p:grpSp>
      <p:pic>
        <p:nvPicPr>
          <p:cNvPr id="19" name="图片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77050" y="1676401"/>
            <a:ext cx="4867275" cy="3650456"/>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14" presetClass="entr" presetSubtype="10" dur="50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randombar(horizontal)">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594180" y="586797"/>
            <a:ext cx="11883570"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solidFill>
                  <a:schemeClr val="tx1">
                    <a:lumMod val="75000"/>
                    <a:lumOff val="25000"/>
                  </a:schemeClr>
                </a:solidFill>
                <a:latin typeface="+mj-ea"/>
                <a:ea typeface="+mj-ea"/>
                <a:cs typeface="+mn-ea"/>
                <a:sym typeface="+mn-lt"/>
              </a:rPr>
              <a:t>建立商品的标准采购价格</a:t>
            </a:r>
            <a:endParaRPr lang="zh-CN" altLang="en-US" sz="3200">
              <a:solidFill>
                <a:schemeClr val="tx1">
                  <a:lumMod val="75000"/>
                  <a:lumOff val="25000"/>
                </a:schemeClr>
              </a:solidFill>
              <a:latin typeface="+mj-ea"/>
              <a:ea typeface="+mj-ea"/>
            </a:endParaRPr>
          </a:p>
        </p:txBody>
      </p:sp>
      <p:grpSp>
        <p:nvGrpSpPr>
          <p:cNvPr id="43" name="组合 42"/>
          <p:cNvGrpSpPr/>
          <p:nvPr/>
        </p:nvGrpSpPr>
        <p:grpSpPr>
          <a:xfrm>
            <a:off x="660400" y="1756747"/>
            <a:ext cx="10864850" cy="3260855"/>
            <a:chOff x="660400" y="1756747"/>
            <a:chExt cx="10864850" cy="3260855"/>
          </a:xfrm>
        </p:grpSpPr>
        <p:grpSp>
          <p:nvGrpSpPr>
            <p:cNvPr id="42" name="组合 41"/>
            <p:cNvGrpSpPr/>
            <p:nvPr/>
          </p:nvGrpSpPr>
          <p:grpSpPr>
            <a:xfrm>
              <a:off x="6247198" y="1756747"/>
              <a:ext cx="5278052" cy="3260855"/>
              <a:chOff x="6247198" y="1756747"/>
              <a:chExt cx="5278052" cy="3260855"/>
            </a:xfrm>
          </p:grpSpPr>
          <p:sp>
            <p:nvSpPr>
              <p:cNvPr id="13" name="任意多边形: 形状 12"/>
              <p:cNvSpPr/>
              <p:nvPr/>
            </p:nvSpPr>
            <p:spPr>
              <a:xfrm flipV="1">
                <a:off x="6247198" y="1756747"/>
                <a:ext cx="5271702" cy="61518"/>
              </a:xfrm>
              <a:custGeom>
                <a:gdLst>
                  <a:gd name="connsiteX0" fmla="*/ 0 w 10858500"/>
                  <a:gd name="connsiteY0" fmla="*/ 0 h 72113"/>
                  <a:gd name="connsiteX1" fmla="*/ 10858500 w 10858500"/>
                  <a:gd name="connsiteY1" fmla="*/ 0 h 72113"/>
                  <a:gd name="connsiteX2" fmla="*/ 10858500 w 10858500"/>
                  <a:gd name="connsiteY2" fmla="*/ 6815 h 72113"/>
                  <a:gd name="connsiteX3" fmla="*/ 10793202 w 10858500"/>
                  <a:gd name="connsiteY3" fmla="*/ 72113 h 72113"/>
                  <a:gd name="connsiteX4" fmla="*/ 65298 w 10858500"/>
                  <a:gd name="connsiteY4" fmla="*/ 72113 h 72113"/>
                  <a:gd name="connsiteX5" fmla="*/ 0 w 10858500"/>
                  <a:gd name="connsiteY5" fmla="*/ 6815 h 7211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58500" h="72113">
                    <a:moveTo>
                      <a:pt x="0" y="0"/>
                    </a:moveTo>
                    <a:lnTo>
                      <a:pt x="10858500" y="0"/>
                    </a:lnTo>
                    <a:lnTo>
                      <a:pt x="10858500" y="6815"/>
                    </a:lnTo>
                    <a:cubicBezTo>
                      <a:pt x="10858500" y="42878"/>
                      <a:pt x="10829265" y="72113"/>
                      <a:pt x="10793202" y="72113"/>
                    </a:cubicBezTo>
                    <a:lnTo>
                      <a:pt x="65298" y="72113"/>
                    </a:lnTo>
                    <a:cubicBezTo>
                      <a:pt x="29235" y="72113"/>
                      <a:pt x="0" y="42878"/>
                      <a:pt x="0" y="681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en-US"/>
              </a:p>
            </p:txBody>
          </p:sp>
          <p:grpSp>
            <p:nvGrpSpPr>
              <p:cNvPr id="37" name="组合 36"/>
              <p:cNvGrpSpPr/>
              <p:nvPr/>
            </p:nvGrpSpPr>
            <p:grpSpPr>
              <a:xfrm>
                <a:off x="6253548" y="1840399"/>
                <a:ext cx="5271702" cy="3177203"/>
                <a:chOff x="6247198" y="1756747"/>
                <a:chExt cx="5271702" cy="3177203"/>
              </a:xfrm>
            </p:grpSpPr>
            <p:sp>
              <p:nvSpPr>
                <p:cNvPr id="11" name="矩形: 圆角 10"/>
                <p:cNvSpPr/>
                <p:nvPr/>
              </p:nvSpPr>
              <p:spPr>
                <a:xfrm>
                  <a:off x="6256772" y="1756747"/>
                  <a:ext cx="5258719" cy="3177203"/>
                </a:xfrm>
                <a:prstGeom prst="roundRect">
                  <a:avLst>
                    <a:gd name="adj" fmla="val 1890"/>
                  </a:avLst>
                </a:prstGeom>
                <a:solidFill>
                  <a:schemeClr val="bg1"/>
                </a:solidFill>
                <a:ln>
                  <a:noFill/>
                </a:ln>
                <a:effectLst>
                  <a:outerShdw blurRad="368300" sx="102000" sy="102000" algn="ctr" rotWithShape="0">
                    <a:srgbClr val="081D4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en-US"/>
                </a:p>
              </p:txBody>
            </p:sp>
            <p:sp>
              <p:nvSpPr>
                <p:cNvPr id="12" name="任意多边形: 形状 11"/>
                <p:cNvSpPr/>
                <p:nvPr/>
              </p:nvSpPr>
              <p:spPr>
                <a:xfrm>
                  <a:off x="6247198" y="4866241"/>
                  <a:ext cx="5271702" cy="61518"/>
                </a:xfrm>
                <a:custGeom>
                  <a:gdLst>
                    <a:gd name="connsiteX0" fmla="*/ 0 w 10858500"/>
                    <a:gd name="connsiteY0" fmla="*/ 0 h 72113"/>
                    <a:gd name="connsiteX1" fmla="*/ 10858500 w 10858500"/>
                    <a:gd name="connsiteY1" fmla="*/ 0 h 72113"/>
                    <a:gd name="connsiteX2" fmla="*/ 10858500 w 10858500"/>
                    <a:gd name="connsiteY2" fmla="*/ 6815 h 72113"/>
                    <a:gd name="connsiteX3" fmla="*/ 10793202 w 10858500"/>
                    <a:gd name="connsiteY3" fmla="*/ 72113 h 72113"/>
                    <a:gd name="connsiteX4" fmla="*/ 65298 w 10858500"/>
                    <a:gd name="connsiteY4" fmla="*/ 72113 h 72113"/>
                    <a:gd name="connsiteX5" fmla="*/ 0 w 10858500"/>
                    <a:gd name="connsiteY5" fmla="*/ 6815 h 7211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58500" h="72113">
                      <a:moveTo>
                        <a:pt x="0" y="0"/>
                      </a:moveTo>
                      <a:lnTo>
                        <a:pt x="10858500" y="0"/>
                      </a:lnTo>
                      <a:lnTo>
                        <a:pt x="10858500" y="6815"/>
                      </a:lnTo>
                      <a:cubicBezTo>
                        <a:pt x="10858500" y="42878"/>
                        <a:pt x="10829265" y="72113"/>
                        <a:pt x="10793202" y="72113"/>
                      </a:cubicBezTo>
                      <a:lnTo>
                        <a:pt x="65298" y="72113"/>
                      </a:lnTo>
                      <a:cubicBezTo>
                        <a:pt x="29235" y="72113"/>
                        <a:pt x="0" y="42878"/>
                        <a:pt x="0" y="681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en-US"/>
                </a:p>
              </p:txBody>
            </p:sp>
            <p:sp>
              <p:nvSpPr>
                <p:cNvPr id="8" name="文本框 7"/>
                <p:cNvSpPr txBox="1"/>
                <p:nvPr/>
              </p:nvSpPr>
              <p:spPr>
                <a:xfrm>
                  <a:off x="6776203" y="2871414"/>
                  <a:ext cx="4213693" cy="18452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a:solidFill>
                        <a:schemeClr val="tx1">
                          <a:lumMod val="75000"/>
                          <a:lumOff val="25000"/>
                        </a:schemeClr>
                      </a:solidFill>
                      <a:latin typeface="+mn-ea"/>
                    </a:rPr>
                    <a:t>标准采购价格亦可与价格评价体系结合起来进行，并提出奖惩措施，对完成降低公司采购成本任务的采购人员进行奖励，对没有完成采购成本下降任务的采购人员，分析原因，确定对其奖惩的措施。</a:t>
                  </a:r>
                  <a:br>
                    <a:rPr lang="zh-CN" altLang="en-US" sz="1600">
                      <a:solidFill>
                        <a:schemeClr val="tx1">
                          <a:lumMod val="75000"/>
                          <a:lumOff val="25000"/>
                        </a:schemeClr>
                      </a:solidFill>
                      <a:latin typeface="+mn-ea"/>
                    </a:rPr>
                  </a:br>
                  <a:endParaRPr lang="zh-CN" altLang="en-US" sz="1600">
                    <a:solidFill>
                      <a:schemeClr val="tx1">
                        <a:lumMod val="75000"/>
                        <a:lumOff val="25000"/>
                      </a:schemeClr>
                    </a:solidFill>
                    <a:latin typeface="+mn-ea"/>
                  </a:endParaRPr>
                </a:p>
              </p:txBody>
            </p:sp>
            <p:sp>
              <p:nvSpPr>
                <p:cNvPr id="9" name="平行四边形 8"/>
                <p:cNvSpPr/>
                <p:nvPr/>
              </p:nvSpPr>
              <p:spPr>
                <a:xfrm>
                  <a:off x="6859278" y="2423466"/>
                  <a:ext cx="2567228" cy="172720"/>
                </a:xfrm>
                <a:prstGeom prst="parallelogram">
                  <a:avLst>
                    <a:gd name="adj" fmla="val 34979"/>
                  </a:avLst>
                </a:prstGeom>
                <a:gradFill flip="none" rotWithShape="1">
                  <a:gsLst>
                    <a:gs pos="0">
                      <a:schemeClr val="accent1">
                        <a:alpha val="0"/>
                      </a:schemeClr>
                    </a:gs>
                    <a:gs pos="100000">
                      <a:schemeClr val="accent1">
                        <a:alpha val="16000"/>
                      </a:schemeClr>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FFFFFF"/>
                    </a:solidFill>
                    <a:effectLst/>
                    <a:uLnTx/>
                    <a:uFillTx/>
                    <a:latin typeface="OPPOSans R" panose="00020600040101010101" pitchFamily="18" charset="-122"/>
                    <a:ea typeface="OPPOSans R" panose="00020600040101010101" pitchFamily="18" charset="-122"/>
                    <a:cs typeface="+mn-cs"/>
                  </a:endParaRPr>
                </a:p>
              </p:txBody>
            </p:sp>
            <p:sp>
              <p:nvSpPr>
                <p:cNvPr id="10" name="文本框 9"/>
                <p:cNvSpPr txBox="1"/>
                <p:nvPr/>
              </p:nvSpPr>
              <p:spPr>
                <a:xfrm>
                  <a:off x="6829124" y="2157006"/>
                  <a:ext cx="1620958" cy="523220"/>
                </a:xfrm>
                <a:prstGeom prst="rect">
                  <a:avLst/>
                </a:prstGeom>
                <a:noFill/>
              </p:spPr>
              <p:txBody>
                <a:bodyPr wrap="none" rtlCol="0">
                  <a:spAutoFit/>
                </a:bodyPr>
                <a:lstStyle>
                  <a:defPPr>
                    <a:defRPr lang="en-US"/>
                  </a:defPPr>
                  <a:lvl1pPr marL="0" algn="ctr" defTabSz="914400" rtl="0" eaLnBrk="1" latinLnBrk="0" hangingPunct="1">
                    <a:defRPr sz="2400" kern="1200">
                      <a:solidFill>
                        <a:schemeClr val="tx1">
                          <a:lumMod val="85000"/>
                          <a:lumOff val="15000"/>
                        </a:schemeClr>
                      </a:solidFill>
                      <a:latin typeface="OPPOSans B" panose="00020600040101010101" pitchFamily="18" charset="-122"/>
                      <a:ea typeface="OPPOSans B" panose="00020600040101010101" pitchFamily="18" charset="-122"/>
                      <a:cs typeface="OPPOSans B" panose="00020600040101010101" pitchFamily="18"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a:solidFill>
                        <a:schemeClr val="accent1"/>
                      </a:solidFill>
                      <a:latin typeface="+mj-ea"/>
                      <a:ea typeface="+mj-ea"/>
                      <a:sym typeface="OPPOSans B" panose="00020600040101010101" pitchFamily="18" charset="-122"/>
                    </a:rPr>
                    <a:t>评价体系</a:t>
                  </a:r>
                  <a:endParaRPr lang="zh-CN" altLang="en-US" sz="2800">
                    <a:solidFill>
                      <a:schemeClr val="accent1"/>
                    </a:solidFill>
                    <a:latin typeface="+mj-ea"/>
                    <a:ea typeface="+mj-ea"/>
                    <a:cs typeface="OPPOSans B" panose="00020600040101010101" pitchFamily="18" charset="-122"/>
                    <a:sym typeface="OPPOSans B" panose="00020600040101010101" pitchFamily="18" charset="-122"/>
                  </a:endParaRPr>
                </a:p>
              </p:txBody>
            </p:sp>
          </p:grpSp>
        </p:grpSp>
        <p:grpSp>
          <p:nvGrpSpPr>
            <p:cNvPr id="41" name="组合 40"/>
            <p:cNvGrpSpPr/>
            <p:nvPr/>
          </p:nvGrpSpPr>
          <p:grpSpPr>
            <a:xfrm>
              <a:off x="660400" y="1756747"/>
              <a:ext cx="5278052" cy="3260855"/>
              <a:chOff x="660400" y="1756747"/>
              <a:chExt cx="5278052" cy="3260855"/>
            </a:xfrm>
          </p:grpSpPr>
          <p:sp>
            <p:nvSpPr>
              <p:cNvPr id="21" name="任意多边形: 形状 20"/>
              <p:cNvSpPr/>
              <p:nvPr/>
            </p:nvSpPr>
            <p:spPr>
              <a:xfrm flipV="1">
                <a:off x="660400" y="1756747"/>
                <a:ext cx="5271702" cy="61518"/>
              </a:xfrm>
              <a:custGeom>
                <a:gdLst>
                  <a:gd name="connsiteX0" fmla="*/ 0 w 10858500"/>
                  <a:gd name="connsiteY0" fmla="*/ 0 h 72113"/>
                  <a:gd name="connsiteX1" fmla="*/ 10858500 w 10858500"/>
                  <a:gd name="connsiteY1" fmla="*/ 0 h 72113"/>
                  <a:gd name="connsiteX2" fmla="*/ 10858500 w 10858500"/>
                  <a:gd name="connsiteY2" fmla="*/ 6815 h 72113"/>
                  <a:gd name="connsiteX3" fmla="*/ 10793202 w 10858500"/>
                  <a:gd name="connsiteY3" fmla="*/ 72113 h 72113"/>
                  <a:gd name="connsiteX4" fmla="*/ 65298 w 10858500"/>
                  <a:gd name="connsiteY4" fmla="*/ 72113 h 72113"/>
                  <a:gd name="connsiteX5" fmla="*/ 0 w 10858500"/>
                  <a:gd name="connsiteY5" fmla="*/ 6815 h 7211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58500" h="72113">
                    <a:moveTo>
                      <a:pt x="0" y="0"/>
                    </a:moveTo>
                    <a:lnTo>
                      <a:pt x="10858500" y="0"/>
                    </a:lnTo>
                    <a:lnTo>
                      <a:pt x="10858500" y="6815"/>
                    </a:lnTo>
                    <a:cubicBezTo>
                      <a:pt x="10858500" y="42878"/>
                      <a:pt x="10829265" y="72113"/>
                      <a:pt x="10793202" y="72113"/>
                    </a:cubicBezTo>
                    <a:lnTo>
                      <a:pt x="65298" y="72113"/>
                    </a:lnTo>
                    <a:cubicBezTo>
                      <a:pt x="29235" y="72113"/>
                      <a:pt x="0" y="42878"/>
                      <a:pt x="0" y="681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en-US"/>
              </a:p>
            </p:txBody>
          </p:sp>
          <p:grpSp>
            <p:nvGrpSpPr>
              <p:cNvPr id="38" name="组合 37"/>
              <p:cNvGrpSpPr/>
              <p:nvPr/>
            </p:nvGrpSpPr>
            <p:grpSpPr>
              <a:xfrm>
                <a:off x="666750" y="1840399"/>
                <a:ext cx="5271702" cy="3177203"/>
                <a:chOff x="660400" y="1756747"/>
                <a:chExt cx="5271702" cy="3177203"/>
              </a:xfrm>
            </p:grpSpPr>
            <p:sp>
              <p:nvSpPr>
                <p:cNvPr id="19" name="矩形: 圆角 18"/>
                <p:cNvSpPr/>
                <p:nvPr/>
              </p:nvSpPr>
              <p:spPr>
                <a:xfrm>
                  <a:off x="669974" y="1756747"/>
                  <a:ext cx="5258719" cy="3177203"/>
                </a:xfrm>
                <a:prstGeom prst="roundRect">
                  <a:avLst>
                    <a:gd name="adj" fmla="val 1890"/>
                  </a:avLst>
                </a:prstGeom>
                <a:solidFill>
                  <a:schemeClr val="bg1"/>
                </a:solidFill>
                <a:ln>
                  <a:noFill/>
                </a:ln>
                <a:effectLst>
                  <a:outerShdw blurRad="368300" sx="102000" sy="102000" algn="ctr" rotWithShape="0">
                    <a:srgbClr val="081D4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en-US"/>
                </a:p>
              </p:txBody>
            </p:sp>
            <p:grpSp>
              <p:nvGrpSpPr>
                <p:cNvPr id="15" name="组合 14"/>
                <p:cNvGrpSpPr/>
                <p:nvPr/>
              </p:nvGrpSpPr>
              <p:grpSpPr>
                <a:xfrm>
                  <a:off x="1098338" y="2157006"/>
                  <a:ext cx="4304759" cy="2113958"/>
                  <a:chOff x="1044428" y="1702791"/>
                  <a:chExt cx="3621914" cy="2113958"/>
                </a:xfrm>
              </p:grpSpPr>
              <p:sp>
                <p:nvSpPr>
                  <p:cNvPr id="16" name="文本框 15"/>
                  <p:cNvSpPr txBox="1"/>
                  <p:nvPr/>
                </p:nvSpPr>
                <p:spPr>
                  <a:xfrm>
                    <a:off x="1121049" y="2417199"/>
                    <a:ext cx="3545293" cy="13995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a:solidFill>
                          <a:schemeClr val="tx1">
                            <a:lumMod val="75000"/>
                            <a:lumOff val="25000"/>
                          </a:schemeClr>
                        </a:solidFill>
                        <a:latin typeface="+mn-ea"/>
                      </a:rPr>
                      <a:t>对重点监控的材料应根据市场的变化和产品标准成本定期制定标准采购价格，促使采购人员积极寻找货源，货比三家，不断地降低采购价格</a:t>
                    </a:r>
                    <a:endParaRPr lang="zh-CN" altLang="en-US">
                      <a:solidFill>
                        <a:schemeClr val="tx1">
                          <a:lumMod val="75000"/>
                          <a:lumOff val="25000"/>
                        </a:schemeClr>
                      </a:solidFill>
                      <a:latin typeface="+mn-ea"/>
                    </a:endParaRPr>
                  </a:p>
                </p:txBody>
              </p:sp>
              <p:sp>
                <p:nvSpPr>
                  <p:cNvPr id="17" name="平行四边形 16"/>
                  <p:cNvSpPr/>
                  <p:nvPr/>
                </p:nvSpPr>
                <p:spPr>
                  <a:xfrm>
                    <a:off x="1190946" y="1969251"/>
                    <a:ext cx="2160000" cy="172720"/>
                  </a:xfrm>
                  <a:prstGeom prst="parallelogram">
                    <a:avLst>
                      <a:gd name="adj" fmla="val 34979"/>
                    </a:avLst>
                  </a:prstGeom>
                  <a:gradFill flip="none" rotWithShape="1">
                    <a:gsLst>
                      <a:gs pos="0">
                        <a:schemeClr val="accent1">
                          <a:alpha val="0"/>
                        </a:schemeClr>
                      </a:gs>
                      <a:gs pos="100000">
                        <a:schemeClr val="accent1">
                          <a:alpha val="16000"/>
                        </a:schemeClr>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FFFFFF"/>
                      </a:solidFill>
                      <a:effectLst/>
                      <a:uLnTx/>
                      <a:uFillTx/>
                      <a:latin typeface="OPPOSans R" panose="00020600040101010101" pitchFamily="18" charset="-122"/>
                      <a:ea typeface="OPPOSans R" panose="00020600040101010101" pitchFamily="18" charset="-122"/>
                      <a:cs typeface="+mn-cs"/>
                    </a:endParaRPr>
                  </a:p>
                </p:txBody>
              </p:sp>
              <p:sp>
                <p:nvSpPr>
                  <p:cNvPr id="18" name="文本框 17"/>
                  <p:cNvSpPr txBox="1"/>
                  <p:nvPr/>
                </p:nvSpPr>
                <p:spPr>
                  <a:xfrm>
                    <a:off x="1044428" y="1702791"/>
                    <a:ext cx="1363832" cy="523220"/>
                  </a:xfrm>
                  <a:prstGeom prst="rect">
                    <a:avLst/>
                  </a:prstGeom>
                  <a:noFill/>
                </p:spPr>
                <p:txBody>
                  <a:bodyPr wrap="none" rtlCol="0">
                    <a:spAutoFit/>
                  </a:bodyPr>
                  <a:lstStyle>
                    <a:defPPr>
                      <a:defRPr lang="en-US"/>
                    </a:defPPr>
                    <a:lvl1pPr marL="0" algn="ctr" defTabSz="914400" rtl="0" eaLnBrk="1" latinLnBrk="0" hangingPunct="1">
                      <a:defRPr sz="2400" kern="1200">
                        <a:solidFill>
                          <a:schemeClr val="tx1">
                            <a:lumMod val="85000"/>
                            <a:lumOff val="15000"/>
                          </a:schemeClr>
                        </a:solidFill>
                        <a:latin typeface="OPPOSans B" panose="00020600040101010101" pitchFamily="18" charset="-122"/>
                        <a:ea typeface="OPPOSans B" panose="00020600040101010101" pitchFamily="18" charset="-122"/>
                        <a:cs typeface="OPPOSans B" panose="00020600040101010101" pitchFamily="18"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a:solidFill>
                          <a:schemeClr val="accent1"/>
                        </a:solidFill>
                        <a:latin typeface="+mj-ea"/>
                        <a:ea typeface="+mj-ea"/>
                        <a:cs typeface="OPPOSans B" panose="00020600040101010101" pitchFamily="18" charset="-122"/>
                        <a:sym typeface="OPPOSans B" panose="00020600040101010101" pitchFamily="18" charset="-122"/>
                      </a:rPr>
                      <a:t>标准成本</a:t>
                    </a:r>
                    <a:endParaRPr lang="zh-CN" altLang="en-US" sz="2800">
                      <a:solidFill>
                        <a:schemeClr val="accent1"/>
                      </a:solidFill>
                      <a:latin typeface="+mj-ea"/>
                      <a:ea typeface="+mj-ea"/>
                      <a:cs typeface="OPPOSans B" panose="00020600040101010101" pitchFamily="18" charset="-122"/>
                      <a:sym typeface="OPPOSans B" panose="00020600040101010101" pitchFamily="18" charset="-122"/>
                    </a:endParaRPr>
                  </a:p>
                </p:txBody>
              </p:sp>
            </p:grpSp>
            <p:sp>
              <p:nvSpPr>
                <p:cNvPr id="20" name="任意多边形: 形状 19"/>
                <p:cNvSpPr/>
                <p:nvPr/>
              </p:nvSpPr>
              <p:spPr>
                <a:xfrm>
                  <a:off x="660400" y="4866241"/>
                  <a:ext cx="5271702" cy="61518"/>
                </a:xfrm>
                <a:custGeom>
                  <a:gdLst>
                    <a:gd name="connsiteX0" fmla="*/ 0 w 10858500"/>
                    <a:gd name="connsiteY0" fmla="*/ 0 h 72113"/>
                    <a:gd name="connsiteX1" fmla="*/ 10858500 w 10858500"/>
                    <a:gd name="connsiteY1" fmla="*/ 0 h 72113"/>
                    <a:gd name="connsiteX2" fmla="*/ 10858500 w 10858500"/>
                    <a:gd name="connsiteY2" fmla="*/ 6815 h 72113"/>
                    <a:gd name="connsiteX3" fmla="*/ 10793202 w 10858500"/>
                    <a:gd name="connsiteY3" fmla="*/ 72113 h 72113"/>
                    <a:gd name="connsiteX4" fmla="*/ 65298 w 10858500"/>
                    <a:gd name="connsiteY4" fmla="*/ 72113 h 72113"/>
                    <a:gd name="connsiteX5" fmla="*/ 0 w 10858500"/>
                    <a:gd name="connsiteY5" fmla="*/ 6815 h 7211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58500" h="72113">
                      <a:moveTo>
                        <a:pt x="0" y="0"/>
                      </a:moveTo>
                      <a:lnTo>
                        <a:pt x="10858500" y="0"/>
                      </a:lnTo>
                      <a:lnTo>
                        <a:pt x="10858500" y="6815"/>
                      </a:lnTo>
                      <a:cubicBezTo>
                        <a:pt x="10858500" y="42878"/>
                        <a:pt x="10829265" y="72113"/>
                        <a:pt x="10793202" y="72113"/>
                      </a:cubicBezTo>
                      <a:lnTo>
                        <a:pt x="65298" y="72113"/>
                      </a:lnTo>
                      <a:cubicBezTo>
                        <a:pt x="29235" y="72113"/>
                        <a:pt x="0" y="42878"/>
                        <a:pt x="0" y="681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en-US"/>
                </a:p>
              </p:txBody>
            </p:sp>
          </p:grpSp>
        </p:gr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4" presetClass="entr" presetSubtype="10" dur="50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randombar(horizontal)">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矩形: 圆角 2"/>
          <p:cNvSpPr/>
          <p:nvPr/>
        </p:nvSpPr>
        <p:spPr>
          <a:xfrm rot="18982527">
            <a:off x="8710288" y="353882"/>
            <a:ext cx="2463998" cy="6418753"/>
          </a:xfrm>
          <a:prstGeom prst="roundRect">
            <a:avLst>
              <a:gd name="adj" fmla="val 50000"/>
            </a:avLst>
          </a:prstGeom>
          <a:solidFill>
            <a:srgbClr val="D1D2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23" name="矩形: 圆角 22"/>
          <p:cNvSpPr/>
          <p:nvPr/>
        </p:nvSpPr>
        <p:spPr>
          <a:xfrm rot="2763887">
            <a:off x="10095538" y="5336653"/>
            <a:ext cx="774419" cy="774419"/>
          </a:xfrm>
          <a:prstGeom prst="roundRect">
            <a:avLst>
              <a:gd name="adj" fmla="val 20926"/>
            </a:avLst>
          </a:prstGeom>
          <a:solidFill>
            <a:srgbClr val="232D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21" name="矩形: 圆角 20"/>
          <p:cNvSpPr/>
          <p:nvPr/>
        </p:nvSpPr>
        <p:spPr>
          <a:xfrm rot="2539326">
            <a:off x="10721072" y="5758543"/>
            <a:ext cx="3766457" cy="3766457"/>
          </a:xfrm>
          <a:prstGeom prst="roundRect">
            <a:avLst>
              <a:gd name="adj" fmla="val 6336"/>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25" name="矩形: 圆角 24"/>
          <p:cNvSpPr/>
          <p:nvPr/>
        </p:nvSpPr>
        <p:spPr>
          <a:xfrm rot="2766946">
            <a:off x="9731420" y="6103201"/>
            <a:ext cx="522835" cy="522835"/>
          </a:xfrm>
          <a:prstGeom prst="roundRect">
            <a:avLst>
              <a:gd name="adj" fmla="val 22812"/>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nvGrpSpPr>
          <p:cNvPr id="53" name="组合 52"/>
          <p:cNvGrpSpPr/>
          <p:nvPr/>
        </p:nvGrpSpPr>
        <p:grpSpPr>
          <a:xfrm rot="485394">
            <a:off x="7760471" y="-1063894"/>
            <a:ext cx="6508455" cy="5304129"/>
            <a:chOff x="7760471" y="-1063894"/>
            <a:chExt cx="6508455" cy="5304129"/>
          </a:xfrm>
        </p:grpSpPr>
        <p:sp>
          <p:nvSpPr>
            <p:cNvPr id="8" name="矩形: 圆角 7"/>
            <p:cNvSpPr/>
            <p:nvPr/>
          </p:nvSpPr>
          <p:spPr>
            <a:xfrm rot="2355570">
              <a:off x="7760471" y="-1063894"/>
              <a:ext cx="6508455" cy="5304129"/>
            </a:xfrm>
            <a:prstGeom prst="roundRect">
              <a:avLst>
                <a:gd name="adj" fmla="val 6336"/>
              </a:avLst>
            </a:prstGeom>
            <a:solidFill>
              <a:srgbClr val="232D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33" name="任意多边形: 形状 32"/>
            <p:cNvSpPr/>
            <p:nvPr/>
          </p:nvSpPr>
          <p:spPr>
            <a:xfrm rot="2355570">
              <a:off x="7940281" y="-593985"/>
              <a:ext cx="6092565" cy="4386366"/>
            </a:xfrm>
            <a:custGeom>
              <a:gdLst>
                <a:gd name="connsiteX0" fmla="*/ 0 w 6092565"/>
                <a:gd name="connsiteY0" fmla="*/ 2511626 h 4386366"/>
                <a:gd name="connsiteX1" fmla="*/ 3073037 w 6092565"/>
                <a:gd name="connsiteY1" fmla="*/ 0 h 4386366"/>
                <a:gd name="connsiteX2" fmla="*/ 6092565 w 6092565"/>
                <a:gd name="connsiteY2" fmla="*/ 3694467 h 4386366"/>
                <a:gd name="connsiteX3" fmla="*/ 6092565 w 6092565"/>
                <a:gd name="connsiteY3" fmla="*/ 4076429 h 4386366"/>
                <a:gd name="connsiteX4" fmla="*/ 5782627 w 6092565"/>
                <a:gd name="connsiteY4" fmla="*/ 4386366 h 4386366"/>
                <a:gd name="connsiteX5" fmla="*/ 309938 w 6092565"/>
                <a:gd name="connsiteY5" fmla="*/ 4386366 h 4386366"/>
                <a:gd name="connsiteX6" fmla="*/ 0 w 6092565"/>
                <a:gd name="connsiteY6" fmla="*/ 4076428 h 4386366"/>
                <a:gd name="connsiteX7" fmla="*/ 0 w 6092565"/>
                <a:gd name="connsiteY7" fmla="*/ 2511626 h 43863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2565" h="4386366">
                  <a:moveTo>
                    <a:pt x="0" y="2511626"/>
                  </a:moveTo>
                  <a:lnTo>
                    <a:pt x="3073037" y="0"/>
                  </a:lnTo>
                  <a:lnTo>
                    <a:pt x="6092565" y="3694467"/>
                  </a:lnTo>
                  <a:lnTo>
                    <a:pt x="6092565" y="4076429"/>
                  </a:lnTo>
                  <a:cubicBezTo>
                    <a:pt x="6092566" y="4247602"/>
                    <a:pt x="5953801" y="4386366"/>
                    <a:pt x="5782627" y="4386366"/>
                  </a:cubicBezTo>
                  <a:lnTo>
                    <a:pt x="309938" y="4386366"/>
                  </a:lnTo>
                  <a:cubicBezTo>
                    <a:pt x="138764" y="4386366"/>
                    <a:pt x="1" y="4247602"/>
                    <a:pt x="0" y="4076428"/>
                  </a:cubicBezTo>
                  <a:lnTo>
                    <a:pt x="0" y="2511626"/>
                  </a:lnTo>
                  <a:close/>
                </a:path>
              </a:pathLst>
            </a:custGeom>
            <a:blipFill dpi="0" rotWithShape="0">
              <a:blip r:embed="rId2"/>
              <a:tile tx="-1231900" ty="-133350" sx="100000" sy="100000" flip="none" algn="bl"/>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grpSp>
        <p:nvGrpSpPr>
          <p:cNvPr id="32" name="组合 31"/>
          <p:cNvGrpSpPr/>
          <p:nvPr/>
        </p:nvGrpSpPr>
        <p:grpSpPr>
          <a:xfrm>
            <a:off x="570979" y="1321858"/>
            <a:ext cx="2667521" cy="821267"/>
            <a:chOff x="284322" y="683230"/>
            <a:chExt cx="2913628" cy="952951"/>
          </a:xfrm>
        </p:grpSpPr>
        <p:grpSp>
          <p:nvGrpSpPr>
            <p:cNvPr id="11" name="组合 10"/>
            <p:cNvGrpSpPr/>
            <p:nvPr/>
          </p:nvGrpSpPr>
          <p:grpSpPr>
            <a:xfrm rot="1958182">
              <a:off x="284322" y="683230"/>
              <a:ext cx="2913628" cy="952951"/>
              <a:chOff x="-373732" y="-2591193"/>
              <a:chExt cx="3563029" cy="3642199"/>
            </a:xfrm>
          </p:grpSpPr>
          <p:sp>
            <p:nvSpPr>
              <p:cNvPr id="6" name="矩形: 圆角 5"/>
              <p:cNvSpPr/>
              <p:nvPr/>
            </p:nvSpPr>
            <p:spPr>
              <a:xfrm rot="3441818">
                <a:off x="-373731" y="-2287730"/>
                <a:ext cx="3338735" cy="3338737"/>
              </a:xfrm>
              <a:prstGeom prst="roundRect">
                <a:avLst>
                  <a:gd name="adj" fmla="val 6336"/>
                </a:avLst>
              </a:prstGeom>
              <a:solidFill>
                <a:srgbClr val="EB6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7" name="矩形: 圆角 6"/>
              <p:cNvSpPr/>
              <p:nvPr/>
            </p:nvSpPr>
            <p:spPr>
              <a:xfrm rot="14241818">
                <a:off x="-155801" y="-2591192"/>
                <a:ext cx="3345100" cy="3345097"/>
              </a:xfrm>
              <a:prstGeom prst="roundRect">
                <a:avLst>
                  <a:gd name="adj" fmla="val 0"/>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sp>
          <p:nvSpPr>
            <p:cNvPr id="41" name="文本框 40"/>
            <p:cNvSpPr txBox="1"/>
            <p:nvPr/>
          </p:nvSpPr>
          <p:spPr>
            <a:xfrm>
              <a:off x="718837" y="907232"/>
              <a:ext cx="2044599" cy="5859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2400">
                  <a:solidFill>
                    <a:schemeClr val="bg1"/>
                  </a:solidFill>
                  <a:latin typeface="+mj-ea"/>
                  <a:ea typeface="+mj-ea"/>
                  <a:sym typeface="+mn-lt"/>
                </a:rPr>
                <a:t>PART TWO</a:t>
              </a:r>
              <a:endParaRPr lang="en-US" altLang="zh-CN" sz="2400">
                <a:solidFill>
                  <a:schemeClr val="bg1"/>
                </a:solidFill>
                <a:latin typeface="+mj-ea"/>
                <a:ea typeface="+mj-ea"/>
                <a:sym typeface="+mn-lt"/>
              </a:endParaRPr>
            </a:p>
          </p:txBody>
        </p:sp>
      </p:grpSp>
      <p:grpSp>
        <p:nvGrpSpPr>
          <p:cNvPr id="10" name="组合 9"/>
          <p:cNvGrpSpPr/>
          <p:nvPr/>
        </p:nvGrpSpPr>
        <p:grpSpPr>
          <a:xfrm>
            <a:off x="573088" y="5476478"/>
            <a:ext cx="397271" cy="397271"/>
            <a:chOff x="839788" y="5838428"/>
            <a:chExt cx="397271" cy="397271"/>
          </a:xfrm>
          <a:solidFill>
            <a:srgbClr val="EE7E36"/>
          </a:solidFill>
        </p:grpSpPr>
        <p:sp>
          <p:nvSpPr>
            <p:cNvPr id="13" name="椭圆 12"/>
            <p:cNvSpPr/>
            <p:nvPr/>
          </p:nvSpPr>
          <p:spPr>
            <a:xfrm>
              <a:off x="839788" y="5838428"/>
              <a:ext cx="397271" cy="39727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cxnSp>
          <p:nvCxnSpPr>
            <p:cNvPr id="14" name="直接箭头连接符 13"/>
            <p:cNvCxnSpPr/>
            <p:nvPr/>
          </p:nvCxnSpPr>
          <p:spPr>
            <a:xfrm>
              <a:off x="915789" y="6037063"/>
              <a:ext cx="245269" cy="0"/>
            </a:xfrm>
            <a:prstGeom prst="straightConnector1">
              <a:avLst/>
            </a:prstGeom>
            <a:grpFill/>
            <a:ln w="34925">
              <a:solidFill>
                <a:srgbClr val="FFFFFF"/>
              </a:solidFill>
              <a:tailEnd type="triangle"/>
            </a:ln>
          </p:spPr>
          <p:style>
            <a:lnRef idx="2">
              <a:schemeClr val="accent1"/>
            </a:lnRef>
            <a:fillRef idx="0">
              <a:schemeClr val="accent1"/>
            </a:fillRef>
            <a:effectRef idx="1">
              <a:schemeClr val="accent1"/>
            </a:effectRef>
            <a:fontRef idx="minor">
              <a:schemeClr val="tx1"/>
            </a:fontRef>
          </p:style>
        </p:cxnSp>
      </p:grpSp>
      <p:sp>
        <p:nvSpPr>
          <p:cNvPr id="39" name="文本框 38"/>
          <p:cNvSpPr txBox="1"/>
          <p:nvPr/>
        </p:nvSpPr>
        <p:spPr>
          <a:xfrm>
            <a:off x="-53577" y="2368225"/>
            <a:ext cx="7867650" cy="13111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6600">
                <a:solidFill>
                  <a:srgbClr val="374799"/>
                </a:solidFill>
                <a:latin typeface="锐字真言体免费商用" panose="02010600030101010101" pitchFamily="2" charset="-122"/>
                <a:ea typeface="锐字真言体免费商用" panose="02010600030101010101" pitchFamily="2" charset="-122"/>
                <a:cs typeface="+mn-ea"/>
                <a:sym typeface="+mn-lt"/>
              </a:rPr>
              <a:t>影响成本策略因素</a:t>
            </a:r>
            <a:endParaRPr lang="zh-CN" altLang="en-US" sz="6600">
              <a:solidFill>
                <a:srgbClr val="374799"/>
              </a:solidFill>
              <a:latin typeface="锐字真言体免费商用" panose="02010600030101010101" pitchFamily="2" charset="-122"/>
              <a:ea typeface="锐字真言体免费商用" panose="02010600030101010101" pitchFamily="2" charset="-122"/>
              <a:cs typeface="+mn-ea"/>
              <a:sym typeface="+mn-lt"/>
            </a:endParaRPr>
          </a:p>
        </p:txBody>
      </p:sp>
      <p:grpSp>
        <p:nvGrpSpPr>
          <p:cNvPr id="20" name="组合 19"/>
          <p:cNvGrpSpPr/>
          <p:nvPr/>
        </p:nvGrpSpPr>
        <p:grpSpPr>
          <a:xfrm>
            <a:off x="453508" y="3904453"/>
            <a:ext cx="7884949" cy="987977"/>
            <a:chOff x="453508" y="3796503"/>
            <a:chExt cx="7884949" cy="987977"/>
          </a:xfrm>
        </p:grpSpPr>
        <p:cxnSp>
          <p:nvCxnSpPr>
            <p:cNvPr id="40" name="直接连接符 39"/>
            <p:cNvCxnSpPr/>
            <p:nvPr/>
          </p:nvCxnSpPr>
          <p:spPr>
            <a:xfrm>
              <a:off x="556014" y="3796503"/>
              <a:ext cx="7688100" cy="0"/>
            </a:xfrm>
            <a:prstGeom prst="line">
              <a:avLst/>
            </a:prstGeom>
            <a:ln>
              <a:gradFill>
                <a:gsLst>
                  <a:gs pos="4000">
                    <a:srgbClr val="0035A9">
                      <a:alpha val="0"/>
                    </a:srgbClr>
                  </a:gs>
                  <a:gs pos="100000">
                    <a:srgbClr val="0035A9"/>
                  </a:gs>
                </a:gsLst>
                <a:lin ang="10800000" scaled="0"/>
              </a:gradFill>
            </a:ln>
          </p:spPr>
          <p:style>
            <a:lnRef idx="2">
              <a:schemeClr val="accent1"/>
            </a:lnRef>
            <a:fillRef idx="0">
              <a:schemeClr val="accent1"/>
            </a:fillRef>
            <a:effectRef idx="1">
              <a:schemeClr val="accent1"/>
            </a:effectRef>
            <a:fontRef idx="minor">
              <a:schemeClr val="tx1"/>
            </a:fontRef>
          </p:style>
        </p:cxnSp>
        <p:sp>
          <p:nvSpPr>
            <p:cNvPr id="43" name="文本框 42"/>
            <p:cNvSpPr txBox="1"/>
            <p:nvPr/>
          </p:nvSpPr>
          <p:spPr>
            <a:xfrm>
              <a:off x="453508" y="3893274"/>
              <a:ext cx="7884949" cy="89120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100">
                  <a:solidFill>
                    <a:schemeClr val="tx1">
                      <a:lumMod val="50000"/>
                      <a:lumOff val="50000"/>
                    </a:schemeClr>
                  </a:solidFill>
                  <a:cs typeface="+mn-ea"/>
                  <a:sym typeface="+mn-lt"/>
                </a:rPr>
                <a:t>严格的采购制度，不仅能规范企业的采购活动，提高效率，杜绝部门之间扯皮，还能预防采购人员的不良行为。采购制度应规定商品采购的申请、授权人的批准权限、商品采购的流程、相关部门的责任和关系、各种商品采购的规定和方式、报价和价格审批等。</a:t>
              </a:r>
              <a:br>
                <a:rPr lang="zh-CN" altLang="en-US" sz="1100">
                  <a:solidFill>
                    <a:schemeClr val="tx1">
                      <a:lumMod val="50000"/>
                      <a:lumOff val="50000"/>
                    </a:schemeClr>
                  </a:solidFill>
                  <a:cs typeface="+mn-ea"/>
                  <a:sym typeface="+mn-lt"/>
                </a:rPr>
              </a:br>
              <a:r>
                <a:rPr lang="zh-CN" altLang="en-US" sz="1100">
                  <a:solidFill>
                    <a:schemeClr val="tx1">
                      <a:lumMod val="50000"/>
                      <a:lumOff val="50000"/>
                    </a:schemeClr>
                  </a:solidFill>
                  <a:cs typeface="+mn-ea"/>
                  <a:sym typeface="+mn-lt"/>
                </a:rPr>
                <a:t>     </a:t>
              </a:r>
              <a:endParaRPr lang="zh-CN" altLang="en-US" sz="1100">
                <a:solidFill>
                  <a:schemeClr val="tx1">
                    <a:lumMod val="50000"/>
                    <a:lumOff val="50000"/>
                  </a:schemeClr>
                </a:solidFill>
                <a:cs typeface="+mn-ea"/>
                <a:sym typeface="+mn-lt"/>
              </a:endParaRPr>
            </a:p>
          </p:txBody>
        </p:sp>
      </p:grpSp>
      <p:grpSp>
        <p:nvGrpSpPr>
          <p:cNvPr id="34" name="组合 33"/>
          <p:cNvGrpSpPr/>
          <p:nvPr/>
        </p:nvGrpSpPr>
        <p:grpSpPr>
          <a:xfrm>
            <a:off x="-373731" y="-2305441"/>
            <a:ext cx="2850232" cy="2913564"/>
            <a:chOff x="-373732" y="-2591192"/>
            <a:chExt cx="3563029" cy="3642199"/>
          </a:xfrm>
        </p:grpSpPr>
        <p:sp>
          <p:nvSpPr>
            <p:cNvPr id="35" name="矩形: 圆角 34"/>
            <p:cNvSpPr/>
            <p:nvPr/>
          </p:nvSpPr>
          <p:spPr>
            <a:xfrm rot="3436813">
              <a:off x="-373732" y="-2287730"/>
              <a:ext cx="3338737" cy="3338737"/>
            </a:xfrm>
            <a:prstGeom prst="roundRect">
              <a:avLst>
                <a:gd name="adj" fmla="val 6336"/>
              </a:avLst>
            </a:prstGeom>
            <a:solidFill>
              <a:srgbClr val="EB6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sp>
          <p:nvSpPr>
            <p:cNvPr id="36" name="矩形: 圆角 35"/>
            <p:cNvSpPr/>
            <p:nvPr/>
          </p:nvSpPr>
          <p:spPr>
            <a:xfrm rot="3503253">
              <a:off x="-155801" y="-2591192"/>
              <a:ext cx="3345098" cy="3345098"/>
            </a:xfrm>
            <a:prstGeom prst="roundRect">
              <a:avLst>
                <a:gd name="adj" fmla="val 6336"/>
              </a:avLst>
            </a:prstGeom>
            <a:solidFill>
              <a:srgbClr val="EE7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42" presetClass="entr" presetSubtype="0" dur="100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2" presetClass="entr" presetSubtype="8" dur="50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childTnLst>
                    </p:cTn>
                  </p:par>
                  <p:par>
                    <p:cTn id="20" fill="hold" nodeType="clickPar">
                      <p:stCondLst>
                        <p:cond delay="indefinite"/>
                      </p:stCondLst>
                      <p:childTnLst>
                        <p:par>
                          <p:cTn id="21" fill="hold">
                            <p:stCondLst>
                              <p:cond delay="0"/>
                            </p:stCondLst>
                            <p:childTnLst>
                              <p:par>
                                <p:cTn id="22" presetID="6" presetClass="entr" presetSubtype="16" dur="200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ircle(in)">
                                      <p:cBhvr>
                                        <p:cTn id="2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594180" y="586797"/>
            <a:ext cx="11883570"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solidFill>
                  <a:schemeClr val="tx1">
                    <a:lumMod val="75000"/>
                    <a:lumOff val="25000"/>
                  </a:schemeClr>
                </a:solidFill>
                <a:latin typeface="+mj-ea"/>
                <a:ea typeface="+mj-ea"/>
                <a:cs typeface="+mn-ea"/>
                <a:sym typeface="+mn-lt"/>
              </a:rPr>
              <a:t>影响采购成本策略的因素</a:t>
            </a:r>
            <a:endParaRPr lang="zh-CN" altLang="en-US" sz="3200" b="1">
              <a:solidFill>
                <a:schemeClr val="tx1">
                  <a:lumMod val="75000"/>
                  <a:lumOff val="25000"/>
                </a:schemeClr>
              </a:solidFill>
              <a:latin typeface="+mj-ea"/>
              <a:ea typeface="+mj-ea"/>
              <a:cs typeface="+mn-ea"/>
              <a:sym typeface="+mn-lt"/>
            </a:endParaRPr>
          </a:p>
        </p:txBody>
      </p:sp>
      <p:grpSp>
        <p:nvGrpSpPr>
          <p:cNvPr id="36" name="组合 35"/>
          <p:cNvGrpSpPr/>
          <p:nvPr/>
        </p:nvGrpSpPr>
        <p:grpSpPr>
          <a:xfrm>
            <a:off x="933671" y="1463647"/>
            <a:ext cx="10324659" cy="4577226"/>
            <a:chOff x="933671" y="1463647"/>
            <a:chExt cx="10324659" cy="4577226"/>
          </a:xfrm>
        </p:grpSpPr>
        <p:grpSp>
          <p:nvGrpSpPr>
            <p:cNvPr id="5" name="组合 4"/>
            <p:cNvGrpSpPr/>
            <p:nvPr/>
          </p:nvGrpSpPr>
          <p:grpSpPr>
            <a:xfrm>
              <a:off x="933671" y="1834555"/>
              <a:ext cx="3086100" cy="3835400"/>
              <a:chOff x="660400" y="1917700"/>
              <a:chExt cx="3086100" cy="3835400"/>
            </a:xfrm>
          </p:grpSpPr>
          <p:grpSp>
            <p:nvGrpSpPr>
              <p:cNvPr id="20" name="组合 19"/>
              <p:cNvGrpSpPr/>
              <p:nvPr/>
            </p:nvGrpSpPr>
            <p:grpSpPr>
              <a:xfrm>
                <a:off x="660400" y="1917700"/>
                <a:ext cx="3086100" cy="3835400"/>
                <a:chOff x="660400" y="1917700"/>
                <a:chExt cx="3086100" cy="3835400"/>
              </a:xfrm>
              <a:effectLst>
                <a:outerShdw blurRad="317500" sx="102000" sy="102000" algn="ctr" rotWithShape="0">
                  <a:srgbClr val="081D40">
                    <a:alpha val="4000"/>
                  </a:srgbClr>
                </a:outerShdw>
              </a:effectLst>
            </p:grpSpPr>
            <p:sp>
              <p:nvSpPr>
                <p:cNvPr id="25" name="矩形: 圆角 24"/>
                <p:cNvSpPr/>
                <p:nvPr/>
              </p:nvSpPr>
              <p:spPr>
                <a:xfrm>
                  <a:off x="660400" y="1917700"/>
                  <a:ext cx="3086100" cy="3835400"/>
                </a:xfrm>
                <a:prstGeom prst="roundRect">
                  <a:avLst>
                    <a:gd name="adj" fmla="val 267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en-US"/>
                </a:p>
              </p:txBody>
            </p:sp>
            <p:sp>
              <p:nvSpPr>
                <p:cNvPr id="26" name="任意多边形: 形状 25"/>
                <p:cNvSpPr/>
                <p:nvPr/>
              </p:nvSpPr>
              <p:spPr>
                <a:xfrm>
                  <a:off x="660400" y="5638800"/>
                  <a:ext cx="3086100" cy="114300"/>
                </a:xfrm>
                <a:custGeom>
                  <a:gdLst>
                    <a:gd name="connsiteX0" fmla="*/ 0 w 3086100"/>
                    <a:gd name="connsiteY0" fmla="*/ 0 h 114300"/>
                    <a:gd name="connsiteX1" fmla="*/ 3086100 w 3086100"/>
                    <a:gd name="connsiteY1" fmla="*/ 0 h 114300"/>
                    <a:gd name="connsiteX2" fmla="*/ 3086100 w 3086100"/>
                    <a:gd name="connsiteY2" fmla="*/ 31747 h 114300"/>
                    <a:gd name="connsiteX3" fmla="*/ 3003547 w 3086100"/>
                    <a:gd name="connsiteY3" fmla="*/ 114300 h 114300"/>
                    <a:gd name="connsiteX4" fmla="*/ 82553 w 3086100"/>
                    <a:gd name="connsiteY4" fmla="*/ 114300 h 114300"/>
                    <a:gd name="connsiteX5" fmla="*/ 0 w 3086100"/>
                    <a:gd name="connsiteY5" fmla="*/ 31747 h 1143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86100" h="114300">
                      <a:moveTo>
                        <a:pt x="0" y="0"/>
                      </a:moveTo>
                      <a:lnTo>
                        <a:pt x="3086100" y="0"/>
                      </a:lnTo>
                      <a:lnTo>
                        <a:pt x="3086100" y="31747"/>
                      </a:lnTo>
                      <a:cubicBezTo>
                        <a:pt x="3086100" y="77340"/>
                        <a:pt x="3049140" y="114300"/>
                        <a:pt x="3003547" y="114300"/>
                      </a:cubicBezTo>
                      <a:lnTo>
                        <a:pt x="82553" y="114300"/>
                      </a:lnTo>
                      <a:cubicBezTo>
                        <a:pt x="36960" y="114300"/>
                        <a:pt x="0" y="77340"/>
                        <a:pt x="0" y="3174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en-US"/>
                </a:p>
              </p:txBody>
            </p:sp>
          </p:grpSp>
          <p:sp>
            <p:nvSpPr>
              <p:cNvPr id="22" name="文本框 21"/>
              <p:cNvSpPr txBox="1"/>
              <p:nvPr/>
            </p:nvSpPr>
            <p:spPr>
              <a:xfrm>
                <a:off x="1690488" y="3641797"/>
                <a:ext cx="1025922" cy="307777"/>
              </a:xfrm>
              <a:prstGeom prst="rect">
                <a:avLst/>
              </a:prstGeom>
              <a:noFill/>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a:solidFill>
                      <a:schemeClr val="accent1"/>
                    </a:solidFill>
                    <a:latin typeface="+mj-ea"/>
                    <a:ea typeface="+mj-ea"/>
                    <a:cs typeface="OPPOSans B" panose="00020600040101010101" pitchFamily="18" charset="-122"/>
                    <a:sym typeface="OPPOSans B" panose="00020600040101010101" pitchFamily="18" charset="-122"/>
                  </a:rPr>
                  <a:t>年需求量</a:t>
                </a:r>
                <a:endParaRPr lang="zh-CN" altLang="en-US" sz="2000">
                  <a:solidFill>
                    <a:schemeClr val="accent1"/>
                  </a:solidFill>
                  <a:latin typeface="+mj-ea"/>
                  <a:ea typeface="+mj-ea"/>
                  <a:cs typeface="OPPOSans B" panose="00020600040101010101" pitchFamily="18" charset="-122"/>
                  <a:sym typeface="OPPOSans B" panose="00020600040101010101" pitchFamily="18" charset="-122"/>
                </a:endParaRPr>
              </a:p>
            </p:txBody>
          </p:sp>
          <p:sp>
            <p:nvSpPr>
              <p:cNvPr id="23" name="文本框 22"/>
              <p:cNvSpPr txBox="1"/>
              <p:nvPr/>
            </p:nvSpPr>
            <p:spPr>
              <a:xfrm>
                <a:off x="895582" y="4162371"/>
                <a:ext cx="2615735" cy="866519"/>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ctr">
                  <a:lnSpc>
                    <a:spcPct val="120000"/>
                  </a:lnSpc>
                  <a:spcBef>
                    <a:spcPct val="0"/>
                  </a:spcBef>
                  <a:spcAft>
                    <a:spcPct val="0"/>
                  </a:spcAft>
                </a:pPr>
                <a:r>
                  <a:rPr lang="zh-CN" altLang="en-US" sz="1600">
                    <a:solidFill>
                      <a:schemeClr val="tx1">
                        <a:lumMod val="75000"/>
                        <a:lumOff val="25000"/>
                      </a:schemeClr>
                    </a:solidFill>
                    <a:effectLst/>
                  </a:rPr>
                  <a:t>年需求量与年采购总金额。这关系到在与供应商议价时，是否能得到较好的议价优势。</a:t>
                </a:r>
                <a:endParaRPr lang="zh-CN" altLang="en-US" sz="1600">
                  <a:solidFill>
                    <a:schemeClr val="tx1">
                      <a:lumMod val="75000"/>
                      <a:lumOff val="25000"/>
                    </a:schemeClr>
                  </a:solidFill>
                  <a:effectLst/>
                </a:endParaRPr>
              </a:p>
            </p:txBody>
          </p:sp>
          <p:cxnSp>
            <p:nvCxnSpPr>
              <p:cNvPr id="24" name="直接连接符 23"/>
              <p:cNvCxnSpPr/>
              <p:nvPr/>
            </p:nvCxnSpPr>
            <p:spPr>
              <a:xfrm>
                <a:off x="2017711" y="4065365"/>
                <a:ext cx="371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4254955" y="1463647"/>
              <a:ext cx="3683000" cy="4577226"/>
              <a:chOff x="4254500" y="1463647"/>
              <a:chExt cx="3683000" cy="4577226"/>
            </a:xfrm>
          </p:grpSpPr>
          <p:sp>
            <p:nvSpPr>
              <p:cNvPr id="15" name="矩形: 圆角 14"/>
              <p:cNvSpPr/>
              <p:nvPr/>
            </p:nvSpPr>
            <p:spPr>
              <a:xfrm>
                <a:off x="4254500" y="1463647"/>
                <a:ext cx="3683000" cy="4577226"/>
              </a:xfrm>
              <a:prstGeom prst="roundRect">
                <a:avLst>
                  <a:gd name="adj" fmla="val 267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en-US"/>
              </a:p>
            </p:txBody>
          </p:sp>
          <p:sp>
            <p:nvSpPr>
              <p:cNvPr id="16" name="文本框 15"/>
              <p:cNvSpPr txBox="1"/>
              <p:nvPr/>
            </p:nvSpPr>
            <p:spPr>
              <a:xfrm>
                <a:off x="5460999" y="3554946"/>
                <a:ext cx="1270000" cy="307340"/>
              </a:xfrm>
              <a:prstGeom prst="rect">
                <a:avLst/>
              </a:prstGeom>
              <a:noFill/>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a:solidFill>
                      <a:schemeClr val="bg1"/>
                    </a:solidFill>
                    <a:latin typeface="+mj-ea"/>
                    <a:ea typeface="+mj-ea"/>
                    <a:cs typeface="OPPOSans B" panose="00020600040101010101" pitchFamily="18" charset="-122"/>
                    <a:sym typeface="OPPOSans B" panose="00020600040101010101" pitchFamily="18" charset="-122"/>
                  </a:rPr>
                  <a:t>持续性采购</a:t>
                </a:r>
                <a:endParaRPr lang="zh-CN" altLang="en-US" sz="2000">
                  <a:solidFill>
                    <a:schemeClr val="bg1"/>
                  </a:solidFill>
                  <a:latin typeface="+mj-ea"/>
                  <a:ea typeface="+mj-ea"/>
                  <a:cs typeface="OPPOSans B" panose="00020600040101010101" pitchFamily="18" charset="-122"/>
                  <a:sym typeface="OPPOSans B" panose="00020600040101010101" pitchFamily="18" charset="-122"/>
                </a:endParaRPr>
              </a:p>
            </p:txBody>
          </p:sp>
          <p:sp>
            <p:nvSpPr>
              <p:cNvPr id="17" name="文本框 16"/>
              <p:cNvSpPr txBox="1"/>
              <p:nvPr/>
            </p:nvSpPr>
            <p:spPr>
              <a:xfrm>
                <a:off x="4614582" y="4079231"/>
                <a:ext cx="2962836" cy="1752916"/>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ctr">
                  <a:lnSpc>
                    <a:spcPct val="120000"/>
                  </a:lnSpc>
                  <a:spcBef>
                    <a:spcPct val="0"/>
                  </a:spcBef>
                  <a:spcAft>
                    <a:spcPct val="0"/>
                  </a:spcAft>
                </a:pPr>
                <a:r>
                  <a:rPr lang="zh-CN" altLang="en-US" sz="1600">
                    <a:solidFill>
                      <a:schemeClr val="bg1"/>
                    </a:solidFill>
                    <a:latin typeface="+mn-ea"/>
                    <a:cs typeface="+mn-ea"/>
                    <a:sym typeface="+mn-lt"/>
                  </a:rPr>
                  <a:t>一次性的采购，还是持续性的采购。持续性采购对成本分析的要求远高于一次性采购，但一次性采购的金额如果相当庞大，也不可忽视其成本节省的效能。</a:t>
                </a:r>
                <a:br>
                  <a:rPr lang="zh-CN" altLang="en-US" sz="1600">
                    <a:solidFill>
                      <a:schemeClr val="bg1"/>
                    </a:solidFill>
                    <a:latin typeface="+mn-ea"/>
                    <a:cs typeface="+mn-ea"/>
                    <a:sym typeface="+mn-lt"/>
                  </a:rPr>
                </a:br>
                <a:endParaRPr lang="zh-CN" altLang="en-US" sz="1600">
                  <a:solidFill>
                    <a:schemeClr val="bg1"/>
                  </a:solidFill>
                  <a:effectLst/>
                  <a:latin typeface="+mn-ea"/>
                </a:endParaRPr>
              </a:p>
            </p:txBody>
          </p:sp>
          <p:cxnSp>
            <p:nvCxnSpPr>
              <p:cNvPr id="18" name="直接连接符 17"/>
              <p:cNvCxnSpPr/>
              <p:nvPr/>
            </p:nvCxnSpPr>
            <p:spPr>
              <a:xfrm>
                <a:off x="5910263" y="3982225"/>
                <a:ext cx="37147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8172230" y="1834555"/>
              <a:ext cx="3086100" cy="3835400"/>
              <a:chOff x="8432800" y="1757537"/>
              <a:chExt cx="3086100" cy="3835400"/>
            </a:xfrm>
          </p:grpSpPr>
          <p:grpSp>
            <p:nvGrpSpPr>
              <p:cNvPr id="8" name="组合 7"/>
              <p:cNvGrpSpPr/>
              <p:nvPr/>
            </p:nvGrpSpPr>
            <p:grpSpPr>
              <a:xfrm>
                <a:off x="8432800" y="1757537"/>
                <a:ext cx="3086100" cy="3835400"/>
                <a:chOff x="660400" y="1917700"/>
                <a:chExt cx="3086100" cy="3835400"/>
              </a:xfrm>
              <a:effectLst>
                <a:outerShdw blurRad="317500" sx="102000" sy="102000" algn="ctr" rotWithShape="0">
                  <a:srgbClr val="081D40">
                    <a:alpha val="4000"/>
                  </a:srgbClr>
                </a:outerShdw>
              </a:effectLst>
            </p:grpSpPr>
            <p:sp>
              <p:nvSpPr>
                <p:cNvPr id="13" name="矩形: 圆角 12"/>
                <p:cNvSpPr/>
                <p:nvPr/>
              </p:nvSpPr>
              <p:spPr>
                <a:xfrm>
                  <a:off x="660400" y="1917700"/>
                  <a:ext cx="3086100" cy="3835400"/>
                </a:xfrm>
                <a:prstGeom prst="roundRect">
                  <a:avLst>
                    <a:gd name="adj" fmla="val 267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en-US"/>
                </a:p>
              </p:txBody>
            </p:sp>
            <p:sp>
              <p:nvSpPr>
                <p:cNvPr id="14" name="任意多边形: 形状 13"/>
                <p:cNvSpPr/>
                <p:nvPr/>
              </p:nvSpPr>
              <p:spPr>
                <a:xfrm>
                  <a:off x="660400" y="5638800"/>
                  <a:ext cx="3086100" cy="114300"/>
                </a:xfrm>
                <a:custGeom>
                  <a:gdLst>
                    <a:gd name="connsiteX0" fmla="*/ 0 w 3086100"/>
                    <a:gd name="connsiteY0" fmla="*/ 0 h 114300"/>
                    <a:gd name="connsiteX1" fmla="*/ 3086100 w 3086100"/>
                    <a:gd name="connsiteY1" fmla="*/ 0 h 114300"/>
                    <a:gd name="connsiteX2" fmla="*/ 3086100 w 3086100"/>
                    <a:gd name="connsiteY2" fmla="*/ 31747 h 114300"/>
                    <a:gd name="connsiteX3" fmla="*/ 3003547 w 3086100"/>
                    <a:gd name="connsiteY3" fmla="*/ 114300 h 114300"/>
                    <a:gd name="connsiteX4" fmla="*/ 82553 w 3086100"/>
                    <a:gd name="connsiteY4" fmla="*/ 114300 h 114300"/>
                    <a:gd name="connsiteX5" fmla="*/ 0 w 3086100"/>
                    <a:gd name="connsiteY5" fmla="*/ 31747 h 1143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86100" h="114300">
                      <a:moveTo>
                        <a:pt x="0" y="0"/>
                      </a:moveTo>
                      <a:lnTo>
                        <a:pt x="3086100" y="0"/>
                      </a:lnTo>
                      <a:lnTo>
                        <a:pt x="3086100" y="31747"/>
                      </a:lnTo>
                      <a:cubicBezTo>
                        <a:pt x="3086100" y="77340"/>
                        <a:pt x="3049140" y="114300"/>
                        <a:pt x="3003547" y="114300"/>
                      </a:cubicBezTo>
                      <a:lnTo>
                        <a:pt x="82553" y="114300"/>
                      </a:lnTo>
                      <a:cubicBezTo>
                        <a:pt x="36960" y="114300"/>
                        <a:pt x="0" y="77340"/>
                        <a:pt x="0" y="3174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en-US"/>
                </a:p>
              </p:txBody>
            </p:sp>
          </p:grpSp>
          <p:sp>
            <p:nvSpPr>
              <p:cNvPr id="9" name="文本框 8"/>
              <p:cNvSpPr txBox="1"/>
              <p:nvPr/>
            </p:nvSpPr>
            <p:spPr>
              <a:xfrm>
                <a:off x="9462890" y="3481634"/>
                <a:ext cx="1025922" cy="307777"/>
              </a:xfrm>
              <a:prstGeom prst="rect">
                <a:avLst/>
              </a:prstGeom>
              <a:noFill/>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a:solidFill>
                      <a:schemeClr val="accent1"/>
                    </a:solidFill>
                    <a:latin typeface="+mj-ea"/>
                    <a:ea typeface="+mj-ea"/>
                    <a:cs typeface="OPPOSans B" panose="00020600040101010101" pitchFamily="18" charset="-122"/>
                    <a:sym typeface="OPPOSans B" panose="00020600040101010101" pitchFamily="18" charset="-122"/>
                  </a:rPr>
                  <a:t>生产周期</a:t>
                </a:r>
                <a:endParaRPr lang="zh-CN" altLang="en-US" sz="2000">
                  <a:solidFill>
                    <a:schemeClr val="accent1"/>
                  </a:solidFill>
                  <a:latin typeface="+mj-ea"/>
                  <a:ea typeface="+mj-ea"/>
                  <a:cs typeface="OPPOSans B" panose="00020600040101010101" pitchFamily="18" charset="-122"/>
                  <a:sym typeface="OPPOSans B" panose="00020600040101010101" pitchFamily="18" charset="-122"/>
                </a:endParaRPr>
              </a:p>
            </p:txBody>
          </p:sp>
          <p:sp>
            <p:nvSpPr>
              <p:cNvPr id="10" name="文本框 9"/>
              <p:cNvSpPr txBox="1"/>
              <p:nvPr/>
            </p:nvSpPr>
            <p:spPr>
              <a:xfrm>
                <a:off x="8667982" y="4002208"/>
                <a:ext cx="2615735" cy="1457450"/>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ctr">
                  <a:lnSpc>
                    <a:spcPct val="120000"/>
                  </a:lnSpc>
                  <a:spcBef>
                    <a:spcPct val="0"/>
                  </a:spcBef>
                  <a:spcAft>
                    <a:spcPct val="0"/>
                  </a:spcAft>
                </a:pPr>
                <a:r>
                  <a:rPr lang="zh-CN" altLang="en-US" sz="1600">
                    <a:solidFill>
                      <a:schemeClr val="tx1">
                        <a:lumMod val="75000"/>
                        <a:lumOff val="25000"/>
                      </a:schemeClr>
                    </a:solidFill>
                    <a:effectLst/>
                  </a:rPr>
                  <a:t>采购量又与产品所在其生产周期所处的阶段有直接的关系，衰退期出现，采购量会逐渐缩小。</a:t>
                </a:r>
                <a:br>
                  <a:rPr lang="zh-CN" altLang="en-US" sz="1600">
                    <a:solidFill>
                      <a:schemeClr val="tx1">
                        <a:lumMod val="75000"/>
                        <a:lumOff val="25000"/>
                      </a:schemeClr>
                    </a:solidFill>
                    <a:effectLst/>
                  </a:rPr>
                </a:br>
                <a:endParaRPr lang="zh-CN" altLang="en-US" sz="1600">
                  <a:solidFill>
                    <a:schemeClr val="tx1">
                      <a:lumMod val="75000"/>
                      <a:lumOff val="25000"/>
                    </a:schemeClr>
                  </a:solidFill>
                  <a:effectLst/>
                </a:endParaRPr>
              </a:p>
            </p:txBody>
          </p:sp>
          <p:cxnSp>
            <p:nvCxnSpPr>
              <p:cNvPr id="11" name="直接连接符 10"/>
              <p:cNvCxnSpPr/>
              <p:nvPr/>
            </p:nvCxnSpPr>
            <p:spPr>
              <a:xfrm>
                <a:off x="9790112" y="3905202"/>
                <a:ext cx="371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30" name="图片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5854" y="1895475"/>
              <a:ext cx="2521202" cy="1362075"/>
            </a:xfrm>
            <a:prstGeom prst="rect">
              <a:avLst/>
            </a:prstGeom>
          </p:spPr>
        </p:pic>
        <p:pic>
          <p:nvPicPr>
            <p:cNvPr id="32" name="图片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234" y="2112373"/>
              <a:ext cx="2466975" cy="1141857"/>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2339" y="1558925"/>
              <a:ext cx="2365883" cy="1736829"/>
            </a:xfrm>
            <a:prstGeom prst="rect">
              <a:avLst/>
            </a:prstGeom>
          </p:spPr>
        </p:pic>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594180" y="586797"/>
            <a:ext cx="4816020"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solidFill>
                  <a:schemeClr val="tx1">
                    <a:lumMod val="75000"/>
                    <a:lumOff val="25000"/>
                  </a:schemeClr>
                </a:solidFill>
                <a:latin typeface="+mj-ea"/>
                <a:ea typeface="+mj-ea"/>
                <a:cs typeface="+mn-ea"/>
                <a:sym typeface="+mn-lt"/>
              </a:rPr>
              <a:t>影响采购成本策略的因素</a:t>
            </a:r>
            <a:endParaRPr lang="zh-CN" altLang="en-US" sz="3200" b="1">
              <a:solidFill>
                <a:schemeClr val="tx1">
                  <a:lumMod val="75000"/>
                  <a:lumOff val="25000"/>
                </a:schemeClr>
              </a:solidFill>
              <a:latin typeface="+mj-ea"/>
              <a:ea typeface="+mj-ea"/>
              <a:cs typeface="+mn-ea"/>
              <a:sym typeface="+mn-lt"/>
            </a:endParaRPr>
          </a:p>
        </p:txBody>
      </p:sp>
      <p:grpSp>
        <p:nvGrpSpPr>
          <p:cNvPr id="34" name="组合 33"/>
          <p:cNvGrpSpPr/>
          <p:nvPr/>
        </p:nvGrpSpPr>
        <p:grpSpPr>
          <a:xfrm>
            <a:off x="1181278" y="1174751"/>
            <a:ext cx="9829445" cy="5015592"/>
            <a:chOff x="208784" y="1174751"/>
            <a:chExt cx="9829445" cy="5015592"/>
          </a:xfrm>
        </p:grpSpPr>
        <p:grpSp>
          <p:nvGrpSpPr>
            <p:cNvPr id="33" name="组合 32"/>
            <p:cNvGrpSpPr/>
            <p:nvPr/>
          </p:nvGrpSpPr>
          <p:grpSpPr>
            <a:xfrm>
              <a:off x="5401128" y="1174751"/>
              <a:ext cx="4637101" cy="5015592"/>
              <a:chOff x="5401128" y="1174751"/>
              <a:chExt cx="4637101" cy="5015592"/>
            </a:xfrm>
          </p:grpSpPr>
          <p:grpSp>
            <p:nvGrpSpPr>
              <p:cNvPr id="23" name="组合 22"/>
              <p:cNvGrpSpPr/>
              <p:nvPr/>
            </p:nvGrpSpPr>
            <p:grpSpPr>
              <a:xfrm>
                <a:off x="5401128" y="1174751"/>
                <a:ext cx="4637101" cy="2196726"/>
                <a:chOff x="5401128" y="1225550"/>
                <a:chExt cx="4637101" cy="2196726"/>
              </a:xfrm>
            </p:grpSpPr>
            <p:sp>
              <p:nvSpPr>
                <p:cNvPr id="17" name="矩形: 圆角 16"/>
                <p:cNvSpPr/>
                <p:nvPr/>
              </p:nvSpPr>
              <p:spPr>
                <a:xfrm>
                  <a:off x="5401128" y="1225550"/>
                  <a:ext cx="4637101" cy="2196726"/>
                </a:xfrm>
                <a:prstGeom prst="roundRect">
                  <a:avLst>
                    <a:gd name="adj" fmla="val 9044"/>
                  </a:avLst>
                </a:prstGeom>
                <a:solidFill>
                  <a:schemeClr val="bg1"/>
                </a:solidFill>
                <a:ln>
                  <a:solidFill>
                    <a:schemeClr val="accent1">
                      <a:lumMod val="20000"/>
                      <a:lumOff val="80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nvGrpSpPr>
                <p:cNvPr id="21" name="组合 20"/>
                <p:cNvGrpSpPr/>
                <p:nvPr/>
              </p:nvGrpSpPr>
              <p:grpSpPr>
                <a:xfrm>
                  <a:off x="5783648" y="1538016"/>
                  <a:ext cx="3872061" cy="1571794"/>
                  <a:chOff x="5499099" y="1369753"/>
                  <a:chExt cx="3872061" cy="1571794"/>
                </a:xfrm>
              </p:grpSpPr>
              <p:sp>
                <p:nvSpPr>
                  <p:cNvPr id="19" name="矩形: 圆角 18"/>
                  <p:cNvSpPr/>
                  <p:nvPr/>
                </p:nvSpPr>
                <p:spPr>
                  <a:xfrm>
                    <a:off x="5499099" y="1369753"/>
                    <a:ext cx="1463222" cy="473682"/>
                  </a:xfrm>
                  <a:prstGeom prst="roundRect">
                    <a:avLst>
                      <a:gd name="adj" fmla="val 3253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zh-CN" altLang="en-US" sz="2000">
                        <a:latin typeface="+mj-ea"/>
                        <a:ea typeface="+mj-ea"/>
                        <a:sym typeface="思源黑体 CN Regular" panose="020b0500000000000000" pitchFamily="34" charset="-122"/>
                      </a:rPr>
                      <a:t>策略联盟</a:t>
                    </a:r>
                    <a:endParaRPr lang="zh-CN" altLang="en-US" sz="2000">
                      <a:latin typeface="+mj-ea"/>
                      <a:ea typeface="+mj-ea"/>
                      <a:sym typeface="思源黑体 CN Regular" panose="020b0500000000000000" pitchFamily="34" charset="-122"/>
                    </a:endParaRPr>
                  </a:p>
                </p:txBody>
              </p:sp>
              <p:sp>
                <p:nvSpPr>
                  <p:cNvPr id="20" name="文本框 19"/>
                  <p:cNvSpPr txBox="1"/>
                  <p:nvPr/>
                </p:nvSpPr>
                <p:spPr>
                  <a:xfrm>
                    <a:off x="5499100" y="1982695"/>
                    <a:ext cx="3872060" cy="958852"/>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20000"/>
                      </a:lnSpc>
                    </a:pPr>
                    <a:r>
                      <a:rPr lang="zh-CN" altLang="en-US" sz="1600">
                        <a:solidFill>
                          <a:schemeClr val="tx1">
                            <a:lumMod val="75000"/>
                            <a:lumOff val="25000"/>
                          </a:schemeClr>
                        </a:solidFill>
                        <a:cs typeface="+mn-ea"/>
                        <a:sym typeface="+mn-lt"/>
                      </a:rPr>
                      <a:t>与供应商之间的关系。从卖方、传统的供应商、认可的供应商，到与供应商维持伙伴关系，进而结为策略联盟。</a:t>
                    </a:r>
                    <a:endParaRPr lang="zh-CN" altLang="en-US" sz="1600">
                      <a:solidFill>
                        <a:schemeClr val="tx1">
                          <a:lumMod val="75000"/>
                          <a:lumOff val="25000"/>
                        </a:schemeClr>
                      </a:solidFill>
                      <a:cs typeface="+mn-ea"/>
                      <a:sym typeface="+mn-lt"/>
                    </a:endParaRPr>
                  </a:p>
                </p:txBody>
              </p:sp>
            </p:grpSp>
          </p:grpSp>
          <p:grpSp>
            <p:nvGrpSpPr>
              <p:cNvPr id="29" name="组合 28"/>
              <p:cNvGrpSpPr/>
              <p:nvPr/>
            </p:nvGrpSpPr>
            <p:grpSpPr>
              <a:xfrm>
                <a:off x="5401128" y="3471421"/>
                <a:ext cx="4637101" cy="2718922"/>
                <a:chOff x="5401128" y="3834278"/>
                <a:chExt cx="4637101" cy="2718922"/>
              </a:xfrm>
            </p:grpSpPr>
            <p:sp>
              <p:nvSpPr>
                <p:cNvPr id="25" name="矩形: 圆角 24"/>
                <p:cNvSpPr/>
                <p:nvPr/>
              </p:nvSpPr>
              <p:spPr>
                <a:xfrm>
                  <a:off x="5401128" y="3834278"/>
                  <a:ext cx="4637101" cy="2718922"/>
                </a:xfrm>
                <a:prstGeom prst="roundRect">
                  <a:avLst>
                    <a:gd name="adj" fmla="val 9044"/>
                  </a:avLst>
                </a:prstGeom>
                <a:solidFill>
                  <a:schemeClr val="bg1"/>
                </a:solidFill>
                <a:ln>
                  <a:solidFill>
                    <a:schemeClr val="accent1">
                      <a:lumMod val="20000"/>
                      <a:lumOff val="80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endParaRPr lang="zh-CN" altLang="en-US"/>
                </a:p>
              </p:txBody>
            </p:sp>
            <p:grpSp>
              <p:nvGrpSpPr>
                <p:cNvPr id="26" name="组合 25"/>
                <p:cNvGrpSpPr/>
                <p:nvPr/>
              </p:nvGrpSpPr>
              <p:grpSpPr>
                <a:xfrm>
                  <a:off x="5783648" y="4085942"/>
                  <a:ext cx="3872061" cy="2215595"/>
                  <a:chOff x="5499099" y="1369753"/>
                  <a:chExt cx="3872061" cy="2039662"/>
                </a:xfrm>
              </p:grpSpPr>
              <p:sp>
                <p:nvSpPr>
                  <p:cNvPr id="27" name="矩形: 圆角 26"/>
                  <p:cNvSpPr/>
                  <p:nvPr/>
                </p:nvSpPr>
                <p:spPr>
                  <a:xfrm>
                    <a:off x="5499099" y="1369753"/>
                    <a:ext cx="1463222" cy="473682"/>
                  </a:xfrm>
                  <a:prstGeom prst="roundRect">
                    <a:avLst>
                      <a:gd name="adj" fmla="val 3253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思源黑体 CN Regular"/>
                        <a:ea typeface="+mn-ea"/>
                        <a:cs typeface="+mn-cs"/>
                      </a:defRPr>
                    </a:lvl1pPr>
                    <a:lvl2pPr marL="457200" algn="l" defTabSz="914400" rtl="0" eaLnBrk="1" latinLnBrk="0" hangingPunct="1">
                      <a:defRPr sz="1800" kern="1200">
                        <a:solidFill>
                          <a:srgbClr val="FFFFFF"/>
                        </a:solidFill>
                        <a:latin typeface="思源黑体 CN Regular"/>
                        <a:ea typeface="+mn-ea"/>
                        <a:cs typeface="+mn-cs"/>
                      </a:defRPr>
                    </a:lvl2pPr>
                    <a:lvl3pPr marL="914400" algn="l" defTabSz="914400" rtl="0" eaLnBrk="1" latinLnBrk="0" hangingPunct="1">
                      <a:defRPr sz="1800" kern="1200">
                        <a:solidFill>
                          <a:srgbClr val="FFFFFF"/>
                        </a:solidFill>
                        <a:latin typeface="思源黑体 CN Regular"/>
                        <a:ea typeface="+mn-ea"/>
                        <a:cs typeface="+mn-cs"/>
                      </a:defRPr>
                    </a:lvl3pPr>
                    <a:lvl4pPr marL="1371600" algn="l" defTabSz="914400" rtl="0" eaLnBrk="1" latinLnBrk="0" hangingPunct="1">
                      <a:defRPr sz="1800" kern="1200">
                        <a:solidFill>
                          <a:srgbClr val="FFFFFF"/>
                        </a:solidFill>
                        <a:latin typeface="思源黑体 CN Regular"/>
                        <a:ea typeface="+mn-ea"/>
                        <a:cs typeface="+mn-cs"/>
                      </a:defRPr>
                    </a:lvl4pPr>
                    <a:lvl5pPr marL="1828800" algn="l" defTabSz="914400" rtl="0" eaLnBrk="1" latinLnBrk="0" hangingPunct="1">
                      <a:defRPr sz="1800" kern="1200">
                        <a:solidFill>
                          <a:srgbClr val="FFFFFF"/>
                        </a:solidFill>
                        <a:latin typeface="思源黑体 CN Regular"/>
                        <a:ea typeface="+mn-ea"/>
                        <a:cs typeface="+mn-cs"/>
                      </a:defRPr>
                    </a:lvl5pPr>
                    <a:lvl6pPr marL="2286000" algn="l" defTabSz="914400" rtl="0" eaLnBrk="1" latinLnBrk="0" hangingPunct="1">
                      <a:defRPr sz="1800" kern="1200">
                        <a:solidFill>
                          <a:srgbClr val="FFFFFF"/>
                        </a:solidFill>
                        <a:latin typeface="思源黑体 CN Regular"/>
                        <a:ea typeface="+mn-ea"/>
                        <a:cs typeface="+mn-cs"/>
                      </a:defRPr>
                    </a:lvl6pPr>
                    <a:lvl7pPr marL="2743200" algn="l" defTabSz="914400" rtl="0" eaLnBrk="1" latinLnBrk="0" hangingPunct="1">
                      <a:defRPr sz="1800" kern="1200">
                        <a:solidFill>
                          <a:srgbClr val="FFFFFF"/>
                        </a:solidFill>
                        <a:latin typeface="思源黑体 CN Regular"/>
                        <a:ea typeface="+mn-ea"/>
                        <a:cs typeface="+mn-cs"/>
                      </a:defRPr>
                    </a:lvl7pPr>
                    <a:lvl8pPr marL="3200400" algn="l" defTabSz="914400" rtl="0" eaLnBrk="1" latinLnBrk="0" hangingPunct="1">
                      <a:defRPr sz="1800" kern="1200">
                        <a:solidFill>
                          <a:srgbClr val="FFFFFF"/>
                        </a:solidFill>
                        <a:latin typeface="思源黑体 CN Regular"/>
                        <a:ea typeface="+mn-ea"/>
                        <a:cs typeface="+mn-cs"/>
                      </a:defRPr>
                    </a:lvl8pPr>
                    <a:lvl9pPr marL="3657600" algn="l" defTabSz="914400" rtl="0" eaLnBrk="1" latinLnBrk="0" hangingPunct="1">
                      <a:defRPr sz="1800" kern="1200">
                        <a:solidFill>
                          <a:srgbClr val="FFFFFF"/>
                        </a:solidFill>
                        <a:latin typeface="思源黑体 CN Regular"/>
                        <a:ea typeface="+mn-ea"/>
                        <a:cs typeface="+mn-cs"/>
                      </a:defRPr>
                    </a:lvl9pPr>
                  </a:lstStyle>
                  <a:p>
                    <a:pPr algn="ctr"/>
                    <a:r>
                      <a:rPr lang="zh-CN" altLang="en-US" sz="2000">
                        <a:latin typeface="+mj-ea"/>
                        <a:ea typeface="+mj-ea"/>
                        <a:sym typeface="思源黑体 CN Regular" panose="020b0500000000000000" pitchFamily="34" charset="-122"/>
                      </a:rPr>
                      <a:t>成本机构</a:t>
                    </a:r>
                    <a:endParaRPr lang="zh-CN" altLang="en-US" sz="2000">
                      <a:latin typeface="+mj-ea"/>
                      <a:ea typeface="+mj-ea"/>
                      <a:sym typeface="思源黑体 CN Regular" panose="020b0500000000000000" pitchFamily="34" charset="-122"/>
                    </a:endParaRPr>
                  </a:p>
                </p:txBody>
              </p:sp>
              <p:sp>
                <p:nvSpPr>
                  <p:cNvPr id="28" name="文本框 27"/>
                  <p:cNvSpPr txBox="1"/>
                  <p:nvPr/>
                </p:nvSpPr>
                <p:spPr>
                  <a:xfrm>
                    <a:off x="5499100" y="1982695"/>
                    <a:ext cx="3872060" cy="14267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20000"/>
                      </a:lnSpc>
                    </a:pPr>
                    <a:r>
                      <a:rPr lang="zh-CN" altLang="en-US" sz="1600">
                        <a:solidFill>
                          <a:schemeClr val="tx1">
                            <a:lumMod val="75000"/>
                            <a:lumOff val="25000"/>
                          </a:schemeClr>
                        </a:solidFill>
                        <a:cs typeface="+mn-ea"/>
                        <a:sym typeface="+mn-lt"/>
                      </a:rPr>
                      <a:t>对成本资料的分享方式也不同。如果与供应商的关系普通，一般而言，是比较不容易得到详细的成本机构资料，只有与供应商维持较密切的关系，彼此互信合作时，才有办法做到。</a:t>
                    </a:r>
                    <a:endParaRPr lang="zh-CN" altLang="en-US" sz="1600">
                      <a:solidFill>
                        <a:schemeClr val="tx1">
                          <a:lumMod val="75000"/>
                          <a:lumOff val="25000"/>
                        </a:schemeClr>
                      </a:solidFill>
                      <a:cs typeface="+mn-ea"/>
                      <a:sym typeface="+mn-lt"/>
                    </a:endParaRPr>
                  </a:p>
                </p:txBody>
              </p:sp>
            </p:grpSp>
          </p:grpSp>
        </p:grpSp>
        <p:pic>
          <p:nvPicPr>
            <p:cNvPr id="32" name="图片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784" y="2020661"/>
              <a:ext cx="4980245" cy="3323773"/>
            </a:xfrm>
            <a:prstGeom prst="rect">
              <a:avLst/>
            </a:prstGeom>
          </p:spPr>
        </p:pic>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https://d.book118.com/798015046000006047</a:t>
            </a:r>
          </a:p>
        </p:txBody>
      </p:sp>
    </p:spTree>
  </p:cSld>
  <p:clrMapOvr>
    <a:masterClrMapping/>
  </p:clrMapOvr>
  <p:transition/>
  <p:timing/>
</p:sld>
</file>

<file path=ppt/tags/tag1.xml><?xml version="1.0" encoding="utf-8"?>
<p:tagLst xmlns:p="http://schemas.openxmlformats.org/presentationml/2006/main">
  <p:tag name="SHADOWSIZE" val="100"/>
</p:tagLst>
</file>

<file path=ppt/tags/tag2.xml><?xml version="1.0" encoding="utf-8"?>
<p:tagLst xmlns:p="http://schemas.openxmlformats.org/presentationml/2006/main">
  <p:tag name="ADJUSTMENTS" val="10.25892"/>
  <p:tag name="SHADOWSIZE" val="100"/>
</p:tagLst>
</file>

<file path=ppt/tags/tag3.xml><?xml version="1.0" encoding="utf-8"?>
<p:tagLst xmlns:p="http://schemas.openxmlformats.org/presentationml/2006/main">
  <p:tag name="ADJUSTMENTS" val="7.583612"/>
</p:tagLst>
</file>

<file path=ppt/tags/tag4.xml><?xml version="1.0" encoding="utf-8"?>
<p:tagLst xmlns:p="http://schemas.openxmlformats.org/presentationml/2006/main">
  <p:tag name="SHADOWSIZE" val="100"/>
</p:tagLst>
</file>

<file path=ppt/tags/tag5.xml><?xml version="1.0" encoding="utf-8"?>
<p:tagLst xmlns:p="http://schemas.openxmlformats.org/presentationml/2006/main">
  <p:tag name="ADJUSTMENTS" val="10.25892"/>
  <p:tag name="SHADOWSIZE" val="100"/>
</p:tagLst>
</file>

<file path=ppt/tags/tag6.xml><?xml version="1.0" encoding="utf-8"?>
<p:tagLst xmlns:p="http://schemas.openxmlformats.org/presentationml/2006/main">
  <p:tag name="ADJUSTMENTS" val="7.583612"/>
</p:tagLst>
</file>

<file path=ppt/tags/tag7.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33">
      <a:dk1>
        <a:sysClr val="windowText" lastClr="000000"/>
      </a:dk1>
      <a:lt1>
        <a:sysClr val="window" lastClr="FFFFFF"/>
      </a:lt1>
      <a:dk2>
        <a:srgbClr val="0E2841"/>
      </a:dk2>
      <a:lt2>
        <a:srgbClr val="E8E8E8"/>
      </a:lt2>
      <a:accent1>
        <a:srgbClr val="374799"/>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思源黑体">
      <a:majorFont>
        <a:latin typeface="思源黑体 CN Bold"/>
        <a:ea typeface="思源黑体 CN Bold"/>
        <a:cs typeface="Arial"/>
      </a:majorFont>
      <a:minorFont>
        <a:latin typeface="思源黑体 CN Regular"/>
        <a:ea typeface="思源黑体 CN Regular"/>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11</Slides>
  <Notes>0</Notes>
  <TotalTime>1</TotalTime>
  <HiddenSlides>0</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11</vt:i4>
      </vt:variant>
    </vt:vector>
  </HeadingPairs>
  <TitlesOfParts>
    <vt:vector baseType="lpstr" size="21">
      <vt:lpstr>Arial</vt:lpstr>
      <vt:lpstr>Calibri</vt:lpstr>
      <vt:lpstr>思源黑体 CN Bold</vt:lpstr>
      <vt:lpstr>思源黑体 CN Regular</vt:lpstr>
      <vt:lpstr>锐字真言体免费商用</vt:lpstr>
      <vt:lpstr>OPPOSans M</vt:lpstr>
      <vt:lpstr>汉仪雅酷黑 65W</vt:lpstr>
      <vt:lpstr>OPPOSans R</vt:lpstr>
      <vt:lpstr>OPPOSans 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2024-09-28T00:40:51.411</cp:lastPrinted>
  <dcterms:created xsi:type="dcterms:W3CDTF">2024-09-27T16:40:51Z</dcterms:created>
  <dcterms:modified xsi:type="dcterms:W3CDTF">2024-09-27T16:40:53Z</dcterms:modified>
</cp:coreProperties>
</file>