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HEHKL+MS-UIGothic"/>
      <p:regular r:id="rId18"/>
    </p:embeddedFont>
    <p:embeddedFont>
      <p:font typeface="HFETSV+GHACKK+ArialMT"/>
      <p:regular r:id="rId19"/>
    </p:embeddedFont>
    <p:embeddedFont>
      <p:font typeface="OWMETU+KAEQHF+MicrosoftYaHei-Bold"/>
      <p:regular r:id="rId20"/>
    </p:embeddedFont>
    <p:embeddedFont>
      <p:font typeface="ULACJV+BMBULC+MicrosoftYaHei"/>
      <p:regular r:id="rId21"/>
    </p:embeddedFont>
    <p:embeddedFont>
      <p:font typeface="NWFENR+BMBULC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9E0A5-524E-494A-B36B-14317C7A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9CBE6-01F0-4B9E-9D3F-CE51DC29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9FEEA-5604-4D8D-B20A-5334FF28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BF340-D453-4D73-9639-850378C2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619A2-20BE-4CB4-9ED0-AAC01E2B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1676C-4256-430C-92BE-C871209F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4F842-0F84-47BB-8CF1-91EDC12DE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5B08C-7950-4A33-A859-A6998E01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D9686-BEF8-4E29-9E1E-D5A6B24A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4AE3-580B-451E-A5F0-88A2854C5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AA294-EF3F-4994-87EE-70DA47D71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51150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VHEHKL+MS-UIGothic"/>
                <a:cs typeface="VHEHKL+MS-UIGothic"/>
              </a:rPr>
              <a:t>妊娠期哺乳期用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药课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VHEHKL+MS-UIGothic"/>
                <a:cs typeface="VHEHK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211895"/>
            <a:ext cx="4439861" cy="1343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FETSV+GHACKK+ArialMT"/>
                <a:cs typeface="HFETSV+GHACK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妊娠期常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疾病与合理用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FETSV+GHACKK+ArialMT"/>
                <a:cs typeface="HFETSV+GHACK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哺乳期用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VHEHKL+MS-UIGothic"/>
                <a:cs typeface="VHEHKL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OWMETU+KAEQHF+MicrosoftYaHei-Bold"/>
                <a:cs typeface="OWMETU+KAEQHF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4450270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HFETSV+GHACKK+ArialMT"/>
                <a:cs typeface="HFETSV+GHACKK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妊娠期哺乳期合理用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A0237"/>
                </a:solidFill>
                <a:latin typeface="VHEHKL+MS-UIGothic"/>
                <a:cs typeface="VHEHKL+MS-UIGothic"/>
              </a:rPr>
              <a:t>策略与建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OWMETU+KAEQHF+MicrosoftYaHei-Bold"/>
                <a:cs typeface="OWMETU+KAEQHF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妊娠期用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妊娠期生理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HEHKL+MS-UIGothic"/>
                <a:cs typeface="VHEHKL+MS-UIGothic"/>
              </a:rPr>
              <a:t>循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FFF"/>
                </a:solidFill>
                <a:latin typeface="VHEHKL+MS-UIGothic"/>
                <a:cs typeface="VHEHKL+MS-UIGothic"/>
              </a:rPr>
              <a:t>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统变</a:t>
            </a:r>
            <a:r>
              <a:rPr sz="2000">
                <a:solidFill>
                  <a:srgbClr val="FFFF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HEHKL+MS-UIGothic"/>
                <a:cs typeface="VHEHKL+MS-UIGothic"/>
              </a:rPr>
              <a:t>消化系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统变</a:t>
            </a:r>
            <a:r>
              <a:rPr sz="2000">
                <a:solidFill>
                  <a:srgbClr val="FFFF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HEHKL+MS-UIGothic"/>
                <a:cs typeface="VHEHKL+MS-UIGothic"/>
              </a:rPr>
              <a:t>泌尿系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统变</a:t>
            </a:r>
            <a:r>
              <a:rPr sz="2000">
                <a:solidFill>
                  <a:srgbClr val="FFFF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HEHKL+MS-UIGothic"/>
                <a:cs typeface="VHEHKL+MS-UIGothic"/>
              </a:rPr>
              <a:t>免疫系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统变</a:t>
            </a:r>
            <a:r>
              <a:rPr sz="2000">
                <a:solidFill>
                  <a:srgbClr val="FFFF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血容量增加，心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脏负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减慢，胃酸分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肾脏负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担加重，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小球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1826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免疫功能下降，易感染。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76960" y="535405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加重，心率增快。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5680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泌减少，易出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消化不良。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滤过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率增加，易出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物在母体与胎儿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间传递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物通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胎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盘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屏障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屏障是母体与胎儿之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间进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构，多数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屏障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入胎儿体内。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物在母体和胎儿体内的分布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物在母体和胎儿体内的分布不均衡，有些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物在胎儿体内的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度高于母体，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有些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相反。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妊娠期用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HEHKL+MS-UIGothic"/>
                <a:cs typeface="VHEHKL+MS-UIGothic"/>
              </a:rPr>
              <a:t>尽量避免用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HEHKL+MS-UIGothic"/>
                <a:cs typeface="VHEHKL+MS-UIGothic"/>
              </a:rPr>
              <a:t>控制用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药剂</a:t>
            </a:r>
            <a:r>
              <a:rPr sz="2000" spc="23">
                <a:solidFill>
                  <a:srgbClr val="FFFDFD"/>
                </a:solidFill>
                <a:latin typeface="VHEHKL+MS-UIGothic"/>
                <a:cs typeface="VHEHKL+MS-UIGothic"/>
              </a:rPr>
              <a:t>量和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>
                <a:solidFill>
                  <a:srgbClr val="FFFDFD"/>
                </a:solidFill>
                <a:latin typeface="VHEHKL+MS-UIGothic"/>
                <a:cs typeface="VHEHKL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在妊娠期，尤其是孕早期，尽量避免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不必要的用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，以免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胎儿造成不良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药时应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程，避免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大量使用。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VHEHKL+MS-UIGothic"/>
                <a:cs typeface="VHEHKL+MS-UIGothic"/>
              </a:rPr>
              <a:t>安全有效的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FDFD"/>
                </a:solidFill>
                <a:latin typeface="VHEHKL+MS-UIGothic"/>
                <a:cs typeface="VHEHKL+MS-UIGothic"/>
              </a:rPr>
              <a:t>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若必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应选择对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胎儿安全有效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物，避免使用孕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禁用或慎用的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VHEHKL+MS-UIGothic"/>
                <a:cs typeface="VHEHKL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OWMETU+KAEQHF+MicrosoftYaHei-Bold"/>
                <a:cs typeface="OWMETU+KAEQH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妊娠期常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疾病与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合理用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 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妊娠期高血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定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2300" spc="23">
                <a:solidFill>
                  <a:srgbClr val="0084FF"/>
                </a:solidFill>
                <a:latin typeface="VHEHKL+MS-UIGothic"/>
                <a:cs typeface="VHEHKL+MS-UIGothic"/>
              </a:rPr>
              <a:t>与分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妊娠期高血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痫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前期、子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痫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物治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原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25535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痉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静、利尿等。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常用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84FF"/>
                </a:solidFill>
                <a:latin typeface="VHEHKL+MS-UIGothic"/>
                <a:cs typeface="VHEHKL+MS-UIGothic"/>
              </a:rPr>
              <a:t>物及注意事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甲基多巴、拉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、硝苯地平等。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妊娠期糖尿病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定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与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诊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断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空腹血糖、餐后血糖等。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原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素治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疗为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主，口服降糖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药为辅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常用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物及注意事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型、使用方法，口服降糖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药选择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妊娠期感染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常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见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感染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泌尿系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感染、呼吸道感染、皮肤感染等。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物治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原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胎儿影响小的抗生素，避免不必要的用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常用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物及注意事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青霉素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头孢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菌素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酯类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OWMETU+KAEQHF+MicrosoftYaHei-Bold"/>
                <a:cs typeface="OWMETU+KAEQHF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哺乳期用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5400">
                <a:solidFill>
                  <a:srgbClr val="000000"/>
                </a:solidFill>
                <a:latin typeface="VHEHKL+MS-UIGothic"/>
                <a:cs typeface="VHEHKL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哺乳期生理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WMETU+KAEQHF+MicrosoftYaHei-Bold"/>
                <a:cs typeface="OWMETU+KAEQH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VHEHKL+MS-UIGothic"/>
                <a:cs typeface="VHEHKL+MS-UIGothic"/>
              </a:rPr>
              <a:t>乳腺生理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84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0084FF"/>
                </a:solidFill>
                <a:latin typeface="VHEHKL+MS-UIGothic"/>
                <a:cs typeface="VHEHKL+MS-UIGothic"/>
              </a:rPr>
              <a:t>物代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谢变</a:t>
            </a:r>
            <a:r>
              <a:rPr sz="2000">
                <a:solidFill>
                  <a:srgbClr val="0084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VHEHKL+MS-UIGothic"/>
                <a:cs typeface="VHEHKL+MS-UIGothic"/>
              </a:rPr>
              <a:t>乳汁成分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84FF"/>
                </a:solidFill>
                <a:latin typeface="VHEHKL+MS-UIGothic"/>
                <a:cs typeface="VHEHKL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哺乳期乳腺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育完全，乳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汁分泌量逐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增加，乳腺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，乳腺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胞增生。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哺乳期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女体内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活性增加，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度加快，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物清除率增加。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乳汁中的蛋白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、脂肪、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等成分随着哺乳期的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展而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化，影响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物的分布和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VHEHKL+MS-UIGothic"/>
                <a:cs typeface="VHEHKL+MS-UIGothic"/>
              </a:rPr>
              <a:t>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84FF"/>
                </a:solidFill>
                <a:latin typeface="VHEHKL+MS-UIGothic"/>
                <a:cs typeface="VHEHKL+MS-UIGothic"/>
              </a:rPr>
              <a:t>物在母体与乳汁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间传递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物从母体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入乳汁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29365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母体血液循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环进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入乳汁，其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度受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物理化性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、母体血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合率、乳汁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ACJV+BMBULC+MicrosoftYaHei"/>
                <a:cs typeface="ULACJV+BMBULC+MicrosoftYaHei"/>
              </a:rPr>
              <a:t>pH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等因素影响。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物从乳汁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入母体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物也可通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乳汁被母体吸收，其吸收程度取决于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物的脂溶性、分子量、解离常数等因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01178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84FF"/>
                </a:solidFill>
                <a:latin typeface="VHEHKL+MS-UIGothic"/>
                <a:cs typeface="VHEHKL+MS-UIGothic"/>
              </a:rPr>
              <a:t>物在乳汁中的排泄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物在乳汁中的排泄速度受母体血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度、乳汁流量、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物与母体血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合率等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30725" y="573199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HEHKL+MS-UIGothic"/>
                <a:cs typeface="VHEHKL+MS-UIGothic"/>
              </a:rPr>
              <a:t>因素影响。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https://d.book118.com/798035115022006031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VHEHKL+MS-UIGothic</vt:lpstr>
      <vt:lpstr>SimSun</vt:lpstr>
      <vt:lpstr>HFETSV+GHACKK+ArialMT</vt:lpstr>
      <vt:lpstr>Times New Roman</vt:lpstr>
      <vt:lpstr>OWMETU+KAEQHF+MicrosoftYaHei-Bold</vt:lpstr>
      <vt:lpstr>ULACJV+BMBULC+MicrosoftYaHei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2024-09-07T22:29:58.309</cp:lastPrinted>
  <dcterms:created xsi:type="dcterms:W3CDTF">2024-09-07T14:29:58Z</dcterms:created>
  <dcterms:modified xsi:type="dcterms:W3CDTF">2024-09-07T14:29:59Z</dcterms:modified>
</cp:coreProperties>
</file>