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9D40E-FC0A-49C1-998C-1A75A6129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5C6E9-6D3E-4D17-AE66-00856276D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0A0A3-317A-43E7-BD38-4BE94C0B3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2177D-F1C4-4027-B575-9B4F94FCD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086880-03AA-4F6A-9C11-A92761904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1F93FF-3E45-47A2-9412-CDE1A5A60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3773B9-7293-4E52-8DA9-DB12682F0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D6548-447A-4210-9055-8B724FEF5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F034E-C46F-4E21-98D1-AFCF50BDD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AE6B7-CCCE-4F60-9FB2-17E882D0C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4852B-CB07-4F67-936C-7997308CF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5474" name=""/>
          <p:cNvSpPr/>
          <p:nvPr/>
        </p:nvSpPr>
        <p:spPr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endParaRPr sz="2400">
              <a:latin typeface="Times New Roman" pitchFamily="18" charset="0"/>
            </a:endParaRPr>
          </a:p>
        </p:txBody>
      </p:sp>
      <p:sp>
        <p:nvSpPr>
          <p:cNvPr id="105475" name=""/>
          <p:cNvSpPr/>
          <p:nvPr>
            <p:ph type="ctrTitle"/>
          </p:nvPr>
        </p:nvSpPr>
        <p:spPr>
          <a:xfrm>
            <a:off x="762000" y="1371600"/>
            <a:ext cx="7696200" cy="2057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5476" name=""/>
          <p:cNvSpPr/>
          <p:nvPr>
            <p:ph type="subTitle" idx="1"/>
          </p:nvPr>
        </p:nvSpPr>
        <p:spPr>
          <a:xfrm>
            <a:off x="762000" y="3765550"/>
            <a:ext cx="7696200" cy="2057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14288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09638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17462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105477" name="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66BB31BB-BC27-40C8-9796-625B7722989F}" type="datetime1">
              <a:rPr sz="1000"/>
              <a:t>*</a:t>
            </a:fld>
            <a:endParaRPr sz="1000"/>
          </a:p>
        </p:txBody>
      </p:sp>
      <p:sp>
        <p:nvSpPr>
          <p:cNvPr id="105478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52BBA2E3-DBED-4783-9132-BDE53AC24DE9}" type="footer">
              <a:rPr sz="1000"/>
              <a:t>*</a:t>
            </a:fld>
            <a:endParaRPr sz="1000"/>
          </a:p>
        </p:txBody>
      </p:sp>
      <p:sp>
        <p:nvSpPr>
          <p:cNvPr id="105479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40C53C3C-B7A3-42FF-A097-99523D92CF68}" type="slidenum">
              <a:rPr sz="1000" b="1"/>
              <a:t>*</a:t>
            </a:fld>
            <a:endParaRPr sz="1000" b="1"/>
          </a:p>
        </p:txBody>
      </p:sp>
      <p:grpSp>
        <p:nvGrpSpPr>
          <p:cNvPr id="105480" name=""/>
          <p:cNvGrpSpPr/>
          <p:nvPr/>
        </p:nvGrpSpPr>
        <p:grpSpPr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105481" name=""/>
            <p:cNvSpPr/>
            <p:nvPr/>
          </p:nvSpPr>
          <p:spPr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</a:ln>
          </p:spPr>
          <p:txBody>
            <a:bodyPr rot="10800000" wrap="none" anchor="ctr" anchorCtr="0"/>
            <a:lstStyle>
              <a:defPPr algn="l" rtl="0" eaLnBrk="1" hangingPunct="1">
                <a:defRPr kumimoji="0" lang="zh-CN" altLang="en-US">
                  <a:latin typeface="Times New Roman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105482" name=""/>
            <p:cNvSpPr/>
            <p:nvPr/>
          </p:nvSpPr>
          <p:spPr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>
                  <a:latin typeface="Times New Roman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105483" name=""/>
            <p:cNvSpPr/>
            <p:nvPr/>
          </p:nvSpPr>
          <p:spPr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</a:ln>
          </p:spPr>
          <p:txBody>
            <a:bodyPr rot="10800000" wrap="none" anchor="ctr" anchorCtr="0"/>
            <a:lstStyle>
              <a:defPPr algn="l" rtl="0" eaLnBrk="1" hangingPunct="1">
                <a:defRPr kumimoji="0" lang="zh-CN" altLang="en-US">
                  <a:latin typeface="Times New Roman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105484" name=""/>
            <p:cNvSpPr/>
            <p:nvPr/>
          </p:nvSpPr>
          <p:spPr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>
                  <a:latin typeface="Times New Roman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cxnSp>
          <p:nvCxnSpPr>
            <p:cNvPr id="105485" name=""/>
            <p:cNvCxnSpPr/>
            <p:nvPr/>
          </p:nvCxnSpPr>
          <p:spPr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</a:ln>
          </p:spPr>
        </p:cxnSp>
        <p:sp>
          <p:nvSpPr>
            <p:cNvPr id="105486" name=""/>
            <p:cNvSpPr/>
            <p:nvPr/>
          </p:nvSpPr>
          <p:spPr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>
                  <a:latin typeface="Times New Roman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149732BB-EB28-4A36-8F0E-F4A3EF101160}" type="datetime1">
              <a:rPr sz="1000"/>
              <a:t>*</a:t>
            </a:fld>
            <a:endParaRPr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4ED7835-43F4-49FA-9BED-3A093BA48046}" type="footer">
              <a:rPr sz="1000"/>
              <a:t>*</a:t>
            </a:fld>
            <a:endParaRPr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4450" name=""/>
          <p:cNvSpPr/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4451" name=""/>
          <p:cNvSpPr/>
          <p:nvPr>
            <p:ph type="body" idx="1"/>
          </p:nvPr>
        </p:nvSpPr>
        <p:spPr>
          <a:xfrm>
            <a:off x="457200" y="1828800"/>
            <a:ext cx="8229600" cy="4302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4452" name=""/>
          <p:cNvSpPr/>
          <p:nvPr>
            <p:ph type="dt" sz="half" idx="2"/>
          </p:nvPr>
        </p:nvSpPr>
        <p:spPr>
          <a:xfrm>
            <a:off x="457200" y="6248400"/>
            <a:ext cx="16764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fld id="{40E87E5F-722E-454D-80EE-8FE8C04A6115}" type="datetime1">
              <a:rPr sz="1000"/>
              <a:t>*</a:t>
            </a:fld>
            <a:endParaRPr sz="1000"/>
          </a:p>
        </p:txBody>
      </p:sp>
      <p:sp>
        <p:nvSpPr>
          <p:cNvPr id="104453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52C7DC0F-141D-4CC1-9B36-2481B77D52D3}" type="footer">
              <a:rPr sz="1000"/>
              <a:t>*</a:t>
            </a:fld>
            <a:endParaRPr sz="1000"/>
          </a:p>
        </p:txBody>
      </p:sp>
      <p:sp>
        <p:nvSpPr>
          <p:cNvPr id="104454" name=""/>
          <p:cNvSpPr/>
          <p:nvPr>
            <p:ph type="sldNum" sz="quarter" idx="4"/>
          </p:nvPr>
        </p:nvSpPr>
        <p:spPr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1B9CAA42-D542-485F-B631-17A03C8D9DCE}" type="slidenum">
              <a:rPr sz="1000"/>
              <a:t>*</a:t>
            </a:fld>
            <a:endParaRPr sz="1000"/>
          </a:p>
        </p:txBody>
      </p:sp>
      <p:grpSp>
        <p:nvGrpSpPr>
          <p:cNvPr id="104455" name=""/>
          <p:cNvGrpSpPr/>
          <p:nvPr/>
        </p:nvGrpSpPr>
        <p:grpSpPr>
          <a:xfrm>
            <a:off x="279400" y="152400"/>
            <a:ext cx="8686800" cy="1600200"/>
            <a:chOff x="176" y="96"/>
            <a:chExt cx="5472" cy="1008"/>
          </a:xfrm>
        </p:grpSpPr>
        <p:cxnSp>
          <p:nvCxnSpPr>
            <p:cNvPr id="104456" name=""/>
            <p:cNvCxnSpPr/>
            <p:nvPr/>
          </p:nvCxnSpPr>
          <p:spPr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miter lim="800000"/>
            </a:ln>
          </p:spPr>
        </p:cxnSp>
        <p:sp>
          <p:nvSpPr>
            <p:cNvPr id="104457" name=""/>
            <p:cNvSpPr/>
            <p:nvPr/>
          </p:nvSpPr>
          <p:spPr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>
                  <a:latin typeface="Times New Roman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104458" name=""/>
            <p:cNvSpPr/>
            <p:nvPr/>
          </p:nvSpPr>
          <p:spPr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>
                  <a:latin typeface="Times New Roman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104459" name=""/>
            <p:cNvSpPr/>
            <p:nvPr/>
          </p:nvSpPr>
          <p:spPr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>
                  <a:latin typeface="Times New Roman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104460" name=""/>
            <p:cNvSpPr/>
            <p:nvPr/>
          </p:nvSpPr>
          <p:spPr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>
                  <a:latin typeface="Times New Roman" pitchFamily="18" charset="0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745" r:id="rId2"/>
  </p:sldLayoutIdLst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Times New Roman" pitchFamily="18" charset="0"/>
          <a:ea typeface="宋体" pitchFamily="2" charset="-122"/>
        </a:defRPr>
      </a:lvl1pPr>
    </p:titleStyle>
    <p:bodyStyle>
      <a:lvl1pPr marL="469900" indent="-469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kumimoji="0" sz="32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1pPr>
      <a:lvl2pPr marL="908050" indent="-436562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2pPr>
      <a:lvl3pPr marL="1377950" indent="-468312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kumimoji="0" sz="24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3pPr>
      <a:lvl4pPr marL="1827212" indent="-4381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4pPr>
      <a:lvl5pPr marL="2297112" indent="-468312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kumimoji="0" sz="2000" b="0" i="0" u="none" baseline="0">
          <a:solidFill>
            <a:schemeClr val="tx1"/>
          </a:solidFill>
          <a:latin typeface="Times New Roman" pitchFamily="18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113711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>
            <p:ph type="ctrTitle"/>
          </p:nvPr>
        </p:nvSpPr>
        <p:spPr>
          <a:xfrm>
            <a:off x="762000" y="1371600"/>
            <a:ext cx="7696200" cy="2057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/>
          <a:p>
            <a:pPr lvl="0"/>
            <a:r>
              <a:t>校园伤害的司法救济</a:t>
            </a:r>
            <a:br/>
          </a:p>
        </p:txBody>
      </p:sp>
      <p:sp>
        <p:nvSpPr>
          <p:cNvPr id="6147" name=""/>
          <p:cNvSpPr/>
          <p:nvPr>
            <p:ph type="subTitle" idx="1"/>
          </p:nvPr>
        </p:nvSpPr>
        <p:spPr>
          <a:xfrm>
            <a:off x="762000" y="3765550"/>
            <a:ext cx="7696200" cy="2057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>
            <a:pPr lvl="0"/>
            <a:r>
              <a:t>国家法官学院 刘韶华</a:t>
            </a:r>
          </a:p>
          <a:p>
            <a:pPr lvl="0"/>
            <a:r>
              <a:t>2010年9月</a:t>
            </a:r>
          </a:p>
          <a:p/>
        </p:txBody>
      </p:sp>
      <p:sp>
        <p:nvSpPr>
          <p:cNvPr id="6148" name="TextBox 614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校园伤害的司法救济(1)共26页，您现在浏览的是第1页!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330" name=""/>
          <p:cNvSpPr/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rPr b="1"/>
              <a:t>司法裁判的主要法律依据</a:t>
            </a:r>
            <a:endParaRPr b="1"/>
          </a:p>
        </p:txBody>
      </p:sp>
      <p:sp>
        <p:nvSpPr>
          <p:cNvPr id="99331" name=""/>
          <p:cNvSpPr/>
          <p:nvPr>
            <p:ph type="body" idx="4294967295"/>
          </p:nvPr>
        </p:nvSpPr>
        <p:spPr>
          <a:xfrm>
            <a:off x="457200" y="1828800"/>
            <a:ext cx="8229600" cy="43021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b="1"/>
              <a:t>1、《中华人民共和国侵权责任法》</a:t>
            </a:r>
            <a:endParaRPr b="1"/>
          </a:p>
          <a:p>
            <a:pPr lvl="0"/>
            <a:r>
              <a:rPr b="1"/>
              <a:t>2、《中华人民共和国民法通则》</a:t>
            </a:r>
            <a:endParaRPr b="1"/>
          </a:p>
          <a:p>
            <a:pPr lvl="0"/>
            <a:r>
              <a:rPr b="1"/>
              <a:t>3、《最高人民法院关于贯彻执行&lt;中华人民共和国民法通则&gt;若干问题的意见》（试行）</a:t>
            </a:r>
            <a:endParaRPr b="1"/>
          </a:p>
          <a:p>
            <a:pPr lvl="0"/>
            <a:r>
              <a:t>4、《</a:t>
            </a:r>
            <a:r>
              <a:rPr b="1"/>
              <a:t>最高人民法院关于审理人身损害赔偿案件适用法律若干问题的解释</a:t>
            </a:r>
            <a:r>
              <a:t>》</a:t>
            </a:r>
          </a:p>
        </p:txBody>
      </p:sp>
      <p:sp>
        <p:nvSpPr>
          <p:cNvPr id="99332" name="TextBox 9933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校园伤害的司法救济(1)共26页，您现在浏览的是第2页!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498" name=""/>
          <p:cNvSpPr/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/>
        </p:txBody>
      </p:sp>
      <p:sp>
        <p:nvSpPr>
          <p:cNvPr id="106499" name=""/>
          <p:cNvSpPr/>
          <p:nvPr>
            <p:ph type="body" idx="4294967295"/>
          </p:nvPr>
        </p:nvSpPr>
        <p:spPr>
          <a:xfrm>
            <a:off x="457200" y="1828800"/>
            <a:ext cx="8229600" cy="43021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b="1"/>
              <a:t>5、最高人民法院关于确定民事侵权精神损害赔偿责任若干问题的解释</a:t>
            </a:r>
            <a:endParaRPr b="1"/>
          </a:p>
          <a:p>
            <a:pPr lvl="0"/>
            <a:r>
              <a:rPr b="1"/>
              <a:t>6、《学生伤害事故处理办法》</a:t>
            </a:r>
            <a:endParaRPr b="1"/>
          </a:p>
        </p:txBody>
      </p:sp>
      <p:sp>
        <p:nvSpPr>
          <p:cNvPr id="106500" name="TextBox 10649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校园伤害的司法救济(1)共26页，您现在浏览的是第3页!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522" name=""/>
          <p:cNvSpPr/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rPr sz="4000" b="1"/>
              <a:t>《侵权责任法》中涉及校园伤害侵权责任的条款</a:t>
            </a:r>
            <a:endParaRPr sz="4000" b="1"/>
          </a:p>
        </p:txBody>
      </p:sp>
      <p:sp>
        <p:nvSpPr>
          <p:cNvPr id="107523" name=""/>
          <p:cNvSpPr/>
          <p:nvPr>
            <p:ph type="body" idx="4294967295"/>
          </p:nvPr>
        </p:nvSpPr>
        <p:spPr>
          <a:xfrm>
            <a:off x="457200" y="1828800"/>
            <a:ext cx="8229600" cy="43021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400" b="1"/>
              <a:t>第三十八条 </a:t>
            </a:r>
            <a:endParaRPr sz="2400" b="1"/>
          </a:p>
          <a:p>
            <a:pPr lvl="0">
              <a:lnSpc>
                <a:spcPct val="80000"/>
              </a:lnSpc>
            </a:pPr>
            <a:r>
              <a:rPr sz="2400" b="1"/>
              <a:t>无民事行为能力人在幼儿园、学校或者其他教育机构学习、生活期间受到人身损害的，幼儿园、学校或者其他教育机构应当承担责任，但能够证明尽到教育、管理职责的，不承担责任。</a:t>
            </a:r>
            <a:endParaRPr sz="2400" b="1"/>
          </a:p>
          <a:p>
            <a:pPr lvl="0">
              <a:lnSpc>
                <a:spcPct val="80000"/>
              </a:lnSpc>
            </a:pPr>
            <a:r>
              <a:rPr sz="2400" b="1"/>
              <a:t>第三十九条 </a:t>
            </a:r>
            <a:endParaRPr sz="2400" b="1"/>
          </a:p>
          <a:p>
            <a:pPr lvl="0">
              <a:lnSpc>
                <a:spcPct val="80000"/>
              </a:lnSpc>
            </a:pPr>
            <a:r>
              <a:rPr sz="2400" b="1"/>
              <a:t>限制民事行为能力人在学校或者其他教育机构学习、生活期间受到人身损害，学校或者其他教育机构未尽到教育、管理职责的，应当承担责任。</a:t>
            </a:r>
            <a:endParaRPr sz="2400" b="1"/>
          </a:p>
          <a:p>
            <a:pPr lvl="0">
              <a:lnSpc>
                <a:spcPct val="80000"/>
              </a:lnSpc>
            </a:pPr>
            <a:r>
              <a:rPr sz="2400" b="1"/>
              <a:t>第四十条 </a:t>
            </a:r>
            <a:endParaRPr sz="2400" b="1"/>
          </a:p>
          <a:p>
            <a:pPr lvl="0">
              <a:lnSpc>
                <a:spcPct val="80000"/>
              </a:lnSpc>
            </a:pPr>
            <a:r>
              <a:rPr sz="2400" b="1"/>
              <a:t>无民事行为能力人或者限制民事行为能力人在幼儿园、学校或者其他教育机构学习、生活期间，受到幼儿园、学校或者其他教育机构以外的人员人身损害的，由侵权人承担侵权责任；幼儿园、学校或者其他教育机构未尽到管理职责的，承担相应的补充责任。</a:t>
            </a:r>
            <a:endParaRPr sz="2400" b="1"/>
          </a:p>
        </p:txBody>
      </p:sp>
      <p:sp>
        <p:nvSpPr>
          <p:cNvPr id="107524" name="TextBox 10752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校园伤害的司法救济(1)共26页，您现在浏览的是第4页!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594" name=""/>
          <p:cNvSpPr/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rPr b="1"/>
              <a:t>法律关系的确定</a:t>
            </a:r>
            <a:endParaRPr b="1"/>
          </a:p>
        </p:txBody>
      </p:sp>
      <p:sp>
        <p:nvSpPr>
          <p:cNvPr id="110595" name=""/>
          <p:cNvSpPr/>
          <p:nvPr>
            <p:ph type="body" idx="4294967295"/>
          </p:nvPr>
        </p:nvSpPr>
        <p:spPr>
          <a:xfrm>
            <a:off x="457200" y="1828800"/>
            <a:ext cx="8229600" cy="5029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/>
              <a:t>四岁幼儿周晴从2008年上半年以来，一直到某私立幼儿园接受教育。2009年2月初新学期开学后，按规定入园幼儿需缴纳入园费用，可是周晴的家长直到开学后一周也没有缴费。当他们催缴学费时，被告知没钱交，幼儿园表示不接收孩子。</a:t>
            </a:r>
            <a:endParaRPr sz="2800" b="1"/>
          </a:p>
          <a:p>
            <a:pPr lvl="0"/>
            <a:r>
              <a:rPr sz="2800" b="1"/>
              <a:t>之后一周，周晴没有上学。至第三周，周晴的奶奶强行将她从幼儿园的围墙外递进来的。由于没办法把她送走，幼儿园就“出于好心安排老师先照看一下，等放学后再讲”。下午3时多，周晴独自在园内的滑梯上玩耍时摔下，致使头部着地受伤。</a:t>
            </a:r>
            <a:endParaRPr sz="2800" b="1"/>
          </a:p>
        </p:txBody>
      </p:sp>
      <p:sp>
        <p:nvSpPr>
          <p:cNvPr id="110596" name="TextBox 11059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校园伤害的司法救济(1)共26页，您现在浏览的是第5页!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42" name=""/>
          <p:cNvSpPr/>
          <p:nvPr>
            <p:ph type="title"/>
          </p:nvPr>
        </p:nvSpPr>
        <p:spPr>
          <a:xfrm flipV="1">
            <a:off x="457200" y="457200"/>
            <a:ext cx="8229600" cy="76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112643" name=""/>
          <p:cNvSpPr/>
          <p:nvPr>
            <p:ph type="body" idx="4294967295"/>
          </p:nvPr>
        </p:nvSpPr>
        <p:spPr>
          <a:xfrm>
            <a:off x="0" y="457200"/>
            <a:ext cx="9144000" cy="6629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b="1"/>
              <a:t>原告钟某是在某私立寄宿制学校就读的初三学生，2008年12月18日傍晚，原告钟某下课后到宿舍，看到自己晾晒在宿舍门外的衣服掉落在宿舍前面的房子上，就下楼去拾衣服。原告走下宿舍楼后，看见学校院墙上靠一架电工检修线路时临时放在院墙旁的，就爬上梯子到院墙外落衣服的房上取衣服。因该处房屋系外单位废弃的、年久失修的房屋，钟某爬上该屋顶后，该屋顶上的石棉瓦断裂，原告摔了下来，经诊断，原告的伤情为右股骨骨颈骨折，经鉴定钟某右髋部损伤构成十级伤残。因原、被告因伤害赔偿问题未达成协议，原告遂将被告告上了法庭，要求被告赔偿原告各项损失74243元。 </a:t>
            </a:r>
            <a:endParaRPr b="1"/>
          </a:p>
        </p:txBody>
      </p:sp>
      <p:sp>
        <p:nvSpPr>
          <p:cNvPr id="112644" name="TextBox 11264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校园伤害的司法救济(1)共26页，您现在浏览的是第6页!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690" name=""/>
          <p:cNvSpPr/>
          <p:nvPr>
            <p:ph type="title"/>
          </p:nvPr>
        </p:nvSpPr>
        <p:spPr>
          <a:xfrm flipV="1">
            <a:off x="457200" y="457200"/>
            <a:ext cx="8229600" cy="76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114691" name=""/>
          <p:cNvSpPr/>
          <p:nvPr>
            <p:ph type="body" idx="4294967295"/>
          </p:nvPr>
        </p:nvSpPr>
        <p:spPr>
          <a:xfrm>
            <a:off x="0" y="533400"/>
            <a:ext cx="9144000" cy="6096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b="1"/>
              <a:t>原告钟某伤害事故的发生，是在校期间,根据学校模式的不同，寄宿生应该是从学生报到开始到放假离校为止的全部时间，正常请假、放假、特殊规定的节假日，不属于学校教育、管理、保护的监护职责范围。被告某中学不应该将梯子放在无人管理的区域，班主任老师应该注意学生的动向，被告在对未成年学生包括原告钟某人身保护方面存在过失。因此，对原告的损失应在过错范围内承担相应的赔偿责任，以40%为宜，遂判决被告某私立中学赔偿原告医药费、护理费等损失15131.6元。 </a:t>
            </a:r>
            <a:endParaRPr b="1"/>
          </a:p>
          <a:p>
            <a:pPr lvl="0"/>
            <a:endParaRPr b="1"/>
          </a:p>
        </p:txBody>
      </p:sp>
      <p:sp>
        <p:nvSpPr>
          <p:cNvPr id="114692" name="TextBox 11469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校园伤害的司法救济(1)共26页，您现在浏览的是第7页!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738" name=""/>
          <p:cNvSpPr/>
          <p:nvPr>
            <p:ph type="title"/>
          </p:nvPr>
        </p:nvSpPr>
        <p:spPr>
          <a:xfrm flipV="1">
            <a:off x="457200" y="381000"/>
            <a:ext cx="8229600" cy="152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116739" name=""/>
          <p:cNvSpPr/>
          <p:nvPr>
            <p:ph type="body" idx="4294967295"/>
          </p:nvPr>
        </p:nvSpPr>
        <p:spPr>
          <a:xfrm>
            <a:off x="457200" y="457200"/>
            <a:ext cx="8229600" cy="6400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/>
              <a:t>下午6时许，6名老师均离开心理咨询室。约几分钟后，一老师推开心理咨询室门，发现张文已经不在室内，且窗户已被打开，遂发现其已经跳楼。在让其写明经过的纸条上，正面写有“上活动课时候我”，而背面则为“冤枉”二字。经过一个多月的紧张抢救，张文脱离了生命危险，但经司法鉴定，他存在双下肢截瘫、右上肢瘫、左髋关节功能轻度丧失、左右踝关节功能大部分丧失、尿存留等；伤残等级为1个三级、2个九级；护理依赖度评定为B级，即大部分护理依赖。不久，张文以人身伤害为由，将学校告上法庭，索要人身损害赔偿约230万元。</a:t>
            </a:r>
            <a:br>
              <a:rPr sz="2800" b="1"/>
            </a:br>
            <a:br>
              <a:rPr sz="2800" b="1"/>
            </a:br>
            <a:endParaRPr sz="2800" b="1"/>
          </a:p>
        </p:txBody>
      </p:sp>
      <p:sp>
        <p:nvSpPr>
          <p:cNvPr id="116740" name="TextBox 11673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校园伤害的司法救济(1)共26页，您现在浏览的是第8页!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786" name=""/>
          <p:cNvSpPr/>
          <p:nvPr>
            <p:ph type="title"/>
          </p:nvPr>
        </p:nvSpPr>
        <p:spPr>
          <a:xfrm flipV="1">
            <a:off x="457200" y="457200"/>
            <a:ext cx="8229600" cy="762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118787" name=""/>
          <p:cNvSpPr/>
          <p:nvPr>
            <p:ph type="body" idx="4294967295"/>
          </p:nvPr>
        </p:nvSpPr>
        <p:spPr>
          <a:xfrm>
            <a:off x="457200" y="609600"/>
            <a:ext cx="8229600" cy="55213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b="1"/>
              <a:t>结合案情，综合分析双方的过错程度，法院认为，对事故的发生，原告具有主要过错，应负伤害事故的主要责任，法院酌定其自行承担所有损失的80%；被告具有次要过错，应负次要责任，法院酌定其对原告因此遭受的损失承担20%的民事赔偿责任。故判决被告应赔偿原告损失26万余元。</a:t>
            </a:r>
            <a:endParaRPr b="1"/>
          </a:p>
        </p:txBody>
      </p:sp>
      <p:sp>
        <p:nvSpPr>
          <p:cNvPr id="118788" name="TextBox 11878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校园伤害的司法救济(1)共26页，您现在浏览的是第9页!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810" name=""/>
          <p:cNvSpPr/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r>
              <a:t>归责原则</a:t>
            </a:r>
          </a:p>
        </p:txBody>
      </p:sp>
      <p:sp>
        <p:nvSpPr>
          <p:cNvPr id="119811" name=""/>
          <p:cNvSpPr/>
          <p:nvPr>
            <p:ph type="body" idx="4294967295"/>
          </p:nvPr>
        </p:nvSpPr>
        <p:spPr>
          <a:xfrm>
            <a:off x="457200" y="1828800"/>
            <a:ext cx="8229600" cy="43021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/>
              <a:t>吴婷、邢燕、陈强系某小学一年级学生(均为8岁)。下午上课时，任课老师安排学生活动后离开教室。此时，陈强与邢燕在座位上相互嬉耍。陈强用铅笔指着邢燕的脸说：“你脸上有颗痣”，邢燕随即反过来用铅笔指点陈强时，笔尖正好戳到从过道上走过的吴婷的左眼球，致其左眼穿通伤伴外伤性白内障。吴婷住院治疗44天，开支医疗费6750.95元。经鉴定吴婷左眼损伤为十级伤残。</a:t>
            </a:r>
            <a:endParaRPr sz="2800" b="1"/>
          </a:p>
        </p:txBody>
      </p:sp>
      <p:sp>
        <p:nvSpPr>
          <p:cNvPr id="119812" name="TextBox 11981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校园伤害的司法救济(1)共26页，您现在浏览的是第10页!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858" name=""/>
          <p:cNvSpPr/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/>
        </p:txBody>
      </p:sp>
      <p:sp>
        <p:nvSpPr>
          <p:cNvPr id="121859" name=""/>
          <p:cNvSpPr/>
          <p:nvPr>
            <p:ph type="body" idx="4294967295"/>
          </p:nvPr>
        </p:nvSpPr>
        <p:spPr>
          <a:xfrm>
            <a:off x="457200" y="762000"/>
            <a:ext cx="8229600" cy="53689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00" b="1"/>
              <a:t>该中学教学楼楼梯护栏高度为85厘米，低于国家标准5厘米。</a:t>
            </a:r>
            <a:endParaRPr sz="2800" b="1"/>
          </a:p>
          <a:p>
            <a:pPr lvl="0">
              <a:lnSpc>
                <a:spcPct val="90000"/>
              </a:lnSpc>
            </a:pPr>
            <a:r>
              <a:rPr sz="2800" b="1"/>
              <a:t>法院认为，原告王某作为初中一年级的学生，受伤时已满13周岁，虽系未成年人，但对诸如楼梯存在危险之类的事物具有认知、判断能力，应当预知其在楼梯护栏处活动，可能发生的危险。其不遵守学校规定到楼梯护栏上做动作，导致其从四楼楼梯平台掉到三楼楼梯平台，其行为有过错。被告教学楼楼梯护栏低于国家标准，存在潜在的危险因素，原告王某坠楼与楼梯护栏不符合国家标准有关，某中学亦有过错。综上原告王某与被告某中学应承担相等的民事责任，即分别承担原告合理经济损失的50%。 </a:t>
            </a:r>
            <a:endParaRPr sz="2800" b="1"/>
          </a:p>
        </p:txBody>
      </p:sp>
      <p:sp>
        <p:nvSpPr>
          <p:cNvPr id="121860" name="TextBox 12185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校园伤害的司法救济(1)共26页，您现在浏览的是第11页!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906" name=""/>
          <p:cNvSpPr/>
          <p:nvPr>
            <p:ph type="title"/>
          </p:nvPr>
        </p:nvSpPr>
        <p:spPr>
          <a:xfrm flipV="1">
            <a:off x="457200" y="304800"/>
            <a:ext cx="8229600" cy="2286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>
            <a:pPr lvl="0"/>
            <a:endParaRPr sz="4000"/>
          </a:p>
        </p:txBody>
      </p:sp>
      <p:sp>
        <p:nvSpPr>
          <p:cNvPr id="123907" name=""/>
          <p:cNvSpPr/>
          <p:nvPr>
            <p:ph type="body" idx="4294967295"/>
          </p:nvPr>
        </p:nvSpPr>
        <p:spPr>
          <a:xfrm>
            <a:off x="457200" y="685800"/>
            <a:ext cx="8229600" cy="54451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sz="2800" b="1"/>
              <a:t>2002年6月3日下午，被告人张某某在宜都市聂家河镇初级中学三（六）班讲解化学试卷时，发现附带民事诉讼原告人乐绪龙没有听讲和拿出试卷，并与同桌的同学讲话。张看了乐几眼，以示警示，但乐仍我行我素，被告人张某某便走到乐绪龙的课桌旁，用脚踢向乐绪龙的左腰部，又打了乐的左脸部一巴掌。被告人继续讲了一会儿课，发现乐绪龙伏在课桌上呈痛苦状，便让同学吴爽扶乐回寝室休息。被告人张某某不放心。接着赶去寝室观察，发现乐情况不对，急忙派学生请来医生为其诊治。经查，乐伤势等级为九级，伤残程度为重伤。</a:t>
            </a:r>
            <a:endParaRPr sz="2800" b="1"/>
          </a:p>
        </p:txBody>
      </p:sp>
      <p:sp>
        <p:nvSpPr>
          <p:cNvPr id="123908" name="TextBox 12390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校园伤害的司法救济(1)共26页，您现在浏览的是第12页!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954" name=""/>
          <p:cNvSpPr/>
          <p:nvPr>
            <p:ph type="title"/>
          </p:nvPr>
        </p:nvSpPr>
        <p:spPr>
          <a:xfrm>
            <a:off x="457200" y="53340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imes New Roman" pitchFamily="18" charset="0"/>
                <a:ea typeface="宋体" pitchFamily="2" charset="-122"/>
              </a:defRPr>
            </a:lvl1pPr>
          </a:lstStyle>
          <a:p/>
        </p:txBody>
      </p:sp>
      <p:sp>
        <p:nvSpPr>
          <p:cNvPr id="125955" name=""/>
          <p:cNvSpPr/>
          <p:nvPr>
            <p:ph type="body" idx="4294967295"/>
          </p:nvPr>
        </p:nvSpPr>
        <p:spPr>
          <a:xfrm>
            <a:off x="457200" y="457200"/>
            <a:ext cx="8229600" cy="6400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469900" indent="-469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itchFamily="2" charset="2"/>
              <a:buChar char="o"/>
              <a:defRPr kumimoji="0" lang="zh-CN" altLang="en-US" sz="3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908050" indent="-43656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377950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o"/>
              <a:defRPr kumimoji="0"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827212" indent="-4381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297112" indent="-468312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o"/>
              <a:defRPr kumimoji="0" lang="zh-CN" altLang="en-US" sz="20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b="1"/>
              <a:t>法院经过调查认定，方勇飞虽在学校受伤，但他因双休日无须到校，桃林镇学区联校对其在校外的行为不具有监护义务。但是，学校作为教育管理义务机关，明知氢气球易燃易爆，在众多学生围观、争抢氢气球的情况下，不予及时制止，对须到校的李龙应承担次要责任，依照《民法通则》第126条规定适用过错推定责任，判决其承担1394.12元。家润多超市无法证明自己没有过错，其疏于广告管理监督，应承担主要民事责任。两原告为初一学生，系限制民事行为能力人，对损害后果的发生应当承担一定的民事责任。金叶广告公司没有责任。 </a:t>
            </a:r>
            <a:endParaRPr b="1"/>
          </a:p>
        </p:txBody>
      </p:sp>
      <p:sp>
        <p:nvSpPr>
          <p:cNvPr id="125956" name="TextBox 1259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>
                <a:latin typeface="Times New Roman" pitchFamily="18" charset="0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校园伤害的司法救济(1)共26页，您现在浏览的是第13页!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600">
        <p:blinds dir="vert"/>
      </p:transition>
    </mc:Choice>
    <mc:Fallback>
      <p:transition>
        <p:blinds dir="vert"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https://d.book118.com/798041137116006030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Quadrant">
  <a:themeElements>
    <a:clrScheme name="">
      <a:dk1>
        <a:srgbClr val="FFFFFF"/>
      </a:dk1>
      <a:lt1>
        <a:srgbClr val="000000"/>
      </a:lt1>
      <a:dk2>
        <a:srgbClr val="660000"/>
      </a:dk2>
      <a:lt2>
        <a:srgbClr val="420000"/>
      </a:lt2>
      <a:accent1>
        <a:srgbClr val="CCCC00"/>
      </a:accent1>
      <a:accent2>
        <a:srgbClr val="999966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96633"/>
      </a:hlink>
      <a:folHlink>
        <a:srgbClr val="9933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85986A"/>
        </a:dk1>
        <a:lt1>
          <a:srgbClr val="FFFFFF"/>
        </a:lt1>
        <a:dk2>
          <a:srgbClr val="5C5674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FFCC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660000"/>
        </a:dk2>
        <a:lt2>
          <a:srgbClr val="420000"/>
        </a:lt2>
        <a:accent1>
          <a:srgbClr val="CCCC00"/>
        </a:accent1>
        <a:accent2>
          <a:srgbClr val="99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6633"/>
        </a:hlink>
        <a:folHlink>
          <a:srgbClr val="993300"/>
        </a:folHlink>
      </a:clrScheme>
    </a:extraClrScheme>
    <a:extraClrScheme>
      <a:clrScheme name="">
        <a:dk1>
          <a:srgbClr val="162E36"/>
        </a:dk1>
        <a:lt1>
          <a:srgbClr val="FFFFE3"/>
        </a:lt1>
        <a:dk2>
          <a:srgbClr val="618052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FFCC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C0000"/>
        </a:dk2>
        <a:lt2>
          <a:srgbClr val="000000"/>
        </a:lt2>
        <a:accent1>
          <a:srgbClr val="FFCC00"/>
        </a:accent1>
        <a:accent2>
          <a:srgbClr val="33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99"/>
        </a:hlink>
        <a:folHlink>
          <a:srgbClr val="C0C0C0"/>
        </a:folHlink>
      </a:clrScheme>
    </a:extraClrScheme>
    <a:extraClrScheme>
      <a:clrScheme name="">
        <a:dk1>
          <a:srgbClr val="000033"/>
        </a:dk1>
        <a:lt1>
          <a:srgbClr val="FFFFFF"/>
        </a:lt1>
        <a:dk2>
          <a:srgbClr val="666699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CC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669966"/>
        </a:dk2>
        <a:lt2>
          <a:srgbClr val="000000"/>
        </a:lt2>
        <a:accent1>
          <a:srgbClr val="CCCCFF"/>
        </a:accent1>
        <a:accent2>
          <a:srgbClr val="9999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0066"/>
        </a:hlink>
        <a:folHlink>
          <a:srgbClr val="33339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99CC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00CCFF"/>
        </a:folHlink>
      </a:clrScheme>
    </a:extraClrScheme>
    <a:extraClrScheme>
      <a:clrScheme name="">
        <a:dk1>
          <a:srgbClr val="FFFFFF"/>
        </a:dk1>
        <a:lt1>
          <a:srgbClr val="000033"/>
        </a:lt1>
        <a:dk2>
          <a:srgbClr val="275C6D"/>
        </a:dk2>
        <a:lt2>
          <a:srgbClr val="003366"/>
        </a:lt2>
        <a:accent1>
          <a:srgbClr val="A7D2DF"/>
        </a:accent1>
        <a:accent2>
          <a:srgbClr val="108DA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99"/>
        </a:hlink>
        <a:folHlink>
          <a:srgbClr val="9999FF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CC33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EC5A2"/>
        </a:hlink>
        <a:folHlink>
          <a:srgbClr val="DDDDDD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Times New Roman</vt:lpstr>
      <vt:lpstr>宋体</vt:lpstr>
      <vt:lpstr>Wingdings</vt:lpstr>
      <vt:lpstr>Office Theme</vt:lpstr>
      <vt:lpstr>校园伤害的司法救济</vt:lpstr>
      <vt:lpstr>司法裁判的主要法律依据</vt:lpstr>
      <vt:lpstr>PowerPoint Presentation</vt:lpstr>
      <vt:lpstr>《侵权责任法》中涉及校园伤害侵权责任的条款</vt:lpstr>
      <vt:lpstr>法律关系的确定</vt:lpstr>
      <vt:lpstr>PowerPoint Presentation</vt:lpstr>
      <vt:lpstr>PowerPoint Presentation</vt:lpstr>
      <vt:lpstr>PowerPoint Presentation</vt:lpstr>
      <vt:lpstr>PowerPoint Presentation</vt:lpstr>
      <vt:lpstr>归责原则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2024-09-07T08:12:29.349</cp:lastPrinted>
  <dcterms:created xsi:type="dcterms:W3CDTF">2024-09-07T00:12:29Z</dcterms:created>
  <dcterms:modified xsi:type="dcterms:W3CDTF">2024-09-07T00:12:30Z</dcterms:modified>
</cp:coreProperties>
</file>