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09"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9DAE7597-2C2B-4ED7-BB63-233A23DF1B89}"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2" name="PlaceHolder 1"/>
          <p:cNvSpPr>
            <a:spLocks noGrp="1"/>
          </p:cNvSpPr>
          <p:nvPr>
            <p:ph type="sldImg"/>
          </p:nvPr>
        </p:nvSpPr>
        <p:spPr>
          <a:xfrm>
            <a:off x="685800" y="1143000"/>
            <a:ext cx="5486040" cy="3085920"/>
          </a:xfrm>
          <a:prstGeom prst="rect">
            <a:avLst/>
          </a:prstGeom>
          <a:ln w="0">
            <a:noFill/>
          </a:ln>
        </p:spPr>
      </p:sp>
      <p:sp>
        <p:nvSpPr>
          <p:cNvPr id="29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9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5" name="PlaceHolder 1"/>
          <p:cNvSpPr>
            <a:spLocks noGrp="1"/>
          </p:cNvSpPr>
          <p:nvPr>
            <p:ph type="sldImg"/>
          </p:nvPr>
        </p:nvSpPr>
        <p:spPr>
          <a:xfrm>
            <a:off x="685800" y="1143000"/>
            <a:ext cx="5486040" cy="3085920"/>
          </a:xfrm>
          <a:prstGeom prst="rect">
            <a:avLst/>
          </a:prstGeom>
          <a:ln w="0">
            <a:noFill/>
          </a:ln>
        </p:spPr>
      </p:sp>
      <p:sp>
        <p:nvSpPr>
          <p:cNvPr id="29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9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8" name="PlaceHolder 1"/>
          <p:cNvSpPr>
            <a:spLocks noGrp="1"/>
          </p:cNvSpPr>
          <p:nvPr>
            <p:ph type="sldImg"/>
          </p:nvPr>
        </p:nvSpPr>
        <p:spPr>
          <a:xfrm>
            <a:off x="685800" y="1143000"/>
            <a:ext cx="5486040" cy="3085920"/>
          </a:xfrm>
          <a:prstGeom prst="rect">
            <a:avLst/>
          </a:prstGeom>
          <a:ln w="0">
            <a:noFill/>
          </a:ln>
        </p:spPr>
      </p:sp>
      <p:sp>
        <p:nvSpPr>
          <p:cNvPr id="29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1" name="PlaceHolder 1"/>
          <p:cNvSpPr>
            <a:spLocks noGrp="1"/>
          </p:cNvSpPr>
          <p:nvPr>
            <p:ph type="sldImg"/>
          </p:nvPr>
        </p:nvSpPr>
        <p:spPr>
          <a:xfrm>
            <a:off x="685800" y="1143000"/>
            <a:ext cx="5486040" cy="3085920"/>
          </a:xfrm>
          <a:prstGeom prst="rect">
            <a:avLst/>
          </a:prstGeom>
          <a:ln w="0">
            <a:noFill/>
          </a:ln>
        </p:spPr>
      </p:sp>
      <p:sp>
        <p:nvSpPr>
          <p:cNvPr id="30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4" name="PlaceHolder 1"/>
          <p:cNvSpPr>
            <a:spLocks noGrp="1"/>
          </p:cNvSpPr>
          <p:nvPr>
            <p:ph type="sldImg"/>
          </p:nvPr>
        </p:nvSpPr>
        <p:spPr>
          <a:xfrm>
            <a:off x="685800" y="1143000"/>
            <a:ext cx="5486040" cy="3085920"/>
          </a:xfrm>
          <a:prstGeom prst="rect">
            <a:avLst/>
          </a:prstGeom>
          <a:ln w="0">
            <a:noFill/>
          </a:ln>
        </p:spPr>
      </p:sp>
      <p:sp>
        <p:nvSpPr>
          <p:cNvPr id="30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7" name="PlaceHolder 1"/>
          <p:cNvSpPr>
            <a:spLocks noGrp="1"/>
          </p:cNvSpPr>
          <p:nvPr>
            <p:ph type="sldImg"/>
          </p:nvPr>
        </p:nvSpPr>
        <p:spPr>
          <a:xfrm>
            <a:off x="685800" y="1143000"/>
            <a:ext cx="5486040" cy="3085920"/>
          </a:xfrm>
          <a:prstGeom prst="rect">
            <a:avLst/>
          </a:prstGeom>
          <a:ln w="0">
            <a:noFill/>
          </a:ln>
        </p:spPr>
      </p:sp>
      <p:sp>
        <p:nvSpPr>
          <p:cNvPr id="308"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9"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58BDAB3-0AD2-4152-8A8D-4446A532F1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8B4A11-4A05-47BD-8EC2-543E0EFE51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BCD7EA5-0E1E-411A-BF4E-6D3ADBA0CD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0F2A4C0-2645-4D1E-9152-ADADE88EE1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39F33B7-A687-41E7-B23A-1D018E960D0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5EAE08-7484-498D-8AE8-F169338DBD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63A3354-DD07-4289-9041-7490DEC1AFE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F5BE05-9903-45D5-9930-E2244F3A84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50695C-D38C-44E5-AED2-2DA2FBBF62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5E6AA4-14C9-4E4A-8C6A-DDD46C1BBC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896138-0131-459C-895B-59874DEDD7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030BFA6F-043B-49BA-B3F6-069C4E2C89D3}"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FFF36909-4EC8-413C-BB3E-7DFB65A6299B}"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png" /><Relationship Id="rId3" Type="http://schemas.openxmlformats.org/officeDocument/2006/relationships/image" Target="../media/image5.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 Id="rId3" Type="http://schemas.openxmlformats.org/officeDocument/2006/relationships/image" Target="../media/image5.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8050063065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158544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创造性设计与教学设计的关联</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0404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50000"/>
              </a:lnSpc>
            </a:pPr>
            <a:r>
              <a:rPr lang="zh-CN" sz="2000" b="1" strike="noStrike" spc="-1">
                <a:solidFill>
                  <a:schemeClr val="dk1"/>
                </a:solidFill>
                <a:latin typeface="微软雅黑"/>
                <a:ea typeface="微软雅黑"/>
              </a:rPr>
              <a:t>制作人：</a:t>
            </a:r>
            <a:r>
              <a:rPr lang="en-US" sz="2000" b="1" strike="noStrike" spc="-1">
                <a:solidFill>
                  <a:schemeClr val="dk1"/>
                </a:solidFill>
                <a:latin typeface="微软雅黑"/>
                <a:ea typeface="微软雅黑"/>
              </a:rPr>
              <a:t>XX </a:t>
            </a:r>
            <a:endParaRPr lang="en-US" sz="2000" b="0" strike="noStrike" spc="-1">
              <a:solidFill>
                <a:srgbClr val="000000"/>
              </a:solidFill>
              <a:latin typeface="Arial"/>
            </a:endParaRPr>
          </a:p>
          <a:p>
            <a:pPr defTabSz="914400">
              <a:lnSpc>
                <a:spcPct val="150000"/>
              </a:lnSpc>
            </a:pPr>
            <a:r>
              <a:rPr lang="zh-CN" sz="2000" b="1" strike="noStrike" spc="-1">
                <a:solidFill>
                  <a:schemeClr val="dk1"/>
                </a:solidFill>
                <a:latin typeface="微软雅黑"/>
                <a:ea typeface="微软雅黑"/>
              </a:rPr>
              <a:t>时间：</a:t>
            </a:r>
            <a:r>
              <a:rPr lang="en-US" sz="2000" b="1" strike="noStrike" spc="-1">
                <a:solidFill>
                  <a:schemeClr val="dk1"/>
                </a:solidFill>
                <a:latin typeface="微软雅黑"/>
                <a:ea typeface="微软雅黑"/>
              </a:rPr>
              <a:t>2024</a:t>
            </a:r>
            <a:r>
              <a:rPr lang="zh-CN" sz="2000" b="1" strike="noStrike" spc="-1">
                <a:solidFill>
                  <a:schemeClr val="dk1"/>
                </a:solidFill>
                <a:latin typeface="微软雅黑"/>
                <a:ea typeface="微软雅黑"/>
              </a:rPr>
              <a:t>年</a:t>
            </a:r>
            <a:r>
              <a:rPr lang="en-US" sz="2000" b="1" strike="noStrike" spc="-1">
                <a:solidFill>
                  <a:schemeClr val="dk1"/>
                </a:solidFill>
                <a:latin typeface="微软雅黑"/>
                <a:ea typeface="微软雅黑"/>
              </a:rPr>
              <a:t>X</a:t>
            </a:r>
            <a:r>
              <a:rPr lang="zh-CN" sz="2000" b="1" strike="noStrike" spc="-1">
                <a:solidFill>
                  <a:schemeClr val="dk1"/>
                </a:solidFill>
                <a:latin typeface="微软雅黑"/>
                <a:ea typeface="微软雅黑"/>
              </a:rPr>
              <a:t>月</a:t>
            </a:r>
            <a:endParaRPr lang="en-US" sz="20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6312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chemeClr val="lt2">
                    <a:lumMod val="25000"/>
                  </a:schemeClr>
                </a:solidFill>
                <a:latin typeface="微软雅黑"/>
                <a:ea typeface="微软雅黑"/>
              </a:rPr>
              <a:t>第</a:t>
            </a:r>
            <a:r>
              <a:rPr lang="en-US" sz="2400" b="1" strike="noStrike" spc="-1">
                <a:solidFill>
                  <a:schemeClr val="lt2">
                    <a:lumMod val="25000"/>
                  </a:schemeClr>
                </a:solidFill>
                <a:latin typeface="微软雅黑"/>
                <a:ea typeface="微软雅黑"/>
              </a:rPr>
              <a:t>1</a:t>
            </a:r>
            <a:r>
              <a:rPr lang="zh-CN" sz="2400" b="1" strike="noStrike" spc="-1">
                <a:solidFill>
                  <a:schemeClr val="lt2">
                    <a:lumMod val="25000"/>
                  </a:schemeClr>
                </a:solidFill>
                <a:latin typeface="微软雅黑"/>
                <a:ea typeface="微软雅黑"/>
              </a:rPr>
              <a:t>章  创造性设计与教学设计的关联</a:t>
            </a:r>
            <a:endParaRPr lang="en-US" sz="2400" b="0" strike="noStrike" spc="-1">
              <a:solidFill>
                <a:srgbClr val="000000"/>
              </a:solidFill>
              <a:latin typeface="Arial"/>
            </a:endParaRPr>
          </a:p>
          <a:p>
            <a:r>
              <a:rPr lang="zh-CN" sz="2400" b="1" strike="noStrike" spc="-1">
                <a:solidFill>
                  <a:schemeClr val="lt2">
                    <a:lumMod val="25000"/>
                  </a:schemeClr>
                </a:solidFill>
                <a:latin typeface="微软雅黑"/>
                <a:ea typeface="微软雅黑"/>
              </a:rPr>
              <a:t>第</a:t>
            </a:r>
            <a:r>
              <a:rPr lang="en-US" sz="2400" b="1" strike="noStrike" spc="-1">
                <a:solidFill>
                  <a:schemeClr val="lt2">
                    <a:lumMod val="25000"/>
                  </a:schemeClr>
                </a:solidFill>
                <a:latin typeface="微软雅黑"/>
                <a:ea typeface="微软雅黑"/>
              </a:rPr>
              <a:t>2</a:t>
            </a:r>
            <a:r>
              <a:rPr lang="zh-CN" sz="2400" b="1" strike="noStrike" spc="-1">
                <a:solidFill>
                  <a:schemeClr val="lt2">
                    <a:lumMod val="25000"/>
                  </a:schemeClr>
                </a:solidFill>
                <a:latin typeface="微软雅黑"/>
                <a:ea typeface="微软雅黑"/>
              </a:rPr>
              <a:t>章  创造性设计的理论基础</a:t>
            </a:r>
            <a:endParaRPr lang="en-US" sz="2400" b="0" strike="noStrike" spc="-1">
              <a:solidFill>
                <a:srgbClr val="000000"/>
              </a:solidFill>
              <a:latin typeface="Arial"/>
            </a:endParaRPr>
          </a:p>
          <a:p>
            <a:r>
              <a:rPr lang="zh-CN" sz="2400" b="1" strike="noStrike" spc="-1">
                <a:solidFill>
                  <a:schemeClr val="lt2">
                    <a:lumMod val="25000"/>
                  </a:schemeClr>
                </a:solidFill>
                <a:latin typeface="微软雅黑"/>
                <a:ea typeface="微软雅黑"/>
              </a:rPr>
              <a:t>第</a:t>
            </a:r>
            <a:r>
              <a:rPr lang="en-US" sz="2400" b="1" strike="noStrike" spc="-1">
                <a:solidFill>
                  <a:schemeClr val="lt2">
                    <a:lumMod val="25000"/>
                  </a:schemeClr>
                </a:solidFill>
                <a:latin typeface="微软雅黑"/>
                <a:ea typeface="微软雅黑"/>
              </a:rPr>
              <a:t>3</a:t>
            </a:r>
            <a:r>
              <a:rPr lang="zh-CN" sz="2400" b="1" strike="noStrike" spc="-1">
                <a:solidFill>
                  <a:schemeClr val="lt2">
                    <a:lumMod val="25000"/>
                  </a:schemeClr>
                </a:solidFill>
                <a:latin typeface="微软雅黑"/>
                <a:ea typeface="微软雅黑"/>
              </a:rPr>
              <a:t>章  创造性设计在不同学科中的应用</a:t>
            </a:r>
            <a:endParaRPr lang="en-US" sz="2400" b="0" strike="noStrike" spc="-1">
              <a:solidFill>
                <a:srgbClr val="000000"/>
              </a:solidFill>
              <a:latin typeface="Arial"/>
            </a:endParaRPr>
          </a:p>
          <a:p>
            <a:r>
              <a:rPr lang="zh-CN" sz="2400" b="1" strike="noStrike" spc="-1">
                <a:solidFill>
                  <a:schemeClr val="lt2">
                    <a:lumMod val="25000"/>
                  </a:schemeClr>
                </a:solidFill>
                <a:latin typeface="微软雅黑"/>
                <a:ea typeface="微软雅黑"/>
              </a:rPr>
              <a:t>第</a:t>
            </a:r>
            <a:r>
              <a:rPr lang="en-US" sz="2400" b="1" strike="noStrike" spc="-1">
                <a:solidFill>
                  <a:schemeClr val="lt2">
                    <a:lumMod val="25000"/>
                  </a:schemeClr>
                </a:solidFill>
                <a:latin typeface="微软雅黑"/>
                <a:ea typeface="微软雅黑"/>
              </a:rPr>
              <a:t>4</a:t>
            </a:r>
            <a:r>
              <a:rPr lang="zh-CN" sz="2400" b="1" strike="noStrike" spc="-1">
                <a:solidFill>
                  <a:schemeClr val="lt2">
                    <a:lumMod val="25000"/>
                  </a:schemeClr>
                </a:solidFill>
                <a:latin typeface="微软雅黑"/>
                <a:ea typeface="微软雅黑"/>
              </a:rPr>
              <a:t>章  创造性设计在教育教学中的实践</a:t>
            </a:r>
            <a:endParaRPr lang="en-US" sz="2400" b="0" strike="noStrike" spc="-1">
              <a:solidFill>
                <a:srgbClr val="000000"/>
              </a:solidFill>
              <a:latin typeface="Arial"/>
            </a:endParaRPr>
          </a:p>
          <a:p>
            <a:pPr defTabSz="914400">
              <a:lnSpc>
                <a:spcPct val="150000"/>
              </a:lnSpc>
            </a:pPr>
            <a:r>
              <a:rPr lang="zh-CN" sz="2400" b="1" strike="noStrike" spc="-1">
                <a:solidFill>
                  <a:schemeClr val="lt2">
                    <a:lumMod val="25000"/>
                  </a:schemeClr>
                </a:solidFill>
                <a:latin typeface="微软雅黑"/>
                <a:ea typeface="微软雅黑"/>
              </a:rPr>
              <a:t>第</a:t>
            </a:r>
            <a:r>
              <a:rPr lang="en-US" sz="2400" b="1" strike="noStrike" spc="-1">
                <a:solidFill>
                  <a:schemeClr val="lt2">
                    <a:lumMod val="25000"/>
                  </a:schemeClr>
                </a:solidFill>
                <a:latin typeface="微软雅黑"/>
                <a:ea typeface="微软雅黑"/>
              </a:rPr>
              <a:t>5</a:t>
            </a:r>
            <a:r>
              <a:rPr lang="zh-CN" sz="2400" b="1" strike="noStrike" spc="-1">
                <a:solidFill>
                  <a:schemeClr val="lt2">
                    <a:lumMod val="25000"/>
                  </a:schemeClr>
                </a:solidFill>
                <a:latin typeface="微软雅黑"/>
                <a:ea typeface="微软雅黑"/>
              </a:rPr>
              <a:t>章  创造性设计的评价与反思</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1194480" y="2412360"/>
            <a:ext cx="6318360" cy="521640"/>
          </a:xfrm>
          <a:prstGeom prst="rect">
            <a:avLst/>
          </a:prstGeom>
          <a:noFill/>
          <a:ln w="0">
            <a:noFill/>
          </a:ln>
        </p:spPr>
        <p:txBody>
          <a:bodyPr lIns="90000" tIns="46800" rIns="90000" bIns="46800" anchor="t">
            <a:noAutofit/>
          </a:bodyPr>
          <a:lstStyle/>
          <a:p>
            <a:pPr marL="228600" indent="-228600" defTabSz="914400">
              <a:lnSpc>
                <a:spcPct val="150000"/>
              </a:lnSpc>
              <a:spcAft>
                <a:spcPts val="1001"/>
              </a:spcAft>
              <a:buClr>
                <a:srgbClr val="595959"/>
              </a:buClr>
              <a:buFont typeface="Arial"/>
              <a:buChar char="●"/>
              <a:tabLst>
                <a:tab pos="1609560"/>
              </a:tabLst>
            </a:pPr>
            <a:r>
              <a:rPr lang="en-US" sz="2400" b="0" strike="noStrike" spc="148">
                <a:solidFill>
                  <a:schemeClr val="dk1">
                    <a:lumMod val="65000"/>
                    <a:lumOff val="35000"/>
                  </a:schemeClr>
                </a:solidFill>
                <a:latin typeface="Arial"/>
                <a:ea typeface="微软雅黑"/>
              </a:rPr>
              <a:t>01</a:t>
            </a:r>
            <a:endParaRPr lang="en-US" sz="24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96408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创造性设计与教学设计的关联</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介绍</a:t>
            </a:r>
            <a:endParaRPr lang="en-US" sz="2200" b="0" strike="noStrike" spc="-1">
              <a:solidFill>
                <a:srgbClr val="000000"/>
              </a:solidFill>
              <a:latin typeface="Arial"/>
            </a:endParaRPr>
          </a:p>
        </p:txBody>
      </p:sp>
      <p:sp>
        <p:nvSpPr>
          <p:cNvPr id="8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针对现代教育需求的变化，教学设计需要更加注重创造性。创造性设计是指引学生创新思维和解决问题能力的设计过程。本章将探讨创造性设计与教学设计的紧密关联。</a:t>
            </a:r>
            <a:endParaRPr lang="en-US" sz="14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84"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5" name="title"/>
          <p:cNvSpPr/>
          <p:nvPr/>
        </p:nvSpPr>
        <p:spPr>
          <a:xfrm>
            <a:off x="666000" y="709200"/>
            <a:ext cx="10968480" cy="7052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accent1"/>
                </a:solidFill>
                <a:latin typeface="微软雅黑"/>
                <a:ea typeface="微软雅黑"/>
              </a:rPr>
              <a:t>教学设计的基本原则</a:t>
            </a:r>
            <a:endParaRPr lang="en-US" sz="3600" b="0" strike="noStrike" spc="-1">
              <a:solidFill>
                <a:srgbClr val="000000"/>
              </a:solidFill>
              <a:latin typeface="Arial"/>
            </a:endParaRPr>
          </a:p>
        </p:txBody>
      </p:sp>
      <p:sp>
        <p:nvSpPr>
          <p:cNvPr id="86" name="content.1.subtitle"/>
          <p:cNvSpPr/>
          <p:nvPr/>
        </p:nvSpPr>
        <p:spPr>
          <a:xfrm>
            <a:off x="12776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明确教育目的，引导学生学习方向</a:t>
            </a:r>
            <a:endParaRPr lang="en-US" sz="1600" b="0" strike="noStrike" spc="-1">
              <a:solidFill>
                <a:srgbClr val="000000"/>
              </a:solidFill>
              <a:latin typeface="Arial"/>
            </a:endParaRPr>
          </a:p>
        </p:txBody>
      </p:sp>
      <p:sp>
        <p:nvSpPr>
          <p:cNvPr id="87" name="content.1.title"/>
          <p:cNvSpPr/>
          <p:nvPr/>
        </p:nvSpPr>
        <p:spPr>
          <a:xfrm>
            <a:off x="1278360" y="24922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确定学习目标和教学目标</a:t>
            </a:r>
            <a:endParaRPr lang="en-US" sz="2000" b="0" strike="noStrike" spc="-1">
              <a:solidFill>
                <a:srgbClr val="000000"/>
              </a:solidFill>
              <a:latin typeface="Arial"/>
            </a:endParaRPr>
          </a:p>
        </p:txBody>
      </p:sp>
      <p:sp>
        <p:nvSpPr>
          <p:cNvPr id="88"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多元化教学方式，丰富学习体验</a:t>
            </a:r>
            <a:endParaRPr lang="en-US" sz="1600" b="0" strike="noStrike" spc="-1">
              <a:solidFill>
                <a:srgbClr val="000000"/>
              </a:solidFill>
              <a:latin typeface="Arial"/>
            </a:endParaRPr>
          </a:p>
        </p:txBody>
      </p:sp>
      <p:sp>
        <p:nvSpPr>
          <p:cNvPr id="89" name="content.2.title"/>
          <p:cNvSpPr/>
          <p:nvPr/>
        </p:nvSpPr>
        <p:spPr>
          <a:xfrm>
            <a:off x="9072360" y="24922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综合利用各种教学资源和手段</a:t>
            </a:r>
            <a:endParaRPr lang="en-US" sz="2000" b="0" strike="noStrike" spc="-1">
              <a:solidFill>
                <a:srgbClr val="000000"/>
              </a:solidFill>
              <a:latin typeface="Arial"/>
            </a:endParaRPr>
          </a:p>
        </p:txBody>
      </p:sp>
      <p:sp>
        <p:nvSpPr>
          <p:cNvPr id="90" name="content.3.subtitle"/>
          <p:cNvSpPr/>
          <p:nvPr/>
        </p:nvSpPr>
        <p:spPr>
          <a:xfrm>
            <a:off x="387612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尊重学生个体差异，促进全面发展</a:t>
            </a:r>
            <a:endParaRPr lang="en-US" sz="1600" b="0" strike="noStrike" spc="-1">
              <a:solidFill>
                <a:srgbClr val="000000"/>
              </a:solidFill>
              <a:latin typeface="Arial"/>
            </a:endParaRPr>
          </a:p>
        </p:txBody>
      </p:sp>
      <p:sp>
        <p:nvSpPr>
          <p:cNvPr id="91" name="content.3.title"/>
          <p:cNvSpPr/>
          <p:nvPr/>
        </p:nvSpPr>
        <p:spPr>
          <a:xfrm>
            <a:off x="3876840" y="2494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体现个性化和差异化教育</a:t>
            </a:r>
            <a:endParaRPr lang="en-US" sz="2000" b="0" strike="noStrike" spc="-1">
              <a:solidFill>
                <a:srgbClr val="000000"/>
              </a:solidFill>
              <a:latin typeface="Arial"/>
            </a:endParaRPr>
          </a:p>
        </p:txBody>
      </p:sp>
      <p:sp>
        <p:nvSpPr>
          <p:cNvPr id="92"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激发学生学习热情，增强学习效果</a:t>
            </a:r>
            <a:endParaRPr lang="en-US" sz="1600" b="0" strike="noStrike" spc="-1">
              <a:solidFill>
                <a:srgbClr val="000000"/>
              </a:solidFill>
              <a:latin typeface="Arial"/>
            </a:endParaRPr>
          </a:p>
        </p:txBody>
      </p:sp>
      <p:sp>
        <p:nvSpPr>
          <p:cNvPr id="93" name="content.4.title"/>
          <p:cNvSpPr/>
          <p:nvPr/>
        </p:nvSpPr>
        <p:spPr>
          <a:xfrm>
            <a:off x="6474960" y="2494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注重学生的参与和反馈</a:t>
            </a:r>
            <a:endParaRPr lang="en-US" sz="20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4" name="矩形 4"/>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5" name="content.2.title"/>
          <p:cNvSpPr/>
          <p:nvPr/>
        </p:nvSpPr>
        <p:spPr>
          <a:xfrm>
            <a:off x="3689640" y="1821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激发学生的学习兴趣和动力</a:t>
            </a:r>
            <a:endParaRPr lang="en-US" sz="2000" b="0" strike="noStrike" spc="-1">
              <a:solidFill>
                <a:srgbClr val="000000"/>
              </a:solidFill>
              <a:latin typeface="Arial"/>
            </a:endParaRPr>
          </a:p>
        </p:txBody>
      </p:sp>
      <p:sp>
        <p:nvSpPr>
          <p:cNvPr id="96" name="content.2.content"/>
          <p:cNvSpPr/>
          <p:nvPr/>
        </p:nvSpPr>
        <p:spPr>
          <a:xfrm>
            <a:off x="3676680" y="2805480"/>
            <a:ext cx="2067120" cy="2919240"/>
          </a:xfrm>
          <a:prstGeom prst="rect">
            <a:avLst/>
          </a:prstGeom>
          <a:noFill/>
          <a:ln w="0">
            <a:noFill/>
          </a:ln>
        </p:spPr>
        <p:style>
          <a:lnRef idx="0"/>
          <a:fillRef idx="0"/>
          <a:effectRef idx="0"/>
          <a:fontRef idx="minor"/>
        </p:style>
        <p:txBody>
          <a:bodyPr lIns="0" tIns="0" rIns="0" bIns="0" anchor="t">
            <a:noAutofit/>
          </a:bodyPr>
          <a:lstStyle/>
          <a:p>
            <a:r>
              <a:rPr lang="zh-CN" sz="1800" b="0" strike="noStrike" spc="-1">
                <a:solidFill>
                  <a:schemeClr val="dk1">
                    <a:lumMod val="85000"/>
                    <a:lumOff val="15000"/>
                  </a:schemeClr>
                </a:solidFill>
                <a:latin typeface="微软雅黑"/>
                <a:ea typeface="微软雅黑"/>
              </a:rPr>
              <a:t>提高学生学习主动性</a:t>
            </a:r>
            <a:endParaRPr lang="en-US" sz="1800" b="0" strike="noStrike" spc="-1">
              <a:solidFill>
                <a:srgbClr val="000000"/>
              </a:solidFill>
              <a:latin typeface="Arial"/>
            </a:endParaRPr>
          </a:p>
          <a:p>
            <a:pPr defTabSz="914400">
              <a:lnSpc>
                <a:spcPct val="150000"/>
              </a:lnSpc>
              <a:tabLst>
                <a:tab pos="0"/>
              </a:tabLst>
            </a:pPr>
            <a:r>
              <a:rPr lang="zh-CN" sz="1800" b="0" strike="noStrike" spc="-1">
                <a:solidFill>
                  <a:schemeClr val="dk1">
                    <a:lumMod val="85000"/>
                    <a:lumOff val="15000"/>
                  </a:schemeClr>
                </a:solidFill>
                <a:latin typeface="微软雅黑"/>
                <a:ea typeface="微软雅黑"/>
              </a:rPr>
              <a:t>增强学生学习的乐趣</a:t>
            </a:r>
            <a:endParaRPr lang="en-US" sz="1800" b="0" strike="noStrike" spc="-1">
              <a:solidFill>
                <a:srgbClr val="000000"/>
              </a:solidFill>
              <a:latin typeface="Arial"/>
            </a:endParaRPr>
          </a:p>
        </p:txBody>
      </p:sp>
      <p:sp>
        <p:nvSpPr>
          <p:cNvPr id="97" name="矩形 7"/>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8" name="content.3.title"/>
          <p:cNvSpPr/>
          <p:nvPr/>
        </p:nvSpPr>
        <p:spPr>
          <a:xfrm>
            <a:off x="6460560" y="18835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提高学生的问题解决能力和创新能力</a:t>
            </a:r>
            <a:endParaRPr lang="en-US" sz="2000" b="0" strike="noStrike" spc="-1">
              <a:solidFill>
                <a:srgbClr val="000000"/>
              </a:solidFill>
              <a:latin typeface="Arial"/>
            </a:endParaRPr>
          </a:p>
        </p:txBody>
      </p:sp>
      <p:sp>
        <p:nvSpPr>
          <p:cNvPr id="99" name="content.3.content"/>
          <p:cNvSpPr/>
          <p:nvPr/>
        </p:nvSpPr>
        <p:spPr>
          <a:xfrm>
            <a:off x="6424200" y="2805480"/>
            <a:ext cx="2095920" cy="865800"/>
          </a:xfrm>
          <a:prstGeom prst="rect">
            <a:avLst/>
          </a:prstGeom>
          <a:noFill/>
          <a:ln w="0">
            <a:noFill/>
          </a:ln>
        </p:spPr>
        <p:style>
          <a:lnRef idx="0"/>
          <a:fillRef idx="0"/>
          <a:effectRef idx="0"/>
          <a:fontRef idx="minor"/>
        </p:style>
        <p:txBody>
          <a:bodyPr lIns="0" tIns="0" rIns="0" bIns="0" anchor="t">
            <a:noAutofit/>
          </a:bodyPr>
          <a:lstStyle/>
          <a:p>
            <a:r>
              <a:rPr lang="zh-CN" sz="1800" b="0" strike="noStrike" spc="-1">
                <a:solidFill>
                  <a:schemeClr val="dk1">
                    <a:lumMod val="85000"/>
                    <a:lumOff val="15000"/>
                  </a:schemeClr>
                </a:solidFill>
                <a:latin typeface="微软雅黑"/>
                <a:ea typeface="微软雅黑"/>
              </a:rPr>
              <a:t>锻炼学生解决复杂问题的能力</a:t>
            </a:r>
            <a:endParaRPr lang="en-US" sz="1800" b="0" strike="noStrike" spc="-1">
              <a:solidFill>
                <a:srgbClr val="000000"/>
              </a:solidFill>
              <a:latin typeface="Arial"/>
            </a:endParaRPr>
          </a:p>
          <a:p>
            <a:pPr defTabSz="914400">
              <a:lnSpc>
                <a:spcPct val="150000"/>
              </a:lnSpc>
              <a:tabLst>
                <a:tab pos="0"/>
              </a:tabLst>
            </a:pPr>
            <a:r>
              <a:rPr lang="zh-CN" sz="1800" b="0" strike="noStrike" spc="-1">
                <a:solidFill>
                  <a:schemeClr val="dk1">
                    <a:lumMod val="85000"/>
                    <a:lumOff val="15000"/>
                  </a:schemeClr>
                </a:solidFill>
                <a:latin typeface="微软雅黑"/>
                <a:ea typeface="微软雅黑"/>
              </a:rPr>
              <a:t>培养学生创新意识</a:t>
            </a:r>
            <a:endParaRPr lang="en-US" sz="1800" b="0" strike="noStrike" spc="-1">
              <a:solidFill>
                <a:srgbClr val="000000"/>
              </a:solidFill>
              <a:latin typeface="Arial"/>
            </a:endParaRPr>
          </a:p>
        </p:txBody>
      </p:sp>
      <p:sp>
        <p:nvSpPr>
          <p:cNvPr id="100" name="矩形 10"/>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content.4.title"/>
          <p:cNvSpPr/>
          <p:nvPr/>
        </p:nvSpPr>
        <p:spPr>
          <a:xfrm>
            <a:off x="9177480" y="18219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02" name="content.4.content"/>
          <p:cNvSpPr/>
          <p:nvPr/>
        </p:nvSpPr>
        <p:spPr>
          <a:xfrm>
            <a:off x="9177480" y="280548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800" b="0" strike="noStrike" spc="-1">
                <a:solidFill>
                  <a:schemeClr val="dk1">
                    <a:lumMod val="85000"/>
                    <a:lumOff val="15000"/>
                  </a:schemeClr>
                </a:solidFill>
                <a:latin typeface="微软雅黑"/>
                <a:ea typeface="微软雅黑"/>
              </a:rPr>
              <a:t> </a:t>
            </a:r>
            <a:endParaRPr lang="en-US" sz="1800" b="0" strike="noStrike" spc="-1">
              <a:solidFill>
                <a:srgbClr val="000000"/>
              </a:solidFill>
              <a:latin typeface="Arial"/>
            </a:endParaRPr>
          </a:p>
        </p:txBody>
      </p:sp>
      <p:sp>
        <p:nvSpPr>
          <p:cNvPr id="103" name="title"/>
          <p:cNvSpPr/>
          <p:nvPr/>
        </p:nvSpPr>
        <p:spPr>
          <a:xfrm>
            <a:off x="454680" y="533520"/>
            <a:ext cx="10799640" cy="7196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dk1">
                    <a:lumMod val="85000"/>
                    <a:lumOff val="15000"/>
                  </a:schemeClr>
                </a:solidFill>
                <a:latin typeface="Arial"/>
                <a:ea typeface="微软雅黑"/>
              </a:rPr>
              <a:t>创造性设计的重要性</a:t>
            </a:r>
            <a:endParaRPr lang="en-US" sz="3600" b="0" strike="noStrike" spc="-1">
              <a:solidFill>
                <a:srgbClr val="000000"/>
              </a:solidFill>
              <a:latin typeface="Arial"/>
            </a:endParaRPr>
          </a:p>
        </p:txBody>
      </p:sp>
      <p:sp>
        <p:nvSpPr>
          <p:cNvPr id="104" name="矩形 14"/>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5" name="content.1.title"/>
          <p:cNvSpPr/>
          <p:nvPr/>
        </p:nvSpPr>
        <p:spPr>
          <a:xfrm>
            <a:off x="882360" y="1821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培养学生的创新思维和创造力</a:t>
            </a:r>
            <a:endParaRPr lang="en-US" sz="2000" b="0" strike="noStrike" spc="-1">
              <a:solidFill>
                <a:srgbClr val="000000"/>
              </a:solidFill>
              <a:latin typeface="Arial"/>
            </a:endParaRPr>
          </a:p>
        </p:txBody>
      </p:sp>
      <p:sp>
        <p:nvSpPr>
          <p:cNvPr id="106" name="content.1.content"/>
          <p:cNvSpPr/>
          <p:nvPr/>
        </p:nvSpPr>
        <p:spPr>
          <a:xfrm>
            <a:off x="882000" y="2805480"/>
            <a:ext cx="2082960" cy="2987280"/>
          </a:xfrm>
          <a:prstGeom prst="rect">
            <a:avLst/>
          </a:prstGeom>
          <a:noFill/>
          <a:ln w="0">
            <a:noFill/>
          </a:ln>
        </p:spPr>
        <p:style>
          <a:lnRef idx="0"/>
          <a:fillRef idx="0"/>
          <a:effectRef idx="0"/>
          <a:fontRef idx="minor"/>
        </p:style>
        <p:txBody>
          <a:bodyPr lIns="0" tIns="0" rIns="0" bIns="0" anchor="t">
            <a:noAutofit/>
          </a:bodyPr>
          <a:lstStyle/>
          <a:p>
            <a:r>
              <a:rPr lang="zh-CN" sz="1800" b="0" strike="noStrike" spc="-1">
                <a:solidFill>
                  <a:schemeClr val="dk1">
                    <a:lumMod val="85000"/>
                    <a:lumOff val="15000"/>
                  </a:schemeClr>
                </a:solidFill>
                <a:latin typeface="微软雅黑"/>
                <a:ea typeface="微软雅黑"/>
              </a:rPr>
              <a:t>激发学生的独立思考能力</a:t>
            </a:r>
            <a:endParaRPr lang="en-US" sz="1800" b="0" strike="noStrike" spc="-1">
              <a:solidFill>
                <a:srgbClr val="000000"/>
              </a:solidFill>
              <a:latin typeface="Arial"/>
            </a:endParaRPr>
          </a:p>
          <a:p>
            <a:pPr defTabSz="914400">
              <a:lnSpc>
                <a:spcPct val="150000"/>
              </a:lnSpc>
              <a:tabLst>
                <a:tab pos="0"/>
              </a:tabLst>
            </a:pPr>
            <a:r>
              <a:rPr lang="zh-CN" sz="1800" b="0" strike="noStrike" spc="-1">
                <a:solidFill>
                  <a:schemeClr val="dk1">
                    <a:lumMod val="85000"/>
                    <a:lumOff val="15000"/>
                  </a:schemeClr>
                </a:solidFill>
                <a:latin typeface="微软雅黑"/>
                <a:ea typeface="微软雅黑"/>
              </a:rPr>
              <a:t>引导学生解决现实问题的能力</a:t>
            </a:r>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07" name="title"/>
          <p:cNvSpPr/>
          <p:nvPr/>
        </p:nvSpPr>
        <p:spPr>
          <a:xfrm>
            <a:off x="0" y="360000"/>
            <a:ext cx="4603320" cy="719640"/>
          </a:xfrm>
          <a:prstGeom prst="rect">
            <a:avLst/>
          </a:prstGeom>
          <a:noFill/>
          <a:ln w="0">
            <a:noFill/>
          </a:ln>
        </p:spPr>
        <p:style>
          <a:lnRef idx="0"/>
          <a:fillRef idx="0"/>
          <a:effectRef idx="0"/>
          <a:fontRef idx="minor"/>
        </p:style>
        <p:txBody>
          <a:bodyPr lIns="0" tIns="0" rIns="0" bIns="0" anchor="b">
            <a:normAutofit fontScale="90555"/>
          </a:bodyPr>
          <a:lstStyle/>
          <a:p>
            <a:pPr defTabSz="914400">
              <a:lnSpc>
                <a:spcPct val="100000"/>
              </a:lnSpc>
            </a:pPr>
            <a:r>
              <a:rPr lang="zh-CN" sz="3600" b="1" strike="noStrike" spc="299">
                <a:solidFill>
                  <a:schemeClr val="dk1">
                    <a:lumMod val="85000"/>
                    <a:lumOff val="15000"/>
                  </a:schemeClr>
                </a:solidFill>
                <a:latin typeface="Arial"/>
                <a:ea typeface="微软雅黑"/>
              </a:rPr>
              <a:t>创造性设计与学习成效</a:t>
            </a:r>
            <a:endParaRPr lang="en-US" sz="3600" b="0" strike="noStrike" spc="-1">
              <a:solidFill>
                <a:srgbClr val="000000"/>
              </a:solidFill>
              <a:latin typeface="Arial"/>
            </a:endParaRPr>
          </a:p>
        </p:txBody>
      </p:sp>
      <p:sp>
        <p:nvSpPr>
          <p:cNvPr id="108"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2"/>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09"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增强学生对知识的吸收和理解</a:t>
            </a:r>
            <a:endParaRPr lang="en-US" sz="1400" b="0" strike="noStrike" spc="-1">
              <a:solidFill>
                <a:srgbClr val="000000"/>
              </a:solidFill>
              <a:latin typeface="Arial"/>
            </a:endParaRPr>
          </a:p>
        </p:txBody>
      </p:sp>
      <p:sp>
        <p:nvSpPr>
          <p:cNvPr id="110"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创造性设计能够提高学生的学习效果和学习兴趣</a:t>
            </a:r>
            <a:endParaRPr lang="en-US" sz="2000" b="0" strike="noStrike" spc="-1">
              <a:solidFill>
                <a:srgbClr val="000000"/>
              </a:solidFill>
              <a:latin typeface="Arial"/>
            </a:endParaRPr>
          </a:p>
        </p:txBody>
      </p:sp>
      <p:sp>
        <p:nvSpPr>
          <p:cNvPr id="111" name="椭圆 6"/>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2" name="椭圆 7"/>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13"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培养学生积极探索问题的态度</a:t>
            </a:r>
            <a:endParaRPr lang="en-US" sz="1400" b="0" strike="noStrike" spc="-1">
              <a:solidFill>
                <a:srgbClr val="000000"/>
              </a:solidFill>
              <a:latin typeface="Arial"/>
            </a:endParaRPr>
          </a:p>
        </p:txBody>
      </p:sp>
      <p:sp>
        <p:nvSpPr>
          <p:cNvPr id="114"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创造性设计能够激发学生的学习动力和思考能力</a:t>
            </a:r>
            <a:endParaRPr lang="en-US" sz="2000" b="0" strike="noStrike" spc="-1">
              <a:solidFill>
                <a:srgbClr val="000000"/>
              </a:solidFill>
              <a:latin typeface="Arial"/>
            </a:endParaRPr>
          </a:p>
        </p:txBody>
      </p:sp>
      <p:sp>
        <p:nvSpPr>
          <p:cNvPr id="115" name="椭圆 11"/>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6"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提升学生的学习成绩和表现</a:t>
            </a:r>
            <a:endParaRPr lang="en-US" sz="1400" b="0" strike="noStrike" spc="-1">
              <a:solidFill>
                <a:srgbClr val="000000"/>
              </a:solidFill>
              <a:latin typeface="Arial"/>
            </a:endParaRPr>
          </a:p>
        </p:txBody>
      </p:sp>
      <p:sp>
        <p:nvSpPr>
          <p:cNvPr id="117"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通过创造性设计，学生更容易记忆和理解知识</a:t>
            </a:r>
            <a:endParaRPr lang="en-US" sz="20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结尾</a:t>
            </a:r>
            <a:endParaRPr lang="en-US" sz="3600" b="0" strike="noStrike" spc="-1">
              <a:solidFill>
                <a:schemeClr val="dk1"/>
              </a:solidFill>
              <a:latin typeface="Arial"/>
            </a:endParaRPr>
          </a:p>
        </p:txBody>
      </p:sp>
      <p:sp>
        <p:nvSpPr>
          <p:cNvPr id="119"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总结来说，创造性设计与教学设计有着密切的关联，通过创造性设计可以促进学生的全面发展和提高学习效果。教师在教学设计中应充分考虑学生的创新能力培养，以激发学生的学习热情和动力，从而达到更好的教学效果。</a:t>
            </a:r>
            <a:endParaRPr lang="en-US" sz="16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0" name="PlaceHolder 1"/>
          <p:cNvSpPr>
            <a:spLocks noGrp="1"/>
          </p:cNvSpPr>
          <p:nvPr>
            <p:ph/>
          </p:nvPr>
        </p:nvSpPr>
        <p:spPr>
          <a:xfrm>
            <a:off x="1194480" y="2412360"/>
            <a:ext cx="6318360" cy="521640"/>
          </a:xfrm>
          <a:prstGeom prst="rect">
            <a:avLst/>
          </a:prstGeom>
          <a:noFill/>
          <a:ln w="0">
            <a:noFill/>
          </a:ln>
        </p:spPr>
        <p:txBody>
          <a:bodyPr lIns="90000" tIns="46800" rIns="90000" bIns="46800" anchor="t">
            <a:noAutofit/>
          </a:bodyPr>
          <a:lstStyle/>
          <a:p>
            <a:pPr marL="228600" indent="-228600" defTabSz="914400">
              <a:lnSpc>
                <a:spcPct val="150000"/>
              </a:lnSpc>
              <a:spcAft>
                <a:spcPts val="1001"/>
              </a:spcAft>
              <a:buClr>
                <a:srgbClr val="595959"/>
              </a:buClr>
              <a:buFont typeface="Arial"/>
              <a:buChar char="●"/>
              <a:tabLst>
                <a:tab pos="1609560"/>
              </a:tabLst>
            </a:pPr>
            <a:r>
              <a:rPr lang="en-US" sz="2400" b="0" strike="noStrike" spc="148">
                <a:solidFill>
                  <a:schemeClr val="dk1">
                    <a:lumMod val="65000"/>
                    <a:lumOff val="35000"/>
                  </a:schemeClr>
                </a:solidFill>
                <a:latin typeface="Arial"/>
                <a:ea typeface="微软雅黑"/>
              </a:rPr>
              <a:t>02</a:t>
            </a:r>
            <a:endParaRPr lang="en-US" sz="2400" b="0" strike="noStrike" spc="148">
              <a:solidFill>
                <a:schemeClr val="dk1">
                  <a:lumMod val="65000"/>
                  <a:lumOff val="35000"/>
                </a:schemeClr>
              </a:solidFill>
              <a:latin typeface="Arial"/>
            </a:endParaRPr>
          </a:p>
        </p:txBody>
      </p:sp>
      <p:sp>
        <p:nvSpPr>
          <p:cNvPr id="121" name="PlaceHolder 2"/>
          <p:cNvSpPr>
            <a:spLocks noGrp="1"/>
          </p:cNvSpPr>
          <p:nvPr>
            <p:ph type="title" idx="4294967295"/>
          </p:nvPr>
        </p:nvSpPr>
        <p:spPr>
          <a:xfrm>
            <a:off x="4093200" y="96408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创造性设计的理论基础</a:t>
            </a:r>
            <a:endParaRPr lang="en-US" sz="3600" b="0" strike="noStrike" spc="-1">
              <a:solidFill>
                <a:schemeClr val="dk1"/>
              </a:solidFill>
              <a:latin typeface="Arial"/>
            </a:endParaRPr>
          </a:p>
        </p:txBody>
      </p:sp>
      <p:sp>
        <p:nvSpPr>
          <p:cNvPr id="12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3" name="title"/>
          <p:cNvSpPr/>
          <p:nvPr/>
        </p:nvSpPr>
        <p:spPr>
          <a:xfrm>
            <a:off x="0" y="360000"/>
            <a:ext cx="4603320" cy="719640"/>
          </a:xfrm>
          <a:prstGeom prst="rect">
            <a:avLst/>
          </a:prstGeom>
          <a:noFill/>
          <a:ln w="0">
            <a:noFill/>
          </a:ln>
        </p:spPr>
        <p:style>
          <a:lnRef idx="0"/>
          <a:fillRef idx="0"/>
          <a:effectRef idx="0"/>
          <a:fontRef idx="minor"/>
        </p:style>
        <p:txBody>
          <a:bodyPr lIns="0" tIns="0" rIns="0" bIns="0" anchor="b">
            <a:normAutofit fontScale="65555"/>
          </a:bodyPr>
          <a:lstStyle/>
          <a:p>
            <a:pPr defTabSz="914400">
              <a:lnSpc>
                <a:spcPct val="100000"/>
              </a:lnSpc>
            </a:pPr>
            <a:r>
              <a:rPr lang="zh-CN" sz="3600" b="1" strike="noStrike" spc="299">
                <a:solidFill>
                  <a:schemeClr val="dk1">
                    <a:lumMod val="85000"/>
                    <a:lumOff val="15000"/>
                  </a:schemeClr>
                </a:solidFill>
                <a:latin typeface="Arial"/>
                <a:ea typeface="微软雅黑"/>
              </a:rPr>
              <a:t>艾米尔</a:t>
            </a:r>
            <a:r>
              <a:rPr lang="en-US" sz="3600" b="1" strike="noStrike" spc="299">
                <a:solidFill>
                  <a:schemeClr val="dk1">
                    <a:lumMod val="85000"/>
                    <a:lumOff val="15000"/>
                  </a:schemeClr>
                </a:solidFill>
                <a:latin typeface="Arial"/>
                <a:ea typeface="微软雅黑"/>
              </a:rPr>
              <a:t>·</a:t>
            </a:r>
            <a:r>
              <a:rPr lang="zh-CN" sz="3600" b="1" strike="noStrike" spc="299">
                <a:solidFill>
                  <a:schemeClr val="dk1">
                    <a:lumMod val="85000"/>
                    <a:lumOff val="15000"/>
                  </a:schemeClr>
                </a:solidFill>
                <a:latin typeface="Arial"/>
                <a:ea typeface="微软雅黑"/>
              </a:rPr>
              <a:t>达文联的“爱因斯坦”理论</a:t>
            </a:r>
            <a:endParaRPr lang="en-US" sz="3600" b="0" strike="noStrike" spc="-1">
              <a:solidFill>
                <a:srgbClr val="000000"/>
              </a:solidFill>
              <a:latin typeface="Arial"/>
            </a:endParaRPr>
          </a:p>
        </p:txBody>
      </p:sp>
      <p:sp>
        <p:nvSpPr>
          <p:cNvPr id="124"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2"/>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25"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培养学生类似于爱因斯坦的思维方式</a:t>
            </a:r>
            <a:endParaRPr lang="en-US" sz="1400" b="0" strike="noStrike" spc="-1">
              <a:solidFill>
                <a:srgbClr val="000000"/>
              </a:solidFill>
              <a:latin typeface="Arial"/>
            </a:endParaRPr>
          </a:p>
        </p:txBody>
      </p:sp>
      <p:sp>
        <p:nvSpPr>
          <p:cNvPr id="126"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思维方式</a:t>
            </a:r>
            <a:endParaRPr lang="en-US" sz="2000" b="0" strike="noStrike" spc="-1">
              <a:solidFill>
                <a:srgbClr val="000000"/>
              </a:solidFill>
              <a:latin typeface="Arial"/>
            </a:endParaRPr>
          </a:p>
        </p:txBody>
      </p:sp>
      <p:sp>
        <p:nvSpPr>
          <p:cNvPr id="127" name="椭圆 6"/>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8" name="椭圆 7"/>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2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开阔思维和想象力</a:t>
            </a:r>
            <a:endParaRPr lang="en-US" sz="1400" b="0" strike="noStrike" spc="-1">
              <a:solidFill>
                <a:srgbClr val="000000"/>
              </a:solidFill>
              <a:latin typeface="Arial"/>
            </a:endParaRPr>
          </a:p>
        </p:txBody>
      </p:sp>
      <p:sp>
        <p:nvSpPr>
          <p:cNvPr id="13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开阔思维</a:t>
            </a:r>
            <a:endParaRPr lang="en-US" sz="2000" b="0" strike="noStrike" spc="-1">
              <a:solidFill>
                <a:srgbClr val="000000"/>
              </a:solidFill>
              <a:latin typeface="Arial"/>
            </a:endParaRPr>
          </a:p>
        </p:txBody>
      </p:sp>
      <p:sp>
        <p:nvSpPr>
          <p:cNvPr id="131" name="椭圆 11"/>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鼓励学生探索和发现</a:t>
            </a:r>
            <a:endParaRPr lang="en-US" sz="1400" b="0" strike="noStrike" spc="-1">
              <a:solidFill>
                <a:srgbClr val="000000"/>
              </a:solidFill>
              <a:latin typeface="Arial"/>
            </a:endParaRPr>
          </a:p>
        </p:txBody>
      </p:sp>
      <p:sp>
        <p:nvSpPr>
          <p:cNvPr id="13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探索发现</a:t>
            </a:r>
            <a:endParaRPr lang="en-US" sz="20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title"/>
          <p:cNvSpPr/>
          <p:nvPr/>
        </p:nvSpPr>
        <p:spPr>
          <a:xfrm>
            <a:off x="666000" y="709200"/>
            <a:ext cx="10968480" cy="7052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accent1"/>
                </a:solidFill>
                <a:latin typeface="微软雅黑"/>
                <a:ea typeface="微软雅黑"/>
              </a:rPr>
              <a:t>托里奇的情感智力理论</a:t>
            </a:r>
            <a:endParaRPr lang="en-US" sz="3600" b="0" strike="noStrike" spc="-1">
              <a:solidFill>
                <a:srgbClr val="000000"/>
              </a:solidFill>
              <a:latin typeface="Arial"/>
            </a:endParaRPr>
          </a:p>
        </p:txBody>
      </p:sp>
      <p:sp>
        <p:nvSpPr>
          <p:cNvPr id="135" name="content.1.subtitle"/>
          <p:cNvSpPr/>
          <p:nvPr/>
        </p:nvSpPr>
        <p:spPr>
          <a:xfrm>
            <a:off x="12776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注重激发学生的情感智力</a:t>
            </a:r>
            <a:endParaRPr lang="en-US" sz="1600" b="0" strike="noStrike" spc="-1">
              <a:solidFill>
                <a:srgbClr val="000000"/>
              </a:solidFill>
              <a:latin typeface="Arial"/>
            </a:endParaRPr>
          </a:p>
        </p:txBody>
      </p:sp>
      <p:sp>
        <p:nvSpPr>
          <p:cNvPr id="136" name="content.1.title"/>
          <p:cNvSpPr/>
          <p:nvPr/>
        </p:nvSpPr>
        <p:spPr>
          <a:xfrm>
            <a:off x="1278360" y="24922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情感智力激发</a:t>
            </a:r>
            <a:endParaRPr lang="en-US" sz="2000" b="0" strike="noStrike" spc="-1">
              <a:solidFill>
                <a:srgbClr val="000000"/>
              </a:solidFill>
              <a:latin typeface="Arial"/>
            </a:endParaRPr>
          </a:p>
        </p:txBody>
      </p:sp>
      <p:sp>
        <p:nvSpPr>
          <p:cNvPr id="137"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学生情感体验的丰富性和多样性</a:t>
            </a:r>
            <a:endParaRPr lang="en-US" sz="1600" b="0" strike="noStrike" spc="-1">
              <a:solidFill>
                <a:srgbClr val="000000"/>
              </a:solidFill>
              <a:latin typeface="Arial"/>
            </a:endParaRPr>
          </a:p>
        </p:txBody>
      </p:sp>
      <p:sp>
        <p:nvSpPr>
          <p:cNvPr id="138" name="content.2.title"/>
          <p:cNvSpPr/>
          <p:nvPr/>
        </p:nvSpPr>
        <p:spPr>
          <a:xfrm>
            <a:off x="9072360" y="24922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丰富多样</a:t>
            </a:r>
            <a:endParaRPr lang="en-US" sz="2000" b="0" strike="noStrike" spc="-1">
              <a:solidFill>
                <a:srgbClr val="000000"/>
              </a:solidFill>
              <a:latin typeface="Arial"/>
            </a:endParaRPr>
          </a:p>
        </p:txBody>
      </p:sp>
      <p:sp>
        <p:nvSpPr>
          <p:cNvPr id="139" name="content.3.subtitle"/>
          <p:cNvSpPr/>
          <p:nvPr/>
        </p:nvSpPr>
        <p:spPr>
          <a:xfrm>
            <a:off x="387612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对于创造性思维的激发至关重要</a:t>
            </a:r>
            <a:endParaRPr lang="en-US" sz="1600" b="0" strike="noStrike" spc="-1">
              <a:solidFill>
                <a:srgbClr val="000000"/>
              </a:solidFill>
              <a:latin typeface="Arial"/>
            </a:endParaRPr>
          </a:p>
        </p:txBody>
      </p:sp>
      <p:sp>
        <p:nvSpPr>
          <p:cNvPr id="140" name="content.3.title"/>
          <p:cNvSpPr/>
          <p:nvPr/>
        </p:nvSpPr>
        <p:spPr>
          <a:xfrm>
            <a:off x="3876840" y="2494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创造性思维</a:t>
            </a:r>
            <a:endParaRPr lang="en-US" sz="2000" b="0" strike="noStrike" spc="-1">
              <a:solidFill>
                <a:srgbClr val="000000"/>
              </a:solidFill>
              <a:latin typeface="Arial"/>
            </a:endParaRPr>
          </a:p>
        </p:txBody>
      </p:sp>
      <p:sp>
        <p:nvSpPr>
          <p:cNvPr id="141"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142" name="content.4.title"/>
          <p:cNvSpPr/>
          <p:nvPr/>
        </p:nvSpPr>
        <p:spPr>
          <a:xfrm>
            <a:off x="6474960" y="2494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3"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阿尔德弗的儿童需求理论</a:t>
            </a:r>
            <a:endParaRPr lang="en-US" sz="3600" b="0" strike="noStrike" spc="-1">
              <a:solidFill>
                <a:schemeClr val="dk1"/>
              </a:solidFill>
              <a:latin typeface="Arial"/>
            </a:endParaRPr>
          </a:p>
        </p:txBody>
      </p:sp>
      <p:sp>
        <p:nvSpPr>
          <p:cNvPr id="144"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创造性设计要充分考虑学生的情感需求和成就需求，满足学生的需求能够提高学生的学习积极性和创造性思维能力。理解并满足学生的需求是教学设计的重要前提之一。</a:t>
            </a:r>
            <a:endParaRPr lang="en-US" sz="16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5" name="矩形 4"/>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content.2.title"/>
          <p:cNvSpPr/>
          <p:nvPr/>
        </p:nvSpPr>
        <p:spPr>
          <a:xfrm>
            <a:off x="3689640" y="1821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综合发展</a:t>
            </a:r>
            <a:endParaRPr lang="en-US" sz="2000" b="0" strike="noStrike" spc="-1">
              <a:solidFill>
                <a:srgbClr val="000000"/>
              </a:solidFill>
              <a:latin typeface="Arial"/>
            </a:endParaRPr>
          </a:p>
        </p:txBody>
      </p:sp>
      <p:sp>
        <p:nvSpPr>
          <p:cNvPr id="147" name="content.2.content"/>
          <p:cNvSpPr/>
          <p:nvPr/>
        </p:nvSpPr>
        <p:spPr>
          <a:xfrm>
            <a:off x="3676680" y="2805480"/>
            <a:ext cx="2067120" cy="2919240"/>
          </a:xfrm>
          <a:prstGeom prst="rect">
            <a:avLst/>
          </a:prstGeom>
          <a:noFill/>
          <a:ln w="0">
            <a:noFill/>
          </a:ln>
        </p:spPr>
        <p:style>
          <a:lnRef idx="0"/>
          <a:fillRef idx="0"/>
          <a:effectRef idx="0"/>
          <a:fontRef idx="minor"/>
        </p:style>
        <p:txBody>
          <a:bodyPr lIns="0" tIns="0" rIns="0" bIns="0" anchor="t">
            <a:noAutofit/>
          </a:bodyPr>
          <a:lstStyle/>
          <a:p>
            <a:r>
              <a:rPr lang="zh-CN" sz="1800" b="0" strike="noStrike" spc="-1">
                <a:solidFill>
                  <a:schemeClr val="dk1">
                    <a:lumMod val="85000"/>
                    <a:lumOff val="15000"/>
                  </a:schemeClr>
                </a:solidFill>
                <a:latin typeface="微软雅黑"/>
                <a:ea typeface="微软雅黑"/>
              </a:rPr>
              <a:t>促进学生各种智能的发展</a:t>
            </a:r>
            <a:endParaRPr lang="en-US" sz="1800" b="0" strike="noStrike" spc="-1">
              <a:solidFill>
                <a:srgbClr val="000000"/>
              </a:solidFill>
              <a:latin typeface="Arial"/>
            </a:endParaRPr>
          </a:p>
          <a:p>
            <a:pPr defTabSz="914400">
              <a:lnSpc>
                <a:spcPct val="150000"/>
              </a:lnSpc>
              <a:tabLst>
                <a:tab pos="0"/>
              </a:tabLst>
            </a:pPr>
            <a:r>
              <a:rPr lang="zh-CN" sz="1800" b="0" strike="noStrike" spc="-1">
                <a:solidFill>
                  <a:schemeClr val="dk1">
                    <a:lumMod val="85000"/>
                    <a:lumOff val="15000"/>
                  </a:schemeClr>
                </a:solidFill>
                <a:latin typeface="微软雅黑"/>
                <a:ea typeface="微软雅黑"/>
              </a:rPr>
              <a:t>培养全面发展的创造性思维</a:t>
            </a:r>
            <a:endParaRPr lang="en-US" sz="1800" b="0" strike="noStrike" spc="-1">
              <a:solidFill>
                <a:srgbClr val="000000"/>
              </a:solidFill>
              <a:latin typeface="Arial"/>
            </a:endParaRPr>
          </a:p>
        </p:txBody>
      </p:sp>
      <p:sp>
        <p:nvSpPr>
          <p:cNvPr id="148" name="矩形 7"/>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content.3.title"/>
          <p:cNvSpPr/>
          <p:nvPr/>
        </p:nvSpPr>
        <p:spPr>
          <a:xfrm>
            <a:off x="6460560" y="18835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创造性思维</a:t>
            </a:r>
            <a:endParaRPr lang="en-US" sz="2000" b="0" strike="noStrike" spc="-1">
              <a:solidFill>
                <a:srgbClr val="000000"/>
              </a:solidFill>
              <a:latin typeface="Arial"/>
            </a:endParaRPr>
          </a:p>
        </p:txBody>
      </p:sp>
      <p:sp>
        <p:nvSpPr>
          <p:cNvPr id="150" name="content.3.content"/>
          <p:cNvSpPr/>
          <p:nvPr/>
        </p:nvSpPr>
        <p:spPr>
          <a:xfrm>
            <a:off x="6424200" y="2805480"/>
            <a:ext cx="2095920" cy="865800"/>
          </a:xfrm>
          <a:prstGeom prst="rect">
            <a:avLst/>
          </a:prstGeom>
          <a:noFill/>
          <a:ln w="0">
            <a:noFill/>
          </a:ln>
        </p:spPr>
        <p:style>
          <a:lnRef idx="0"/>
          <a:fillRef idx="0"/>
          <a:effectRef idx="0"/>
          <a:fontRef idx="minor"/>
        </p:style>
        <p:txBody>
          <a:bodyPr lIns="0" tIns="0" rIns="0" bIns="0" anchor="t">
            <a:noAutofit/>
          </a:bodyPr>
          <a:lstStyle/>
          <a:p>
            <a:r>
              <a:rPr lang="zh-CN" sz="1800" b="0" strike="noStrike" spc="-1">
                <a:solidFill>
                  <a:schemeClr val="dk1">
                    <a:lumMod val="85000"/>
                    <a:lumOff val="15000"/>
                  </a:schemeClr>
                </a:solidFill>
                <a:latin typeface="微软雅黑"/>
                <a:ea typeface="微软雅黑"/>
              </a:rPr>
              <a:t>引导学生发现和利用自身擅长的智能</a:t>
            </a:r>
            <a:endParaRPr lang="en-US" sz="1800" b="0" strike="noStrike" spc="-1">
              <a:solidFill>
                <a:srgbClr val="000000"/>
              </a:solidFill>
              <a:latin typeface="Arial"/>
            </a:endParaRPr>
          </a:p>
          <a:p>
            <a:pPr defTabSz="914400">
              <a:lnSpc>
                <a:spcPct val="150000"/>
              </a:lnSpc>
              <a:tabLst>
                <a:tab pos="0"/>
              </a:tabLst>
            </a:pPr>
            <a:r>
              <a:rPr lang="zh-CN" sz="1800" b="0" strike="noStrike" spc="-1">
                <a:solidFill>
                  <a:schemeClr val="dk1">
                    <a:lumMod val="85000"/>
                    <a:lumOff val="15000"/>
                  </a:schemeClr>
                </a:solidFill>
                <a:latin typeface="微软雅黑"/>
                <a:ea typeface="微软雅黑"/>
              </a:rPr>
              <a:t>激发学生的创造性思维能力</a:t>
            </a:r>
            <a:endParaRPr lang="en-US" sz="1800" b="0" strike="noStrike" spc="-1">
              <a:solidFill>
                <a:srgbClr val="000000"/>
              </a:solidFill>
              <a:latin typeface="Arial"/>
            </a:endParaRPr>
          </a:p>
        </p:txBody>
      </p:sp>
      <p:sp>
        <p:nvSpPr>
          <p:cNvPr id="151" name="矩形 10"/>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content.4.title"/>
          <p:cNvSpPr/>
          <p:nvPr/>
        </p:nvSpPr>
        <p:spPr>
          <a:xfrm>
            <a:off x="9177480" y="18219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53" name="content.4.content"/>
          <p:cNvSpPr/>
          <p:nvPr/>
        </p:nvSpPr>
        <p:spPr>
          <a:xfrm>
            <a:off x="9177480" y="280548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800" b="0" strike="noStrike" spc="-1">
                <a:solidFill>
                  <a:schemeClr val="dk1">
                    <a:lumMod val="85000"/>
                    <a:lumOff val="15000"/>
                  </a:schemeClr>
                </a:solidFill>
                <a:latin typeface="微软雅黑"/>
                <a:ea typeface="微软雅黑"/>
              </a:rPr>
              <a:t> </a:t>
            </a:r>
            <a:endParaRPr lang="en-US" sz="1800" b="0" strike="noStrike" spc="-1">
              <a:solidFill>
                <a:srgbClr val="000000"/>
              </a:solidFill>
              <a:latin typeface="Arial"/>
            </a:endParaRPr>
          </a:p>
        </p:txBody>
      </p:sp>
      <p:sp>
        <p:nvSpPr>
          <p:cNvPr id="154" name="title"/>
          <p:cNvSpPr/>
          <p:nvPr/>
        </p:nvSpPr>
        <p:spPr>
          <a:xfrm>
            <a:off x="454680" y="533520"/>
            <a:ext cx="10799640" cy="7196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dk1">
                    <a:lumMod val="85000"/>
                    <a:lumOff val="15000"/>
                  </a:schemeClr>
                </a:solidFill>
                <a:latin typeface="Arial"/>
                <a:ea typeface="微软雅黑"/>
              </a:rPr>
              <a:t>彼得森的多元智能理论</a:t>
            </a:r>
            <a:endParaRPr lang="en-US" sz="3600" b="0" strike="noStrike" spc="-1">
              <a:solidFill>
                <a:srgbClr val="000000"/>
              </a:solidFill>
              <a:latin typeface="Arial"/>
            </a:endParaRPr>
          </a:p>
        </p:txBody>
      </p:sp>
      <p:sp>
        <p:nvSpPr>
          <p:cNvPr id="155" name="矩形 14"/>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6" name="content.1.title"/>
          <p:cNvSpPr/>
          <p:nvPr/>
        </p:nvSpPr>
        <p:spPr>
          <a:xfrm>
            <a:off x="882360" y="1821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个性化设计</a:t>
            </a:r>
            <a:endParaRPr lang="en-US" sz="2000" b="0" strike="noStrike" spc="-1">
              <a:solidFill>
                <a:srgbClr val="000000"/>
              </a:solidFill>
              <a:latin typeface="Arial"/>
            </a:endParaRPr>
          </a:p>
        </p:txBody>
      </p:sp>
      <p:sp>
        <p:nvSpPr>
          <p:cNvPr id="157" name="content.1.content"/>
          <p:cNvSpPr/>
          <p:nvPr/>
        </p:nvSpPr>
        <p:spPr>
          <a:xfrm>
            <a:off x="882000" y="2805480"/>
            <a:ext cx="2082960" cy="2987280"/>
          </a:xfrm>
          <a:prstGeom prst="rect">
            <a:avLst/>
          </a:prstGeom>
          <a:noFill/>
          <a:ln w="0">
            <a:noFill/>
          </a:ln>
        </p:spPr>
        <p:style>
          <a:lnRef idx="0"/>
          <a:fillRef idx="0"/>
          <a:effectRef idx="0"/>
          <a:fontRef idx="minor"/>
        </p:style>
        <p:txBody>
          <a:bodyPr lIns="0" tIns="0" rIns="0" bIns="0" anchor="t">
            <a:noAutofit/>
          </a:bodyPr>
          <a:lstStyle/>
          <a:p>
            <a:r>
              <a:rPr lang="zh-CN" sz="1800" b="0" strike="noStrike" spc="-1">
                <a:solidFill>
                  <a:schemeClr val="dk1">
                    <a:lumMod val="85000"/>
                    <a:lumOff val="15000"/>
                  </a:schemeClr>
                </a:solidFill>
                <a:latin typeface="微软雅黑"/>
                <a:ea typeface="微软雅黑"/>
              </a:rPr>
              <a:t>根据学生的不同智能特点进行设计</a:t>
            </a:r>
            <a:endParaRPr lang="en-US" sz="1800" b="0" strike="noStrike" spc="-1">
              <a:solidFill>
                <a:srgbClr val="000000"/>
              </a:solidFill>
              <a:latin typeface="Arial"/>
            </a:endParaRPr>
          </a:p>
          <a:p>
            <a:pPr defTabSz="914400">
              <a:lnSpc>
                <a:spcPct val="150000"/>
              </a:lnSpc>
              <a:tabLst>
                <a:tab pos="0"/>
              </a:tabLst>
            </a:pPr>
            <a:r>
              <a:rPr lang="zh-CN" sz="1800" b="0" strike="noStrike" spc="-1">
                <a:solidFill>
                  <a:schemeClr val="dk1">
                    <a:lumMod val="85000"/>
                    <a:lumOff val="15000"/>
                  </a:schemeClr>
                </a:solidFill>
                <a:latin typeface="微软雅黑"/>
                <a:ea typeface="微软雅黑"/>
              </a:rPr>
              <a:t>提供多样化的学习方式和评估方式</a:t>
            </a:r>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9"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总结</a:t>
            </a:r>
            <a:endParaRPr lang="en-US" sz="2200" b="0" strike="noStrike" spc="-1">
              <a:solidFill>
                <a:srgbClr val="000000"/>
              </a:solidFill>
              <a:latin typeface="Arial"/>
            </a:endParaRPr>
          </a:p>
        </p:txBody>
      </p:sp>
      <p:sp>
        <p:nvSpPr>
          <p:cNvPr id="160"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创造性设计的理论基础涵盖了爱因斯坦思维方式、情感智力激发、学生需求和多元智能发展。综合运用这些理论可以帮助教师更好地设计具有创造性和启发性的教学活动，促进学生全面发展。</a:t>
            </a:r>
            <a:endParaRPr lang="en-US" sz="1400" b="0" strike="noStrike" spc="-1">
              <a:solidFill>
                <a:srgbClr val="000000"/>
              </a:solidFill>
              <a:latin typeface="Arial"/>
            </a:endParaRPr>
          </a:p>
        </p:txBody>
      </p:sp>
      <p:sp>
        <p:nvSpPr>
          <p:cNvPr id="16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62"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3" name="PlaceHolder 1"/>
          <p:cNvSpPr>
            <a:spLocks noGrp="1"/>
          </p:cNvSpPr>
          <p:nvPr>
            <p:ph/>
          </p:nvPr>
        </p:nvSpPr>
        <p:spPr>
          <a:xfrm>
            <a:off x="1194480" y="2412360"/>
            <a:ext cx="6318360" cy="521640"/>
          </a:xfrm>
          <a:prstGeom prst="rect">
            <a:avLst/>
          </a:prstGeom>
          <a:noFill/>
          <a:ln w="0">
            <a:noFill/>
          </a:ln>
        </p:spPr>
        <p:txBody>
          <a:bodyPr lIns="90000" tIns="46800" rIns="90000" bIns="46800" anchor="t">
            <a:noAutofit/>
          </a:bodyPr>
          <a:lstStyle/>
          <a:p>
            <a:pPr marL="228600" indent="-228600" defTabSz="914400">
              <a:lnSpc>
                <a:spcPct val="150000"/>
              </a:lnSpc>
              <a:spcAft>
                <a:spcPts val="1001"/>
              </a:spcAft>
              <a:buClr>
                <a:srgbClr val="595959"/>
              </a:buClr>
              <a:buFont typeface="Arial"/>
              <a:buChar char="●"/>
              <a:tabLst>
                <a:tab pos="1609560"/>
              </a:tabLst>
            </a:pPr>
            <a:r>
              <a:rPr lang="en-US" sz="2400" b="0" strike="noStrike" spc="148">
                <a:solidFill>
                  <a:schemeClr val="dk1">
                    <a:lumMod val="65000"/>
                    <a:lumOff val="35000"/>
                  </a:schemeClr>
                </a:solidFill>
                <a:latin typeface="Arial"/>
                <a:ea typeface="微软雅黑"/>
              </a:rPr>
              <a:t>03</a:t>
            </a:r>
            <a:endParaRPr lang="en-US" sz="2400" b="0" strike="noStrike" spc="148">
              <a:solidFill>
                <a:schemeClr val="dk1">
                  <a:lumMod val="65000"/>
                  <a:lumOff val="35000"/>
                </a:schemeClr>
              </a:solidFill>
              <a:latin typeface="Arial"/>
            </a:endParaRPr>
          </a:p>
        </p:txBody>
      </p:sp>
      <p:sp>
        <p:nvSpPr>
          <p:cNvPr id="164" name="PlaceHolder 2"/>
          <p:cNvSpPr>
            <a:spLocks noGrp="1"/>
          </p:cNvSpPr>
          <p:nvPr>
            <p:ph type="title" idx="4294967295"/>
          </p:nvPr>
        </p:nvSpPr>
        <p:spPr>
          <a:xfrm>
            <a:off x="4093200" y="96408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创造性设计在不同学科中的应用</a:t>
            </a:r>
            <a:endParaRPr lang="en-US" sz="3600" b="0" strike="noStrike" spc="-1">
              <a:solidFill>
                <a:schemeClr val="dk1"/>
              </a:solidFill>
              <a:latin typeface="Arial"/>
            </a:endParaRPr>
          </a:p>
        </p:txBody>
      </p:sp>
      <p:sp>
        <p:nvSpPr>
          <p:cNvPr id="16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7"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语文课的创造性设计</a:t>
            </a:r>
            <a:endParaRPr lang="en-US" sz="2200" b="0" strike="noStrike" spc="-1">
              <a:solidFill>
                <a:srgbClr val="000000"/>
              </a:solidFill>
              <a:latin typeface="Arial"/>
            </a:endParaRPr>
          </a:p>
        </p:txBody>
      </p:sp>
      <p:sp>
        <p:nvSpPr>
          <p:cNvPr id="168"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在语文课上，可以通过利用诗词歌赋等文学形式，培养学生的文学情操和艺术创造力。同时，引导学生自主创作作文，可以有效培养学生的表达能力和思维能力。</a:t>
            </a:r>
            <a:endParaRPr lang="en-US" sz="1400" b="0" strike="noStrike" spc="-1">
              <a:solidFill>
                <a:srgbClr val="000000"/>
              </a:solidFill>
              <a:latin typeface="Arial"/>
            </a:endParaRPr>
          </a:p>
        </p:txBody>
      </p:sp>
      <p:sp>
        <p:nvSpPr>
          <p:cNvPr id="16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70"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title"/>
          <p:cNvSpPr/>
          <p:nvPr/>
        </p:nvSpPr>
        <p:spPr>
          <a:xfrm>
            <a:off x="666000" y="709200"/>
            <a:ext cx="10968480" cy="7052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accent1"/>
                </a:solidFill>
                <a:latin typeface="微软雅黑"/>
                <a:ea typeface="微软雅黑"/>
              </a:rPr>
              <a:t>数学课的创造性设计</a:t>
            </a:r>
            <a:endParaRPr lang="en-US" sz="3600" b="0" strike="noStrike" spc="-1">
              <a:solidFill>
                <a:srgbClr val="000000"/>
              </a:solidFill>
              <a:latin typeface="Arial"/>
            </a:endParaRPr>
          </a:p>
        </p:txBody>
      </p:sp>
      <p:sp>
        <p:nvSpPr>
          <p:cNvPr id="172" name="content.1.subtitle"/>
          <p:cNvSpPr/>
          <p:nvPr/>
        </p:nvSpPr>
        <p:spPr>
          <a:xfrm>
            <a:off x="12776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激发学生的数学兴趣</a:t>
            </a:r>
            <a:endParaRPr lang="en-US" sz="1600" b="0" strike="noStrike" spc="-1">
              <a:solidFill>
                <a:srgbClr val="000000"/>
              </a:solidFill>
              <a:latin typeface="Arial"/>
            </a:endParaRPr>
          </a:p>
        </p:txBody>
      </p:sp>
      <p:sp>
        <p:nvSpPr>
          <p:cNvPr id="173" name="content.1.title"/>
          <p:cNvSpPr/>
          <p:nvPr/>
        </p:nvSpPr>
        <p:spPr>
          <a:xfrm>
            <a:off x="1278360" y="24922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利用数学游戏和趣味数学题目</a:t>
            </a:r>
            <a:endParaRPr lang="en-US" sz="2000" b="0" strike="noStrike" spc="-1">
              <a:solidFill>
                <a:srgbClr val="000000"/>
              </a:solidFill>
              <a:latin typeface="Arial"/>
            </a:endParaRPr>
          </a:p>
        </p:txBody>
      </p:sp>
      <p:sp>
        <p:nvSpPr>
          <p:cNvPr id="174"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培养学生的逻辑思维和创新能力</a:t>
            </a:r>
            <a:endParaRPr lang="en-US" sz="1600" b="0" strike="noStrike" spc="-1">
              <a:solidFill>
                <a:srgbClr val="000000"/>
              </a:solidFill>
              <a:latin typeface="Arial"/>
            </a:endParaRPr>
          </a:p>
        </p:txBody>
      </p:sp>
      <p:sp>
        <p:nvSpPr>
          <p:cNvPr id="175" name="content.2.title"/>
          <p:cNvSpPr/>
          <p:nvPr/>
        </p:nvSpPr>
        <p:spPr>
          <a:xfrm>
            <a:off x="9072360" y="24922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鼓励学生进行数学建模和实际问题解决</a:t>
            </a:r>
            <a:endParaRPr lang="en-US" sz="2000" b="0" strike="noStrike" spc="-1">
              <a:solidFill>
                <a:srgbClr val="000000"/>
              </a:solidFill>
              <a:latin typeface="Arial"/>
            </a:endParaRPr>
          </a:p>
        </p:txBody>
      </p:sp>
      <p:sp>
        <p:nvSpPr>
          <p:cNvPr id="176" name="content.3.subtitle"/>
          <p:cNvSpPr/>
          <p:nvPr/>
        </p:nvSpPr>
        <p:spPr>
          <a:xfrm>
            <a:off x="387612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177" name="content.3.title"/>
          <p:cNvSpPr/>
          <p:nvPr/>
        </p:nvSpPr>
        <p:spPr>
          <a:xfrm>
            <a:off x="3876840" y="2494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
        <p:nvSpPr>
          <p:cNvPr id="178"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179" name="content.4.title"/>
          <p:cNvSpPr/>
          <p:nvPr/>
        </p:nvSpPr>
        <p:spPr>
          <a:xfrm>
            <a:off x="6474960" y="2494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https://d.book118.com/798050063065006044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18</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18</vt:i4>
      </vt:variant>
    </vt:vector>
  </HeadingPairs>
  <TitlesOfParts>
    <vt:vector baseType="lpstr" size="26">
      <vt:lpstr>Arial</vt:lpstr>
      <vt:lpstr>Calibri</vt:lpstr>
      <vt:lpstr>微软雅黑</vt:lpstr>
      <vt:lpstr>Times New Roman</vt:lpstr>
      <vt:lpstr>Wingdings</vt:lpstr>
      <vt:lpstr>Symbol</vt:lpstr>
      <vt:lpstr>DejaVu Sans</vt:lpstr>
      <vt:lpstr>Office Theme</vt:lpstr>
      <vt:lpstr>创造性设计与教学设计的关联</vt:lpstr>
      <vt:lpstr>目录</vt:lpstr>
      <vt:lpstr>第1章 创造性设计与教学设计的关联</vt:lpstr>
      <vt:lpstr> </vt:lpstr>
      <vt:lpstr>PowerPoint Presentation</vt:lpstr>
      <vt:lpstr>PowerPoint Presentation</vt:lpstr>
      <vt:lpstr>PowerPoint Presentation</vt:lpstr>
      <vt:lpstr>结尾</vt:lpstr>
      <vt:lpstr>第2章 创造性设计的理论基础</vt:lpstr>
      <vt:lpstr>PowerPoint Presentation</vt:lpstr>
      <vt:lpstr>PowerPoint Presentation</vt:lpstr>
      <vt:lpstr>阿尔德弗的儿童需求理论</vt:lpstr>
      <vt:lpstr>PowerPoint Presentation</vt:lpstr>
      <vt:lpstr> </vt:lpstr>
      <vt:lpstr>第3章 创造性设计在不同学科中的应用</vt:lpstr>
      <vt:lpstr> </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2024-09-24T15:28:38.974</cp:lastPrinted>
  <dcterms:created xsi:type="dcterms:W3CDTF">2024-09-24T07:28:38Z</dcterms:created>
  <dcterms:modified xsi:type="dcterms:W3CDTF">2024-09-24T07:28:41Z</dcterms:modified>
</cp:coreProperties>
</file>