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A475B5-D366-4500-81E2-FE1171E179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28DEB0-553C-4F0C-A85B-D9ABBB5A8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C7DDAB-1597-48FA-B7EF-CE16B7365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3066CD-15F2-441A-A746-9AB0AE45D2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2184E7-CDEE-474A-B158-5060E0ED9D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CB6322-51FA-4593-A1D0-72DB0D026F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1AACBB-E5B6-4FD9-89C0-C1FAF654AF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E3997F-FB5F-41EA-9B45-6637E25315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2C237E-6DA3-4443-92D2-314ADC1E4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3C013C-F115-4145-8A67-2ED02964CF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B700C-0627-4BDB-9A84-DBD98B76B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png" /><Relationship Id="rId3" Type="http://schemas.openxmlformats.org/officeDocument/2006/relationships/image" Target="../media/image14.jpe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16.png" /><Relationship Id="rId4" Type="http://schemas.openxmlformats.org/officeDocument/2006/relationships/image" Target="../media/image17.png" /><Relationship Id="rId5" Type="http://schemas.openxmlformats.org/officeDocument/2006/relationships/image" Target="../media/image18.png" /><Relationship Id="rId6"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541241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医疗机构院内感染防治培训手册资料导读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2024-02-04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a:ln w="28575">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a:ln>
              <a:solidFill>
                <a:srgbClr val="FFFFFF">
                  <a:alpha val="100000"/>
                </a:srgbClr>
              </a:solidFill>
            </a:ln>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院内感染概述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消毒灭菌技术与方法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手卫生与无菌操作规范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隔离技术与医疗废物处理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院内感染监测与报告制度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培训计划、考核与持续改进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院内感染概述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199" b="1919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0062" b="20062"/>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根据感染部位不同，院内感染可分为呼吸系统感染、手术部位感染、泌尿系统感染、血液系统感染等。</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院内感染又称医院获得性感染或医院内感染，是指住院病人在医院内获得的感染。</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902" b="902"/>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555446" y="2167006"/>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31634" y="4134414"/>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发病原因</a:t>
            </a:r>
            <a:endParaRPr lang="en-US" sz="1100"/>
          </a:p>
        </p:txBody>
      </p:sp>
      <p:sp>
        <p:nvSpPr>
          <p:cNvPr id="9" name="AutoShape 9"/>
          <p:cNvSpPr/>
          <p:nvPr/>
        </p:nvSpPr>
        <p:spPr>
          <a:xfrm>
            <a:off x="6612352" y="2883800"/>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主要包括病原体传播、医疗操作、抗菌药物使用不当、免疫功能低下等。</a:t>
            </a:r>
            <a:endParaRPr lang="en-US" sz="1100"/>
          </a:p>
        </p:txBody>
      </p:sp>
      <p:sp>
        <p:nvSpPr>
          <p:cNvPr id="10" name="AutoShape 10"/>
          <p:cNvSpPr/>
          <p:nvPr/>
        </p:nvSpPr>
        <p:spPr>
          <a:xfrm>
            <a:off x="6612352" y="448987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危险因素</a:t>
            </a:r>
            <a:endParaRPr lang="en-US" sz="1100"/>
          </a:p>
        </p:txBody>
      </p:sp>
      <p:sp>
        <p:nvSpPr>
          <p:cNvPr id="11" name="AutoShape 11"/>
          <p:cNvSpPr/>
          <p:nvPr/>
        </p:nvSpPr>
        <p:spPr>
          <a:xfrm>
            <a:off x="6612352" y="4841681"/>
            <a:ext cx="4276714"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包括患者年龄、基础疾病、住院时间、医疗操作、医院环境等。</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严格执行消毒隔离制度、无菌操作规程，合理使用抗菌药物，加强手卫生，做好环境清洁消毒等。</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预防院内感染对于保障患者安全、提高医疗质量、降低医疗费用具有重要意义。同时，也是医院履行社会责任、提升社会形象的重要举措。</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预防措施</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预防措施与重要性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消毒灭菌技术与方法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8293" r="8293"/>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消毒是指杀死病原微生物、但不一定能杀死细菌芽孢的方法；灭菌是指把物体上所有的微生物（包括细菌芽孢在内）全部杀死的方法。</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主要是通过物理或化学的方法，使微生物的蛋白质凝固变性而死亡，或干扰微生物的酶系统和代谢功能，从而达到消毒灭菌的目的。</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消毒与灭菌的定义</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消毒灭菌的原理</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消毒灭菌基本概念及原理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492" b="21492"/>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399" b="1739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热力消毒灭菌法</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利用高温使微生物的蛋白质凝固变性而死亡，包括干热法和湿热法。</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辐射消毒法</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利用紫外线的杀菌作用，使菌体蛋白发生光解、变性，导致细菌死亡。</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化学消毒剂浸泡法</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将待消毒的物品浸泡在化学消毒剂中，通过化学作用达到消毒的目的。常用的化学消毒剂有含氯消毒剂、过氧化物类消毒剂等。</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常用消毒灭菌方法介绍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操作流程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根据所选用的消毒灭菌方法，按照相应的操作流程进行。一般包括清洗、浸泡、擦拭、烘干等步骤。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注意事项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注意选用合适的消毒灭菌方法，掌握正确的操作流程；注意消毒剂的浓度、作用时间和温度等影响因素；注意个人防护，避免消毒剂对皮肤和黏膜的刺激和损伤；注意对消毒效果的监测和评估。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手卫生与无菌操作规范</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246" b="18246"/>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手卫生是预防院内感染最基本、最简单且行之有效的手段。</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严格执行手卫生规范可以显著降低医院感染发生率。</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手卫生指征包括直接接触患者前后、接触患者体液或分泌物后、接触患者使用过的物品后等。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手卫生重要性及指征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8296069" y="3266375"/>
            <a:ext cx="519494" cy="1016032"/>
          </a:xfrm>
          <a:custGeom>
            <a:rect l="l" t="t" r="r" b="b"/>
            <a:pathLst>
              <a:path w="281" h="1123">
                <a:moveTo>
                  <a:pt x="281" y="278"/>
                </a:moveTo>
                <a:lnTo>
                  <a:pt x="281" y="1123"/>
                </a:lnTo>
                <a:lnTo>
                  <a:pt x="0" y="842"/>
                </a:lnTo>
                <a:lnTo>
                  <a:pt x="0" y="0"/>
                </a:lnTo>
                <a:lnTo>
                  <a:pt x="279"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711109" y="3266375"/>
            <a:ext cx="519494" cy="1016032"/>
          </a:xfrm>
          <a:custGeom>
            <a:rect l="l" t="t" r="r" b="b"/>
            <a:pathLst>
              <a:path w="281" h="1123">
                <a:moveTo>
                  <a:pt x="281" y="278"/>
                </a:moveTo>
                <a:lnTo>
                  <a:pt x="281" y="1123"/>
                </a:lnTo>
                <a:lnTo>
                  <a:pt x="0" y="842"/>
                </a:lnTo>
                <a:lnTo>
                  <a:pt x="0" y="0"/>
                </a:lnTo>
                <a:lnTo>
                  <a:pt x="278"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26149"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4033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95537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88286" y="3266375"/>
            <a:ext cx="1067181" cy="1387446"/>
          </a:xfrm>
          <a:custGeom>
            <a:rect l="l" t="t" r="r" b="b"/>
            <a:pathLst>
              <a:path w="577" h="1119">
                <a:moveTo>
                  <a:pt x="577" y="0"/>
                </a:moveTo>
                <a:lnTo>
                  <a:pt x="577" y="1119"/>
                </a:lnTo>
                <a:lnTo>
                  <a:pt x="288" y="840"/>
                </a:lnTo>
                <a:lnTo>
                  <a:pt x="0" y="1118"/>
                </a:lnTo>
                <a:lnTo>
                  <a:pt x="0" y="0"/>
                </a:lnTo>
                <a:lnTo>
                  <a:pt x="577"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73151"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058111" y="3266375"/>
            <a:ext cx="106718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643928"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230698" y="3266375"/>
            <a:ext cx="106537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816515"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六步洗手法操作流程</a:t>
              </a:r>
            </a:p>
          </p:txBody>
        </p:sp>
      </p:grpSp>
      <p:sp>
        <p:nvSpPr>
          <p:cNvPr id="35" name="AutoShape 35"/>
          <p:cNvSpPr/>
          <p:nvPr/>
        </p:nvSpPr>
        <p:spPr>
          <a:xfrm>
            <a:off x="77237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86900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掌心相对，手指并拢相互揉搓。</a:t>
            </a:r>
          </a:p>
        </p:txBody>
      </p:sp>
      <p:sp>
        <p:nvSpPr>
          <p:cNvPr id="37" name="AutoShape 37"/>
          <p:cNvSpPr/>
          <p:nvPr/>
        </p:nvSpPr>
        <p:spPr>
          <a:xfrm>
            <a:off x="411526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421189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掌心相对，双手交叉指缝相互揉搓。</a:t>
            </a:r>
          </a:p>
        </p:txBody>
      </p:sp>
      <p:sp>
        <p:nvSpPr>
          <p:cNvPr id="39" name="AutoShape 39"/>
          <p:cNvSpPr/>
          <p:nvPr/>
        </p:nvSpPr>
        <p:spPr>
          <a:xfrm>
            <a:off x="7287753"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7384387"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右手握住左手大拇指旋转揉搓，交换进行。</a:t>
            </a:r>
          </a:p>
        </p:txBody>
      </p:sp>
      <p:sp>
        <p:nvSpPr>
          <p:cNvPr id="41" name="AutoShape 41"/>
          <p:cNvSpPr/>
          <p:nvPr/>
        </p:nvSpPr>
        <p:spPr>
          <a:xfrm>
            <a:off x="2530301"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2626936"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手心对手背沿指缝相互揉搓，交换进行。</a:t>
            </a:r>
          </a:p>
        </p:txBody>
      </p:sp>
      <p:sp>
        <p:nvSpPr>
          <p:cNvPr id="43" name="AutoShape 43"/>
          <p:cNvSpPr/>
          <p:nvPr/>
        </p:nvSpPr>
        <p:spPr>
          <a:xfrm>
            <a:off x="5701078"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5797713"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弯曲手指使关节在另一手掌心旋转揉搓，交换进行。</a:t>
            </a:r>
          </a:p>
        </p:txBody>
      </p:sp>
      <p:sp>
        <p:nvSpPr>
          <p:cNvPr id="45" name="AutoShape 45"/>
          <p:cNvSpPr/>
          <p:nvPr/>
        </p:nvSpPr>
        <p:spPr>
          <a:xfrm>
            <a:off x="8872712"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8969347"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75">
                <a:solidFill>
                  <a:srgbClr val="FDFCFC">
                    <a:alpha val="100000"/>
                  </a:srgbClr>
                </a:solidFill>
                <a:latin typeface="Microsoft Yahei"/>
                <a:ea typeface="Microsoft Yahei"/>
                <a:cs typeface="Microsoft Yahei"/>
              </a:rPr>
              <a:t>将五个手指尖并拢放在另一手掌心旋转揉搓，交换进行。</a:t>
            </a:r>
          </a:p>
        </p:txBody>
      </p:sp>
      <p:sp>
        <p:nvSpPr>
          <p:cNvPr id="47" name="Freeform 47"/>
          <p:cNvSpPr/>
          <p:nvPr/>
        </p:nvSpPr>
        <p:spPr>
          <a:xfrm>
            <a:off x="1175394" y="3545671"/>
            <a:ext cx="492965" cy="492965"/>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780772" y="3592485"/>
            <a:ext cx="451939" cy="363811"/>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331934" y="3533674"/>
            <a:ext cx="481434" cy="481434"/>
          </a:xfrm>
          <a:custGeom>
            <a:rect l="l" t="t" r="r" b="b"/>
            <a:pathLst>
              <a:path w="304800" h="304800">
                <a:moveTo>
                  <a:pt x="198120" y="121920"/>
                </a:moveTo>
                <a:lnTo>
                  <a:pt x="198120" y="0"/>
                </a:lnTo>
                <a:lnTo>
                  <a:pt x="45720" y="182880"/>
                </a:lnTo>
                <a:lnTo>
                  <a:pt x="106680" y="182880"/>
                </a:lnTo>
                <a:lnTo>
                  <a:pt x="106680" y="304800"/>
                </a:lnTo>
                <a:lnTo>
                  <a:pt x="259080" y="121920"/>
                </a:lnTo>
                <a:lnTo>
                  <a:pt x="19812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929869" y="3526741"/>
            <a:ext cx="495300" cy="495300"/>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515734" y="3526741"/>
            <a:ext cx="495300" cy="49530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102455" y="3526741"/>
            <a:ext cx="495300" cy="495300"/>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34129" y="3903871"/>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无菌操作是指在无菌室或超净台中进行以防止微生物进入人体或污染供试菌的操作技术。</a:t>
            </a:r>
            <a:endParaRPr lang="en-US" sz="1100"/>
          </a:p>
        </p:txBody>
      </p:sp>
      <p:sp>
        <p:nvSpPr>
          <p:cNvPr id="6" name="AutoShape 6"/>
          <p:cNvSpPr/>
          <p:nvPr/>
        </p:nvSpPr>
        <p:spPr>
          <a:xfrm>
            <a:off x="3703982" y="3903871"/>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无菌操作原则包括保持环境清洁、注意个人卫生、严格遵守操作规程等。</a:t>
            </a:r>
            <a:endParaRPr lang="en-US" sz="1100"/>
          </a:p>
        </p:txBody>
      </p:sp>
      <p:sp>
        <p:nvSpPr>
          <p:cNvPr id="7" name="AutoShape 7"/>
          <p:cNvSpPr/>
          <p:nvPr/>
        </p:nvSpPr>
        <p:spPr>
          <a:xfrm>
            <a:off x="6219054"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无菌操作技巧包括正确穿戴无菌衣物和手套、正确使用无菌器械和容器、避免交叉污染等。</a:t>
            </a:r>
            <a:endParaRPr lang="en-US" sz="1100"/>
          </a:p>
        </p:txBody>
      </p:sp>
      <p:sp>
        <p:nvSpPr>
          <p:cNvPr id="8" name="AutoShape 8"/>
          <p:cNvSpPr/>
          <p:nvPr/>
        </p:nvSpPr>
        <p:spPr>
          <a:xfrm>
            <a:off x="8807293" y="3903871"/>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在进行无菌操作时，应注意动作轻柔、准确，避免产生不必要的污染。</a:t>
            </a:r>
            <a:endParaRPr lang="en-US" sz="1100"/>
          </a:p>
        </p:txBody>
      </p:sp>
      <p:sp>
        <p:nvSpPr>
          <p:cNvPr id="9" name="AutoShape 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999673" y="2385294"/>
            <a:ext cx="580457" cy="611204"/>
            <a:chOff x="1999673" y="2385294"/>
            <a:chExt cx="580457" cy="611204"/>
          </a:xfrm>
        </p:grpSpPr>
        <p:sp>
          <p:nvSpPr>
            <p:cNvPr id="11" name="Freeform 11"/>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1200" y="2395266"/>
            <a:ext cx="796103" cy="591260"/>
            <a:chOff x="4431200" y="2395266"/>
            <a:chExt cx="796103" cy="591260"/>
          </a:xfrm>
        </p:grpSpPr>
        <p:sp>
          <p:nvSpPr>
            <p:cNvPr id="16" name="Freeform 16"/>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9546708" y="2407068"/>
            <a:ext cx="722974" cy="640809"/>
            <a:chOff x="9546708" y="2407068"/>
            <a:chExt cx="722974" cy="640809"/>
          </a:xfrm>
        </p:grpSpPr>
        <p:sp>
          <p:nvSpPr>
            <p:cNvPr id="20" name="Freeform 20"/>
            <p:cNvSpPr/>
            <p:nvPr/>
          </p:nvSpPr>
          <p:spPr>
            <a:xfrm>
              <a:off x="9705326" y="2562570"/>
              <a:ext cx="406673" cy="177835"/>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9546708" y="2407068"/>
              <a:ext cx="722974" cy="640809"/>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a:ln>
              <a:solidFill>
                <a:schemeClr val="lt2">
                  <a:alpha val="100000"/>
                </a:schemeClr>
              </a:solidFill>
              <a:prstDash val="sysDot"/>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无菌操作原则与技巧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隔离技术与医疗废物处理</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a:ln w="9525">
              <a:solidFill>
                <a:srgbClr val="D2D2D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空气传播隔离</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针对经空气传播的疾病，如肺结核、麻疹等，需采用负压病房、独立通风系统等措施。</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飞沫传播隔离</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对于通过飞沫传播的疾病，如流感、百日咳等，应采用口罩、飞沫屏障等措施进行隔离。</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接触传播隔离</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针对通过直接或间接接触传播的疾病，如肠道感染、多重耐药菌感染等，需采取手卫生、穿戴防护用品、环境清洁消毒等措施。</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隔离技术种类及应用场景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感染性废物</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包括被病人血液、体液、排泄物污染的物品等，应使用黄色垃圾袋密封收集，并标注感染性废物标识。</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损伤性废物</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如医用针头、缝合针、手术刀等，应放入防刺穿的黄色利器盒内收集。</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化学性废物</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具有毒性、腐蚀性、易燃易爆性的废弃化学物品，应按照相关规定进行特殊处理。</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药物性废物</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过期、淘汰、变质或被污染的药品，应由药学部门统一回收处理。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医疗废物分类收集方法</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https://d.book118.com/798054124101006040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2024-09-19T03:48:20.544</cp:lastPrinted>
  <dcterms:created xsi:type="dcterms:W3CDTF">2024-09-18T19:48:20Z</dcterms:created>
  <dcterms:modified xsi:type="dcterms:W3CDTF">2024-09-18T19:48:22Z</dcterms:modified>
</cp:coreProperties>
</file>