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A7F62B-86F5-4E2D-8E2D-FBD1A0B515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18D30C-D750-4109-AA8B-14DEA956CF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5382FD-A9B5-402C-98AC-4437CE1BC8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A7C44E-15B7-47B1-AB15-42F3FB4DF0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4EC2ED4-C248-47E9-9DA7-F7EDB73D2D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EEF6AEF-9F58-477F-80F3-17D3285373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E803A55-31FE-45F0-A2E4-33691CBCE3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5113ED-DDA3-44AB-B49D-BFBBE572B6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9F04E4-C8DE-4AC8-B791-923C446750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736420-94CA-4CCA-9B6F-4F3900DF2E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44D4B9-01C7-420A-A4A5-A955E5DCCB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8054142067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财务评价主要基础数据的确定、估算与分析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70611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519379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基础数据概述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基础数据确定方法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基础数据估算技术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基础数据分析策略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实际应用案例展示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确定财务评价基础数据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为了对项目进行准确的财务评价，需要确定一系列基础数据，如投资规模、资金来源、成本估算、市场预测等。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估算项目经济效益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通过对基础数据的估算和分析，可以预测项目的经济效益，为决策者提供重要参考。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分析项目风险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财务评价不仅关注项目的经济效益，还需要分析项目可能面临的风险，如市场风险、技术风险、资金风险等。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087237" y="4692872"/>
            <a:ext cx="2429542" cy="1127284"/>
            <a:chOff x="6087237" y="4692872"/>
            <a:chExt cx="2429542" cy="1127284"/>
          </a:xfrm>
        </p:grpSpPr>
        <p:sp>
          <p:nvSpPr>
            <p:cNvPr id="3" name="Freeform 3"/>
            <p:cNvSpPr/>
            <p:nvPr/>
          </p:nvSpPr>
          <p:spPr>
            <a:xfrm>
              <a:off x="6087237" y="4692872"/>
              <a:ext cx="2429542" cy="1127284"/>
            </a:xfrm>
            <a:custGeom>
              <a:rect l="l" t="t" r="r" b="b"/>
              <a:pathLst>
                <a:path w="292" h="135">
                  <a:moveTo>
                    <a:pt x="130" y="19"/>
                  </a:moveTo>
                  <a:cubicBezTo>
                    <a:pt x="75" y="38"/>
                    <a:pt x="31" y="73"/>
                    <a:pt x="0" y="118"/>
                  </a:cubicBezTo>
                  <a:cubicBezTo>
                    <a:pt x="52" y="134"/>
                    <a:pt x="108" y="135"/>
                    <a:pt x="163" y="116"/>
                  </a:cubicBezTo>
                  <a:cubicBezTo>
                    <a:pt x="218" y="97"/>
                    <a:pt x="262" y="61"/>
                    <a:pt x="292" y="17"/>
                  </a:cubicBezTo>
                  <a:cubicBezTo>
                    <a:pt x="241" y="0"/>
                    <a:pt x="184" y="0"/>
                    <a:pt x="130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421499" y="5019484"/>
              <a:ext cx="311944" cy="273653"/>
            </a:xfrm>
            <a:custGeom>
              <a:rect l="l" t="t" r="r" b="b"/>
              <a:pathLst>
                <a:path w="582612" h="511175">
                  <a:moveTo>
                    <a:pt x="563781" y="169863"/>
                  </a:moveTo>
                  <a:cubicBezTo>
                    <a:pt x="567547" y="181115"/>
                    <a:pt x="571313" y="192367"/>
                    <a:pt x="575080" y="199869"/>
                  </a:cubicBezTo>
                  <a:cubicBezTo>
                    <a:pt x="578846" y="214872"/>
                    <a:pt x="578846" y="226124"/>
                    <a:pt x="582612" y="237376"/>
                  </a:cubicBezTo>
                  <a:cubicBezTo>
                    <a:pt x="582612" y="237376"/>
                    <a:pt x="582612" y="241126"/>
                    <a:pt x="582612" y="241126"/>
                  </a:cubicBezTo>
                  <a:cubicBezTo>
                    <a:pt x="582612" y="241126"/>
                    <a:pt x="582612" y="241126"/>
                    <a:pt x="582612" y="267381"/>
                  </a:cubicBezTo>
                  <a:cubicBezTo>
                    <a:pt x="582612" y="271132"/>
                    <a:pt x="582612" y="278633"/>
                    <a:pt x="582612" y="282384"/>
                  </a:cubicBezTo>
                  <a:cubicBezTo>
                    <a:pt x="575080" y="327392"/>
                    <a:pt x="552482" y="368650"/>
                    <a:pt x="514820" y="394905"/>
                  </a:cubicBezTo>
                  <a:cubicBezTo>
                    <a:pt x="480924" y="424910"/>
                    <a:pt x="439496" y="436162"/>
                    <a:pt x="398068" y="436162"/>
                  </a:cubicBezTo>
                  <a:cubicBezTo>
                    <a:pt x="326510" y="436162"/>
                    <a:pt x="258718" y="436162"/>
                    <a:pt x="187161" y="436162"/>
                  </a:cubicBezTo>
                  <a:cubicBezTo>
                    <a:pt x="187161" y="436162"/>
                    <a:pt x="187161" y="436162"/>
                    <a:pt x="179628" y="436162"/>
                  </a:cubicBezTo>
                  <a:cubicBezTo>
                    <a:pt x="179628" y="436162"/>
                    <a:pt x="179628" y="436162"/>
                    <a:pt x="179628" y="511176"/>
                  </a:cubicBezTo>
                  <a:cubicBezTo>
                    <a:pt x="179628" y="507426"/>
                    <a:pt x="175862" y="507426"/>
                    <a:pt x="175862" y="507426"/>
                  </a:cubicBezTo>
                  <a:cubicBezTo>
                    <a:pt x="130667" y="473669"/>
                    <a:pt x="85473" y="439913"/>
                    <a:pt x="40278" y="406157"/>
                  </a:cubicBezTo>
                  <a:cubicBezTo>
                    <a:pt x="40278" y="402406"/>
                    <a:pt x="36512" y="402406"/>
                    <a:pt x="36512" y="402406"/>
                  </a:cubicBezTo>
                  <a:cubicBezTo>
                    <a:pt x="81707" y="364899"/>
                    <a:pt x="130667" y="327392"/>
                    <a:pt x="179628" y="293636"/>
                  </a:cubicBezTo>
                  <a:cubicBezTo>
                    <a:pt x="179628" y="293636"/>
                    <a:pt x="179628" y="293636"/>
                    <a:pt x="179628" y="364899"/>
                  </a:cubicBezTo>
                  <a:cubicBezTo>
                    <a:pt x="183394" y="364899"/>
                    <a:pt x="183394" y="364899"/>
                    <a:pt x="187161" y="364899"/>
                  </a:cubicBezTo>
                  <a:cubicBezTo>
                    <a:pt x="258718" y="364899"/>
                    <a:pt x="330276" y="364899"/>
                    <a:pt x="401834" y="364899"/>
                  </a:cubicBezTo>
                  <a:cubicBezTo>
                    <a:pt x="465860" y="364899"/>
                    <a:pt x="514820" y="312390"/>
                    <a:pt x="511054" y="248628"/>
                  </a:cubicBezTo>
                  <a:cubicBezTo>
                    <a:pt x="511054" y="237376"/>
                    <a:pt x="507288" y="229874"/>
                    <a:pt x="503522" y="218622"/>
                  </a:cubicBezTo>
                  <a:cubicBezTo>
                    <a:pt x="503522" y="218622"/>
                    <a:pt x="503522" y="214872"/>
                    <a:pt x="507288" y="214872"/>
                  </a:cubicBezTo>
                  <a:cubicBezTo>
                    <a:pt x="526119" y="199869"/>
                    <a:pt x="544950" y="184866"/>
                    <a:pt x="563781" y="169863"/>
                  </a:cubicBezTo>
                  <a:close/>
                  <a:moveTo>
                    <a:pt x="401388" y="0"/>
                  </a:moveTo>
                  <a:cubicBezTo>
                    <a:pt x="401388" y="0"/>
                    <a:pt x="405139" y="0"/>
                    <a:pt x="405139" y="3757"/>
                  </a:cubicBezTo>
                  <a:cubicBezTo>
                    <a:pt x="450155" y="37571"/>
                    <a:pt x="495170" y="71384"/>
                    <a:pt x="540185" y="105198"/>
                  </a:cubicBezTo>
                  <a:cubicBezTo>
                    <a:pt x="543937" y="105198"/>
                    <a:pt x="543937" y="105198"/>
                    <a:pt x="547688" y="108955"/>
                  </a:cubicBezTo>
                  <a:cubicBezTo>
                    <a:pt x="498921" y="146526"/>
                    <a:pt x="450155" y="180341"/>
                    <a:pt x="401388" y="217911"/>
                  </a:cubicBezTo>
                  <a:cubicBezTo>
                    <a:pt x="401388" y="217911"/>
                    <a:pt x="401388" y="217911"/>
                    <a:pt x="401388" y="146526"/>
                  </a:cubicBezTo>
                  <a:cubicBezTo>
                    <a:pt x="397636" y="146526"/>
                    <a:pt x="397636" y="146526"/>
                    <a:pt x="393885" y="146526"/>
                  </a:cubicBezTo>
                  <a:cubicBezTo>
                    <a:pt x="322611" y="146526"/>
                    <a:pt x="255088" y="146526"/>
                    <a:pt x="183813" y="146526"/>
                  </a:cubicBezTo>
                  <a:cubicBezTo>
                    <a:pt x="120041" y="146526"/>
                    <a:pt x="67523" y="199126"/>
                    <a:pt x="71275" y="259239"/>
                  </a:cubicBezTo>
                  <a:cubicBezTo>
                    <a:pt x="75026" y="270511"/>
                    <a:pt x="75026" y="281782"/>
                    <a:pt x="78777" y="289296"/>
                  </a:cubicBezTo>
                  <a:cubicBezTo>
                    <a:pt x="78777" y="293053"/>
                    <a:pt x="78777" y="296810"/>
                    <a:pt x="75026" y="296810"/>
                  </a:cubicBezTo>
                  <a:cubicBezTo>
                    <a:pt x="60021" y="311839"/>
                    <a:pt x="41264" y="323110"/>
                    <a:pt x="18756" y="338138"/>
                  </a:cubicBezTo>
                  <a:cubicBezTo>
                    <a:pt x="15005" y="330624"/>
                    <a:pt x="11254" y="319353"/>
                    <a:pt x="7502" y="308082"/>
                  </a:cubicBezTo>
                  <a:cubicBezTo>
                    <a:pt x="3751" y="296810"/>
                    <a:pt x="3751" y="285539"/>
                    <a:pt x="0" y="270511"/>
                  </a:cubicBezTo>
                  <a:cubicBezTo>
                    <a:pt x="0" y="270511"/>
                    <a:pt x="0" y="270511"/>
                    <a:pt x="0" y="266754"/>
                  </a:cubicBezTo>
                  <a:cubicBezTo>
                    <a:pt x="0" y="266754"/>
                    <a:pt x="0" y="266754"/>
                    <a:pt x="0" y="244211"/>
                  </a:cubicBezTo>
                  <a:cubicBezTo>
                    <a:pt x="0" y="236697"/>
                    <a:pt x="0" y="232940"/>
                    <a:pt x="0" y="225426"/>
                  </a:cubicBezTo>
                  <a:cubicBezTo>
                    <a:pt x="7502" y="180341"/>
                    <a:pt x="30010" y="142769"/>
                    <a:pt x="67523" y="112712"/>
                  </a:cubicBezTo>
                  <a:cubicBezTo>
                    <a:pt x="101285" y="86413"/>
                    <a:pt x="142549" y="71384"/>
                    <a:pt x="187565" y="71384"/>
                  </a:cubicBezTo>
                  <a:cubicBezTo>
                    <a:pt x="255088" y="71384"/>
                    <a:pt x="322611" y="71384"/>
                    <a:pt x="393885" y="71384"/>
                  </a:cubicBezTo>
                  <a:cubicBezTo>
                    <a:pt x="393885" y="71384"/>
                    <a:pt x="393885" y="71384"/>
                    <a:pt x="401388" y="71384"/>
                  </a:cubicBezTo>
                  <a:cubicBezTo>
                    <a:pt x="401388" y="71384"/>
                    <a:pt x="401388" y="71384"/>
                    <a:pt x="40138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6087237" y="3581590"/>
            <a:ext cx="1515142" cy="2095595"/>
          </a:xfrm>
          <a:custGeom>
            <a:rect l="l" t="t" r="r" b="b"/>
            <a:pathLst>
              <a:path w="182" h="251">
                <a:moveTo>
                  <a:pt x="49" y="96"/>
                </a:moveTo>
                <a:cubicBezTo>
                  <a:pt x="15" y="143"/>
                  <a:pt x="0" y="197"/>
                  <a:pt x="1" y="251"/>
                </a:cubicBezTo>
                <a:cubicBezTo>
                  <a:pt x="52" y="235"/>
                  <a:pt x="99" y="203"/>
                  <a:pt x="132" y="156"/>
                </a:cubicBezTo>
                <a:cubicBezTo>
                  <a:pt x="166" y="109"/>
                  <a:pt x="182" y="54"/>
                  <a:pt x="181" y="0"/>
                </a:cubicBezTo>
                <a:cubicBezTo>
                  <a:pt x="130" y="16"/>
                  <a:pt x="83" y="49"/>
                  <a:pt x="49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859714" y="4236053"/>
            <a:ext cx="352711" cy="269463"/>
            <a:chOff x="6859714" y="4236053"/>
            <a:chExt cx="352711" cy="269463"/>
          </a:xfrm>
        </p:grpSpPr>
        <p:sp>
          <p:nvSpPr>
            <p:cNvPr id="7" name="Freeform 7"/>
            <p:cNvSpPr/>
            <p:nvPr/>
          </p:nvSpPr>
          <p:spPr>
            <a:xfrm>
              <a:off x="6859714" y="4236053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88873" y="4306634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67887" y="4692872"/>
            <a:ext cx="2419350" cy="1127284"/>
            <a:chOff x="3667887" y="4692872"/>
            <a:chExt cx="2419350" cy="1127284"/>
          </a:xfrm>
        </p:grpSpPr>
        <p:sp>
          <p:nvSpPr>
            <p:cNvPr id="10" name="Freeform 10"/>
            <p:cNvSpPr/>
            <p:nvPr/>
          </p:nvSpPr>
          <p:spPr>
            <a:xfrm>
              <a:off x="3667887" y="4692872"/>
              <a:ext cx="2419350" cy="1127284"/>
            </a:xfrm>
            <a:custGeom>
              <a:rect l="l" t="t" r="r" b="b"/>
              <a:pathLst>
                <a:path w="291" h="135">
                  <a:moveTo>
                    <a:pt x="162" y="19"/>
                  </a:moveTo>
                  <a:cubicBezTo>
                    <a:pt x="217" y="38"/>
                    <a:pt x="261" y="73"/>
                    <a:pt x="291" y="118"/>
                  </a:cubicBezTo>
                  <a:cubicBezTo>
                    <a:pt x="240" y="134"/>
                    <a:pt x="184" y="135"/>
                    <a:pt x="129" y="116"/>
                  </a:cubicBezTo>
                  <a:cubicBezTo>
                    <a:pt x="74" y="97"/>
                    <a:pt x="30" y="61"/>
                    <a:pt x="0" y="17"/>
                  </a:cubicBezTo>
                  <a:cubicBezTo>
                    <a:pt x="51" y="0"/>
                    <a:pt x="108" y="0"/>
                    <a:pt x="162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465034" y="500414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Freeform 12"/>
          <p:cNvSpPr/>
          <p:nvPr/>
        </p:nvSpPr>
        <p:spPr>
          <a:xfrm>
            <a:off x="4582287" y="3581590"/>
            <a:ext cx="1513713" cy="2095595"/>
          </a:xfrm>
          <a:custGeom>
            <a:rect l="l" t="t" r="r" b="b"/>
            <a:pathLst>
              <a:path w="182" h="251">
                <a:moveTo>
                  <a:pt x="133" y="96"/>
                </a:moveTo>
                <a:cubicBezTo>
                  <a:pt x="167" y="143"/>
                  <a:pt x="182" y="197"/>
                  <a:pt x="181" y="251"/>
                </a:cubicBezTo>
                <a:cubicBezTo>
                  <a:pt x="130" y="235"/>
                  <a:pt x="83" y="203"/>
                  <a:pt x="50" y="156"/>
                </a:cubicBezTo>
                <a:cubicBezTo>
                  <a:pt x="16" y="109"/>
                  <a:pt x="0" y="54"/>
                  <a:pt x="1" y="0"/>
                </a:cubicBezTo>
                <a:cubicBezTo>
                  <a:pt x="52" y="16"/>
                  <a:pt x="99" y="49"/>
                  <a:pt x="133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996434" y="4236053"/>
            <a:ext cx="313754" cy="313849"/>
            <a:chOff x="4996434" y="4236053"/>
            <a:chExt cx="313754" cy="313849"/>
          </a:xfrm>
        </p:grpSpPr>
        <p:sp>
          <p:nvSpPr>
            <p:cNvPr id="14" name="Freeform 14"/>
            <p:cNvSpPr/>
            <p:nvPr/>
          </p:nvSpPr>
          <p:spPr>
            <a:xfrm>
              <a:off x="4996434" y="4265200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5069300" y="4338066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152644" y="4236053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7" name="Freeform 17"/>
          <p:cNvSpPr/>
          <p:nvPr/>
        </p:nvSpPr>
        <p:spPr>
          <a:xfrm>
            <a:off x="5664327" y="3097435"/>
            <a:ext cx="856012" cy="2579751"/>
          </a:xfrm>
          <a:custGeom>
            <a:rect l="l" t="t" r="r" b="b"/>
            <a:pathLst>
              <a:path w="103" h="309">
                <a:moveTo>
                  <a:pt x="0" y="154"/>
                </a:moveTo>
                <a:cubicBezTo>
                  <a:pt x="0" y="212"/>
                  <a:pt x="19" y="266"/>
                  <a:pt x="51" y="309"/>
                </a:cubicBezTo>
                <a:cubicBezTo>
                  <a:pt x="84" y="266"/>
                  <a:pt x="103" y="212"/>
                  <a:pt x="103" y="154"/>
                </a:cubicBezTo>
                <a:cubicBezTo>
                  <a:pt x="103" y="97"/>
                  <a:pt x="84" y="43"/>
                  <a:pt x="51" y="0"/>
                </a:cubicBezTo>
                <a:cubicBezTo>
                  <a:pt x="19" y="43"/>
                  <a:pt x="0" y="97"/>
                  <a:pt x="0" y="15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984843" y="3986974"/>
            <a:ext cx="215074" cy="313658"/>
          </a:xfrm>
          <a:custGeom>
            <a:rect l="l" t="t" r="r" b="b"/>
            <a:pathLst>
              <a:path w="107" h="156">
                <a:moveTo>
                  <a:pt x="43" y="156"/>
                </a:moveTo>
                <a:cubicBezTo>
                  <a:pt x="40" y="155"/>
                  <a:pt x="37" y="154"/>
                  <a:pt x="34" y="152"/>
                </a:cubicBezTo>
                <a:cubicBezTo>
                  <a:pt x="31" y="150"/>
                  <a:pt x="29" y="147"/>
                  <a:pt x="27" y="143"/>
                </a:cubicBezTo>
                <a:cubicBezTo>
                  <a:pt x="27" y="142"/>
                  <a:pt x="27" y="142"/>
                  <a:pt x="25" y="141"/>
                </a:cubicBezTo>
                <a:cubicBezTo>
                  <a:pt x="19" y="138"/>
                  <a:pt x="16" y="130"/>
                  <a:pt x="19" y="123"/>
                </a:cubicBezTo>
                <a:cubicBezTo>
                  <a:pt x="19" y="123"/>
                  <a:pt x="19" y="122"/>
                  <a:pt x="19" y="121"/>
                </a:cubicBezTo>
                <a:cubicBezTo>
                  <a:pt x="18" y="118"/>
                  <a:pt x="17" y="115"/>
                  <a:pt x="19" y="111"/>
                </a:cubicBezTo>
                <a:cubicBezTo>
                  <a:pt x="19" y="110"/>
                  <a:pt x="19" y="110"/>
                  <a:pt x="18" y="109"/>
                </a:cubicBezTo>
                <a:cubicBezTo>
                  <a:pt x="18" y="106"/>
                  <a:pt x="17" y="104"/>
                  <a:pt x="17" y="101"/>
                </a:cubicBezTo>
                <a:cubicBezTo>
                  <a:pt x="16" y="96"/>
                  <a:pt x="14" y="91"/>
                  <a:pt x="12" y="86"/>
                </a:cubicBezTo>
                <a:cubicBezTo>
                  <a:pt x="9" y="81"/>
                  <a:pt x="6" y="76"/>
                  <a:pt x="4" y="71"/>
                </a:cubicBezTo>
                <a:cubicBezTo>
                  <a:pt x="1" y="62"/>
                  <a:pt x="0" y="53"/>
                  <a:pt x="1" y="44"/>
                </a:cubicBezTo>
                <a:cubicBezTo>
                  <a:pt x="5" y="25"/>
                  <a:pt x="15" y="12"/>
                  <a:pt x="33" y="4"/>
                </a:cubicBezTo>
                <a:cubicBezTo>
                  <a:pt x="38" y="2"/>
                  <a:pt x="43" y="0"/>
                  <a:pt x="49" y="0"/>
                </a:cubicBezTo>
                <a:cubicBezTo>
                  <a:pt x="49" y="0"/>
                  <a:pt x="50" y="0"/>
                  <a:pt x="50" y="0"/>
                </a:cubicBezTo>
                <a:cubicBezTo>
                  <a:pt x="56" y="0"/>
                  <a:pt x="56" y="0"/>
                  <a:pt x="56" y="0"/>
                </a:cubicBezTo>
                <a:cubicBezTo>
                  <a:pt x="60" y="0"/>
                  <a:pt x="63" y="1"/>
                  <a:pt x="67" y="1"/>
                </a:cubicBezTo>
                <a:cubicBezTo>
                  <a:pt x="76" y="4"/>
                  <a:pt x="84" y="8"/>
                  <a:pt x="90" y="15"/>
                </a:cubicBezTo>
                <a:cubicBezTo>
                  <a:pt x="97" y="22"/>
                  <a:pt x="102" y="30"/>
                  <a:pt x="104" y="40"/>
                </a:cubicBezTo>
                <a:cubicBezTo>
                  <a:pt x="107" y="53"/>
                  <a:pt x="105" y="65"/>
                  <a:pt x="99" y="77"/>
                </a:cubicBezTo>
                <a:cubicBezTo>
                  <a:pt x="97" y="81"/>
                  <a:pt x="95" y="85"/>
                  <a:pt x="93" y="89"/>
                </a:cubicBezTo>
                <a:cubicBezTo>
                  <a:pt x="90" y="94"/>
                  <a:pt x="89" y="99"/>
                  <a:pt x="89" y="105"/>
                </a:cubicBezTo>
                <a:cubicBezTo>
                  <a:pt x="89" y="105"/>
                  <a:pt x="88" y="106"/>
                  <a:pt x="88" y="107"/>
                </a:cubicBezTo>
                <a:cubicBezTo>
                  <a:pt x="88" y="108"/>
                  <a:pt x="88" y="112"/>
                  <a:pt x="88" y="113"/>
                </a:cubicBezTo>
                <a:cubicBezTo>
                  <a:pt x="89" y="116"/>
                  <a:pt x="88" y="119"/>
                  <a:pt x="87" y="121"/>
                </a:cubicBezTo>
                <a:cubicBezTo>
                  <a:pt x="87" y="122"/>
                  <a:pt x="87" y="123"/>
                  <a:pt x="87" y="123"/>
                </a:cubicBezTo>
                <a:cubicBezTo>
                  <a:pt x="90" y="130"/>
                  <a:pt x="87" y="138"/>
                  <a:pt x="80" y="141"/>
                </a:cubicBezTo>
                <a:cubicBezTo>
                  <a:pt x="80" y="142"/>
                  <a:pt x="79" y="142"/>
                  <a:pt x="79" y="143"/>
                </a:cubicBezTo>
                <a:cubicBezTo>
                  <a:pt x="76" y="150"/>
                  <a:pt x="71" y="154"/>
                  <a:pt x="64" y="155"/>
                </a:cubicBezTo>
                <a:cubicBezTo>
                  <a:pt x="64" y="155"/>
                  <a:pt x="63" y="155"/>
                  <a:pt x="63" y="156"/>
                </a:cubicBezTo>
                <a:lnTo>
                  <a:pt x="43" y="156"/>
                </a:lnTo>
                <a:close/>
                <a:moveTo>
                  <a:pt x="53" y="107"/>
                </a:moveTo>
                <a:cubicBezTo>
                  <a:pt x="60" y="107"/>
                  <a:pt x="67" y="107"/>
                  <a:pt x="74" y="107"/>
                </a:cubicBezTo>
                <a:cubicBezTo>
                  <a:pt x="77" y="107"/>
                  <a:pt x="79" y="106"/>
                  <a:pt x="79" y="103"/>
                </a:cubicBezTo>
                <a:cubicBezTo>
                  <a:pt x="79" y="103"/>
                  <a:pt x="79" y="103"/>
                  <a:pt x="79" y="102"/>
                </a:cubicBezTo>
                <a:cubicBezTo>
                  <a:pt x="80" y="98"/>
                  <a:pt x="81" y="93"/>
                  <a:pt x="82" y="89"/>
                </a:cubicBezTo>
                <a:cubicBezTo>
                  <a:pt x="85" y="84"/>
                  <a:pt x="87" y="79"/>
                  <a:pt x="90" y="74"/>
                </a:cubicBezTo>
                <a:cubicBezTo>
                  <a:pt x="95" y="65"/>
                  <a:pt x="97" y="55"/>
                  <a:pt x="95" y="45"/>
                </a:cubicBezTo>
                <a:cubicBezTo>
                  <a:pt x="93" y="33"/>
                  <a:pt x="87" y="23"/>
                  <a:pt x="77" y="17"/>
                </a:cubicBezTo>
                <a:cubicBezTo>
                  <a:pt x="62" y="7"/>
                  <a:pt x="46" y="7"/>
                  <a:pt x="31" y="16"/>
                </a:cubicBezTo>
                <a:cubicBezTo>
                  <a:pt x="15" y="25"/>
                  <a:pt x="8" y="43"/>
                  <a:pt x="11" y="61"/>
                </a:cubicBezTo>
                <a:cubicBezTo>
                  <a:pt x="12" y="67"/>
                  <a:pt x="15" y="72"/>
                  <a:pt x="18" y="77"/>
                </a:cubicBezTo>
                <a:cubicBezTo>
                  <a:pt x="23" y="85"/>
                  <a:pt x="26" y="94"/>
                  <a:pt x="27" y="103"/>
                </a:cubicBezTo>
                <a:cubicBezTo>
                  <a:pt x="27" y="106"/>
                  <a:pt x="29" y="107"/>
                  <a:pt x="32" y="107"/>
                </a:cubicBezTo>
                <a:cubicBezTo>
                  <a:pt x="39" y="107"/>
                  <a:pt x="46" y="107"/>
                  <a:pt x="53" y="107"/>
                </a:cubicBezTo>
                <a:moveTo>
                  <a:pt x="53" y="120"/>
                </a:moveTo>
                <a:cubicBezTo>
                  <a:pt x="60" y="120"/>
                  <a:pt x="67" y="120"/>
                  <a:pt x="74" y="120"/>
                </a:cubicBezTo>
                <a:cubicBezTo>
                  <a:pt x="76" y="120"/>
                  <a:pt x="77" y="119"/>
                  <a:pt x="78" y="118"/>
                </a:cubicBezTo>
                <a:cubicBezTo>
                  <a:pt x="80" y="115"/>
                  <a:pt x="77" y="112"/>
                  <a:pt x="74" y="112"/>
                </a:cubicBezTo>
                <a:cubicBezTo>
                  <a:pt x="64" y="112"/>
                  <a:pt x="54" y="112"/>
                  <a:pt x="44" y="112"/>
                </a:cubicBezTo>
                <a:cubicBezTo>
                  <a:pt x="40" y="112"/>
                  <a:pt x="36" y="112"/>
                  <a:pt x="32" y="112"/>
                </a:cubicBezTo>
                <a:cubicBezTo>
                  <a:pt x="30" y="112"/>
                  <a:pt x="29" y="112"/>
                  <a:pt x="28" y="114"/>
                </a:cubicBezTo>
                <a:cubicBezTo>
                  <a:pt x="27" y="117"/>
                  <a:pt x="29" y="120"/>
                  <a:pt x="32" y="120"/>
                </a:cubicBezTo>
                <a:cubicBezTo>
                  <a:pt x="39" y="120"/>
                  <a:pt x="46" y="120"/>
                  <a:pt x="53" y="120"/>
                </a:cubicBezTo>
                <a:moveTo>
                  <a:pt x="53" y="124"/>
                </a:moveTo>
                <a:cubicBezTo>
                  <a:pt x="46" y="124"/>
                  <a:pt x="39" y="124"/>
                  <a:pt x="32" y="124"/>
                </a:cubicBezTo>
                <a:cubicBezTo>
                  <a:pt x="30" y="124"/>
                  <a:pt x="29" y="125"/>
                  <a:pt x="28" y="127"/>
                </a:cubicBezTo>
                <a:cubicBezTo>
                  <a:pt x="27" y="130"/>
                  <a:pt x="29" y="133"/>
                  <a:pt x="32" y="133"/>
                </a:cubicBezTo>
                <a:cubicBezTo>
                  <a:pt x="42" y="133"/>
                  <a:pt x="52" y="133"/>
                  <a:pt x="62" y="133"/>
                </a:cubicBezTo>
                <a:cubicBezTo>
                  <a:pt x="66" y="133"/>
                  <a:pt x="70" y="133"/>
                  <a:pt x="74" y="133"/>
                </a:cubicBezTo>
                <a:cubicBezTo>
                  <a:pt x="76" y="133"/>
                  <a:pt x="77" y="132"/>
                  <a:pt x="78" y="130"/>
                </a:cubicBezTo>
                <a:cubicBezTo>
                  <a:pt x="80" y="127"/>
                  <a:pt x="77" y="124"/>
                  <a:pt x="74" y="124"/>
                </a:cubicBezTo>
                <a:cubicBezTo>
                  <a:pt x="67" y="124"/>
                  <a:pt x="60" y="124"/>
                  <a:pt x="53" y="124"/>
                </a:cubicBezTo>
                <a:moveTo>
                  <a:pt x="70" y="137"/>
                </a:moveTo>
                <a:cubicBezTo>
                  <a:pt x="36" y="137"/>
                  <a:pt x="36" y="137"/>
                  <a:pt x="36" y="137"/>
                </a:cubicBezTo>
                <a:cubicBezTo>
                  <a:pt x="36" y="142"/>
                  <a:pt x="39" y="146"/>
                  <a:pt x="44" y="146"/>
                </a:cubicBezTo>
                <a:cubicBezTo>
                  <a:pt x="50" y="146"/>
                  <a:pt x="56" y="146"/>
                  <a:pt x="62" y="146"/>
                </a:cubicBezTo>
                <a:cubicBezTo>
                  <a:pt x="67" y="146"/>
                  <a:pt x="70" y="142"/>
                  <a:pt x="70" y="137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sp>
        <p:nvSpPr>
          <p:cNvPr id="41" name="TextBox 41"/>
          <p:cNvSpPr txBox="1"/>
          <p:nvPr/>
        </p:nvSpPr>
        <p:spPr>
          <a:xfrm>
            <a:off x="4398507" y="1008278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销售收入与利润预测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4630337" y="1360840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根据市场预测和项目规划，预测项目的销售收入和利润水平。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1070038" y="1975579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成本费用估算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301868" y="2328140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详细估算项目的各项成本费用，包括建设成本、运营成本、税费等。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771" y="416177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项目投资规模及资金来源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535601" y="4514336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介绍项目的总投资规模、资金来源及资金筹措方式。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733442" y="1975579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财务分析指标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7965273" y="2328140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计算并分析项目的各项财务分析指标，如投资回收期、内部收益率、净现值等。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8451818" y="416177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风险分析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8683648" y="4514336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识别并分析项目可能面临的主要风险，提出相应的应对措施。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基础数据概述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基础数据是进行财务评价的重要依据，包括项目投入、产出、效益等方面的数据。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基础数据可分为定量数据和定性数据两类。定量数据如投资额、营业收入等，可通过数值精确表达；定性数据如政策环境、市场前景等，需通过文字描述或专家评估等方式进行表达。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181684" y="267304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24744" y="3889003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958607" y="3876811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84321" y="2660854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655190" y="267304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412552" y="146312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929341" y="146312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82474" y="4669341"/>
            <a:ext cx="3495675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监控项目实施</a:t>
            </a:r>
          </a:p>
        </p:txBody>
      </p:sp>
      <p:sp>
        <p:nvSpPr>
          <p:cNvPr id="10" name="Freeform 10"/>
          <p:cNvSpPr/>
          <p:nvPr/>
        </p:nvSpPr>
        <p:spPr>
          <a:xfrm>
            <a:off x="6336048" y="1958592"/>
            <a:ext cx="569744" cy="56974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DF9F9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131062" y="3101258"/>
            <a:ext cx="655484" cy="655484"/>
          </a:xfrm>
          <a:custGeom>
            <a:rect l="l" t="t" r="r" b="b"/>
            <a:pathLst>
              <a:path w="304800" h="304800">
                <a:moveTo>
                  <a:pt x="152400" y="38100"/>
                </a:moveTo>
                <a:cubicBezTo>
                  <a:pt x="68237" y="38100"/>
                  <a:pt x="0" y="150914"/>
                  <a:pt x="0" y="150914"/>
                </a:cubicBezTo>
                <a:cubicBezTo>
                  <a:pt x="0" y="150914"/>
                  <a:pt x="68237" y="266700"/>
                  <a:pt x="152400" y="266700"/>
                </a:cubicBezTo>
                <a:cubicBezTo>
                  <a:pt x="236563" y="266700"/>
                  <a:pt x="304800" y="150914"/>
                  <a:pt x="304800" y="150914"/>
                </a:cubicBezTo>
                <a:cubicBezTo>
                  <a:pt x="304800" y="150914"/>
                  <a:pt x="236563" y="38100"/>
                  <a:pt x="152400" y="38100"/>
                </a:cubicBezTo>
                <a:close/>
                <a:moveTo>
                  <a:pt x="152400" y="228600"/>
                </a:moveTo>
                <a:cubicBezTo>
                  <a:pt x="110319" y="228600"/>
                  <a:pt x="76200" y="194481"/>
                  <a:pt x="76200" y="152400"/>
                </a:cubicBezTo>
                <a:cubicBezTo>
                  <a:pt x="76200" y="110319"/>
                  <a:pt x="110319" y="76200"/>
                  <a:pt x="152400" y="76200"/>
                </a:cubicBezTo>
                <a:cubicBezTo>
                  <a:pt x="194481" y="76200"/>
                  <a:pt x="228600" y="110319"/>
                  <a:pt x="228600" y="152400"/>
                </a:cubicBezTo>
                <a:cubicBezTo>
                  <a:pt x="228600" y="194481"/>
                  <a:pt x="194481" y="228600"/>
                  <a:pt x="152400" y="228600"/>
                </a:cubicBezTo>
                <a:close/>
                <a:moveTo>
                  <a:pt x="114300" y="152400"/>
                </a:moveTo>
                <a:cubicBezTo>
                  <a:pt x="114300" y="131359"/>
                  <a:pt x="131359" y="114300"/>
                  <a:pt x="152400" y="114300"/>
                </a:cubicBezTo>
                <a:cubicBezTo>
                  <a:pt x="173441" y="114300"/>
                  <a:pt x="190500" y="131359"/>
                  <a:pt x="190500" y="152400"/>
                </a:cubicBezTo>
                <a:cubicBezTo>
                  <a:pt x="190500" y="173441"/>
                  <a:pt x="173441" y="190500"/>
                  <a:pt x="152400" y="190500"/>
                </a:cubicBezTo>
                <a:cubicBezTo>
                  <a:pt x="131359" y="190500"/>
                  <a:pt x="114300" y="173441"/>
                  <a:pt x="114300" y="152400"/>
                </a:cubicBez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342440" y="4351843"/>
            <a:ext cx="645734" cy="64573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BF8F8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824023" y="4403866"/>
            <a:ext cx="555335" cy="555335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94481" y="190500"/>
                  <a:pt x="228562" y="156381"/>
                  <a:pt x="228562" y="114300"/>
                </a:cubicBezTo>
                <a:lnTo>
                  <a:pt x="228562" y="76200"/>
                </a:lnTo>
                <a:cubicBezTo>
                  <a:pt x="228562" y="23612"/>
                  <a:pt x="190500" y="0"/>
                  <a:pt x="152400" y="0"/>
                </a:cubicBezTo>
                <a:lnTo>
                  <a:pt x="76162" y="0"/>
                </a:lnTo>
                <a:cubicBezTo>
                  <a:pt x="38100" y="0"/>
                  <a:pt x="0" y="20241"/>
                  <a:pt x="0" y="76200"/>
                </a:cubicBezTo>
                <a:cubicBezTo>
                  <a:pt x="0" y="130969"/>
                  <a:pt x="38100" y="152400"/>
                  <a:pt x="76162" y="152400"/>
                </a:cubicBezTo>
                <a:lnTo>
                  <a:pt x="114300" y="152400"/>
                </a:lnTo>
                <a:cubicBezTo>
                  <a:pt x="135322" y="152400"/>
                  <a:pt x="152400" y="169478"/>
                  <a:pt x="152400" y="190500"/>
                </a:cubicBezTo>
                <a:close/>
                <a:moveTo>
                  <a:pt x="247460" y="116329"/>
                </a:moveTo>
                <a:cubicBezTo>
                  <a:pt x="246345" y="167878"/>
                  <a:pt x="204197" y="209550"/>
                  <a:pt x="152400" y="209550"/>
                </a:cubicBezTo>
                <a:lnTo>
                  <a:pt x="133350" y="209550"/>
                </a:lnTo>
                <a:lnTo>
                  <a:pt x="133350" y="190500"/>
                </a:lnTo>
                <a:cubicBezTo>
                  <a:pt x="133350" y="179984"/>
                  <a:pt x="124797" y="171450"/>
                  <a:pt x="114300" y="171450"/>
                </a:cubicBezTo>
                <a:lnTo>
                  <a:pt x="78095" y="171450"/>
                </a:lnTo>
                <a:cubicBezTo>
                  <a:pt x="76952" y="177136"/>
                  <a:pt x="76248" y="183223"/>
                  <a:pt x="76200" y="189795"/>
                </a:cubicBezTo>
                <a:lnTo>
                  <a:pt x="76200" y="229333"/>
                </a:lnTo>
                <a:cubicBezTo>
                  <a:pt x="76600" y="271072"/>
                  <a:pt x="110566" y="304800"/>
                  <a:pt x="152400" y="304800"/>
                </a:cubicBezTo>
                <a:cubicBezTo>
                  <a:pt x="152400" y="283740"/>
                  <a:pt x="169478" y="266700"/>
                  <a:pt x="190500" y="266700"/>
                </a:cubicBezTo>
                <a:lnTo>
                  <a:pt x="228562" y="266700"/>
                </a:lnTo>
                <a:cubicBezTo>
                  <a:pt x="266700" y="266700"/>
                  <a:pt x="304800" y="245269"/>
                  <a:pt x="304800" y="190500"/>
                </a:cubicBezTo>
                <a:cubicBezTo>
                  <a:pt x="304800" y="143894"/>
                  <a:pt x="278273" y="122301"/>
                  <a:pt x="247460" y="116329"/>
                </a:cubicBez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109687" y="3211479"/>
            <a:ext cx="483810" cy="48381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BF7F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639651" y="3222213"/>
            <a:ext cx="456349" cy="413575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BF7F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860276" y="1965474"/>
            <a:ext cx="555980" cy="55598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199726" y="2996184"/>
            <a:ext cx="3362325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作用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99726" y="3447338"/>
            <a:ext cx="2918464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基础数据在财务评价中发挥着至关重要的作用，具体表现在以下几个方面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799911" y="1318087"/>
            <a:ext cx="3429000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预测项目效益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812103" y="1764792"/>
            <a:ext cx="2934071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利用基础数据可以预测项目的未来收益、成本等关键指标，为投资决策提供依据。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287335" y="2996184"/>
            <a:ext cx="3676650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制定融资方案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15521" y="3447338"/>
            <a:ext cx="289037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根据项目的基础数据，可以制定相应的融资方案，确定项目的资金需求和来源。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38638" y="1777070"/>
            <a:ext cx="2840430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基础数据的准确性和完整性直接影响财务评价结果的可靠性，是进行项目决策的重要依据。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38638" y="1330365"/>
            <a:ext cx="3571875" cy="7810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638638" y="4669341"/>
            <a:ext cx="3448050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评估项目可行性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38638" y="5125365"/>
            <a:ext cx="2918464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通过对基础数据的分析，可以判断项目在经济、技术等方面的可行性。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726759" y="5125365"/>
            <a:ext cx="289037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通过对基础数据的持续跟踪和分析，可以及时发现项目实施过程中的问题，并采取相应措施进行调整。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重要性及作用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基础数据确定方法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920" r="17920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确定调研目标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设计调研方案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实施调研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数据整理和分析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市场调研法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明确需要了解的市场信息和数据，如市场规模、竞争对手情况、消费者需求等。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通过在线或线下方式进行调研，收集相关数据和信息。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根据调研目标，制定相应的调研计划和方法，包括调研问卷、访谈提纲等。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对收集到的数据进行整理和分析，提取有用信息，为基础数据的确定提供依据。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专家咨询法</a:t>
              </a:r>
            </a:p>
          </p:txBody>
        </p:sp>
      </p:grpSp>
      <p:sp>
        <p:nvSpPr>
          <p:cNvPr id="32" name="TextBox 32"/>
          <p:cNvSpPr txBox="1"/>
          <p:nvPr/>
        </p:nvSpPr>
        <p:spPr>
          <a:xfrm>
            <a:off x="768919" y="1491953"/>
            <a:ext cx="401123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选择专家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644725" y="1982286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根据所需的专业领域和经验，选择合适的专家进行咨询。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102515" y="1491953"/>
            <a:ext cx="40109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进行咨询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102515" y="1982286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通过面谈、电话、邮件等方式与专家进行交流，获取相关意见和建议。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2297292" y="4606720"/>
            <a:ext cx="401123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明确咨询问题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2173097" y="5097054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将需要解决的问题和需要了解的信息明确告知专家。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630887" y="4606720"/>
            <a:ext cx="40109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整理和分析专家意见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630887" y="5097054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对专家的意见和建议进行整理和分析，提取有用信息，为基础数据的确定提供参考。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整理历史资料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对历史资料进行整理和分类，提取有用信息。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验证历史资料的可靠性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对历史资料的来源和准确性进行验证和评估，确保其可靠性和准确性。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分析历史资料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通过对比和分析历史数据和信息，了解市场和企业的发展趋势和特点，为基础数据的确定提供依据。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收集历史资料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收集相关的历史数据和信息，如企业财务报表、市场研究报告等。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历史资料法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基础数据估算技术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基于历史数据呈现出的线性趋势，利用最小二乘法等方法拟合直线方程进行预测。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线性趋势预测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250" r="172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非线性趋势预测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移动平均法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917" r="1691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对于历史数据呈现出的非线性趋势，如指数、对数、幂等，采用相应的非线性模型进行拟合和预测。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对历史数据进行移动平均处理，以消除随机波动的影响，揭示出数据的长期趋势。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趋势外推法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https://d.book118.com/798054142067006032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2024-09-10T01:08:27.686</cp:lastPrinted>
  <dcterms:created xsi:type="dcterms:W3CDTF">2024-09-09T17:08:27Z</dcterms:created>
  <dcterms:modified xsi:type="dcterms:W3CDTF">2024-09-09T17:08:29Z</dcterms:modified>
</cp:coreProperties>
</file>