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1BE68-8EDF-4D0C-8816-9DC82F470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46C8C-6FC1-4490-BA4C-9A4E9F1E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4633F-7135-4B58-8A22-E97E3546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5DB62-5BA0-48F8-82C3-0BE4A36C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0AF01-4B43-4117-B240-4C59982A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20EAC-873A-4C19-864C-85327E90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688E7-322E-47A3-BAB3-1384054F1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5B8DB-4BF4-4C32-811E-8DB584E4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80380-C38E-4781-B249-6FD48B4C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7765B-346E-40EE-98C1-F470126F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DC0BB-B94F-4D6D-859B-3DC7C3BC6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5034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410020" y="2110253"/>
            <a:ext cx="6183629" cy="168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1262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400" spc="-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教育行业就</a:t>
            </a:r>
            <a:r>
              <a:rPr sz="54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54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情况分</a:t>
            </a:r>
            <a:endParaRPr lang="Microsoft YaHei" altLang="Microsoft YaHei" sz="5400"/>
          </a:p>
          <a:p>
            <a:pPr marL="2065984" algn="l" rtl="0" eaLnBrk="0">
              <a:lnSpc>
                <a:spcPts val="7722"/>
              </a:lnSpc>
            </a:pPr>
            <a:r>
              <a:rPr sz="5400" spc="-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析报告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04499" y="2340424"/>
            <a:ext cx="4479925" cy="2790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行业就业现状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行业就业趋势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行业就业面临的挑战与机遇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教育行业就业质量的建议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37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5598234" y="2169678"/>
            <a:ext cx="1026794" cy="2039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66167" algn="l" rtl="0" eaLnBrk="0">
              <a:lnSpc>
                <a:spcPct val="90000"/>
              </a:lnSpc>
              <a:spcBef>
                <a:spcPts val="4"/>
              </a:spcBef>
            </a:pPr>
            <a:r>
              <a:rPr sz="3600" spc="-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6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03339" y="779821"/>
            <a:ext cx="4981361" cy="5612928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322950" y="5590995"/>
            <a:ext cx="307149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促进教育行业就业的建议和措施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1212063" y="379028"/>
            <a:ext cx="154368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4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Microsoft YaHei" altLang="Microsoft YaHei" sz="3000"/>
          </a:p>
        </p:txBody>
      </p:sp>
      <p:sp>
        <p:nvSpPr>
          <p:cNvPr id="12" name="textbox 12"/>
          <p:cNvSpPr/>
          <p:nvPr/>
        </p:nvSpPr>
        <p:spPr>
          <a:xfrm>
            <a:off x="1323522" y="2091766"/>
            <a:ext cx="288036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解教育行业就业现状及趋势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1321998" y="3835756"/>
            <a:ext cx="250062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影响教育行业就业的因素</a:t>
            </a:r>
            <a:endParaRPr lang="Microsoft YaHei" altLang="Microsoft YaHei" sz="15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218873" y="1354847"/>
            <a:ext cx="638766" cy="638766"/>
            <a:chExt cx="638766" cy="638766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lnTo>
                    <a:pt x="502" y="1005"/>
                  </a:ln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51009" y="140199"/>
              <a:ext cx="336748" cy="358368"/>
            </a:xfrm>
            <a:custGeom>
              <a:rect l="0" t="0" r="0" b="0"/>
              <a:pathLst>
                <a:path w="530" h="564">
                  <a:moveTo>
                    <a:pt x="519" y="457"/>
                  </a:moveTo>
                  <a:lnTo>
                    <a:pt x="519" y="491"/>
                  </a:lnTo>
                  <a:lnTo>
                    <a:pt x="10" y="491"/>
                  </a:lnTo>
                  <a:lnTo>
                    <a:pt x="10" y="457"/>
                  </a:lnTo>
                  <a:lnTo>
                    <a:pt x="10" y="457"/>
                  </a:lnTo>
                  <a:cubicBezTo>
                    <a:pt x="10" y="457"/>
                    <a:pt x="0" y="438"/>
                    <a:pt x="58" y="392"/>
                  </a:cubicBezTo>
                  <a:lnTo>
                    <a:pt x="58" y="392"/>
                  </a:lnTo>
                  <a:cubicBezTo>
                    <a:pt x="117" y="346"/>
                    <a:pt x="110" y="228"/>
                    <a:pt x="110" y="148"/>
                  </a:cubicBezTo>
                  <a:lnTo>
                    <a:pt x="110" y="148"/>
                  </a:lnTo>
                  <a:cubicBezTo>
                    <a:pt x="110" y="69"/>
                    <a:pt x="247" y="67"/>
                    <a:pt x="247" y="67"/>
                  </a:cubicBezTo>
                  <a:lnTo>
                    <a:pt x="247" y="67"/>
                  </a:lnTo>
                  <a:lnTo>
                    <a:pt x="252" y="67"/>
                  </a:lnTo>
                  <a:lnTo>
                    <a:pt x="252" y="67"/>
                  </a:lnTo>
                  <a:cubicBezTo>
                    <a:pt x="252" y="67"/>
                    <a:pt x="252" y="66"/>
                    <a:pt x="252" y="54"/>
                  </a:cubicBezTo>
                  <a:lnTo>
                    <a:pt x="252" y="54"/>
                  </a:lnTo>
                  <a:cubicBezTo>
                    <a:pt x="252" y="46"/>
                    <a:pt x="219" y="17"/>
                    <a:pt x="219" y="17"/>
                  </a:cubicBezTo>
                  <a:lnTo>
                    <a:pt x="219" y="17"/>
                  </a:lnTo>
                  <a:lnTo>
                    <a:pt x="218" y="0"/>
                  </a:lnTo>
                  <a:lnTo>
                    <a:pt x="311" y="0"/>
                  </a:lnTo>
                  <a:lnTo>
                    <a:pt x="310" y="18"/>
                  </a:lnTo>
                  <a:lnTo>
                    <a:pt x="310" y="18"/>
                  </a:lnTo>
                  <a:cubicBezTo>
                    <a:pt x="310" y="18"/>
                    <a:pt x="275" y="47"/>
                    <a:pt x="275" y="55"/>
                  </a:cubicBezTo>
                  <a:lnTo>
                    <a:pt x="275" y="55"/>
                  </a:lnTo>
                  <a:cubicBezTo>
                    <a:pt x="275" y="63"/>
                    <a:pt x="275" y="66"/>
                    <a:pt x="275" y="67"/>
                  </a:cubicBezTo>
                  <a:lnTo>
                    <a:pt x="275" y="67"/>
                  </a:lnTo>
                  <a:lnTo>
                    <a:pt x="282" y="67"/>
                  </a:lnTo>
                  <a:lnTo>
                    <a:pt x="282" y="67"/>
                  </a:lnTo>
                  <a:cubicBezTo>
                    <a:pt x="282" y="67"/>
                    <a:pt x="420" y="69"/>
                    <a:pt x="420" y="148"/>
                  </a:cubicBezTo>
                  <a:lnTo>
                    <a:pt x="420" y="148"/>
                  </a:lnTo>
                  <a:cubicBezTo>
                    <a:pt x="420" y="228"/>
                    <a:pt x="412" y="346"/>
                    <a:pt x="471" y="392"/>
                  </a:cubicBezTo>
                  <a:lnTo>
                    <a:pt x="471" y="392"/>
                  </a:lnTo>
                  <a:cubicBezTo>
                    <a:pt x="530" y="438"/>
                    <a:pt x="519" y="457"/>
                    <a:pt x="519" y="457"/>
                  </a:cubicBezTo>
                  <a:moveTo>
                    <a:pt x="323" y="509"/>
                  </a:moveTo>
                  <a:cubicBezTo>
                    <a:pt x="323" y="536"/>
                    <a:pt x="297" y="564"/>
                    <a:pt x="265" y="564"/>
                  </a:cubicBezTo>
                  <a:lnTo>
                    <a:pt x="265" y="564"/>
                  </a:lnTo>
                  <a:cubicBezTo>
                    <a:pt x="233" y="564"/>
                    <a:pt x="207" y="536"/>
                    <a:pt x="207" y="509"/>
                  </a:cubicBezTo>
                  <a:lnTo>
                    <a:pt x="207" y="509"/>
                  </a:lnTo>
                  <a:cubicBezTo>
                    <a:pt x="207" y="510"/>
                    <a:pt x="323" y="509"/>
                    <a:pt x="323" y="50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1218873" y="3134852"/>
            <a:ext cx="638766" cy="638766"/>
            <a:chExt cx="638766" cy="638766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lnTo>
                    <a:pt x="502" y="1005"/>
                  </a:ln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39641" y="139641"/>
              <a:ext cx="359485" cy="359485"/>
            </a:xfrm>
            <a:custGeom>
              <a:rect l="0" t="0" r="0" b="0"/>
              <a:pathLst>
                <a:path w="566" h="566">
                  <a:moveTo>
                    <a:pt x="198" y="481"/>
                  </a:moveTo>
                  <a:lnTo>
                    <a:pt x="56" y="481"/>
                  </a:lnTo>
                  <a:lnTo>
                    <a:pt x="56" y="481"/>
                  </a:lnTo>
                  <a:cubicBezTo>
                    <a:pt x="25" y="481"/>
                    <a:pt x="0" y="455"/>
                    <a:pt x="0" y="424"/>
                  </a:cubicBezTo>
                  <a:lnTo>
                    <a:pt x="0" y="424"/>
                  </a:lnTo>
                  <a:lnTo>
                    <a:pt x="0" y="424"/>
                  </a:lnTo>
                  <a:lnTo>
                    <a:pt x="0" y="56"/>
                  </a:lnTo>
                  <a:lnTo>
                    <a:pt x="0" y="56"/>
                  </a:lnTo>
                  <a:cubicBezTo>
                    <a:pt x="0" y="25"/>
                    <a:pt x="25" y="0"/>
                    <a:pt x="56" y="0"/>
                  </a:cubicBezTo>
                  <a:lnTo>
                    <a:pt x="56" y="0"/>
                  </a:lnTo>
                  <a:lnTo>
                    <a:pt x="509" y="0"/>
                  </a:lnTo>
                  <a:lnTo>
                    <a:pt x="509" y="0"/>
                  </a:lnTo>
                  <a:cubicBezTo>
                    <a:pt x="540" y="0"/>
                    <a:pt x="566" y="25"/>
                    <a:pt x="566" y="56"/>
                  </a:cubicBezTo>
                  <a:lnTo>
                    <a:pt x="566" y="56"/>
                  </a:lnTo>
                  <a:lnTo>
                    <a:pt x="566" y="56"/>
                  </a:lnTo>
                  <a:lnTo>
                    <a:pt x="566" y="424"/>
                  </a:lnTo>
                  <a:lnTo>
                    <a:pt x="566" y="424"/>
                  </a:lnTo>
                  <a:cubicBezTo>
                    <a:pt x="566" y="455"/>
                    <a:pt x="540" y="481"/>
                    <a:pt x="509" y="481"/>
                  </a:cubicBezTo>
                  <a:lnTo>
                    <a:pt x="509" y="481"/>
                  </a:lnTo>
                  <a:lnTo>
                    <a:pt x="509" y="481"/>
                  </a:lnTo>
                  <a:lnTo>
                    <a:pt x="367" y="481"/>
                  </a:lnTo>
                  <a:lnTo>
                    <a:pt x="481" y="537"/>
                  </a:lnTo>
                  <a:lnTo>
                    <a:pt x="481" y="566"/>
                  </a:lnTo>
                  <a:lnTo>
                    <a:pt x="84" y="566"/>
                  </a:lnTo>
                  <a:lnTo>
                    <a:pt x="84" y="537"/>
                  </a:lnTo>
                  <a:lnTo>
                    <a:pt x="198" y="481"/>
                  </a:lnTo>
                  <a:close/>
                  <a:moveTo>
                    <a:pt x="56" y="56"/>
                  </a:moveTo>
                  <a:lnTo>
                    <a:pt x="56" y="367"/>
                  </a:lnTo>
                  <a:lnTo>
                    <a:pt x="509" y="367"/>
                  </a:lnTo>
                  <a:lnTo>
                    <a:pt x="509" y="56"/>
                  </a:lnTo>
                  <a:lnTo>
                    <a:pt x="56" y="5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218873" y="4878842"/>
            <a:ext cx="638766" cy="638766"/>
            <a:chExt cx="638766" cy="638766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638766" cy="638766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5"/>
                    <a:pt x="225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80" y="0"/>
                    <a:pt x="1005" y="225"/>
                    <a:pt x="1005" y="502"/>
                  </a:cubicBezTo>
                  <a:lnTo>
                    <a:pt x="1005" y="502"/>
                  </a:lnTo>
                  <a:cubicBezTo>
                    <a:pt x="1005" y="502"/>
                    <a:pt x="1005" y="502"/>
                    <a:pt x="1005" y="502"/>
                  </a:cubicBezTo>
                  <a:lnTo>
                    <a:pt x="1005" y="502"/>
                  </a:lnTo>
                  <a:lnTo>
                    <a:pt x="1005" y="502"/>
                  </a:lnTo>
                  <a:lnTo>
                    <a:pt x="1005" y="502"/>
                  </a:lnTo>
                  <a:cubicBezTo>
                    <a:pt x="1005" y="780"/>
                    <a:pt x="780" y="1005"/>
                    <a:pt x="502" y="1005"/>
                  </a:cubicBezTo>
                  <a:lnTo>
                    <a:pt x="502" y="1005"/>
                  </a:lnTo>
                  <a:cubicBezTo>
                    <a:pt x="225" y="1005"/>
                    <a:pt x="0" y="780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53805" y="158900"/>
              <a:ext cx="331157" cy="320968"/>
            </a:xfrm>
            <a:custGeom>
              <a:rect l="0" t="0" r="0" b="0"/>
              <a:pathLst>
                <a:path w="521" h="505">
                  <a:moveTo>
                    <a:pt x="0" y="151"/>
                  </a:moveTo>
                  <a:lnTo>
                    <a:pt x="260" y="0"/>
                  </a:lnTo>
                  <a:lnTo>
                    <a:pt x="521" y="151"/>
                  </a:lnTo>
                  <a:lnTo>
                    <a:pt x="521" y="202"/>
                  </a:lnTo>
                  <a:lnTo>
                    <a:pt x="0" y="202"/>
                  </a:lnTo>
                  <a:lnTo>
                    <a:pt x="0" y="151"/>
                  </a:lnTo>
                  <a:close/>
                  <a:moveTo>
                    <a:pt x="0" y="454"/>
                  </a:moveTo>
                  <a:lnTo>
                    <a:pt x="521" y="454"/>
                  </a:lnTo>
                  <a:lnTo>
                    <a:pt x="521" y="505"/>
                  </a:lnTo>
                  <a:lnTo>
                    <a:pt x="0" y="505"/>
                  </a:lnTo>
                  <a:lnTo>
                    <a:pt x="0" y="454"/>
                  </a:lnTo>
                  <a:close/>
                  <a:moveTo>
                    <a:pt x="52" y="404"/>
                  </a:moveTo>
                  <a:lnTo>
                    <a:pt x="469" y="404"/>
                  </a:lnTo>
                  <a:lnTo>
                    <a:pt x="469" y="454"/>
                  </a:lnTo>
                  <a:lnTo>
                    <a:pt x="52" y="454"/>
                  </a:lnTo>
                  <a:lnTo>
                    <a:pt x="52" y="404"/>
                  </a:lnTo>
                  <a:close/>
                  <a:moveTo>
                    <a:pt x="52" y="202"/>
                  </a:moveTo>
                  <a:lnTo>
                    <a:pt x="156" y="202"/>
                  </a:lnTo>
                  <a:lnTo>
                    <a:pt x="156" y="404"/>
                  </a:lnTo>
                  <a:lnTo>
                    <a:pt x="52" y="404"/>
                  </a:lnTo>
                  <a:lnTo>
                    <a:pt x="52" y="202"/>
                  </a:lnTo>
                  <a:close/>
                  <a:moveTo>
                    <a:pt x="208" y="202"/>
                  </a:moveTo>
                  <a:lnTo>
                    <a:pt x="312" y="202"/>
                  </a:lnTo>
                  <a:lnTo>
                    <a:pt x="312" y="404"/>
                  </a:lnTo>
                  <a:lnTo>
                    <a:pt x="208" y="404"/>
                  </a:lnTo>
                  <a:lnTo>
                    <a:pt x="208" y="202"/>
                  </a:lnTo>
                  <a:close/>
                  <a:moveTo>
                    <a:pt x="365" y="202"/>
                  </a:moveTo>
                  <a:lnTo>
                    <a:pt x="469" y="202"/>
                  </a:lnTo>
                  <a:lnTo>
                    <a:pt x="469" y="404"/>
                  </a:lnTo>
                  <a:lnTo>
                    <a:pt x="365" y="404"/>
                  </a:lnTo>
                  <a:lnTo>
                    <a:pt x="365" y="2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1" name="group 1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1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3" name="group 1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8429969" y="1327356"/>
            <a:ext cx="3079666" cy="4829030"/>
            <a:chExt cx="3079666" cy="4829030"/>
          </a:xfrm>
        </p:grpSpPr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079666" cy="4829030"/>
            </a:xfrm>
            <a:prstGeom prst="rect">
              <a:avLst/>
            </a:prstGeom>
          </p:spPr>
        </p:pic>
        <p:sp>
          <p:nvSpPr>
            <p:cNvPr id="42" name="textbox 42"/>
            <p:cNvSpPr/>
            <p:nvPr/>
          </p:nvSpPr>
          <p:spPr>
            <a:xfrm>
              <a:off x="-12700" y="-12700"/>
              <a:ext cx="3105150" cy="4874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320592" indent="5715" algn="l" rtl="0" eaLnBrk="0">
                <a:lnSpc>
                  <a:spcPct val="12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当前，教育行业面临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着诸多挑  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战，如就业压力、人才流失等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亟需采取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有效措施加以解决</a:t>
              </a:r>
              <a:endParaRPr lang="Microsoft YaHei" altLang="Microsoft YaHei" sz="15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33905" y="1327356"/>
            <a:ext cx="3079665" cy="4829030"/>
            <a:chExt cx="3079665" cy="4829030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79665" cy="4829030"/>
            </a:xfrm>
            <a:prstGeom prst="rect">
              <a:avLst/>
            </a:prstGeom>
          </p:spPr>
        </p:pic>
        <p:sp>
          <p:nvSpPr>
            <p:cNvPr id="44" name="textbox 44"/>
            <p:cNvSpPr/>
            <p:nvPr/>
          </p:nvSpPr>
          <p:spPr>
            <a:xfrm>
              <a:off x="-12700" y="-12700"/>
              <a:ext cx="3105150" cy="48761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117"/>
                </a:lnSpc>
              </a:pPr>
              <a:endParaRPr lang="Arial" altLang="Arial" sz="100"/>
            </a:p>
            <a:p>
              <a:pPr marL="292568" indent="-1714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行业的发展对于提高国民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素质、促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进社会进步具有重要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  <a:endParaRPr lang="Microsoft YaHei" altLang="Microsoft YaHei" sz="15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652454" y="1326357"/>
            <a:ext cx="3050440" cy="4830028"/>
            <a:chExt cx="3050440" cy="4830028"/>
          </a:xfrm>
        </p:grpSpPr>
        <p:pic>
          <p:nvPicPr>
            <p:cNvPr id="45" name="picture 4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050440" cy="4830028"/>
            </a:xfrm>
            <a:prstGeom prst="rect">
              <a:avLst/>
            </a:prstGeom>
          </p:spPr>
        </p:pic>
        <p:sp>
          <p:nvSpPr>
            <p:cNvPr id="46" name="textbox 46"/>
            <p:cNvSpPr/>
            <p:nvPr/>
          </p:nvSpPr>
          <p:spPr>
            <a:xfrm>
              <a:off x="-12700" y="-12700"/>
              <a:ext cx="3075939" cy="48755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6456" indent="8763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教育行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业在国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民经济中的地位日益重      要</a:t>
              </a:r>
              <a:endParaRPr lang="Microsoft YaHei" altLang="Microsoft YaHei" sz="1500"/>
            </a:p>
          </p:txBody>
        </p:sp>
      </p:grpSp>
      <p:sp>
        <p:nvSpPr>
          <p:cNvPr id="47" name="textbox 47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4264100" y="2173031"/>
            <a:ext cx="3673475" cy="2038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346833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教育行业就业现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71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textbox 72"/>
            <p:cNvSpPr/>
            <p:nvPr/>
          </p:nvSpPr>
          <p:spPr>
            <a:xfrm>
              <a:off x="371839" y="386119"/>
              <a:ext cx="2843529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333"/>
                </a:lnSpc>
              </a:pPr>
              <a:endParaRPr lang="Arial" altLang="Arial" sz="100"/>
            </a:p>
            <a:p>
              <a:pPr marL="83394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就业质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教育行业的就业质量整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较高，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多数岗位具备稳定的收入和福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但也有部分岗位工作压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较大，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需要不断提升自身能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3" name="picture 7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6" name="group 2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7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textbox 75"/>
            <p:cNvSpPr/>
            <p:nvPr/>
          </p:nvSpPr>
          <p:spPr>
            <a:xfrm>
              <a:off x="371076" y="385233"/>
              <a:ext cx="2691129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767"/>
                </a:lnSpc>
              </a:pPr>
              <a:endParaRPr lang="Arial" altLang="Arial" sz="100"/>
            </a:p>
            <a:p>
              <a:pPr marL="68647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总体就业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904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，教育行业的总体就业率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呈现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出稳步上升的趋势。随着社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教育的需求不断增长，教育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行业提供了大量的就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机会。</a:t>
              </a:r>
              <a:endParaRPr lang="Microsoft YaHei" altLang="Microsoft YaHei" sz="1500"/>
            </a:p>
          </p:txBody>
        </p:sp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8" name="group 2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77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71A6E6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textbox 78"/>
            <p:cNvSpPr/>
            <p:nvPr/>
          </p:nvSpPr>
          <p:spPr>
            <a:xfrm>
              <a:off x="370695" y="385233"/>
              <a:ext cx="2844164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952"/>
                </a:lnSpc>
              </a:pPr>
              <a:endParaRPr lang="Arial" altLang="Arial" sz="100"/>
            </a:p>
            <a:p>
              <a:pPr marL="835082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就业结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142" algn="l" rtl="0" eaLnBrk="0">
                <a:lnSpc>
                  <a:spcPct val="151000"/>
                </a:lnSpc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教育行业的就业结构逐渐多样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仅包括传统的学校教育，还包  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括教育培训、在线教育等领域。</a:t>
              </a:r>
              <a:endParaRPr lang="Microsoft YaHei" altLang="Microsoft YaHei" sz="1500"/>
            </a:p>
          </p:txBody>
        </p:sp>
        <p:pic>
          <p:nvPicPr>
            <p:cNvPr id="79" name="picture 7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80" name="textbox 80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总体就业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textbox 103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5000"/>
                </a:lnSpc>
              </a:pPr>
              <a:endParaRPr lang="Arial" altLang="Arial" sz="1000"/>
            </a:p>
            <a:p>
              <a:pPr marL="666598" algn="l" rtl="0" eaLnBrk="0">
                <a:lnSpc>
                  <a:spcPct val="92000"/>
                </a:lnSpc>
                <a:spcBef>
                  <a:spcPts val="3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儿教育</a:t>
              </a:r>
              <a:endParaRPr lang="Microsoft YaHei" altLang="Microsoft YaHei" sz="16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textbox 105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algn="l" rtl="0" eaLnBrk="0">
                <a:lnSpc>
                  <a:spcPct val="7464"/>
                </a:lnSpc>
              </a:pPr>
              <a:endParaRPr lang="Arial" altLang="Arial" sz="100"/>
            </a:p>
            <a:p>
              <a:pPr marL="613064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等教育</a:t>
              </a:r>
              <a:endParaRPr lang="Microsoft YaHei" altLang="Microsoft YaHei" sz="16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106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textbox 107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algn="l" rtl="0" eaLnBrk="0">
                <a:lnSpc>
                  <a:spcPct val="6403"/>
                </a:lnSpc>
              </a:pPr>
              <a:endParaRPr lang="Arial" altLang="Arial" sz="100"/>
            </a:p>
            <a:p>
              <a:pPr marL="641648" algn="l" rtl="0" eaLnBrk="0">
                <a:lnSpc>
                  <a:spcPct val="91000"/>
                </a:lnSpc>
              </a:pPr>
              <a:r>
                <a:rPr sz="16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中等教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</a:t>
              </a:r>
              <a:endParaRPr lang="Microsoft YaHei" altLang="Microsoft YaHei" sz="1600"/>
            </a:p>
          </p:txBody>
        </p:sp>
      </p:grpSp>
      <p:sp>
        <p:nvSpPr>
          <p:cNvPr id="108" name="textbox 108"/>
          <p:cNvSpPr/>
          <p:nvPr/>
        </p:nvSpPr>
        <p:spPr>
          <a:xfrm>
            <a:off x="2404712" y="5756908"/>
            <a:ext cx="8595994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0"/>
              </a:lnSpc>
            </a:pPr>
            <a:endParaRPr lang="Arial" altLang="Arial" sz="100"/>
          </a:p>
          <a:p>
            <a:pPr marL="17081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幼儿教育是近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年来发展较快的领域之一，随着二孩政策的放开，幼儿教师的需求量逐渐增加。幼儿教育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对教师的综合素质要求较高，需要具备较强的耐心和责任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9" name="textbox 109"/>
          <p:cNvSpPr/>
          <p:nvPr/>
        </p:nvSpPr>
        <p:spPr>
          <a:xfrm>
            <a:off x="2386177" y="2250685"/>
            <a:ext cx="876744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高等教育是教育行业中的重要组成部分，涵盖了大学、研究生等层次。高等教育领域的就业机会相对较多，但竞争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较为激烈</a:t>
            </a: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0" name="textbox 110"/>
          <p:cNvSpPr/>
          <p:nvPr/>
        </p:nvSpPr>
        <p:spPr>
          <a:xfrm>
            <a:off x="2384633" y="3987397"/>
            <a:ext cx="876871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26073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中等教育领域的就业机会相对稳定，涵盖了中学、中专、技校等层次。中等教育对教师的需求较大，但也需要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备相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应的教师资格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1" name="textbox 111"/>
          <p:cNvSpPr/>
          <p:nvPr/>
        </p:nvSpPr>
        <p:spPr>
          <a:xfrm>
            <a:off x="892244" y="331596"/>
            <a:ext cx="4530725" cy="48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147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不同教育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层次的就业情况</a:t>
            </a:r>
            <a:endParaRPr lang="Microsoft YaHei" altLang="Microsoft YaHei" sz="3000"/>
          </a:p>
        </p:txBody>
      </p:sp>
      <p:sp>
        <p:nvSpPr>
          <p:cNvPr id="112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3490F4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3" name="picture 1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71A6E6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71A6E6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118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71A6E6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0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490F4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490F4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490F4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490F4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490F4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490F4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490F4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490F4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490F4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490F4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490F4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490F4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4" name="group 4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3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3" name="textbox 143"/>
          <p:cNvSpPr/>
          <p:nvPr/>
        </p:nvSpPr>
        <p:spPr>
          <a:xfrm>
            <a:off x="7866215" y="1482080"/>
            <a:ext cx="3277870" cy="4542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4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城市地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64265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城市地区的教育行业发展较为成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65218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了丰富的就业机会。但城市地区</a:t>
            </a:r>
            <a:endParaRPr lang="Microsoft YaHei" altLang="Microsoft YaHei" sz="1500"/>
          </a:p>
          <a:p>
            <a:pPr marL="7341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的竞争也较为激烈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，需要具备较高的</a:t>
            </a:r>
            <a:endParaRPr lang="Microsoft YaHei" altLang="Microsoft YaHei" sz="1500"/>
          </a:p>
          <a:p>
            <a:pPr marL="6731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专业素质和竞争力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13728" algn="l" rtl="0" eaLnBrk="0">
              <a:lnSpc>
                <a:spcPct val="92000"/>
              </a:lnSpc>
              <a:spcBef>
                <a:spcPts val="606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endParaRPr lang="Microsoft YaHei" altLang="Microsoft YaHei" sz="2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64075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农村地区的教育行业发展相对滞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65218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着国家对农村教育的重视和投入</a:t>
            </a:r>
            <a:endParaRPr lang="Microsoft YaHei" altLang="Microsoft YaHei" sz="1500"/>
          </a:p>
          <a:p>
            <a:pPr marL="65218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增加，农村地区的就业机会逐渐增多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marL="65027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村地区从事教育工作需要具备奉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70171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献精神和责任感。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5742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教育行业的就业情况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4264100" y="2173031"/>
            <a:ext cx="3673475" cy="2038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346833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教育行业就业趋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1297339" y="4532010"/>
            <a:ext cx="756665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详细描述：随着社会对教育的重视程度不断提高，未来几年教育行业就业需求将呈现稳步增长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300"/>
          </a:p>
          <a:p>
            <a:pPr marL="14243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家长和学生对于高质量教育资源的需求将进一步增加，从而推动教育行业的发展，相应地带来更多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214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就业机会</a:t>
            </a: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9" name="textbox 169"/>
          <p:cNvSpPr/>
          <p:nvPr/>
        </p:nvSpPr>
        <p:spPr>
          <a:xfrm>
            <a:off x="442263" y="318468"/>
            <a:ext cx="612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教育行业就业需求预测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3674265" y="1984739"/>
            <a:ext cx="139509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总结词：稳步增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1300"/>
          </a:p>
        </p:txBody>
      </p:sp>
      <p:sp>
        <p:nvSpPr>
          <p:cNvPr id="191" name="rect"/>
          <p:cNvSpPr/>
          <p:nvPr/>
        </p:nvSpPr>
        <p:spPr>
          <a:xfrm>
            <a:off x="1183470" y="5823337"/>
            <a:ext cx="805750" cy="122999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rect"/>
          <p:cNvSpPr/>
          <p:nvPr/>
        </p:nvSpPr>
        <p:spPr>
          <a:xfrm>
            <a:off x="1937851" y="5890424"/>
            <a:ext cx="10254149" cy="14288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rect"/>
          <p:cNvSpPr/>
          <p:nvPr/>
        </p:nvSpPr>
        <p:spPr>
          <a:xfrm>
            <a:off x="4385647" y="3291156"/>
            <a:ext cx="7773409" cy="14288"/>
          </a:xfrm>
          <a:prstGeom prst="rect">
            <a:avLst/>
          </a:prstGeom>
          <a:solidFill>
            <a:srgbClr val="AACA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rect"/>
          <p:cNvSpPr/>
          <p:nvPr/>
        </p:nvSpPr>
        <p:spPr>
          <a:xfrm>
            <a:off x="3631266" y="3236262"/>
            <a:ext cx="805750" cy="122997"/>
          </a:xfrm>
          <a:prstGeom prst="rect">
            <a:avLst/>
          </a:prstGeom>
          <a:solidFill>
            <a:srgbClr val="AACAF0">
              <a:alpha val="9490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6" name="textbox 196"/>
          <p:cNvSpPr/>
          <p:nvPr/>
        </p:nvSpPr>
        <p:spPr>
          <a:xfrm>
            <a:off x="1401292" y="5082724"/>
            <a:ext cx="9357994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几年，教育行业的就业热点领域将呈现多元化发展的趋势。除了传统的中小学教育和高等教育领域外，幼儿</a:t>
            </a:r>
            <a:endParaRPr lang="Microsoft YaHei" altLang="Microsoft YaHei" sz="1500"/>
          </a:p>
          <a:p>
            <a:pPr marL="14033" indent="-1333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1500" spc="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、职业教育、在线教育等领域也将成为就业热点。随着社会需求的不断变化和教育行业的创新发展，新的就 </a:t>
            </a:r>
            <a:r>
              <a:rPr sz="1500" spc="-3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业领域和机会将不断</a:t>
            </a:r>
            <a:r>
              <a:rPr sz="1500" spc="-2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涌</a:t>
            </a:r>
            <a:r>
              <a:rPr sz="1500" spc="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442263" y="318468"/>
            <a:ext cx="612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教育行业就业热点领域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18" name="picture 2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19" name="picture 2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20" name="textbox 220"/>
          <p:cNvSpPr/>
          <p:nvPr/>
        </p:nvSpPr>
        <p:spPr>
          <a:xfrm>
            <a:off x="1403610" y="4348420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sp>
        <p:nvSpPr>
          <p:cNvPr id="221" name="textbox 221"/>
          <p:cNvSpPr/>
          <p:nvPr/>
        </p:nvSpPr>
        <p:spPr>
          <a:xfrm>
            <a:off x="1414780" y="1629348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  <p:sp>
        <p:nvSpPr>
          <p:cNvPr id="222" name="textbox 222"/>
          <p:cNvSpPr/>
          <p:nvPr/>
        </p:nvSpPr>
        <p:spPr>
          <a:xfrm>
            <a:off x="1416914" y="2390388"/>
            <a:ext cx="972819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9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https://d.book118.com/798055034126006047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2024-09-29T07:08:48.614</cp:lastPrinted>
  <dcterms:created xsi:type="dcterms:W3CDTF">2024-09-28T23:08:48Z</dcterms:created>
  <dcterms:modified xsi:type="dcterms:W3CDTF">2024-09-28T23:08:50Z</dcterms:modified>
</cp:coreProperties>
</file>