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791FEC-0912-4A71-86AC-71BF14D238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1E866A-458A-4EBA-9B45-2B74056BF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A07341-26F2-4CD9-83DC-D3E7576A4F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EFAEF6-CA91-4356-8786-664A419731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00A44E-4D5A-451A-A97E-E6F4B27AF0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CAD4FD-BAB8-4E6A-B1E5-5BDF23BF0E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DB03F-542A-42D6-8091-139B0D6EF7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2EF9EC-A142-4844-A06A-9924726854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3576F6-56B2-48C2-BFFA-EE0710972B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746398-209F-4A14-AD23-8DD8DBF55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D86654-2A4E-44BA-BD05-740AB7AC5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emf" /><Relationship Id="rId3"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7205300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国际私法婚姻家庭篇：跨国民事纠纷解决方案\n## 1.国际私法婚姻家庭篇基本概念及重要性\n### 1.1国际私法婚姻家庭篇的定义与范围\n### 1.2国际私法婚姻家庭篇的重要性及影响因素\n### 1.3国际私法婚姻家庭篇与婚姻家庭法律体系的关联\n## 2.国际私法婚姻家庭篇的主要法律原则\n### 2.1国际私法婚姻家庭篇的基本法律原则\n### 2.2国际私法婚姻家庭篇的适用法律原则\n### 2.3国际私法婚姻家庭篇的司法协助与执行原则\n## 3.国际私法婚姻家庭篇中的婚姻家庭纠纷类型\n### 3.1国际私法婚姻家庭篇中的离婚纠纷\n### 3.2国际私法婚姻家庭篇中的抚养权与赡养权纠纷\n### 3.3国际私法婚姻家庭篇中的财产分割与继承纠纷\n## 4.国际私法婚姻家庭篇中的跨国民事纠纷解决途径\n### 4.1国际私法婚姻家庭篇中的谈判与调解\n### 4.2国际私法婚姻家庭篇中的国际仲裁\n### 4.3国际私法婚姻家庭篇中的国际诉讼\n## 5.国际私法婚姻家庭篇中的国际合作与协调\n### 5.1国际私法婚姻家庭篇中的多边国际合作\n### 5.2国际私法婚姻家庭篇中的双边国际合作\n### 5.3国际私法婚姻家庭篇中的国际组织协调\n## 6.国际私法婚姻家庭篇的未来发展趋势与挑战\n### 6.1国际私法婚姻家庭篇的法律制度发展趋势\n### 6.2国际私法婚姻家庭篇的跨国民事纠纷解决途径创新\n### 6.3国际私法婚姻家庭篇的未来挑战与应对措施\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sz="3600"/>
              <a:t>国际私法婚姻家庭篇：跨国民事纠纷解决方案</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2" name="" descr="{&quot;isTemplate&quot;:true,&quot;type&quot;:2}"/>
        <p:cNvGrpSpPr/>
        <p:nvPr/>
      </p:nvGrpSpPr>
      <p:grpSpPr>
        <a:xfrm>
          <a:off x="0" y="0"/>
          <a:ext cx="0" cy="0"/>
        </a:xfrm>
      </p:grpSpPr>
      <p:sp>
        <p:nvSpPr>
          <p:cNvPr id="53"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国际私法婚姻家庭篇基本概念及重要性</a:t>
            </a:r>
            <a:endParaRPr/>
          </a:p>
        </p:txBody>
      </p:sp>
      <p:sp>
        <p:nvSpPr>
          <p:cNvPr id="54"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55"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descr="{&quot;isTemplate&quot;:true,&quot;type&quot;:3}"/>
        <p:cNvGrpSpPr/>
        <p:nvPr/>
      </p:nvGrpSpPr>
      <p:grpSpPr>
        <a:xfrm>
          <a:off x="0" y="0"/>
          <a:ext cx="0" cy="0"/>
        </a:xfrm>
      </p:grpSpPr>
      <p:grpSp>
        <p:nvGrpSpPr>
          <p:cNvPr id="9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93" name=""/>
            <p:cNvGrpSpPr/>
            <p:nvPr/>
          </p:nvGrpSpPr>
          <p:grpSpPr>
            <a:xfrm>
              <a:off x="685800" y="3146904"/>
              <a:ext cx="5760000" cy="3225487"/>
              <a:chOff x="685800" y="3146904"/>
              <a:chExt cx="5760000" cy="3225487"/>
            </a:xfrm>
          </p:grpSpPr>
          <p:sp>
            <p:nvSpPr>
              <p:cNvPr id="9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国际私法婚姻家庭篇是关于跨国婚姻家庭纠纷的法律法规</a:t>
                </a:r>
                <a:endParaRPr kumimoji="1" lang="en-US" altLang="zh-CN" sz="1800" b="1">
                  <a:solidFill>
                    <a:schemeClr val="bg1"/>
                  </a:solidFill>
                  <a:latin typeface="+mj-ea"/>
                  <a:ea typeface="+mj-ea"/>
                </a:endParaRPr>
              </a:p>
            </p:txBody>
          </p:sp>
          <p:sp>
            <p:nvSpPr>
              <p:cNvPr id="9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涉及跨国婚姻、离婚、抚养权、赡养权、财产分割和继承等方面的纠纷</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涉及的国家和法律体系多样，包括不同国家和地区的民法典、家庭法、国际私法等</a:t>
                </a:r>
                <a:endParaRPr/>
              </a:p>
            </p:txBody>
          </p:sp>
        </p:grpSp>
        <p:grpSp>
          <p:nvGrpSpPr>
            <p:cNvPr id="96" name=""/>
            <p:cNvGrpSpPr/>
            <p:nvPr/>
          </p:nvGrpSpPr>
          <p:grpSpPr>
            <a:xfrm>
              <a:off x="6016236" y="3146904"/>
              <a:ext cx="5400000" cy="3225487"/>
              <a:chOff x="6016236" y="3146904"/>
              <a:chExt cx="5400000" cy="3225487"/>
            </a:xfrm>
          </p:grpSpPr>
          <p:sp>
            <p:nvSpPr>
              <p:cNvPr id="9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国际私法婚姻家庭篇的范围包括国际婚姻家庭关系和跨国民事纠纷</a:t>
                </a:r>
                <a:endParaRPr kumimoji="1" lang="en-US" altLang="zh-CN" sz="1800" b="1">
                  <a:solidFill>
                    <a:schemeClr val="bg1"/>
                  </a:solidFill>
                  <a:latin typeface="+mj-ea"/>
                  <a:ea typeface="+mj-ea"/>
                </a:endParaRPr>
              </a:p>
            </p:txBody>
          </p:sp>
          <p:sp>
            <p:nvSpPr>
              <p:cNvPr id="9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国际婚姻家庭关系是指在不同国家或地区之间形成的婚姻家庭关系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跨国民事纠纷是指在国际婚姻家庭关系中产生的民事纠纷，涉及财产、身份等方面的问题</a:t>
                </a:r>
                <a:endParaRPr/>
              </a:p>
            </p:txBody>
          </p:sp>
        </p:grpSp>
      </p:grpSp>
      <p:sp>
        <p:nvSpPr>
          <p:cNvPr id="9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国际私法婚姻家庭篇的定义与范围</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0" name="" descr="{&quot;isTemplate&quot;:true,&quot;type&quot;:3}"/>
        <p:cNvGrpSpPr/>
        <p:nvPr/>
      </p:nvGrpSpPr>
      <p:grpSpPr>
        <a:xfrm>
          <a:off x="0" y="0"/>
          <a:ext cx="0" cy="0"/>
        </a:xfrm>
      </p:grpSpPr>
      <p:grpSp>
        <p:nvGrpSpPr>
          <p:cNvPr id="10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02" name=""/>
            <p:cNvGrpSpPr/>
            <p:nvPr/>
          </p:nvGrpSpPr>
          <p:grpSpPr>
            <a:xfrm>
              <a:off x="685800" y="3146904"/>
              <a:ext cx="5760000" cy="3225487"/>
              <a:chOff x="685800" y="3146904"/>
              <a:chExt cx="5760000" cy="3225487"/>
            </a:xfrm>
          </p:grpSpPr>
          <p:sp>
            <p:nvSpPr>
              <p:cNvPr id="10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国际私法婚姻家庭篇的重要性体现在解决跨国民事纠纷、维护当事人权益和促进国际交流与合作等方面</a:t>
                </a:r>
                <a:endParaRPr kumimoji="1" lang="en-US" altLang="zh-CN" sz="1800" b="1">
                  <a:solidFill>
                    <a:schemeClr val="bg1"/>
                  </a:solidFill>
                  <a:latin typeface="+mj-ea"/>
                  <a:ea typeface="+mj-ea"/>
                </a:endParaRPr>
              </a:p>
            </p:txBody>
          </p:sp>
          <p:sp>
            <p:nvSpPr>
              <p:cNvPr id="10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为跨国婚姻家庭纠纷提供法律依据和解决途径，维护当事人的合法权益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有助于促进国际间的交流与合作，增进各国人民之间的友谊和信任</a:t>
                </a:r>
                <a:endParaRPr/>
              </a:p>
            </p:txBody>
          </p:sp>
        </p:grpSp>
        <p:grpSp>
          <p:nvGrpSpPr>
            <p:cNvPr id="105" name=""/>
            <p:cNvGrpSpPr/>
            <p:nvPr/>
          </p:nvGrpSpPr>
          <p:grpSpPr>
            <a:xfrm>
              <a:off x="6016236" y="3146904"/>
              <a:ext cx="5400000" cy="3225487"/>
              <a:chOff x="6016236" y="3146904"/>
              <a:chExt cx="5400000" cy="3225487"/>
            </a:xfrm>
          </p:grpSpPr>
          <p:sp>
            <p:nvSpPr>
              <p:cNvPr id="10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国际私法婚姻家庭篇的影响因素包括国际法律法规、国际关系和文化差异等</a:t>
                </a:r>
                <a:endParaRPr kumimoji="1" lang="en-US" altLang="zh-CN" sz="1800" b="1">
                  <a:solidFill>
                    <a:schemeClr val="bg1"/>
                  </a:solidFill>
                  <a:latin typeface="+mj-ea"/>
                  <a:ea typeface="+mj-ea"/>
                </a:endParaRPr>
              </a:p>
            </p:txBody>
          </p:sp>
          <p:sp>
            <p:nvSpPr>
              <p:cNvPr id="10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国际法律法规的不同导致国际婚姻家庭篇的法律适用和解释存在差异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国际关系的变化会影响国际婚姻家庭篇的制定和修改</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文化差异可能导致国际婚姻家庭篇在实施过程中出现理解和执行上的困难</a:t>
                </a:r>
                <a:endParaRPr/>
              </a:p>
            </p:txBody>
          </p:sp>
        </p:grpSp>
      </p:grpSp>
      <p:sp>
        <p:nvSpPr>
          <p:cNvPr id="10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国际私法婚姻家庭篇的重要性及影响因素</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descr="{&quot;isTemplate&quot;:true,&quot;type&quot;:3}"/>
        <p:cNvGrpSpPr/>
        <p:nvPr/>
      </p:nvGrpSpPr>
      <p:grpSpPr>
        <a:xfrm>
          <a:off x="0" y="0"/>
          <a:ext cx="0" cy="0"/>
        </a:xfrm>
      </p:grpSpPr>
      <p:sp>
        <p:nvSpPr>
          <p:cNvPr id="1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1pPr>
            <a:lvl2pPr marL="457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2pPr>
            <a:lvl3pPr marL="914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3pPr>
            <a:lvl4pPr marL="1371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4pPr>
            <a:lvl5pPr marL="18288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5pPr>
            <a:lvl6pPr marL="22860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6pPr>
            <a:lvl7pPr marL="27432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7pPr>
            <a:lvl8pPr marL="32004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8pPr>
            <a:lvl9pPr marL="3657600" algn="l" defTabSz="914400" rtl="0" eaLnBrk="1" latinLnBrk="0" hangingPunct="1">
              <a:lnSpc>
                <a:spcPct val="130000"/>
              </a:lnSpc>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国际私法婚姻家庭篇是婚姻家庭法律体系的重要组成部分，与其他婚姻家庭法律法规相互补充</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国际私法婚姻家庭篇主要解决跨国民事纠纷，而其他婚姻家庭法律法规则适用于国内婚姻家庭纠纷</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国际私法婚姻家庭篇与其他婚姻家庭法律法规在内容上存在交叉和重叠，但侧重点不同</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国际私法婚姻家庭篇与婚姻家庭法律体系的关联表现在</a:t>
            </a:r>
            <a:r>
              <a:rPr lang="en-US" sz="1400" b="1" spc="300">
                <a:solidFill>
                  <a:srgbClr val="808080">
                    <a:alpha val="100000"/>
                  </a:srgbClr>
                </a:solidFill>
                <a:latin typeface="微软雅黑"/>
                <a:ea typeface="微软雅黑"/>
              </a:rPr>
              <a:t>法律适用</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司法协助</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国际合作</a:t>
            </a:r>
            <a:r>
              <a:rPr lang="en-US" sz="1400" spc="300">
                <a:solidFill>
                  <a:srgbClr val="808080">
                    <a:alpha val="100000"/>
                  </a:srgbClr>
                </a:solidFill>
                <a:latin typeface="微软雅黑"/>
                <a:ea typeface="微软雅黑"/>
              </a:rPr>
              <a:t>等方面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国际私法婚姻家庭篇的法律适用规则与其他婚姻家庭法律法规相互协调，以确保法律适用的公正和效率</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国际私法婚姻家庭篇的司法协助原则与其他婚姻家庭法律法规相互配合，以便于跨国婚姻家庭纠纷的解决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国际私法婚姻家庭篇的国际合作原则与其他婚姻家庭法律法规相互促进，有助于推动国际间的婚姻家庭法律交流与合作</a:t>
            </a:r>
            <a:endParaRPr/>
          </a:p>
        </p:txBody>
      </p:sp>
      <p:sp>
        <p:nvSpPr>
          <p:cNvPr id="1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国际私法婚姻家庭篇与婚姻家庭法律体系的关联</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2" name="" descr="{&quot;isTemplate&quot;:true,&quot;type&quot;:2}"/>
        <p:cNvGrpSpPr/>
        <p:nvPr/>
      </p:nvGrpSpPr>
      <p:grpSpPr>
        <a:xfrm>
          <a:off x="0" y="0"/>
          <a:ext cx="0" cy="0"/>
        </a:xfrm>
      </p:grpSpPr>
      <p:sp>
        <p:nvSpPr>
          <p:cNvPr id="113"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国际私法婚姻家庭篇的主要法律原则</a:t>
            </a:r>
            <a:endParaRPr/>
          </a:p>
        </p:txBody>
      </p:sp>
      <p:sp>
        <p:nvSpPr>
          <p:cNvPr id="114"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115"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3}"/>
        <p:cNvGrpSpPr/>
        <p:nvPr/>
      </p:nvGrpSpPr>
      <p:grpSpPr>
        <a:xfrm>
          <a:off x="0" y="0"/>
          <a:ext cx="0" cy="0"/>
        </a:xfrm>
      </p:grpSpPr>
      <p:sp>
        <p:nvSpPr>
          <p:cNvPr id="117"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18"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国际私法婚姻家庭篇的基本法律原则</a:t>
            </a:r>
            <a:endParaRPr lang="en-US" sz="3600" b="1">
              <a:latin typeface="微软雅黑"/>
              <a:ea typeface="微软雅黑"/>
            </a:endParaRPr>
          </a:p>
        </p:txBody>
      </p:sp>
      <p:sp>
        <p:nvSpPr>
          <p:cNvPr id="119"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国际私法婚姻家庭篇的基本法律原则包括</a:t>
            </a:r>
            <a:r>
              <a:rPr lang="zh-CN" sz="1400" b="1" spc="300">
                <a:solidFill>
                  <a:schemeClr val="tx1">
                    <a:lumMod val="50000"/>
                    <a:lumOff val="50000"/>
                    <a:alpha val="100000"/>
                  </a:schemeClr>
                </a:solidFill>
                <a:latin typeface="微软雅黑"/>
                <a:ea typeface="微软雅黑"/>
              </a:rPr>
              <a:t>平等原则</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自愿原则</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公平原则</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平等原则要求在国际婚姻家庭关系中，各方当事人的权利和义务应当平等对待</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自愿原则要求在国际婚姻家庭关系中，各方当事人的意思表示应当真实、自由</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公平原则要求在国际婚姻家庭关系中，争议解决和权益分配应当公平、公正</a:t>
            </a:r>
            <a:endParaRPr/>
          </a:p>
        </p:txBody>
      </p:sp>
      <p:cxnSp>
        <p:nvCxnSpPr>
          <p:cNvPr id="120"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1"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2" name="" descr="{&quot;isTemplate&quot;:true,&quot;type&quot;:3}"/>
        <p:cNvGrpSpPr/>
        <p:nvPr/>
      </p:nvGrpSpPr>
      <p:grpSpPr>
        <a:xfrm>
          <a:off x="0" y="0"/>
          <a:ext cx="0" cy="0"/>
        </a:xfrm>
      </p:grpSpPr>
      <p:sp>
        <p:nvSpPr>
          <p:cNvPr id="123"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国际私法婚姻家庭篇的适用法律原则</a:t>
            </a:r>
            <a:endParaRPr lang="en-US" sz="3600" b="1">
              <a:latin typeface="微软雅黑"/>
              <a:ea typeface="微软雅黑"/>
            </a:endParaRPr>
          </a:p>
        </p:txBody>
      </p:sp>
      <p:sp>
        <p:nvSpPr>
          <p:cNvPr id="124"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国际私法婚姻家庭篇的适用法律原则主要包括</a:t>
            </a:r>
            <a:r>
              <a:rPr lang="zh-CN" sz="1400" b="1" spc="300">
                <a:solidFill>
                  <a:schemeClr val="tx1">
                    <a:lumMod val="50000"/>
                    <a:lumOff val="50000"/>
                    <a:alpha val="100000"/>
                  </a:schemeClr>
                </a:solidFill>
                <a:latin typeface="微软雅黑"/>
                <a:ea typeface="微软雅黑"/>
              </a:rPr>
              <a:t>属地原则</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属人原则</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最密切联系原则</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属地原则要求在国际婚姻家庭关系中，适用当事人住所地或居所地的法律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属人原则要求在国际婚姻家庭关系中，适用当事人国籍所在地的法律</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最密切联系原则要求在国际婚姻家庭关系中，适用与当事人关系最密切的法律</a:t>
            </a:r>
            <a:endParaRPr/>
          </a:p>
        </p:txBody>
      </p:sp>
      <p:cxnSp>
        <p:nvCxnSpPr>
          <p:cNvPr id="125"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26"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3}"/>
        <p:cNvGrpSpPr/>
        <p:nvPr/>
      </p:nvGrpSpPr>
      <p:grpSpPr>
        <a:xfrm>
          <a:off x="0" y="0"/>
          <a:ext cx="0" cy="0"/>
        </a:xfrm>
      </p:grpSpPr>
      <p:sp>
        <p:nvSpPr>
          <p:cNvPr id="128"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国际私法婚姻家庭篇的司法协助与执行原则</a:t>
            </a:r>
            <a:endParaRPr lang="en-US" sz="3600" b="1">
              <a:latin typeface="微软雅黑"/>
              <a:ea typeface="微软雅黑"/>
            </a:endParaRPr>
          </a:p>
        </p:txBody>
      </p:sp>
      <p:sp>
        <p:nvSpPr>
          <p:cNvPr id="129"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国际私法婚姻家庭篇的司法协助原则主要包括</a:t>
            </a:r>
            <a:r>
              <a:rPr lang="zh-CN" sz="1400" b="1" spc="300">
                <a:solidFill>
                  <a:schemeClr val="tx1">
                    <a:lumMod val="50000"/>
                    <a:lumOff val="50000"/>
                    <a:alpha val="100000"/>
                  </a:schemeClr>
                </a:solidFill>
                <a:latin typeface="微软雅黑"/>
                <a:ea typeface="微软雅黑"/>
              </a:rPr>
              <a:t>国际条约优先原则</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互惠原则</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最小干预原则</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国际条约优先原则要求在国际婚姻家庭纠纷解决过程中，优先适用国际条约的规定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互惠原则要求在国际婚姻家庭纠纷解决过程中，各国应当互相提供司法协助</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最小干预原则要求在国际婚姻家庭纠纷解决过程中，尽量减少对当事人权益的干预和损害</a:t>
            </a:r>
            <a:endParaRPr/>
          </a:p>
        </p:txBody>
      </p:sp>
      <p:pic>
        <p:nvPicPr>
          <p:cNvPr id="130"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国际私法婚姻家庭篇中的婚姻家庭纠纷类型</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国际私法婚姻家庭篇中的离婚纠纷</a:t>
            </a:r>
            <a:endParaRPr lang="en-US" sz="3600" b="1">
              <a:latin typeface="微软雅黑"/>
              <a:ea typeface="微软雅黑"/>
            </a:endParaRPr>
          </a:p>
        </p:txBody>
      </p:sp>
      <p:sp>
        <p:nvSpPr>
          <p:cNvPr id="12"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国际私法婚姻家庭篇中的离婚纠纷涉及</a:t>
            </a:r>
            <a:r>
              <a:rPr lang="zh-CN" sz="1400" b="1" spc="300">
                <a:solidFill>
                  <a:schemeClr val="tx1">
                    <a:lumMod val="50000"/>
                    <a:lumOff val="50000"/>
                    <a:alpha val="100000"/>
                  </a:schemeClr>
                </a:solidFill>
                <a:latin typeface="微软雅黑"/>
                <a:ea typeface="微软雅黑"/>
              </a:rPr>
              <a:t>离婚原因</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离婚程序</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离婚后权益分配</a:t>
            </a:r>
            <a:r>
              <a:rPr lang="zh-CN" sz="1400" spc="300">
                <a:solidFill>
                  <a:schemeClr val="tx1">
                    <a:lumMod val="50000"/>
                    <a:lumOff val="50000"/>
                    <a:alpha val="100000"/>
                  </a:schemeClr>
                </a:solidFill>
                <a:latin typeface="微软雅黑"/>
                <a:ea typeface="微软雅黑"/>
              </a:rPr>
              <a:t>等方面的问题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离婚原因包括感情破裂、家庭暴力、出轨等，需要明确离婚的原因和证据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离婚程序包括协议离婚和诉讼离婚，需要遵守相关国家和地区的法律规定</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离婚后权益分配涉及财产分割、子女抚养权、赡养权等方面，需要根据法律规定进行公平分配</a:t>
            </a:r>
            <a:endParaRPr/>
          </a:p>
        </p:txBody>
      </p:sp>
      <p:cxnSp>
        <p:nvCxnSpPr>
          <p:cNvPr id="13"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sp>
        <p:nvSpPr>
          <p:cNvPr id="16" name="Tencent" descr="{&quot;isTemplate&quot;:true,&quot;type&quot;:&quot;title&quot;,&quot;canOmit&quot;:false,&quot;range&quot;:0}"/>
          <p:cNvSpPr txBox="1"/>
          <p:nvPr/>
        </p:nvSpPr>
        <p:spPr>
          <a:xfrm>
            <a:off x="571500" y="961186"/>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国际私法婚姻家庭篇中的抚养权与赡养权纠纷</a:t>
            </a:r>
            <a:endParaRPr lang="en-US" sz="3600" b="1">
              <a:latin typeface="微软雅黑"/>
              <a:ea typeface="微软雅黑"/>
            </a:endParaRPr>
          </a:p>
        </p:txBody>
      </p:sp>
      <p:sp>
        <p:nvSpPr>
          <p:cNvPr id="17" name="Tencent" descr="{&quot;isTemplate&quot;:true,&quot;type&quot;:&quot;content&quot;,&quot;canOmit&quot;:true,&quot;range&quot;:0}"/>
          <p:cNvSpPr txBox="1"/>
          <p:nvPr/>
        </p:nvSpPr>
        <p:spPr>
          <a:xfrm>
            <a:off x="4936236" y="954024"/>
            <a:ext cx="6480000" cy="214268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国际私法婚姻家庭篇中的抚养权与赡养权纠纷涉及</a:t>
            </a:r>
            <a:r>
              <a:rPr lang="zh-CN" sz="1400" b="1" spc="300">
                <a:solidFill>
                  <a:schemeClr val="tx1">
                    <a:lumMod val="50000"/>
                    <a:lumOff val="50000"/>
                    <a:alpha val="100000"/>
                  </a:schemeClr>
                </a:solidFill>
                <a:latin typeface="微软雅黑"/>
                <a:ea typeface="微软雅黑"/>
              </a:rPr>
              <a:t>抚养权归属</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赡养权归属</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权益保障</a:t>
            </a:r>
            <a:r>
              <a:rPr lang="zh-CN" sz="1400" spc="300">
                <a:solidFill>
                  <a:schemeClr val="tx1">
                    <a:lumMod val="50000"/>
                    <a:lumOff val="50000"/>
                    <a:alpha val="100000"/>
                  </a:schemeClr>
                </a:solidFill>
                <a:latin typeface="微软雅黑"/>
                <a:ea typeface="微软雅黑"/>
              </a:rPr>
              <a:t>等方面的问题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抚养权归属需要考虑子女的年龄、健康状况、生活环境等因素，以确保子女的最佳利益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赡养权归属需要考虑赡养方的经济能力、赡养意愿等因素，以确保被赡养方的合法权益</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权益保障包括抚养费、赡养费、探视权等方面的保障，需要根据法律规定进行实施</a:t>
            </a:r>
            <a:endParaRPr/>
          </a:p>
        </p:txBody>
      </p:sp>
      <p:cxnSp>
        <p:nvCxnSpPr>
          <p:cNvPr id="18" name="直线连接符 1"/>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9" name="图片 6" descr="{&quot;isTemplate&quot;:true,&quot;type&quot;:&quot;image&quot;,&quot;canOmit&quot;:false,&quot;range&quot;:0}"/>
          <p:cNvPicPr>
            <a:picLocks noChangeAspect="1"/>
          </p:cNvPicPr>
          <p:nvPr/>
        </p:nvPicPr>
        <p:blipFill>
          <a:blip r:embed="rId2"/>
          <a:srcRect t="25000" b="25000"/>
          <a:stretch>
            <a:fillRect/>
          </a:stretch>
        </p:blipFill>
        <p:spPr>
          <a:xfrm>
            <a:off x="0" y="3429000"/>
            <a:ext cx="12192000" cy="3429000"/>
          </a:xfrm>
          <a:prstGeom prst="rect">
            <a:avLst/>
          </a:prstGeom>
        </p:spPr>
      </p:pic>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 name="" descr="{&quot;isTemplate&quot;:true,&quot;type&quot;:3}"/>
        <p:cNvGrpSpPr/>
        <p:nvPr/>
      </p:nvGrpSpPr>
      <p:grpSpPr>
        <a:xfrm>
          <a:off x="0" y="0"/>
          <a:ext cx="0" cy="0"/>
        </a:xfrm>
      </p:grpSpPr>
      <p:sp>
        <p:nvSpPr>
          <p:cNvPr id="21"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3600" b="1">
                <a:latin typeface="微软雅黑"/>
                <a:ea typeface="微软雅黑"/>
              </a:rPr>
              <a:t>国际私法婚姻家庭篇中的财产分割与继承纠纷</a:t>
            </a:r>
            <a:endParaRPr lang="en-US" sz="3600" b="1">
              <a:latin typeface="微软雅黑"/>
              <a:ea typeface="微软雅黑"/>
            </a:endParaRPr>
          </a:p>
        </p:txBody>
      </p:sp>
      <p:sp>
        <p:nvSpPr>
          <p:cNvPr id="22"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国际私法婚姻家庭篇中的财产分割与继承纠纷涉及</a:t>
            </a:r>
            <a:r>
              <a:rPr lang="zh-CN" sz="1400" b="1" spc="300">
                <a:solidFill>
                  <a:schemeClr val="tx1">
                    <a:lumMod val="50000"/>
                    <a:lumOff val="50000"/>
                    <a:alpha val="100000"/>
                  </a:schemeClr>
                </a:solidFill>
                <a:latin typeface="微软雅黑"/>
                <a:ea typeface="微软雅黑"/>
              </a:rPr>
              <a:t>财产分割原则</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继承权归属</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遗产分配</a:t>
            </a:r>
            <a:r>
              <a:rPr lang="zh-CN" sz="1400" spc="300">
                <a:solidFill>
                  <a:schemeClr val="tx1">
                    <a:lumMod val="50000"/>
                    <a:lumOff val="50000"/>
                    <a:alpha val="100000"/>
                  </a:schemeClr>
                </a:solidFill>
                <a:latin typeface="微软雅黑"/>
                <a:ea typeface="微软雅黑"/>
              </a:rPr>
              <a:t>等方面的问题</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财产分割原则包括平等分割、按贡献分割等，需要根据法律规定进行分割</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继承权归属需要考虑继承人与被继承人的亲属关系、遗嘱等因素，以确保继承权的公平分配</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遗产分配涉及遗产税、遗产分配方式等方面的问题，需要根据法律规定进行分配</a:t>
            </a:r>
            <a:endParaRPr/>
          </a:p>
        </p:txBody>
      </p:sp>
      <p:pic>
        <p:nvPicPr>
          <p:cNvPr id="23"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https://d.book118.com/798072053002006040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Arial Black</vt:lpstr>
      <vt:lpstr>微软雅黑</vt:lpstr>
      <vt:lpstr>黑体</vt:lpstr>
      <vt:lpstr>Microsoft YaHei</vt:lpstr>
      <vt:lpstr>Microsoft YaHei Light</vt:lpstr>
      <vt:lpstr>Office Theme</vt:lpstr>
      <vt:lpstr>国际私法婚姻家庭篇：跨国民事纠纷解决方案</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2024-09-18T02:19:37.895</cp:lastPrinted>
  <dcterms:created xsi:type="dcterms:W3CDTF">2024-09-17T18:19:37Z</dcterms:created>
  <dcterms:modified xsi:type="dcterms:W3CDTF">2024-09-17T18:19:39Z</dcterms:modified>
</cp:coreProperties>
</file>