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7E7BB2A-1300-46D5-8833-EA168F22738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BB4A259-453E-4630-BD91-B5A8DCFF6C2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EFC5489-C59B-4302-86A5-03514BC74CB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04B8DBE-E970-4BA3-BC4C-1BA6EADD34F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37FFFE0-C6D6-4591-9F79-3C09DB9CCB7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AF04BE3-092B-4ACA-9794-6259D5D1A0C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3F792BC-A631-4AFB-9F34-FF5BFA6293E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3F19590-AEAF-47EC-BAD0-8469BF9C6A2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CACA914-89D7-4294-BCC4-2B31D5B62EC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193AA87-CA24-4DEA-8247-3DF2729E471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008AFD3-14C0-46CE-AFF0-C6912342C19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98101035106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068855" y="4173441"/>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汇报人：XX</a:t>
            </a:r>
          </a:p>
        </p:txBody>
      </p:sp>
      <p:sp>
        <p:nvSpPr>
          <p:cNvPr id="3" name="TextBox 3"/>
          <p:cNvSpPr txBox="1"/>
          <p:nvPr/>
        </p:nvSpPr>
        <p:spPr>
          <a:xfrm>
            <a:off x="6218683" y="4173441"/>
            <a:ext cx="27451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2024-01-27</a:t>
            </a:r>
          </a:p>
        </p:txBody>
      </p:sp>
      <p:sp>
        <p:nvSpPr>
          <p:cNvPr id="4" name="TextBox 4"/>
          <p:cNvSpPr txBox="1"/>
          <p:nvPr/>
        </p:nvSpPr>
        <p:spPr>
          <a:xfrm>
            <a:off x="3242648" y="1870418"/>
            <a:ext cx="6503541" cy="200025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400" b="1">
                <a:solidFill>
                  <a:schemeClr val="dk1">
                    <a:alpha val="100000"/>
                  </a:schemeClr>
                </a:solidFill>
                <a:latin typeface="Microsoft Yahei"/>
                <a:ea typeface="Microsoft Yahei"/>
                <a:cs typeface="Microsoft Yahei"/>
              </a:rPr>
              <a:t>薪酬设计方案培训助力新零售门店连锁型公司打造科技驱动的团队</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引言</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新零售门店连锁型公司现状</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薪酬设计方案培训内容与实施</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科技驱动团队建设方案</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薪酬设计方案优化建议</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6600" b="1">
                <a:solidFill>
                  <a:srgbClr val="FFFFFF">
                    <a:alpha val="100000"/>
                  </a:srgbClr>
                </a:solidFill>
                <a:latin typeface="Microsoft Yahei"/>
                <a:ea typeface="Microsoft Yahei"/>
                <a:cs typeface="Microsoft Yahei"/>
              </a:rPr>
              <a:t>01</a:t>
            </a:r>
          </a:p>
        </p:txBody>
      </p:sp>
      <p:sp>
        <p:nvSpPr>
          <p:cNvPr id="3" name="TextBox 3"/>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l="5462" r="5462"/>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l="5462" r="5462"/>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4398" b="4398"/>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适应新零售行业发展</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随着新零售行业的快速发展，传统薪酬体系已无法满足企业需求，需要更加灵活、激励性强的薪酬设计方案。</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打造科技驱动团队</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新零售门店连锁型公司正逐渐向科技化转型，需要吸引和留住高素质的科技人才，通过薪酬设计激发团队创新活力。</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提升公司业绩和竞争力</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合理的薪酬设计方案能够激发员工工作积极性，提高公司业绩，进而提升公司在市场中的竞争力。</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4343439" y="1390903"/>
            <a:ext cx="3583020" cy="975360"/>
            <a:chOff x="4343439" y="1390903"/>
            <a:chExt cx="3583020" cy="975360"/>
          </a:xfrm>
        </p:grpSpPr>
        <p:sp>
          <p:nvSpPr>
            <p:cNvPr id="3" name="AutoShape 3"/>
            <p:cNvSpPr/>
            <p:nvPr/>
          </p:nvSpPr>
          <p:spPr>
            <a:xfrm>
              <a:off x="695109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6" name="Picture 6"/>
          <p:cNvPicPr>
            <a:picLocks noChangeAspect="1"/>
          </p:cNvPicPr>
          <p:nvPr/>
        </p:nvPicPr>
        <p:blipFill>
          <a:blip r:embed="rId2">
            <a:alphaModFix/>
          </a:blip>
          <a:srcRect l="22347" r="22347"/>
          <a:stretch>
            <a:fillRect/>
          </a:stretch>
        </p:blipFill>
        <p:spPr>
          <a:xfrm>
            <a:off x="8437171" y="1327341"/>
            <a:ext cx="3341640" cy="4581961"/>
          </a:xfrm>
          <a:prstGeom prst="rect">
            <a:avLst/>
          </a:prstGeom>
        </p:spPr>
      </p:pic>
      <p:sp>
        <p:nvSpPr>
          <p:cNvPr id="7" name="AutoShape 7"/>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601242" y="2425290"/>
            <a:ext cx="3433799" cy="1259772"/>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具有竞争力的薪酬水平及结构能够吸引更多优秀人才加入公司，并激励现有员工持续发挥潜力。</a:t>
            </a:r>
          </a:p>
        </p:txBody>
      </p:sp>
      <p:sp>
        <p:nvSpPr>
          <p:cNvPr id="10" name="AutoShape 10"/>
          <p:cNvSpPr/>
          <p:nvPr/>
        </p:nvSpPr>
        <p:spPr>
          <a:xfrm>
            <a:off x="314677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01242" y="1602358"/>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吸引和留住优秀人才</a:t>
            </a:r>
          </a:p>
        </p:txBody>
      </p:sp>
      <p:sp>
        <p:nvSpPr>
          <p:cNvPr id="12" name="TextBox 12"/>
          <p:cNvSpPr txBox="1"/>
          <p:nvPr/>
        </p:nvSpPr>
        <p:spPr>
          <a:xfrm>
            <a:off x="4405571" y="2425290"/>
            <a:ext cx="3433799" cy="1259772"/>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通过设立奖金、股权等激励机制，将员工个人业绩与公司整体目标相结合，激发员工工作积极性和创造力。</a:t>
            </a:r>
          </a:p>
        </p:txBody>
      </p:sp>
      <p:sp>
        <p:nvSpPr>
          <p:cNvPr id="13" name="TextBox 13"/>
          <p:cNvSpPr txBox="1"/>
          <p:nvPr/>
        </p:nvSpPr>
        <p:spPr>
          <a:xfrm>
            <a:off x="4405571" y="1601372"/>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激发员工工作动力</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4982395"/>
            <a:ext cx="3433799" cy="1262987"/>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鼓励团队协作和创新的薪酬设计方案能够促进企业内部知识共享和技术创新，推动企业持续发展。</a:t>
            </a:r>
          </a:p>
        </p:txBody>
      </p:sp>
      <p:sp>
        <p:nvSpPr>
          <p:cNvPr id="17" name="AutoShape 17"/>
          <p:cNvSpPr/>
          <p:nvPr/>
        </p:nvSpPr>
        <p:spPr>
          <a:xfrm>
            <a:off x="314677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601242" y="4150486"/>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提升团队协作和创新能力</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4982395"/>
            <a:ext cx="3438525" cy="1262987"/>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合理的薪酬设计方案有助于降低人员流失率，提高员工满意度和忠诚度，从而增强企业在市场中的竞争力。</a:t>
            </a:r>
          </a:p>
        </p:txBody>
      </p:sp>
      <p:sp>
        <p:nvSpPr>
          <p:cNvPr id="22" name="AutoShape 22"/>
          <p:cNvSpPr/>
          <p:nvPr/>
        </p:nvSpPr>
        <p:spPr>
          <a:xfrm>
            <a:off x="695109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386521" y="4150486"/>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增强企业市场竞争力</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薪酬设计方案的重要性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6600" b="1">
                <a:solidFill>
                  <a:srgbClr val="FFFFFF">
                    <a:alpha val="100000"/>
                  </a:srgbClr>
                </a:solidFill>
                <a:latin typeface="Microsoft Yahei"/>
                <a:ea typeface="Microsoft Yahei"/>
                <a:cs typeface="Microsoft Yahei"/>
              </a:rPr>
              <a:t>02</a:t>
            </a:r>
          </a:p>
        </p:txBody>
      </p:sp>
      <p:sp>
        <p:nvSpPr>
          <p:cNvPr id="3" name="TextBox 3"/>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新零售门店连锁型公司现状</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随着消费者购物习惯的改变，新零售行业正逐渐实现线上线下融合，打破传统零售边界。</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线上线下融合</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人工智能、大数据、物联网等技术的广泛应用，正在推动新零售行业的数字化转型和智能化升级。</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科技驱动</a:t>
            </a:r>
          </a:p>
        </p:txBody>
      </p:sp>
      <p:pic>
        <p:nvPicPr>
          <p:cNvPr id="10" name="Picture 10"/>
          <p:cNvPicPr>
            <a:picLocks noChangeAspect="1"/>
          </p:cNvPicPr>
          <p:nvPr/>
        </p:nvPicPr>
        <p:blipFill>
          <a:blip r:embed="rId3"/>
          <a:srcRect l="12524" r="12524"/>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4625" r="14625"/>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消费者需求日益多样化、个性化，对新零售企业提出了更高要求，需要企业不断创新和满足消费者需求。</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个性化消费</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行业发展趋势</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数字化转型压力</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为适应行业发展趋势，公司需要加大数字化转型投入，但转型过程中也面临着技术、人才等多方面的压力。</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门店扩张与管理</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随着公司规模的扩大，门店数量不断增加，管理难度也随之加大。</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成本控制与效益提升</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在激烈的市场竞争中，如何有效控制成本并提升经营效益成为公司面临的重要挑战。</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公司经营现状及挑战</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0458" r="20458"/>
          <a:stretch>
            <a:fillRect/>
          </a:stretch>
        </p:blipFill>
        <p:spPr>
          <a:xfrm>
            <a:off x="454963" y="1569535"/>
            <a:ext cx="4219248"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人才短缺与招聘难度</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新零售行业对人才的需求量大，但优秀人才相对短缺，招聘难度较大。</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培训与发展需求</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随着公司业务的不断拓展和技术的不断更新，员工需要不断接受培训和学习新技能以适应岗位需求。</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绩效管理与激励机制</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建立完善的绩效管理和激励机制，对于激发员工工作积极性和提升公司业绩至关重要。</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人力资源管理现状</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6600" b="1">
                <a:solidFill>
                  <a:srgbClr val="FFFFFF">
                    <a:alpha val="100000"/>
                  </a:srgbClr>
                </a:solidFill>
                <a:latin typeface="Microsoft Yahei"/>
                <a:ea typeface="Microsoft Yahei"/>
                <a:cs typeface="Microsoft Yahei"/>
              </a:rPr>
              <a:t>03</a:t>
            </a:r>
          </a:p>
        </p:txBody>
      </p:sp>
      <p:sp>
        <p:nvSpPr>
          <p:cNvPr id="3" name="TextBox 3"/>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薪酬设计方案培训内容与实施</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5450" b="5450"/>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通过薪酬设计方案培训，使新零售门店连锁型公司能够掌握先进的薪酬设计理念和工具，提升员工激励效果，打造科技驱动的高效团队。</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涵盖薪酬设计的基本原理、薪酬策略制定、薪酬水平调查、薪酬结构设计、绩效与薪酬挂钩、员工福利规划等方面。</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培训目标与内容</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培训内容</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培训目标</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0352" r="30352"/>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采用线上与线下相结合的培训方式，包括专家授课、案例分析、小组讨论、实践操作等。</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培训方式</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培训周期为一个月，每周安排2-3次课程，每次课程时长2小时。具体时间安排根据参训人员的时间和地点进行协商确定。</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时间安排</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培训方式与时间安排</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效果评估</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通过考试、问卷调查、实践操作等多种方式对参训人员进行综合评估，确保培训效果达到预期目标。</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反馈机制</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建立有效的反馈机制，及时收集参训人员的意见和建议，对培训内容和方式进行持续改进和优化。同时，鼓励参训人员在培训结束后继续保持联系，分享经验和心得，促进彼此之间的交流和合作。</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21912" r="21912"/>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培训效果评估与反馈</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https://d.book118.com/798101035106006036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3490F4"/>
      </a:accent1>
      <a:accent2>
        <a:srgbClr val="71A6E6"/>
      </a:accent2>
      <a:accent3>
        <a:srgbClr val="4CC8E3"/>
      </a:accent3>
      <a:accent4>
        <a:srgbClr val="5CB887"/>
      </a:accent4>
      <a:accent5>
        <a:srgbClr val="F6B048"/>
      </a:accent5>
      <a:accent6>
        <a:srgbClr val="A5A8F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73</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2024-09-16T02:32:39.344</cp:lastPrinted>
  <dcterms:created xsi:type="dcterms:W3CDTF">2024-09-15T18:32:39Z</dcterms:created>
  <dcterms:modified xsi:type="dcterms:W3CDTF">2024-09-15T18:32:41Z</dcterms:modified>
</cp:coreProperties>
</file>