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68AF0-AFC5-4BD0-AA36-B867D90D8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4D694-DE42-4316-8ACB-2ABA0CA0B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9F9CA-3F03-4D32-82E5-22D5067EE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886D7-C6F9-4B59-BC50-1376463AB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58FE55-042E-4788-BCD2-5EC7DCC2C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DFA376-096C-4B24-A5EB-9D65C0DA8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852CC0-4F67-49A0-BCC2-8164E92BB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C9F0B-8EAD-453F-8F7B-C80872731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01EBC-65B3-4C55-B836-110B7ED0B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16D23-545F-4EE7-8C35-650F16BDF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AA33E-842F-4BC7-B93B-9195C6DD4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0400" y="594769"/>
            <a:ext cx="5109091" cy="535531"/>
          </a:xfrm>
        </p:spPr>
        <p:txBody>
          <a:bodyPr wrap="none">
            <a:spAutoFit/>
          </a:bodyPr>
          <a:lstStyle>
            <a:lvl1pPr>
              <a:defRPr sz="3200" b="1">
                <a:solidFill>
                  <a:srgbClr val="369E95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2024/1/16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阿里巴巴普惠体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2024/1/16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阿里巴巴普惠体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阿里巴巴普惠体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阿里巴巴普惠体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阿里巴巴普惠体" panose="00020600040101010101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阿里巴巴普惠体" panose="00020600040101010101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阿里巴巴普惠体" panose="00020600040101010101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阿里巴巴普惠体" panose="00020600040101010101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阿里巴巴普惠体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416" userDrawn="1">
          <p15:clr>
            <a:srgbClr val="F26B43"/>
          </p15:clr>
        </p15:guide>
        <p15:guide id="2" pos="7256" userDrawn="1">
          <p15:clr>
            <a:srgbClr val="F26B43"/>
          </p15:clr>
        </p15:guide>
        <p15:guide id="3" orient="horz" pos="648" userDrawn="1">
          <p15:clr>
            <a:srgbClr val="F26B43"/>
          </p15:clr>
        </p15:guide>
        <p15:guide id="4" orient="horz" pos="712" userDrawn="1">
          <p15:clr>
            <a:srgbClr val="F26B43"/>
          </p15:clr>
        </p15:guide>
        <p15:guide id="5" orient="horz" pos="3928" userDrawn="1">
          <p15:clr>
            <a:srgbClr val="F26B43"/>
          </p15:clr>
        </p15:guide>
        <p15:guide id="6" orient="horz" pos="3864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sv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sv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sv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sv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0312603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69E9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4E157949-CC12-0DCF-D9B6-A29F285F1C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07587"/>
            <a:ext cx="12192000" cy="3084576"/>
          </a:xfrm>
          <a:prstGeom prst="rect">
            <a:avLst/>
          </a:prstGeom>
        </p:spPr>
      </p:pic>
      <p:pic>
        <p:nvPicPr>
          <p:cNvPr id="8" name="图形 7">
            <a:extLst>
              <a:ext uri="{FF2B5EF4-FFF2-40B4-BE49-F238E27FC236}">
                <a16:creationId xmlns:a16="http://schemas.microsoft.com/office/drawing/2014/main" id="{4687346C-3E36-7A15-09C5-EB8BCA621B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1974" y="219075"/>
            <a:ext cx="10982325" cy="6638925"/>
          </a:xfrm>
          <a:prstGeom prst="rect">
            <a:avLst/>
          </a:prstGeom>
        </p:spPr>
      </p:pic>
      <p:sp>
        <p:nvSpPr>
          <p:cNvPr id="12" name="文本框 11">
            <a:extLst>
              <a:ext uri="{FF2B5EF4-FFF2-40B4-BE49-F238E27FC236}">
                <a16:creationId xmlns:a16="http://schemas.microsoft.com/office/drawing/2014/main" id="{08A362E4-BC52-14BD-A57B-919818156A94}"/>
              </a:ext>
            </a:extLst>
          </p:cNvPr>
          <p:cNvSpPr txBox="1"/>
          <p:nvPr/>
        </p:nvSpPr>
        <p:spPr>
          <a:xfrm>
            <a:off x="787400" y="1279860"/>
            <a:ext cx="10617200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3800" b="0" i="0">
                <a:solidFill>
                  <a:schemeClr val="bg1"/>
                </a:solidFill>
                <a:effectLst/>
                <a:latin typeface="优设标题黑" panose="00000500000000000000" pitchFamily="2" charset="-122"/>
                <a:ea typeface="优设标题黑" panose="00000500000000000000" pitchFamily="2" charset="-122"/>
                <a:cs typeface="+mn-ea"/>
                <a:sym typeface="+mn-lt"/>
              </a:rPr>
              <a:t>铁路安全教育</a:t>
            </a:r>
            <a:endParaRPr lang="zh-CN" altLang="en-US" sz="13800">
              <a:solidFill>
                <a:schemeClr val="bg1"/>
              </a:solidFill>
              <a:latin typeface="优设标题黑" panose="00000500000000000000" pitchFamily="2" charset="-122"/>
              <a:ea typeface="优设标题黑" panose="00000500000000000000" pitchFamily="2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754FF8ED-839E-D6FE-880C-2C9D0AF53298}"/>
              </a:ext>
            </a:extLst>
          </p:cNvPr>
          <p:cNvSpPr txBox="1"/>
          <p:nvPr/>
        </p:nvSpPr>
        <p:spPr>
          <a:xfrm>
            <a:off x="2857500" y="1008042"/>
            <a:ext cx="6477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1800">
                <a:solidFill>
                  <a:schemeClr val="bg1"/>
                </a:solidFill>
                <a:effectLst/>
                <a:cs typeface="+mn-ea"/>
                <a:sym typeface="+mn-lt"/>
              </a:rPr>
              <a:t>安</a:t>
            </a:r>
            <a:r>
              <a:rPr lang="en-US" altLang="zh-CN">
                <a:solidFill>
                  <a:schemeClr val="bg1"/>
                </a:solidFill>
                <a:cs typeface="+mn-ea"/>
                <a:sym typeface="+mn-lt"/>
              </a:rPr>
              <a:t>|</a:t>
            </a:r>
            <a:r>
              <a:rPr lang="zh-CN" altLang="en-US" sz="1800">
                <a:solidFill>
                  <a:schemeClr val="bg1"/>
                </a:solidFill>
                <a:effectLst/>
                <a:cs typeface="+mn-ea"/>
                <a:sym typeface="+mn-lt"/>
              </a:rPr>
              <a:t>全</a:t>
            </a:r>
            <a:r>
              <a:rPr lang="en-US" altLang="zh-CN" sz="1800">
                <a:solidFill>
                  <a:schemeClr val="bg1"/>
                </a:solidFill>
                <a:effectLst/>
                <a:cs typeface="+mn-ea"/>
                <a:sym typeface="+mn-lt"/>
              </a:rPr>
              <a:t>|</a:t>
            </a:r>
            <a:r>
              <a:rPr lang="zh-CN" altLang="en-US" sz="1800">
                <a:solidFill>
                  <a:schemeClr val="bg1"/>
                </a:solidFill>
                <a:effectLst/>
                <a:cs typeface="+mn-ea"/>
                <a:sym typeface="+mn-lt"/>
              </a:rPr>
              <a:t>出</a:t>
            </a:r>
            <a:r>
              <a:rPr lang="en-US" altLang="zh-CN" sz="1800">
                <a:solidFill>
                  <a:schemeClr val="bg1"/>
                </a:solidFill>
                <a:effectLst/>
                <a:cs typeface="+mn-ea"/>
                <a:sym typeface="+mn-lt"/>
              </a:rPr>
              <a:t>|</a:t>
            </a:r>
            <a:r>
              <a:rPr lang="zh-CN" altLang="en-US" sz="1800">
                <a:solidFill>
                  <a:schemeClr val="bg1"/>
                </a:solidFill>
                <a:effectLst/>
                <a:cs typeface="+mn-ea"/>
                <a:sym typeface="+mn-lt"/>
              </a:rPr>
              <a:t>行</a:t>
            </a:r>
            <a:r>
              <a:rPr lang="en-US" altLang="zh-CN" sz="1800">
                <a:solidFill>
                  <a:schemeClr val="bg1"/>
                </a:solidFill>
                <a:effectLst/>
                <a:cs typeface="+mn-ea"/>
                <a:sym typeface="+mn-lt"/>
              </a:rPr>
              <a:t>  </a:t>
            </a:r>
            <a:r>
              <a:rPr lang="zh-CN" altLang="en-US" sz="1800">
                <a:solidFill>
                  <a:schemeClr val="bg1"/>
                </a:solidFill>
                <a:effectLst/>
                <a:cs typeface="+mn-ea"/>
                <a:sym typeface="+mn-lt"/>
              </a:rPr>
              <a:t>快</a:t>
            </a:r>
            <a:r>
              <a:rPr lang="en-US" altLang="zh-CN">
                <a:solidFill>
                  <a:schemeClr val="bg1"/>
                </a:solidFill>
                <a:cs typeface="+mn-ea"/>
                <a:sym typeface="+mn-lt"/>
              </a:rPr>
              <a:t>|</a:t>
            </a:r>
            <a:r>
              <a:rPr lang="zh-CN" altLang="en-US" sz="1800">
                <a:solidFill>
                  <a:schemeClr val="bg1"/>
                </a:solidFill>
                <a:effectLst/>
                <a:cs typeface="+mn-ea"/>
                <a:sym typeface="+mn-lt"/>
              </a:rPr>
              <a:t>乐</a:t>
            </a:r>
            <a:r>
              <a:rPr lang="en-US" altLang="zh-CN" sz="1800">
                <a:solidFill>
                  <a:schemeClr val="bg1"/>
                </a:solidFill>
                <a:effectLst/>
                <a:cs typeface="+mn-ea"/>
                <a:sym typeface="+mn-lt"/>
              </a:rPr>
              <a:t>|</a:t>
            </a:r>
            <a:r>
              <a:rPr lang="zh-CN" altLang="en-US" sz="1800">
                <a:solidFill>
                  <a:schemeClr val="bg1"/>
                </a:solidFill>
                <a:effectLst/>
                <a:cs typeface="+mn-ea"/>
                <a:sym typeface="+mn-lt"/>
              </a:rPr>
              <a:t>伴</a:t>
            </a:r>
            <a:r>
              <a:rPr lang="en-US" altLang="zh-CN" sz="1800">
                <a:solidFill>
                  <a:schemeClr val="bg1"/>
                </a:solidFill>
                <a:effectLst/>
                <a:cs typeface="+mn-ea"/>
                <a:sym typeface="+mn-lt"/>
              </a:rPr>
              <a:t>|</a:t>
            </a:r>
            <a:r>
              <a:rPr lang="zh-CN" altLang="en-US" sz="1800">
                <a:solidFill>
                  <a:schemeClr val="bg1"/>
                </a:solidFill>
                <a:effectLst/>
                <a:cs typeface="+mn-ea"/>
                <a:sym typeface="+mn-lt"/>
              </a:rPr>
              <a:t>您</a:t>
            </a:r>
            <a:endParaRPr lang="zh-CN" altLang="en-US">
              <a:solidFill>
                <a:schemeClr val="bg1"/>
              </a:solidFill>
            </a:endParaRPr>
          </a:p>
        </p:txBody>
      </p:sp>
      <p:grpSp>
        <p:nvGrpSpPr>
          <p:cNvPr id="18" name="组合 17">
            <a:extLst>
              <a:ext uri="{FF2B5EF4-FFF2-40B4-BE49-F238E27FC236}">
                <a16:creationId xmlns:a16="http://schemas.microsoft.com/office/drawing/2014/main" id="{67028345-FED2-8BAB-411E-B472C7FE079D}"/>
              </a:ext>
            </a:extLst>
          </p:cNvPr>
          <p:cNvGrpSpPr/>
          <p:nvPr/>
        </p:nvGrpSpPr>
        <p:grpSpPr>
          <a:xfrm>
            <a:off x="1931859" y="3283641"/>
            <a:ext cx="8327357" cy="367921"/>
            <a:chOff x="1892968" y="2971640"/>
            <a:chExt cx="8327357" cy="367921"/>
          </a:xfrm>
        </p:grpSpPr>
        <p:sp>
          <p:nvSpPr>
            <p:cNvPr id="17" name="矩形 16">
              <a:extLst>
                <a:ext uri="{FF2B5EF4-FFF2-40B4-BE49-F238E27FC236}">
                  <a16:creationId xmlns:a16="http://schemas.microsoft.com/office/drawing/2014/main" id="{18621F53-7D6E-0E0B-228A-518DDF9B24FF}"/>
                </a:ext>
              </a:extLst>
            </p:cNvPr>
            <p:cNvSpPr/>
            <p:nvPr/>
          </p:nvSpPr>
          <p:spPr>
            <a:xfrm>
              <a:off x="1892968" y="2978485"/>
              <a:ext cx="8327357" cy="354230"/>
            </a:xfrm>
            <a:prstGeom prst="rect">
              <a:avLst/>
            </a:prstGeom>
            <a:gradFill>
              <a:gsLst>
                <a:gs pos="100000">
                  <a:srgbClr val="FFFFFF">
                    <a:alpha val="0"/>
                  </a:srgbClr>
                </a:gs>
                <a:gs pos="0">
                  <a:schemeClr val="bg1">
                    <a:alpha val="0"/>
                  </a:schemeClr>
                </a:gs>
                <a:gs pos="87910">
                  <a:srgbClr val="FFFFFF"/>
                </a:gs>
                <a:gs pos="11000">
                  <a:srgbClr val="FFFFFF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600"/>
            </a:p>
          </p:txBody>
        </p:sp>
        <p:sp>
          <p:nvSpPr>
            <p:cNvPr id="16" name="文本框 15">
              <a:extLst>
                <a:ext uri="{FF2B5EF4-FFF2-40B4-BE49-F238E27FC236}">
                  <a16:creationId xmlns:a16="http://schemas.microsoft.com/office/drawing/2014/main" id="{A8915D1D-C7CC-DA73-F684-E6D754B3C656}"/>
                </a:ext>
              </a:extLst>
            </p:cNvPr>
            <p:cNvSpPr txBox="1"/>
            <p:nvPr/>
          </p:nvSpPr>
          <p:spPr>
            <a:xfrm>
              <a:off x="2817745" y="2971640"/>
              <a:ext cx="6477802" cy="36792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>
                <a:lnSpc>
                  <a:spcPct val="120000"/>
                </a:lnSpc>
                <a:spcBef>
                  <a:spcPct val="0"/>
                </a:spcBef>
              </a:pPr>
              <a:r>
                <a:rPr lang="zh-CN" altLang="en-US" sz="1600"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cs typeface="+mn-ea"/>
                  <a:sym typeface="+mn-lt"/>
                </a:rPr>
                <a:t>铁路交通安全注意事项</a:t>
              </a:r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cs typeface="+mn-ea"/>
                  <a:sym typeface="+mn-lt"/>
                </a:rPr>
                <a:t>PPT</a:t>
              </a:r>
              <a:r>
                <a:rPr lang="zh-CN" altLang="en-US" sz="1600">
                  <a:solidFill>
                    <a:schemeClr val="tx1">
                      <a:lumMod val="65000"/>
                      <a:lumOff val="35000"/>
                    </a:schemeClr>
                  </a:solidFill>
                  <a:effectLst/>
                  <a:cs typeface="+mn-ea"/>
                  <a:sym typeface="+mn-lt"/>
                </a:rPr>
                <a:t>模板</a:t>
              </a:r>
              <a:endParaRPr lang="en-US" altLang="zh-CN" sz="160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endParaRPr>
            </a:p>
          </p:txBody>
        </p:sp>
      </p:grpSp>
      <p:sp>
        <p:nvSpPr>
          <p:cNvPr id="20" name="文本框 19">
            <a:extLst>
              <a:ext uri="{FF2B5EF4-FFF2-40B4-BE49-F238E27FC236}">
                <a16:creationId xmlns:a16="http://schemas.microsoft.com/office/drawing/2014/main" id="{11FFB38E-6E15-C191-6694-8DD58DB23FF4}"/>
              </a:ext>
            </a:extLst>
          </p:cNvPr>
          <p:cNvSpPr txBox="1"/>
          <p:nvPr/>
        </p:nvSpPr>
        <p:spPr>
          <a:xfrm>
            <a:off x="1446362" y="3876486"/>
            <a:ext cx="9299276" cy="48494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100">
                <a:solidFill>
                  <a:schemeClr val="bg1">
                    <a:lumMod val="95000"/>
                  </a:schemeClr>
                </a:solidFill>
                <a:cs typeface="+mn-ea"/>
                <a:sym typeface="+mn-lt"/>
              </a:rPr>
              <a:t>铁路路基是承受并传递轨道重力及列车动态作用的结构，是轨道的基础，是保证列车运行的重要建筑物,路基是一种土石结构，处于各种地形、地质、水文和气候环境中，有时还受洪水、泥石流、崩塌、地震等自然灾害的影响。</a:t>
            </a:r>
          </a:p>
        </p:txBody>
      </p:sp>
      <p:grpSp>
        <p:nvGrpSpPr>
          <p:cNvPr id="28" name="Group 25">
            <a:extLst>
              <a:ext uri="{FF2B5EF4-FFF2-40B4-BE49-F238E27FC236}">
                <a16:creationId xmlns:a16="http://schemas.microsoft.com/office/drawing/2014/main" id="{0A9426A7-397F-B410-FA31-326D9A62DC7B}"/>
              </a:ext>
            </a:extLst>
          </p:cNvPr>
          <p:cNvGrpSpPr/>
          <p:nvPr/>
        </p:nvGrpSpPr>
        <p:grpSpPr>
          <a:xfrm>
            <a:off x="4992717" y="5071294"/>
            <a:ext cx="2293828" cy="463724"/>
            <a:chOff x="4943536" y="4440055"/>
            <a:chExt cx="2453199" cy="463724"/>
          </a:xfrm>
        </p:grpSpPr>
        <p:sp>
          <p:nvSpPr>
            <p:cNvPr id="29" name="矩形: 圆角 28">
              <a:extLst>
                <a:ext uri="{FF2B5EF4-FFF2-40B4-BE49-F238E27FC236}">
                  <a16:creationId xmlns:a16="http://schemas.microsoft.com/office/drawing/2014/main" id="{796EF081-D5D1-746B-E78B-1C8EF0BA28E1}"/>
                </a:ext>
              </a:extLst>
            </p:cNvPr>
            <p:cNvSpPr/>
            <p:nvPr/>
          </p:nvSpPr>
          <p:spPr>
            <a:xfrm>
              <a:off x="4943536" y="4440055"/>
              <a:ext cx="2358886" cy="463724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rgbClr val="369E95">
                  <a:alpha val="32000"/>
                </a:srgbClr>
              </a:solidFill>
            </a:ln>
            <a:effectLst>
              <a:outerShdw blurRad="292100" sx="102000" sy="102000" algn="ctr" rotWithShape="0">
                <a:srgbClr val="369E95">
                  <a:alpha val="4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30" name="组合 29">
              <a:extLst>
                <a:ext uri="{FF2B5EF4-FFF2-40B4-BE49-F238E27FC236}">
                  <a16:creationId xmlns:a16="http://schemas.microsoft.com/office/drawing/2014/main" id="{05F5E79F-EFF9-B3E6-D0EB-B31616D50011}"/>
                </a:ext>
              </a:extLst>
            </p:cNvPr>
            <p:cNvGrpSpPr/>
            <p:nvPr/>
          </p:nvGrpSpPr>
          <p:grpSpPr>
            <a:xfrm>
              <a:off x="5130062" y="4502640"/>
              <a:ext cx="338554" cy="338554"/>
              <a:chOff x="3034912" y="4598134"/>
              <a:chExt cx="631782" cy="631781"/>
            </a:xfrm>
          </p:grpSpPr>
          <p:sp>
            <p:nvSpPr>
              <p:cNvPr id="32" name="椭圆 31">
                <a:extLst>
                  <a:ext uri="{FF2B5EF4-FFF2-40B4-BE49-F238E27FC236}">
                    <a16:creationId xmlns:a16="http://schemas.microsoft.com/office/drawing/2014/main" id="{6F78FCF6-8781-2A12-94A9-622DE9D3EB19}"/>
                  </a:ext>
                </a:extLst>
              </p:cNvPr>
              <p:cNvSpPr/>
              <p:nvPr/>
            </p:nvSpPr>
            <p:spPr>
              <a:xfrm flipH="1">
                <a:off x="3034912" y="4598134"/>
                <a:ext cx="631782" cy="631781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>
                <a:outerShdw blurRad="279400" sx="102000" sy="102000" algn="ctr" rotWithShape="0">
                  <a:srgbClr val="369E95">
                    <a:alpha val="40000"/>
                  </a:srgb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Oval 21">
                <a:extLst>
                  <a:ext uri="{FF2B5EF4-FFF2-40B4-BE49-F238E27FC236}">
                    <a16:creationId xmlns:a16="http://schemas.microsoft.com/office/drawing/2014/main" id="{315E4D0F-0757-FEE2-DE0D-C4036CFB166E}"/>
                  </a:ext>
                </a:extLst>
              </p:cNvPr>
              <p:cNvSpPr/>
              <p:nvPr/>
            </p:nvSpPr>
            <p:spPr>
              <a:xfrm flipH="1">
                <a:off x="3197701" y="4733121"/>
                <a:ext cx="331493" cy="361809"/>
              </a:xfrm>
              <a:custGeom>
                <a:gdLst>
                  <a:gd name="connsiteX0" fmla="*/ 243589 w 557114"/>
                  <a:gd name="connsiteY0" fmla="*/ 355438 h 608062"/>
                  <a:gd name="connsiteX1" fmla="*/ 277656 w 557114"/>
                  <a:gd name="connsiteY1" fmla="*/ 355438 h 608062"/>
                  <a:gd name="connsiteX2" fmla="*/ 277940 w 557114"/>
                  <a:gd name="connsiteY2" fmla="*/ 355438 h 608062"/>
                  <a:gd name="connsiteX3" fmla="*/ 278604 w 557114"/>
                  <a:gd name="connsiteY3" fmla="*/ 355438 h 608062"/>
                  <a:gd name="connsiteX4" fmla="*/ 279174 w 557114"/>
                  <a:gd name="connsiteY4" fmla="*/ 355438 h 608062"/>
                  <a:gd name="connsiteX5" fmla="*/ 279458 w 557114"/>
                  <a:gd name="connsiteY5" fmla="*/ 355438 h 608062"/>
                  <a:gd name="connsiteX6" fmla="*/ 279553 w 557114"/>
                  <a:gd name="connsiteY6" fmla="*/ 355438 h 608062"/>
                  <a:gd name="connsiteX7" fmla="*/ 313620 w 557114"/>
                  <a:gd name="connsiteY7" fmla="*/ 355438 h 608062"/>
                  <a:gd name="connsiteX8" fmla="*/ 324438 w 557114"/>
                  <a:gd name="connsiteY8" fmla="*/ 375432 h 608062"/>
                  <a:gd name="connsiteX9" fmla="*/ 298152 w 557114"/>
                  <a:gd name="connsiteY9" fmla="*/ 430202 h 608062"/>
                  <a:gd name="connsiteX10" fmla="*/ 301948 w 557114"/>
                  <a:gd name="connsiteY10" fmla="*/ 510272 h 608062"/>
                  <a:gd name="connsiteX11" fmla="*/ 356891 w 557114"/>
                  <a:gd name="connsiteY11" fmla="*/ 389172 h 608062"/>
                  <a:gd name="connsiteX12" fmla="*/ 356986 w 557114"/>
                  <a:gd name="connsiteY12" fmla="*/ 389172 h 608062"/>
                  <a:gd name="connsiteX13" fmla="*/ 376628 w 557114"/>
                  <a:gd name="connsiteY13" fmla="*/ 375337 h 608062"/>
                  <a:gd name="connsiteX14" fmla="*/ 383556 w 557114"/>
                  <a:gd name="connsiteY14" fmla="*/ 376474 h 608062"/>
                  <a:gd name="connsiteX15" fmla="*/ 383745 w 557114"/>
                  <a:gd name="connsiteY15" fmla="*/ 376569 h 608062"/>
                  <a:gd name="connsiteX16" fmla="*/ 518588 w 557114"/>
                  <a:gd name="connsiteY16" fmla="*/ 438920 h 608062"/>
                  <a:gd name="connsiteX17" fmla="*/ 557114 w 557114"/>
                  <a:gd name="connsiteY17" fmla="*/ 482224 h 608062"/>
                  <a:gd name="connsiteX18" fmla="*/ 557114 w 557114"/>
                  <a:gd name="connsiteY18" fmla="*/ 608062 h 608062"/>
                  <a:gd name="connsiteX19" fmla="*/ 279743 w 557114"/>
                  <a:gd name="connsiteY19" fmla="*/ 608062 h 608062"/>
                  <a:gd name="connsiteX20" fmla="*/ 279458 w 557114"/>
                  <a:gd name="connsiteY20" fmla="*/ 608062 h 608062"/>
                  <a:gd name="connsiteX21" fmla="*/ 279364 w 557114"/>
                  <a:gd name="connsiteY21" fmla="*/ 608062 h 608062"/>
                  <a:gd name="connsiteX22" fmla="*/ 279174 w 557114"/>
                  <a:gd name="connsiteY22" fmla="*/ 608062 h 608062"/>
                  <a:gd name="connsiteX23" fmla="*/ 278984 w 557114"/>
                  <a:gd name="connsiteY23" fmla="*/ 608062 h 608062"/>
                  <a:gd name="connsiteX24" fmla="*/ 278604 w 557114"/>
                  <a:gd name="connsiteY24" fmla="*/ 608062 h 608062"/>
                  <a:gd name="connsiteX25" fmla="*/ 278130 w 557114"/>
                  <a:gd name="connsiteY25" fmla="*/ 608062 h 608062"/>
                  <a:gd name="connsiteX26" fmla="*/ 277940 w 557114"/>
                  <a:gd name="connsiteY26" fmla="*/ 608062 h 608062"/>
                  <a:gd name="connsiteX27" fmla="*/ 277845 w 557114"/>
                  <a:gd name="connsiteY27" fmla="*/ 608062 h 608062"/>
                  <a:gd name="connsiteX28" fmla="*/ 277750 w 557114"/>
                  <a:gd name="connsiteY28" fmla="*/ 608062 h 608062"/>
                  <a:gd name="connsiteX29" fmla="*/ 277656 w 557114"/>
                  <a:gd name="connsiteY29" fmla="*/ 608062 h 608062"/>
                  <a:gd name="connsiteX30" fmla="*/ 277371 w 557114"/>
                  <a:gd name="connsiteY30" fmla="*/ 608062 h 608062"/>
                  <a:gd name="connsiteX31" fmla="*/ 0 w 557114"/>
                  <a:gd name="connsiteY31" fmla="*/ 608062 h 608062"/>
                  <a:gd name="connsiteX32" fmla="*/ 0 w 557114"/>
                  <a:gd name="connsiteY32" fmla="*/ 482224 h 608062"/>
                  <a:gd name="connsiteX33" fmla="*/ 38621 w 557114"/>
                  <a:gd name="connsiteY33" fmla="*/ 438920 h 608062"/>
                  <a:gd name="connsiteX34" fmla="*/ 173464 w 557114"/>
                  <a:gd name="connsiteY34" fmla="*/ 376569 h 608062"/>
                  <a:gd name="connsiteX35" fmla="*/ 173558 w 557114"/>
                  <a:gd name="connsiteY35" fmla="*/ 376474 h 608062"/>
                  <a:gd name="connsiteX36" fmla="*/ 180486 w 557114"/>
                  <a:gd name="connsiteY36" fmla="*/ 375337 h 608062"/>
                  <a:gd name="connsiteX37" fmla="*/ 200223 w 557114"/>
                  <a:gd name="connsiteY37" fmla="*/ 389172 h 608062"/>
                  <a:gd name="connsiteX38" fmla="*/ 255166 w 557114"/>
                  <a:gd name="connsiteY38" fmla="*/ 510272 h 608062"/>
                  <a:gd name="connsiteX39" fmla="*/ 258962 w 557114"/>
                  <a:gd name="connsiteY39" fmla="*/ 430202 h 608062"/>
                  <a:gd name="connsiteX40" fmla="*/ 232676 w 557114"/>
                  <a:gd name="connsiteY40" fmla="*/ 375432 h 608062"/>
                  <a:gd name="connsiteX41" fmla="*/ 243589 w 557114"/>
                  <a:gd name="connsiteY41" fmla="*/ 355438 h 608062"/>
                  <a:gd name="connsiteX42" fmla="*/ 276250 w 557114"/>
                  <a:gd name="connsiteY42" fmla="*/ 0 h 608062"/>
                  <a:gd name="connsiteX43" fmla="*/ 277674 w 557114"/>
                  <a:gd name="connsiteY43" fmla="*/ 0 h 608062"/>
                  <a:gd name="connsiteX44" fmla="*/ 277863 w 557114"/>
                  <a:gd name="connsiteY44" fmla="*/ 0 h 608062"/>
                  <a:gd name="connsiteX45" fmla="*/ 277958 w 557114"/>
                  <a:gd name="connsiteY45" fmla="*/ 0 h 608062"/>
                  <a:gd name="connsiteX46" fmla="*/ 279382 w 557114"/>
                  <a:gd name="connsiteY46" fmla="*/ 0 h 608062"/>
                  <a:gd name="connsiteX47" fmla="*/ 402570 w 557114"/>
                  <a:gd name="connsiteY47" fmla="*/ 104895 h 608062"/>
                  <a:gd name="connsiteX48" fmla="*/ 394693 w 557114"/>
                  <a:gd name="connsiteY48" fmla="*/ 159001 h 608062"/>
                  <a:gd name="connsiteX49" fmla="*/ 405892 w 557114"/>
                  <a:gd name="connsiteY49" fmla="*/ 184774 h 608062"/>
                  <a:gd name="connsiteX50" fmla="*/ 377040 w 557114"/>
                  <a:gd name="connsiteY50" fmla="*/ 236890 h 608062"/>
                  <a:gd name="connsiteX51" fmla="*/ 315731 w 557114"/>
                  <a:gd name="connsiteY51" fmla="*/ 311274 h 608062"/>
                  <a:gd name="connsiteX52" fmla="*/ 277958 w 557114"/>
                  <a:gd name="connsiteY52" fmla="*/ 319707 h 608062"/>
                  <a:gd name="connsiteX53" fmla="*/ 277958 w 557114"/>
                  <a:gd name="connsiteY53" fmla="*/ 319802 h 608062"/>
                  <a:gd name="connsiteX54" fmla="*/ 277863 w 557114"/>
                  <a:gd name="connsiteY54" fmla="*/ 319802 h 608062"/>
                  <a:gd name="connsiteX55" fmla="*/ 277674 w 557114"/>
                  <a:gd name="connsiteY55" fmla="*/ 319802 h 608062"/>
                  <a:gd name="connsiteX56" fmla="*/ 277674 w 557114"/>
                  <a:gd name="connsiteY56" fmla="*/ 319707 h 608062"/>
                  <a:gd name="connsiteX57" fmla="*/ 239901 w 557114"/>
                  <a:gd name="connsiteY57" fmla="*/ 311274 h 608062"/>
                  <a:gd name="connsiteX58" fmla="*/ 178592 w 557114"/>
                  <a:gd name="connsiteY58" fmla="*/ 236890 h 608062"/>
                  <a:gd name="connsiteX59" fmla="*/ 149740 w 557114"/>
                  <a:gd name="connsiteY59" fmla="*/ 184774 h 608062"/>
                  <a:gd name="connsiteX60" fmla="*/ 161034 w 557114"/>
                  <a:gd name="connsiteY60" fmla="*/ 159001 h 608062"/>
                  <a:gd name="connsiteX61" fmla="*/ 153062 w 557114"/>
                  <a:gd name="connsiteY61" fmla="*/ 104895 h 608062"/>
                  <a:gd name="connsiteX62" fmla="*/ 276250 w 557114"/>
                  <a:gd name="connsiteY62" fmla="*/ 0 h 6080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</a:cxnLst>
                <a:rect l="l" t="t" r="r" b="b"/>
                <a:pathLst>
                  <a:path w="557114" h="608062">
                    <a:moveTo>
                      <a:pt x="243589" y="355438"/>
                    </a:moveTo>
                    <a:lnTo>
                      <a:pt x="277656" y="355438"/>
                    </a:lnTo>
                    <a:lnTo>
                      <a:pt x="277940" y="355438"/>
                    </a:lnTo>
                    <a:lnTo>
                      <a:pt x="278604" y="355438"/>
                    </a:lnTo>
                    <a:lnTo>
                      <a:pt x="279174" y="355438"/>
                    </a:lnTo>
                    <a:lnTo>
                      <a:pt x="279458" y="355438"/>
                    </a:lnTo>
                    <a:lnTo>
                      <a:pt x="279553" y="355438"/>
                    </a:lnTo>
                    <a:lnTo>
                      <a:pt x="313620" y="355438"/>
                    </a:lnTo>
                    <a:cubicBezTo>
                      <a:pt x="325007" y="355438"/>
                      <a:pt x="330511" y="364630"/>
                      <a:pt x="324438" y="375432"/>
                    </a:cubicBezTo>
                    <a:cubicBezTo>
                      <a:pt x="321781" y="379980"/>
                      <a:pt x="298152" y="430202"/>
                      <a:pt x="298152" y="430202"/>
                    </a:cubicBezTo>
                    <a:lnTo>
                      <a:pt x="301948" y="510272"/>
                    </a:lnTo>
                    <a:cubicBezTo>
                      <a:pt x="317700" y="481655"/>
                      <a:pt x="343131" y="422432"/>
                      <a:pt x="356891" y="389172"/>
                    </a:cubicBezTo>
                    <a:cubicBezTo>
                      <a:pt x="356891" y="389172"/>
                      <a:pt x="356891" y="389172"/>
                      <a:pt x="356986" y="389172"/>
                    </a:cubicBezTo>
                    <a:cubicBezTo>
                      <a:pt x="359832" y="381117"/>
                      <a:pt x="367519" y="375337"/>
                      <a:pt x="376628" y="375337"/>
                    </a:cubicBezTo>
                    <a:cubicBezTo>
                      <a:pt x="379096" y="375337"/>
                      <a:pt x="381373" y="375716"/>
                      <a:pt x="383556" y="376474"/>
                    </a:cubicBezTo>
                    <a:cubicBezTo>
                      <a:pt x="383650" y="376474"/>
                      <a:pt x="383650" y="376474"/>
                      <a:pt x="383745" y="376569"/>
                    </a:cubicBezTo>
                    <a:cubicBezTo>
                      <a:pt x="387446" y="377706"/>
                      <a:pt x="464973" y="411724"/>
                      <a:pt x="518588" y="438920"/>
                    </a:cubicBezTo>
                    <a:cubicBezTo>
                      <a:pt x="542595" y="451049"/>
                      <a:pt x="557114" y="466305"/>
                      <a:pt x="557114" y="482224"/>
                    </a:cubicBezTo>
                    <a:lnTo>
                      <a:pt x="557114" y="608062"/>
                    </a:lnTo>
                    <a:lnTo>
                      <a:pt x="279743" y="608062"/>
                    </a:lnTo>
                    <a:lnTo>
                      <a:pt x="279458" y="608062"/>
                    </a:lnTo>
                    <a:lnTo>
                      <a:pt x="279364" y="608062"/>
                    </a:lnTo>
                    <a:lnTo>
                      <a:pt x="279174" y="608062"/>
                    </a:lnTo>
                    <a:lnTo>
                      <a:pt x="278984" y="608062"/>
                    </a:lnTo>
                    <a:lnTo>
                      <a:pt x="278604" y="608062"/>
                    </a:lnTo>
                    <a:lnTo>
                      <a:pt x="278130" y="608062"/>
                    </a:lnTo>
                    <a:lnTo>
                      <a:pt x="277940" y="608062"/>
                    </a:lnTo>
                    <a:lnTo>
                      <a:pt x="277845" y="608062"/>
                    </a:lnTo>
                    <a:lnTo>
                      <a:pt x="277750" y="608062"/>
                    </a:lnTo>
                    <a:lnTo>
                      <a:pt x="277656" y="608062"/>
                    </a:lnTo>
                    <a:lnTo>
                      <a:pt x="277371" y="608062"/>
                    </a:lnTo>
                    <a:lnTo>
                      <a:pt x="0" y="608062"/>
                    </a:lnTo>
                    <a:lnTo>
                      <a:pt x="0" y="482224"/>
                    </a:lnTo>
                    <a:cubicBezTo>
                      <a:pt x="0" y="466305"/>
                      <a:pt x="14519" y="451049"/>
                      <a:pt x="38621" y="438920"/>
                    </a:cubicBezTo>
                    <a:cubicBezTo>
                      <a:pt x="92141" y="411724"/>
                      <a:pt x="169668" y="377706"/>
                      <a:pt x="173464" y="376569"/>
                    </a:cubicBezTo>
                    <a:cubicBezTo>
                      <a:pt x="173464" y="376474"/>
                      <a:pt x="173464" y="376474"/>
                      <a:pt x="173558" y="376474"/>
                    </a:cubicBezTo>
                    <a:cubicBezTo>
                      <a:pt x="175741" y="375716"/>
                      <a:pt x="178018" y="375337"/>
                      <a:pt x="180486" y="375337"/>
                    </a:cubicBezTo>
                    <a:cubicBezTo>
                      <a:pt x="189595" y="375337"/>
                      <a:pt x="197282" y="381117"/>
                      <a:pt x="200223" y="389172"/>
                    </a:cubicBezTo>
                    <a:cubicBezTo>
                      <a:pt x="214078" y="422432"/>
                      <a:pt x="239414" y="481655"/>
                      <a:pt x="255166" y="510272"/>
                    </a:cubicBezTo>
                    <a:lnTo>
                      <a:pt x="258962" y="430202"/>
                    </a:lnTo>
                    <a:cubicBezTo>
                      <a:pt x="258962" y="430202"/>
                      <a:pt x="235333" y="379980"/>
                      <a:pt x="232676" y="375432"/>
                    </a:cubicBezTo>
                    <a:cubicBezTo>
                      <a:pt x="226603" y="364630"/>
                      <a:pt x="232107" y="355438"/>
                      <a:pt x="243589" y="355438"/>
                    </a:cubicBezTo>
                    <a:close/>
                    <a:moveTo>
                      <a:pt x="276250" y="0"/>
                    </a:moveTo>
                    <a:cubicBezTo>
                      <a:pt x="276725" y="0"/>
                      <a:pt x="277199" y="0"/>
                      <a:pt x="277674" y="0"/>
                    </a:cubicBezTo>
                    <a:cubicBezTo>
                      <a:pt x="277769" y="0"/>
                      <a:pt x="277769" y="0"/>
                      <a:pt x="277863" y="0"/>
                    </a:cubicBezTo>
                    <a:cubicBezTo>
                      <a:pt x="277863" y="0"/>
                      <a:pt x="277863" y="0"/>
                      <a:pt x="277958" y="0"/>
                    </a:cubicBezTo>
                    <a:cubicBezTo>
                      <a:pt x="278433" y="0"/>
                      <a:pt x="278907" y="0"/>
                      <a:pt x="279382" y="0"/>
                    </a:cubicBezTo>
                    <a:cubicBezTo>
                      <a:pt x="385487" y="0"/>
                      <a:pt x="405417" y="75615"/>
                      <a:pt x="402570" y="104895"/>
                    </a:cubicBezTo>
                    <a:cubicBezTo>
                      <a:pt x="400387" y="128395"/>
                      <a:pt x="394693" y="159001"/>
                      <a:pt x="394693" y="159001"/>
                    </a:cubicBezTo>
                    <a:cubicBezTo>
                      <a:pt x="394693" y="159001"/>
                      <a:pt x="405892" y="164118"/>
                      <a:pt x="405892" y="184774"/>
                    </a:cubicBezTo>
                    <a:cubicBezTo>
                      <a:pt x="402001" y="236511"/>
                      <a:pt x="381311" y="214149"/>
                      <a:pt x="377040" y="236890"/>
                    </a:cubicBezTo>
                    <a:cubicBezTo>
                      <a:pt x="370017" y="274603"/>
                      <a:pt x="336610" y="301893"/>
                      <a:pt x="315731" y="311274"/>
                    </a:cubicBezTo>
                    <a:cubicBezTo>
                      <a:pt x="303583" y="316770"/>
                      <a:pt x="291055" y="319518"/>
                      <a:pt x="277958" y="319707"/>
                    </a:cubicBezTo>
                    <a:lnTo>
                      <a:pt x="277958" y="319802"/>
                    </a:lnTo>
                    <a:cubicBezTo>
                      <a:pt x="277863" y="319802"/>
                      <a:pt x="277863" y="319802"/>
                      <a:pt x="277863" y="319802"/>
                    </a:cubicBezTo>
                    <a:cubicBezTo>
                      <a:pt x="277769" y="319802"/>
                      <a:pt x="277769" y="319802"/>
                      <a:pt x="277674" y="319802"/>
                    </a:cubicBezTo>
                    <a:lnTo>
                      <a:pt x="277674" y="319707"/>
                    </a:lnTo>
                    <a:cubicBezTo>
                      <a:pt x="264577" y="319518"/>
                      <a:pt x="252049" y="316770"/>
                      <a:pt x="239901" y="311274"/>
                    </a:cubicBezTo>
                    <a:cubicBezTo>
                      <a:pt x="219022" y="301893"/>
                      <a:pt x="185615" y="274603"/>
                      <a:pt x="178592" y="236890"/>
                    </a:cubicBezTo>
                    <a:cubicBezTo>
                      <a:pt x="174321" y="214149"/>
                      <a:pt x="153631" y="236511"/>
                      <a:pt x="149740" y="184774"/>
                    </a:cubicBezTo>
                    <a:cubicBezTo>
                      <a:pt x="149740" y="164118"/>
                      <a:pt x="161034" y="159001"/>
                      <a:pt x="161034" y="159001"/>
                    </a:cubicBezTo>
                    <a:cubicBezTo>
                      <a:pt x="161034" y="159001"/>
                      <a:pt x="155245" y="128395"/>
                      <a:pt x="153062" y="104895"/>
                    </a:cubicBezTo>
                    <a:cubicBezTo>
                      <a:pt x="150215" y="75615"/>
                      <a:pt x="170145" y="0"/>
                      <a:pt x="276250" y="0"/>
                    </a:cubicBezTo>
                    <a:close/>
                  </a:path>
                </a:pathLst>
              </a:custGeom>
              <a:solidFill>
                <a:srgbClr val="369E9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1" name="文本框 24">
              <a:extLst>
                <a:ext uri="{FF2B5EF4-FFF2-40B4-BE49-F238E27FC236}">
                  <a16:creationId xmlns:a16="http://schemas.microsoft.com/office/drawing/2014/main" id="{20EBB340-F68C-A895-585B-15F326E33E9E}"/>
                </a:ext>
              </a:extLst>
            </p:cNvPr>
            <p:cNvSpPr txBox="1"/>
            <p:nvPr/>
          </p:nvSpPr>
          <p:spPr>
            <a:xfrm>
              <a:off x="5635173" y="4502640"/>
              <a:ext cx="1761562" cy="3385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/>
                <a:t>演讲人：</a:t>
              </a:r>
              <a:r>
                <a:rPr lang="en-US" altLang="zh-CN" sz="1600"/>
                <a:t>XXX</a:t>
              </a:r>
              <a:endParaRPr lang="zh-CN" altLang="en-US" sz="1600"/>
            </a:p>
          </p:txBody>
        </p:sp>
      </p:grpSp>
    </p:spTree>
    <p:extLst>
      <p:ext uri="{BB962C8B-B14F-4D97-AF65-F5344CB8AC3E}">
        <p14:creationId xmlns:p14="http://schemas.microsoft.com/office/powerpoint/2010/main" val="4228330615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69E9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4E157949-CC12-0DCF-D9B6-A29F285F1C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528839"/>
            <a:ext cx="12192000" cy="3084576"/>
          </a:xfrm>
          <a:prstGeom prst="rect">
            <a:avLst/>
          </a:prstGeom>
        </p:spPr>
      </p:pic>
      <p:pic>
        <p:nvPicPr>
          <p:cNvPr id="8" name="图形 7">
            <a:extLst>
              <a:ext uri="{FF2B5EF4-FFF2-40B4-BE49-F238E27FC236}">
                <a16:creationId xmlns:a16="http://schemas.microsoft.com/office/drawing/2014/main" id="{4687346C-3E36-7A15-09C5-EB8BCA621B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-431198" y="465598"/>
            <a:ext cx="10982325" cy="6638925"/>
          </a:xfrm>
          <a:prstGeom prst="rect">
            <a:avLst/>
          </a:prstGeom>
        </p:spPr>
      </p:pic>
      <p:grpSp>
        <p:nvGrpSpPr>
          <p:cNvPr id="3" name="组合 2">
            <a:extLst>
              <a:ext uri="{FF2B5EF4-FFF2-40B4-BE49-F238E27FC236}">
                <a16:creationId xmlns:a16="http://schemas.microsoft.com/office/drawing/2014/main" id="{4AE962B1-D2F5-6C81-DB86-C8ADA3111B88}"/>
              </a:ext>
            </a:extLst>
          </p:cNvPr>
          <p:cNvGrpSpPr/>
          <p:nvPr/>
        </p:nvGrpSpPr>
        <p:grpSpPr>
          <a:xfrm>
            <a:off x="412192" y="1553812"/>
            <a:ext cx="3441700" cy="2224458"/>
            <a:chOff x="364067" y="825955"/>
            <a:chExt cx="3441700" cy="2224458"/>
          </a:xfrm>
        </p:grpSpPr>
        <p:sp>
          <p:nvSpPr>
            <p:cNvPr id="12" name="文本框 11">
              <a:extLst>
                <a:ext uri="{FF2B5EF4-FFF2-40B4-BE49-F238E27FC236}">
                  <a16:creationId xmlns:a16="http://schemas.microsoft.com/office/drawing/2014/main" id="{08A362E4-BC52-14BD-A57B-919818156A94}"/>
                </a:ext>
              </a:extLst>
            </p:cNvPr>
            <p:cNvSpPr txBox="1"/>
            <p:nvPr/>
          </p:nvSpPr>
          <p:spPr>
            <a:xfrm>
              <a:off x="364067" y="825955"/>
              <a:ext cx="3441700" cy="186204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1500" b="0" i="0">
                  <a:solidFill>
                    <a:schemeClr val="bg1"/>
                  </a:solidFill>
                  <a:effectLst/>
                  <a:latin typeface="优设标题黑" panose="00000500000000000000" pitchFamily="2" charset="-122"/>
                  <a:ea typeface="优设标题黑" panose="00000500000000000000" pitchFamily="2" charset="-122"/>
                  <a:cs typeface="+mn-ea"/>
                  <a:sym typeface="+mn-lt"/>
                </a:rPr>
                <a:t>目录</a:t>
              </a:r>
              <a:endParaRPr lang="zh-CN" altLang="en-US" sz="11500">
                <a:solidFill>
                  <a:schemeClr val="bg1"/>
                </a:solidFill>
                <a:latin typeface="优设标题黑" panose="00000500000000000000" pitchFamily="2" charset="-122"/>
                <a:ea typeface="优设标题黑" panose="00000500000000000000" pitchFamily="2" charset="-122"/>
              </a:endParaRPr>
            </a:p>
          </p:txBody>
        </p:sp>
        <p:sp>
          <p:nvSpPr>
            <p:cNvPr id="2" name="文本框 1">
              <a:extLst>
                <a:ext uri="{FF2B5EF4-FFF2-40B4-BE49-F238E27FC236}">
                  <a16:creationId xmlns:a16="http://schemas.microsoft.com/office/drawing/2014/main" id="{A95A9FD7-2629-FBDC-9F83-AF62E0F58610}"/>
                </a:ext>
              </a:extLst>
            </p:cNvPr>
            <p:cNvSpPr txBox="1"/>
            <p:nvPr/>
          </p:nvSpPr>
          <p:spPr>
            <a:xfrm>
              <a:off x="542926" y="2219416"/>
              <a:ext cx="3083983" cy="83099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4800" b="0" i="0">
                  <a:solidFill>
                    <a:schemeClr val="bg1"/>
                  </a:solidFill>
                  <a:effectLst/>
                  <a:latin typeface="优设标题黑" panose="00000500000000000000" pitchFamily="2" charset="-122"/>
                  <a:ea typeface="优设标题黑" panose="00000500000000000000" pitchFamily="2" charset="-122"/>
                  <a:cs typeface="+mn-ea"/>
                  <a:sym typeface="+mn-lt"/>
                </a:rPr>
                <a:t>contents</a:t>
              </a:r>
              <a:endParaRPr lang="zh-CN" altLang="en-US" sz="4800">
                <a:solidFill>
                  <a:schemeClr val="bg1"/>
                </a:solidFill>
                <a:latin typeface="优设标题黑" panose="00000500000000000000" pitchFamily="2" charset="-122"/>
                <a:ea typeface="优设标题黑" panose="00000500000000000000" pitchFamily="2" charset="-122"/>
              </a:endParaRPr>
            </a:p>
          </p:txBody>
        </p:sp>
      </p:grpSp>
      <p:grpSp>
        <p:nvGrpSpPr>
          <p:cNvPr id="50" name="组合 49">
            <a:extLst>
              <a:ext uri="{FF2B5EF4-FFF2-40B4-BE49-F238E27FC236}">
                <a16:creationId xmlns:a16="http://schemas.microsoft.com/office/drawing/2014/main" id="{0F6F05D1-A1FC-83AD-01BA-B2BFFD2D88BB}"/>
              </a:ext>
            </a:extLst>
          </p:cNvPr>
          <p:cNvGrpSpPr/>
          <p:nvPr/>
        </p:nvGrpSpPr>
        <p:grpSpPr>
          <a:xfrm>
            <a:off x="4592160" y="786873"/>
            <a:ext cx="7032573" cy="573683"/>
            <a:chOff x="4592160" y="786873"/>
            <a:chExt cx="7032573" cy="573683"/>
          </a:xfrm>
        </p:grpSpPr>
        <p:sp>
          <p:nvSpPr>
            <p:cNvPr id="4" name="椭圆 3">
              <a:extLst>
                <a:ext uri="{FF2B5EF4-FFF2-40B4-BE49-F238E27FC236}">
                  <a16:creationId xmlns:a16="http://schemas.microsoft.com/office/drawing/2014/main" id="{FA87AF1B-20DF-892C-49E2-D2B896E4294B}"/>
                </a:ext>
              </a:extLst>
            </p:cNvPr>
            <p:cNvSpPr/>
            <p:nvPr/>
          </p:nvSpPr>
          <p:spPr>
            <a:xfrm>
              <a:off x="4592160" y="786873"/>
              <a:ext cx="573683" cy="573683"/>
            </a:xfrm>
            <a:prstGeom prst="ellipse">
              <a:avLst/>
            </a:prstGeom>
            <a:solidFill>
              <a:schemeClr val="bg1">
                <a:alpha val="79000"/>
              </a:schemeClr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369E95"/>
                  </a:solidFill>
                  <a:latin typeface="+mj-ea"/>
                  <a:ea typeface="+mj-ea"/>
                </a:rPr>
                <a:t>一</a:t>
              </a:r>
            </a:p>
          </p:txBody>
        </p:sp>
        <p:sp>
          <p:nvSpPr>
            <p:cNvPr id="7" name="文本框 6">
              <a:extLst>
                <a:ext uri="{FF2B5EF4-FFF2-40B4-BE49-F238E27FC236}">
                  <a16:creationId xmlns:a16="http://schemas.microsoft.com/office/drawing/2014/main" id="{1AFFEA31-F5AB-4089-5C89-86BBAFE3BB2D}"/>
                </a:ext>
              </a:extLst>
            </p:cNvPr>
            <p:cNvSpPr txBox="1"/>
            <p:nvPr/>
          </p:nvSpPr>
          <p:spPr>
            <a:xfrm>
              <a:off x="5355077" y="786873"/>
              <a:ext cx="1971280" cy="57368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zh-CN" altLang="en-US" sz="2800">
                  <a:solidFill>
                    <a:schemeClr val="bg1"/>
                  </a:solidFill>
                  <a:latin typeface="+mj-ea"/>
                  <a:ea typeface="+mj-ea"/>
                  <a:cs typeface="+mn-ea"/>
                  <a:sym typeface="+mn-lt"/>
                </a:rPr>
                <a:t>认识铁路</a:t>
              </a:r>
            </a:p>
          </p:txBody>
        </p:sp>
        <p:sp>
          <p:nvSpPr>
            <p:cNvPr id="45" name="文本框 44">
              <a:extLst>
                <a:ext uri="{FF2B5EF4-FFF2-40B4-BE49-F238E27FC236}">
                  <a16:creationId xmlns:a16="http://schemas.microsoft.com/office/drawing/2014/main" id="{7F56B6C5-8918-497D-2392-1ECE3D071236}"/>
                </a:ext>
              </a:extLst>
            </p:cNvPr>
            <p:cNvSpPr txBox="1"/>
            <p:nvPr/>
          </p:nvSpPr>
          <p:spPr>
            <a:xfrm>
              <a:off x="8530077" y="872537"/>
              <a:ext cx="3094656" cy="4023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altLang="zh-CN">
                  <a:solidFill>
                    <a:schemeClr val="bg1"/>
                  </a:solidFill>
                  <a:latin typeface="+mn-ea"/>
                  <a:cs typeface="+mn-ea"/>
                  <a:sym typeface="+mn-lt"/>
                </a:rPr>
                <a:t>Get to know the railroad</a:t>
              </a:r>
              <a:endParaRPr lang="zh-CN" altLang="en-US">
                <a:solidFill>
                  <a:schemeClr val="bg1"/>
                </a:solidFill>
                <a:latin typeface="+mn-ea"/>
                <a:cs typeface="+mn-ea"/>
                <a:sym typeface="+mn-lt"/>
              </a:endParaRPr>
            </a:p>
          </p:txBody>
        </p:sp>
      </p:grpSp>
      <p:cxnSp>
        <p:nvCxnSpPr>
          <p:cNvPr id="37" name="直接连接符 36">
            <a:extLst>
              <a:ext uri="{FF2B5EF4-FFF2-40B4-BE49-F238E27FC236}">
                <a16:creationId xmlns:a16="http://schemas.microsoft.com/office/drawing/2014/main" id="{C6F3CB72-BB30-7273-625B-1832E601D93B}"/>
              </a:ext>
            </a:extLst>
          </p:cNvPr>
          <p:cNvCxnSpPr/>
          <p:nvPr/>
        </p:nvCxnSpPr>
        <p:spPr>
          <a:xfrm>
            <a:off x="4592159" y="1515312"/>
            <a:ext cx="6696000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>
            <a:extLst>
              <a:ext uri="{FF2B5EF4-FFF2-40B4-BE49-F238E27FC236}">
                <a16:creationId xmlns:a16="http://schemas.microsoft.com/office/drawing/2014/main" id="{4843B507-AB82-D863-9F2A-EE2A3DDE3373}"/>
              </a:ext>
            </a:extLst>
          </p:cNvPr>
          <p:cNvCxnSpPr/>
          <p:nvPr/>
        </p:nvCxnSpPr>
        <p:spPr>
          <a:xfrm>
            <a:off x="4592159" y="2398507"/>
            <a:ext cx="6696000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39">
            <a:extLst>
              <a:ext uri="{FF2B5EF4-FFF2-40B4-BE49-F238E27FC236}">
                <a16:creationId xmlns:a16="http://schemas.microsoft.com/office/drawing/2014/main" id="{E7B4B69A-8B5F-3E34-2388-DE2B12A5C1A6}"/>
              </a:ext>
            </a:extLst>
          </p:cNvPr>
          <p:cNvCxnSpPr/>
          <p:nvPr/>
        </p:nvCxnSpPr>
        <p:spPr>
          <a:xfrm>
            <a:off x="4592159" y="3281702"/>
            <a:ext cx="6696000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连接符 40">
            <a:extLst>
              <a:ext uri="{FF2B5EF4-FFF2-40B4-BE49-F238E27FC236}">
                <a16:creationId xmlns:a16="http://schemas.microsoft.com/office/drawing/2014/main" id="{E8C34C6C-B9A6-7D46-487A-47EBDBCF5072}"/>
              </a:ext>
            </a:extLst>
          </p:cNvPr>
          <p:cNvCxnSpPr/>
          <p:nvPr/>
        </p:nvCxnSpPr>
        <p:spPr>
          <a:xfrm>
            <a:off x="4592159" y="4164897"/>
            <a:ext cx="6696000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1" name="组合 50">
            <a:extLst>
              <a:ext uri="{FF2B5EF4-FFF2-40B4-BE49-F238E27FC236}">
                <a16:creationId xmlns:a16="http://schemas.microsoft.com/office/drawing/2014/main" id="{69578B6C-37B5-1A3F-3476-77C81ABACA0E}"/>
              </a:ext>
            </a:extLst>
          </p:cNvPr>
          <p:cNvGrpSpPr/>
          <p:nvPr/>
        </p:nvGrpSpPr>
        <p:grpSpPr>
          <a:xfrm>
            <a:off x="4592160" y="1670068"/>
            <a:ext cx="6695601" cy="573683"/>
            <a:chOff x="4592160" y="1637178"/>
            <a:chExt cx="6695601" cy="573683"/>
          </a:xfrm>
        </p:grpSpPr>
        <p:grpSp>
          <p:nvGrpSpPr>
            <p:cNvPr id="10" name="组合 9">
              <a:extLst>
                <a:ext uri="{FF2B5EF4-FFF2-40B4-BE49-F238E27FC236}">
                  <a16:creationId xmlns:a16="http://schemas.microsoft.com/office/drawing/2014/main" id="{3A644EB5-2EF3-64B8-FBA2-A88828AB7DBD}"/>
                </a:ext>
              </a:extLst>
            </p:cNvPr>
            <p:cNvGrpSpPr/>
            <p:nvPr/>
          </p:nvGrpSpPr>
          <p:grpSpPr>
            <a:xfrm>
              <a:off x="4592160" y="1637178"/>
              <a:ext cx="4204616" cy="573683"/>
              <a:chOff x="4981626" y="914241"/>
              <a:chExt cx="4204616" cy="573683"/>
            </a:xfrm>
          </p:grpSpPr>
          <p:sp>
            <p:nvSpPr>
              <p:cNvPr id="11" name="椭圆 10">
                <a:extLst>
                  <a:ext uri="{FF2B5EF4-FFF2-40B4-BE49-F238E27FC236}">
                    <a16:creationId xmlns:a16="http://schemas.microsoft.com/office/drawing/2014/main" id="{25F86DCE-7F37-0C21-67AA-22E44BA96196}"/>
                  </a:ext>
                </a:extLst>
              </p:cNvPr>
              <p:cNvSpPr/>
              <p:nvPr/>
            </p:nvSpPr>
            <p:spPr>
              <a:xfrm>
                <a:off x="4981626" y="914241"/>
                <a:ext cx="573683" cy="573683"/>
              </a:xfrm>
              <a:prstGeom prst="ellipse">
                <a:avLst/>
              </a:prstGeom>
              <a:solidFill>
                <a:schemeClr val="bg1">
                  <a:alpha val="79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800">
                    <a:solidFill>
                      <a:srgbClr val="369E95"/>
                    </a:solidFill>
                    <a:latin typeface="+mj-ea"/>
                    <a:ea typeface="+mj-ea"/>
                  </a:rPr>
                  <a:t>二</a:t>
                </a:r>
              </a:p>
            </p:txBody>
          </p:sp>
          <p:sp>
            <p:nvSpPr>
              <p:cNvPr id="13" name="文本框 12">
                <a:extLst>
                  <a:ext uri="{FF2B5EF4-FFF2-40B4-BE49-F238E27FC236}">
                    <a16:creationId xmlns:a16="http://schemas.microsoft.com/office/drawing/2014/main" id="{88C17277-853E-1F94-80F1-B7549725FF18}"/>
                  </a:ext>
                </a:extLst>
              </p:cNvPr>
              <p:cNvSpPr txBox="1"/>
              <p:nvPr/>
            </p:nvSpPr>
            <p:spPr>
              <a:xfrm>
                <a:off x="5744542" y="914241"/>
                <a:ext cx="3441700" cy="5736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20000"/>
                  </a:lnSpc>
                </a:pPr>
                <a:r>
                  <a:rPr lang="zh-CN" altLang="en-US" sz="2800">
                    <a:solidFill>
                      <a:schemeClr val="bg1"/>
                    </a:solidFill>
                    <a:latin typeface="+mj-ea"/>
                    <a:ea typeface="+mj-ea"/>
                    <a:cs typeface="+mn-ea"/>
                    <a:sym typeface="+mn-lt"/>
                  </a:rPr>
                  <a:t>道轨七大安全常识</a:t>
                </a:r>
              </a:p>
            </p:txBody>
          </p:sp>
        </p:grpSp>
        <p:sp>
          <p:nvSpPr>
            <p:cNvPr id="46" name="文本框 45">
              <a:extLst>
                <a:ext uri="{FF2B5EF4-FFF2-40B4-BE49-F238E27FC236}">
                  <a16:creationId xmlns:a16="http://schemas.microsoft.com/office/drawing/2014/main" id="{B0F7C488-80BE-67CD-AA1F-19FFE01B7661}"/>
                </a:ext>
              </a:extLst>
            </p:cNvPr>
            <p:cNvSpPr txBox="1"/>
            <p:nvPr/>
          </p:nvSpPr>
          <p:spPr>
            <a:xfrm>
              <a:off x="8530077" y="1722842"/>
              <a:ext cx="2757684" cy="4023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altLang="zh-CN">
                  <a:solidFill>
                    <a:schemeClr val="bg1"/>
                  </a:solidFill>
                  <a:latin typeface="+mn-ea"/>
                  <a:cs typeface="+mn-ea"/>
                  <a:sym typeface="+mn-lt"/>
                </a:rPr>
                <a:t>Seven safety common</a:t>
              </a:r>
              <a:endParaRPr lang="zh-CN" altLang="en-US">
                <a:solidFill>
                  <a:schemeClr val="bg1"/>
                </a:solidFill>
                <a:latin typeface="+mn-ea"/>
                <a:cs typeface="+mn-ea"/>
                <a:sym typeface="+mn-lt"/>
              </a:endParaRPr>
            </a:p>
          </p:txBody>
        </p:sp>
      </p:grpSp>
      <p:grpSp>
        <p:nvGrpSpPr>
          <p:cNvPr id="52" name="组合 51">
            <a:extLst>
              <a:ext uri="{FF2B5EF4-FFF2-40B4-BE49-F238E27FC236}">
                <a16:creationId xmlns:a16="http://schemas.microsoft.com/office/drawing/2014/main" id="{39AB2AA9-A115-F810-1D6D-A26CDF819041}"/>
              </a:ext>
            </a:extLst>
          </p:cNvPr>
          <p:cNvGrpSpPr/>
          <p:nvPr/>
        </p:nvGrpSpPr>
        <p:grpSpPr>
          <a:xfrm>
            <a:off x="4592160" y="2553263"/>
            <a:ext cx="7523639" cy="573683"/>
            <a:chOff x="4592160" y="2487483"/>
            <a:chExt cx="7523639" cy="573683"/>
          </a:xfrm>
        </p:grpSpPr>
        <p:grpSp>
          <p:nvGrpSpPr>
            <p:cNvPr id="27" name="组合 26">
              <a:extLst>
                <a:ext uri="{FF2B5EF4-FFF2-40B4-BE49-F238E27FC236}">
                  <a16:creationId xmlns:a16="http://schemas.microsoft.com/office/drawing/2014/main" id="{BA2F4B83-8371-E76A-FF3C-7C16072A6C17}"/>
                </a:ext>
              </a:extLst>
            </p:cNvPr>
            <p:cNvGrpSpPr/>
            <p:nvPr/>
          </p:nvGrpSpPr>
          <p:grpSpPr>
            <a:xfrm>
              <a:off x="4592160" y="2487483"/>
              <a:ext cx="4067483" cy="573683"/>
              <a:chOff x="4981626" y="914241"/>
              <a:chExt cx="4067483" cy="573683"/>
            </a:xfrm>
          </p:grpSpPr>
          <p:sp>
            <p:nvSpPr>
              <p:cNvPr id="28" name="椭圆 27">
                <a:extLst>
                  <a:ext uri="{FF2B5EF4-FFF2-40B4-BE49-F238E27FC236}">
                    <a16:creationId xmlns:a16="http://schemas.microsoft.com/office/drawing/2014/main" id="{8B0AB863-A0D7-C936-C8F6-7FBA382A1A6E}"/>
                  </a:ext>
                </a:extLst>
              </p:cNvPr>
              <p:cNvSpPr/>
              <p:nvPr/>
            </p:nvSpPr>
            <p:spPr>
              <a:xfrm>
                <a:off x="4981626" y="914241"/>
                <a:ext cx="573683" cy="573683"/>
              </a:xfrm>
              <a:prstGeom prst="ellipse">
                <a:avLst/>
              </a:prstGeom>
              <a:solidFill>
                <a:schemeClr val="bg1">
                  <a:alpha val="79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800">
                    <a:solidFill>
                      <a:srgbClr val="369E95"/>
                    </a:solidFill>
                    <a:latin typeface="+mj-ea"/>
                    <a:ea typeface="+mj-ea"/>
                  </a:rPr>
                  <a:t>三</a:t>
                </a:r>
              </a:p>
            </p:txBody>
          </p:sp>
          <p:sp>
            <p:nvSpPr>
              <p:cNvPr id="29" name="文本框 28">
                <a:extLst>
                  <a:ext uri="{FF2B5EF4-FFF2-40B4-BE49-F238E27FC236}">
                    <a16:creationId xmlns:a16="http://schemas.microsoft.com/office/drawing/2014/main" id="{F3E3EDB3-E6C9-79FA-53EE-ADD4708F97B2}"/>
                  </a:ext>
                </a:extLst>
              </p:cNvPr>
              <p:cNvSpPr txBox="1"/>
              <p:nvPr/>
            </p:nvSpPr>
            <p:spPr>
              <a:xfrm>
                <a:off x="5744542" y="914241"/>
                <a:ext cx="3304567" cy="5736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20000"/>
                  </a:lnSpc>
                </a:pPr>
                <a:r>
                  <a:rPr lang="zh-CN" altLang="en-US" sz="2800">
                    <a:solidFill>
                      <a:schemeClr val="bg1"/>
                    </a:solidFill>
                    <a:latin typeface="+mj-ea"/>
                    <a:ea typeface="+mj-ea"/>
                    <a:cs typeface="+mn-ea"/>
                    <a:sym typeface="+mn-lt"/>
                  </a:rPr>
                  <a:t>道口七大安全常识</a:t>
                </a:r>
              </a:p>
            </p:txBody>
          </p:sp>
        </p:grpSp>
        <p:sp>
          <p:nvSpPr>
            <p:cNvPr id="47" name="文本框 46">
              <a:extLst>
                <a:ext uri="{FF2B5EF4-FFF2-40B4-BE49-F238E27FC236}">
                  <a16:creationId xmlns:a16="http://schemas.microsoft.com/office/drawing/2014/main" id="{06BF6D70-5B42-5910-4739-6FE3669C5D90}"/>
                </a:ext>
              </a:extLst>
            </p:cNvPr>
            <p:cNvSpPr txBox="1"/>
            <p:nvPr/>
          </p:nvSpPr>
          <p:spPr>
            <a:xfrm>
              <a:off x="8530076" y="2573147"/>
              <a:ext cx="3585723" cy="4023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altLang="zh-CN">
                  <a:solidFill>
                    <a:schemeClr val="bg1"/>
                  </a:solidFill>
                  <a:latin typeface="+mn-ea"/>
                  <a:cs typeface="+mn-ea"/>
                  <a:sym typeface="+mn-lt"/>
                </a:rPr>
                <a:t>Seven common  of safety</a:t>
              </a:r>
            </a:p>
          </p:txBody>
        </p:sp>
      </p:grpSp>
      <p:grpSp>
        <p:nvGrpSpPr>
          <p:cNvPr id="53" name="组合 52">
            <a:extLst>
              <a:ext uri="{FF2B5EF4-FFF2-40B4-BE49-F238E27FC236}">
                <a16:creationId xmlns:a16="http://schemas.microsoft.com/office/drawing/2014/main" id="{8F79AEE8-C9B0-0332-B1A3-F5BB3E45D6C4}"/>
              </a:ext>
            </a:extLst>
          </p:cNvPr>
          <p:cNvGrpSpPr/>
          <p:nvPr/>
        </p:nvGrpSpPr>
        <p:grpSpPr>
          <a:xfrm>
            <a:off x="4592160" y="3436458"/>
            <a:ext cx="7032573" cy="573683"/>
            <a:chOff x="4592160" y="3337788"/>
            <a:chExt cx="7032573" cy="573683"/>
          </a:xfrm>
        </p:grpSpPr>
        <p:grpSp>
          <p:nvGrpSpPr>
            <p:cNvPr id="30" name="组合 29">
              <a:extLst>
                <a:ext uri="{FF2B5EF4-FFF2-40B4-BE49-F238E27FC236}">
                  <a16:creationId xmlns:a16="http://schemas.microsoft.com/office/drawing/2014/main" id="{1D58E108-CA1B-1050-07D9-F1DFD7EBE847}"/>
                </a:ext>
              </a:extLst>
            </p:cNvPr>
            <p:cNvGrpSpPr/>
            <p:nvPr/>
          </p:nvGrpSpPr>
          <p:grpSpPr>
            <a:xfrm>
              <a:off x="4592160" y="3337788"/>
              <a:ext cx="4204616" cy="573683"/>
              <a:chOff x="4981626" y="914241"/>
              <a:chExt cx="4204616" cy="573683"/>
            </a:xfrm>
          </p:grpSpPr>
          <p:sp>
            <p:nvSpPr>
              <p:cNvPr id="31" name="椭圆 30">
                <a:extLst>
                  <a:ext uri="{FF2B5EF4-FFF2-40B4-BE49-F238E27FC236}">
                    <a16:creationId xmlns:a16="http://schemas.microsoft.com/office/drawing/2014/main" id="{AB155C98-9799-2441-5D94-2A0763E46482}"/>
                  </a:ext>
                </a:extLst>
              </p:cNvPr>
              <p:cNvSpPr/>
              <p:nvPr/>
            </p:nvSpPr>
            <p:spPr>
              <a:xfrm>
                <a:off x="4981626" y="914241"/>
                <a:ext cx="573683" cy="573683"/>
              </a:xfrm>
              <a:prstGeom prst="ellipse">
                <a:avLst/>
              </a:prstGeom>
              <a:solidFill>
                <a:schemeClr val="bg1">
                  <a:alpha val="79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800">
                    <a:solidFill>
                      <a:srgbClr val="369E95"/>
                    </a:solidFill>
                    <a:latin typeface="+mj-ea"/>
                    <a:ea typeface="+mj-ea"/>
                  </a:rPr>
                  <a:t>四</a:t>
                </a:r>
              </a:p>
            </p:txBody>
          </p:sp>
          <p:sp>
            <p:nvSpPr>
              <p:cNvPr id="32" name="文本框 31">
                <a:extLst>
                  <a:ext uri="{FF2B5EF4-FFF2-40B4-BE49-F238E27FC236}">
                    <a16:creationId xmlns:a16="http://schemas.microsoft.com/office/drawing/2014/main" id="{97FD7C2D-1CA4-2854-CD50-61E8CE6E77FC}"/>
                  </a:ext>
                </a:extLst>
              </p:cNvPr>
              <p:cNvSpPr txBox="1"/>
              <p:nvPr/>
            </p:nvSpPr>
            <p:spPr>
              <a:xfrm>
                <a:off x="5744542" y="914241"/>
                <a:ext cx="3441700" cy="5736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20000"/>
                  </a:lnSpc>
                </a:pPr>
                <a:r>
                  <a:rPr lang="zh-CN" altLang="en-US" sz="2800">
                    <a:solidFill>
                      <a:schemeClr val="bg1"/>
                    </a:solidFill>
                    <a:latin typeface="+mj-ea"/>
                    <a:ea typeface="+mj-ea"/>
                    <a:cs typeface="+mn-ea"/>
                    <a:sym typeface="+mn-lt"/>
                  </a:rPr>
                  <a:t>乘车安全二十注意</a:t>
                </a:r>
              </a:p>
            </p:txBody>
          </p:sp>
        </p:grpSp>
        <p:sp>
          <p:nvSpPr>
            <p:cNvPr id="48" name="文本框 47">
              <a:extLst>
                <a:ext uri="{FF2B5EF4-FFF2-40B4-BE49-F238E27FC236}">
                  <a16:creationId xmlns:a16="http://schemas.microsoft.com/office/drawing/2014/main" id="{8BAD8C0C-F46D-8003-FF3C-45AF127B1F3E}"/>
                </a:ext>
              </a:extLst>
            </p:cNvPr>
            <p:cNvSpPr txBox="1"/>
            <p:nvPr/>
          </p:nvSpPr>
          <p:spPr>
            <a:xfrm>
              <a:off x="8530077" y="3423452"/>
              <a:ext cx="3094656" cy="4023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altLang="zh-CN">
                  <a:solidFill>
                    <a:schemeClr val="bg1"/>
                  </a:solidFill>
                  <a:latin typeface="+mn-ea"/>
                  <a:cs typeface="+mn-ea"/>
                  <a:sym typeface="+mn-lt"/>
                </a:rPr>
                <a:t>Twenty precautions </a:t>
              </a:r>
            </a:p>
          </p:txBody>
        </p:sp>
      </p:grpSp>
      <p:grpSp>
        <p:nvGrpSpPr>
          <p:cNvPr id="54" name="组合 53">
            <a:extLst>
              <a:ext uri="{FF2B5EF4-FFF2-40B4-BE49-F238E27FC236}">
                <a16:creationId xmlns:a16="http://schemas.microsoft.com/office/drawing/2014/main" id="{0736F5F7-C884-17FA-21D4-85E4F8631D7F}"/>
              </a:ext>
            </a:extLst>
          </p:cNvPr>
          <p:cNvGrpSpPr/>
          <p:nvPr/>
        </p:nvGrpSpPr>
        <p:grpSpPr>
          <a:xfrm>
            <a:off x="4592160" y="4319655"/>
            <a:ext cx="7032573" cy="573683"/>
            <a:chOff x="4592160" y="4188093"/>
            <a:chExt cx="7032573" cy="573683"/>
          </a:xfrm>
        </p:grpSpPr>
        <p:grpSp>
          <p:nvGrpSpPr>
            <p:cNvPr id="33" name="组合 32">
              <a:extLst>
                <a:ext uri="{FF2B5EF4-FFF2-40B4-BE49-F238E27FC236}">
                  <a16:creationId xmlns:a16="http://schemas.microsoft.com/office/drawing/2014/main" id="{09067B5A-3735-D884-3116-7502DF1D3877}"/>
                </a:ext>
              </a:extLst>
            </p:cNvPr>
            <p:cNvGrpSpPr/>
            <p:nvPr/>
          </p:nvGrpSpPr>
          <p:grpSpPr>
            <a:xfrm>
              <a:off x="4592160" y="4188093"/>
              <a:ext cx="4204616" cy="573683"/>
              <a:chOff x="4981626" y="914241"/>
              <a:chExt cx="4204616" cy="573683"/>
            </a:xfrm>
          </p:grpSpPr>
          <p:sp>
            <p:nvSpPr>
              <p:cNvPr id="34" name="椭圆 33">
                <a:extLst>
                  <a:ext uri="{FF2B5EF4-FFF2-40B4-BE49-F238E27FC236}">
                    <a16:creationId xmlns:a16="http://schemas.microsoft.com/office/drawing/2014/main" id="{BD55428C-43C8-D03B-00E2-CA766ED96E43}"/>
                  </a:ext>
                </a:extLst>
              </p:cNvPr>
              <p:cNvSpPr/>
              <p:nvPr/>
            </p:nvSpPr>
            <p:spPr>
              <a:xfrm>
                <a:off x="4981626" y="914241"/>
                <a:ext cx="573683" cy="573683"/>
              </a:xfrm>
              <a:prstGeom prst="ellipse">
                <a:avLst/>
              </a:prstGeom>
              <a:solidFill>
                <a:schemeClr val="bg1">
                  <a:alpha val="79000"/>
                </a:schemeClr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800">
                    <a:solidFill>
                      <a:srgbClr val="369E95"/>
                    </a:solidFill>
                    <a:latin typeface="+mj-ea"/>
                    <a:ea typeface="+mj-ea"/>
                  </a:rPr>
                  <a:t>五</a:t>
                </a:r>
              </a:p>
            </p:txBody>
          </p:sp>
          <p:sp>
            <p:nvSpPr>
              <p:cNvPr id="35" name="文本框 34">
                <a:extLst>
                  <a:ext uri="{FF2B5EF4-FFF2-40B4-BE49-F238E27FC236}">
                    <a16:creationId xmlns:a16="http://schemas.microsoft.com/office/drawing/2014/main" id="{F4866FCC-F5EF-E669-650A-F481E80B512A}"/>
                  </a:ext>
                </a:extLst>
              </p:cNvPr>
              <p:cNvSpPr txBox="1"/>
              <p:nvPr/>
            </p:nvSpPr>
            <p:spPr>
              <a:xfrm>
                <a:off x="5744542" y="914241"/>
                <a:ext cx="3441700" cy="5736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>
                  <a:lnSpc>
                    <a:spcPct val="120000"/>
                  </a:lnSpc>
                </a:pPr>
                <a:r>
                  <a:rPr lang="zh-CN" altLang="en-US" sz="2800">
                    <a:solidFill>
                      <a:schemeClr val="bg1"/>
                    </a:solidFill>
                    <a:latin typeface="+mj-ea"/>
                    <a:ea typeface="+mj-ea"/>
                    <a:cs typeface="+mn-ea"/>
                    <a:sym typeface="+mn-lt"/>
                  </a:rPr>
                  <a:t>铁路交通法律责任</a:t>
                </a:r>
              </a:p>
            </p:txBody>
          </p:sp>
        </p:grpSp>
        <p:sp>
          <p:nvSpPr>
            <p:cNvPr id="49" name="文本框 48">
              <a:extLst>
                <a:ext uri="{FF2B5EF4-FFF2-40B4-BE49-F238E27FC236}">
                  <a16:creationId xmlns:a16="http://schemas.microsoft.com/office/drawing/2014/main" id="{ABD92B9C-681B-45A1-3080-9AA8578AA26E}"/>
                </a:ext>
              </a:extLst>
            </p:cNvPr>
            <p:cNvSpPr txBox="1"/>
            <p:nvPr/>
          </p:nvSpPr>
          <p:spPr>
            <a:xfrm>
              <a:off x="8530077" y="4273757"/>
              <a:ext cx="3094656" cy="40235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altLang="zh-CN">
                  <a:solidFill>
                    <a:schemeClr val="bg1"/>
                  </a:solidFill>
                  <a:latin typeface="+mn-ea"/>
                  <a:cs typeface="+mn-ea"/>
                  <a:sym typeface="+mn-lt"/>
                </a:rPr>
                <a:t>Legal liability for railway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36117540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69E9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4E157949-CC12-0DCF-D9B6-A29F285F1C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07587"/>
            <a:ext cx="12192000" cy="3084576"/>
          </a:xfrm>
          <a:prstGeom prst="rect">
            <a:avLst/>
          </a:prstGeom>
        </p:spPr>
      </p:pic>
      <p:pic>
        <p:nvPicPr>
          <p:cNvPr id="8" name="图形 7">
            <a:extLst>
              <a:ext uri="{FF2B5EF4-FFF2-40B4-BE49-F238E27FC236}">
                <a16:creationId xmlns:a16="http://schemas.microsoft.com/office/drawing/2014/main" id="{4687346C-3E36-7A15-09C5-EB8BCA621B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4597" y="488124"/>
            <a:ext cx="10982325" cy="6638925"/>
          </a:xfrm>
          <a:prstGeom prst="rect">
            <a:avLst/>
          </a:prstGeom>
        </p:spPr>
      </p:pic>
      <p:sp>
        <p:nvSpPr>
          <p:cNvPr id="12" name="文本框 11">
            <a:extLst>
              <a:ext uri="{FF2B5EF4-FFF2-40B4-BE49-F238E27FC236}">
                <a16:creationId xmlns:a16="http://schemas.microsoft.com/office/drawing/2014/main" id="{08A362E4-BC52-14BD-A57B-919818156A94}"/>
              </a:ext>
            </a:extLst>
          </p:cNvPr>
          <p:cNvSpPr txBox="1"/>
          <p:nvPr/>
        </p:nvSpPr>
        <p:spPr>
          <a:xfrm>
            <a:off x="787400" y="1955349"/>
            <a:ext cx="106172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600" b="0" i="0">
                <a:solidFill>
                  <a:schemeClr val="bg1"/>
                </a:solidFill>
                <a:effectLst/>
                <a:latin typeface="优设标题黑" panose="00000500000000000000" pitchFamily="2" charset="-122"/>
                <a:ea typeface="优设标题黑" panose="00000500000000000000" pitchFamily="2" charset="-122"/>
                <a:cs typeface="+mn-ea"/>
                <a:sym typeface="+mn-lt"/>
              </a:rPr>
              <a:t>认识铁路</a:t>
            </a:r>
            <a:endParaRPr lang="zh-CN" altLang="en-US" sz="9600">
              <a:solidFill>
                <a:schemeClr val="bg1"/>
              </a:solidFill>
              <a:latin typeface="优设标题黑" panose="00000500000000000000" pitchFamily="2" charset="-122"/>
              <a:ea typeface="优设标题黑" panose="00000500000000000000" pitchFamily="2" charset="-122"/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11FFB38E-6E15-C191-6694-8DD58DB23FF4}"/>
              </a:ext>
            </a:extLst>
          </p:cNvPr>
          <p:cNvSpPr txBox="1"/>
          <p:nvPr/>
        </p:nvSpPr>
        <p:spPr>
          <a:xfrm>
            <a:off x="1446362" y="3669300"/>
            <a:ext cx="9299276" cy="48494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100">
                <a:solidFill>
                  <a:schemeClr val="bg1">
                    <a:lumMod val="95000"/>
                  </a:schemeClr>
                </a:solidFill>
                <a:cs typeface="+mn-ea"/>
                <a:sym typeface="+mn-lt"/>
              </a:rPr>
              <a:t>铁路路基是承受并传递轨道重力及列车动态作用的结构，是轨道的基础，是保证列车运行的重要建筑物,路基是一种土石结构，处于各种地形、地质、水文和气候环境中，有时还受洪水、泥石流、崩塌、地震等自然灾害的影响。</a:t>
            </a:r>
          </a:p>
        </p:txBody>
      </p:sp>
      <p:grpSp>
        <p:nvGrpSpPr>
          <p:cNvPr id="26" name="组合 25">
            <a:extLst>
              <a:ext uri="{FF2B5EF4-FFF2-40B4-BE49-F238E27FC236}">
                <a16:creationId xmlns:a16="http://schemas.microsoft.com/office/drawing/2014/main" id="{0A9426A7-397F-B410-FA31-326D9A62DC7B}"/>
              </a:ext>
            </a:extLst>
          </p:cNvPr>
          <p:cNvGrpSpPr/>
          <p:nvPr/>
        </p:nvGrpSpPr>
        <p:grpSpPr>
          <a:xfrm>
            <a:off x="4882806" y="1297400"/>
            <a:ext cx="2205642" cy="585803"/>
            <a:chOff x="4990693" y="4440056"/>
            <a:chExt cx="2358886" cy="585803"/>
          </a:xfrm>
        </p:grpSpPr>
        <p:sp>
          <p:nvSpPr>
            <p:cNvPr id="24" name="矩形: 圆角 23">
              <a:extLst>
                <a:ext uri="{FF2B5EF4-FFF2-40B4-BE49-F238E27FC236}">
                  <a16:creationId xmlns:a16="http://schemas.microsoft.com/office/drawing/2014/main" id="{796EF081-D5D1-746B-E78B-1C8EF0BA28E1}"/>
                </a:ext>
              </a:extLst>
            </p:cNvPr>
            <p:cNvSpPr/>
            <p:nvPr/>
          </p:nvSpPr>
          <p:spPr>
            <a:xfrm>
              <a:off x="4990693" y="4440056"/>
              <a:ext cx="2358886" cy="585803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rgbClr val="369E95">
                  <a:alpha val="32000"/>
                </a:srgbClr>
              </a:solidFill>
            </a:ln>
            <a:effectLst>
              <a:outerShdw blurRad="292100" sx="102000" sy="102000" algn="ctr" rotWithShape="0">
                <a:srgbClr val="369E95">
                  <a:alpha val="4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369E95"/>
                </a:solidFill>
              </a:endParaRPr>
            </a:p>
          </p:txBody>
        </p:sp>
        <p:sp>
          <p:nvSpPr>
            <p:cNvPr id="25" name="文本框 24">
              <a:extLst>
                <a:ext uri="{FF2B5EF4-FFF2-40B4-BE49-F238E27FC236}">
                  <a16:creationId xmlns:a16="http://schemas.microsoft.com/office/drawing/2014/main" id="{20EBB340-F68C-A895-585B-15F326E33E9E}"/>
                </a:ext>
              </a:extLst>
            </p:cNvPr>
            <p:cNvSpPr txBox="1"/>
            <p:nvPr/>
          </p:nvSpPr>
          <p:spPr>
            <a:xfrm>
              <a:off x="5289355" y="4471347"/>
              <a:ext cx="1761562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369E95"/>
                  </a:solidFill>
                  <a:latin typeface="+mj-ea"/>
                  <a:ea typeface="+mj-ea"/>
                </a:rPr>
                <a:t>第一章节</a:t>
              </a:r>
            </a:p>
          </p:txBody>
        </p:sp>
      </p:grpSp>
      <p:cxnSp>
        <p:nvCxnSpPr>
          <p:cNvPr id="3" name="直接连接符 2">
            <a:extLst>
              <a:ext uri="{FF2B5EF4-FFF2-40B4-BE49-F238E27FC236}">
                <a16:creationId xmlns:a16="http://schemas.microsoft.com/office/drawing/2014/main" id="{CEA74C81-9343-B5D1-4896-978C24E270E1}"/>
              </a:ext>
            </a:extLst>
          </p:cNvPr>
          <p:cNvCxnSpPr/>
          <p:nvPr/>
        </p:nvCxnSpPr>
        <p:spPr>
          <a:xfrm>
            <a:off x="1135447" y="3429000"/>
            <a:ext cx="9921106" cy="0"/>
          </a:xfrm>
          <a:prstGeom prst="line">
            <a:avLst/>
          </a:prstGeom>
          <a:ln>
            <a:gradFill>
              <a:gsLst>
                <a:gs pos="46600">
                  <a:srgbClr val="FFFFFF"/>
                </a:gs>
                <a:gs pos="0">
                  <a:schemeClr val="bg1">
                    <a:alpha val="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249472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93234" y="652386"/>
            <a:ext cx="3661580" cy="505716"/>
          </a:xfrm>
        </p:spPr>
        <p:txBody>
          <a:bodyPr/>
          <a:lstStyle/>
          <a:p>
            <a:pPr algn="l">
              <a:lnSpc>
                <a:spcPct val="120000"/>
              </a:lnSpc>
            </a:pPr>
            <a:r>
              <a:rPr lang="zh-CN" altLang="en-US">
                <a:solidFill>
                  <a:srgbClr val="369E95"/>
                </a:solidFill>
                <a:latin typeface="+mj-ea"/>
                <a:cs typeface="+mn-ea"/>
                <a:sym typeface="+mn-lt"/>
              </a:rPr>
              <a:t>(一)铁路运输的组成部分:</a:t>
            </a:r>
          </a:p>
        </p:txBody>
      </p:sp>
      <p:grpSp>
        <p:nvGrpSpPr>
          <p:cNvPr id="25" name="组合 24">
            <a:extLst>
              <a:ext uri="{FF2B5EF4-FFF2-40B4-BE49-F238E27FC236}">
                <a16:creationId xmlns:a16="http://schemas.microsoft.com/office/drawing/2014/main" id="{088DCAD9-623C-3575-3F92-E4CC3D440CA9}"/>
              </a:ext>
            </a:extLst>
          </p:cNvPr>
          <p:cNvGrpSpPr/>
          <p:nvPr/>
        </p:nvGrpSpPr>
        <p:grpSpPr>
          <a:xfrm>
            <a:off x="660400" y="1535467"/>
            <a:ext cx="10885998" cy="4598633"/>
            <a:chOff x="660400" y="1535467"/>
            <a:chExt cx="10885998" cy="4598633"/>
          </a:xfrm>
        </p:grpSpPr>
        <p:grpSp>
          <p:nvGrpSpPr>
            <p:cNvPr id="10" name="组合 9">
              <a:extLst>
                <a:ext uri="{FF2B5EF4-FFF2-40B4-BE49-F238E27FC236}">
                  <a16:creationId xmlns:a16="http://schemas.microsoft.com/office/drawing/2014/main" id="{EBCDDF96-BE81-A335-5199-1509BC586C3D}"/>
                </a:ext>
              </a:extLst>
            </p:cNvPr>
            <p:cNvGrpSpPr/>
            <p:nvPr/>
          </p:nvGrpSpPr>
          <p:grpSpPr>
            <a:xfrm>
              <a:off x="660400" y="1535467"/>
              <a:ext cx="3428321" cy="4598633"/>
              <a:chOff x="660400" y="1535467"/>
              <a:chExt cx="3428321" cy="4598633"/>
            </a:xfrm>
          </p:grpSpPr>
          <p:sp>
            <p:nvSpPr>
              <p:cNvPr id="4" name="矩形: 圆角 3">
                <a:extLst>
                  <a:ext uri="{FF2B5EF4-FFF2-40B4-BE49-F238E27FC236}">
                    <a16:creationId xmlns:a16="http://schemas.microsoft.com/office/drawing/2014/main" id="{8792C15A-5239-2FED-D7CB-8150FA711F22}"/>
                  </a:ext>
                </a:extLst>
              </p:cNvPr>
              <p:cNvSpPr/>
              <p:nvPr/>
            </p:nvSpPr>
            <p:spPr>
              <a:xfrm>
                <a:off x="660400" y="1535467"/>
                <a:ext cx="3428321" cy="4598633"/>
              </a:xfrm>
              <a:prstGeom prst="roundRect">
                <a:avLst>
                  <a:gd name="adj" fmla="val 3190"/>
                </a:avLst>
              </a:prstGeom>
              <a:solidFill>
                <a:schemeClr val="bg1"/>
              </a:solidFill>
              <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</a:ln>
              <a:effectLst>
                <a:outerShdw blurRad="368300" dist="38100" dir="5400000" algn="t" rotWithShape="0">
                  <a:srgbClr val="369E95">
                    <a:alpha val="27000"/>
                  </a:srgb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" name="文本框 8">
                <a:extLst>
                  <a:ext uri="{FF2B5EF4-FFF2-40B4-BE49-F238E27FC236}">
                    <a16:creationId xmlns:a16="http://schemas.microsoft.com/office/drawing/2014/main" id="{BBC7E76B-59F1-36CD-1CED-1DA7E880226C}"/>
                  </a:ext>
                </a:extLst>
              </p:cNvPr>
              <p:cNvSpPr txBox="1"/>
              <p:nvPr/>
            </p:nvSpPr>
            <p:spPr>
              <a:xfrm>
                <a:off x="1754233" y="5245274"/>
                <a:ext cx="1240655" cy="57464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altLang="en-US" sz="2800" b="1">
                    <a:solidFill>
                      <a:srgbClr val="369E95"/>
                    </a:solidFill>
                    <a:latin typeface="+mj-ea"/>
                    <a:ea typeface="+mj-ea"/>
                    <a:cs typeface="+mn-ea"/>
                    <a:sym typeface="+mn-lt"/>
                  </a:rPr>
                  <a:t>铁路</a:t>
                </a:r>
              </a:p>
            </p:txBody>
          </p:sp>
        </p:grpSp>
        <p:grpSp>
          <p:nvGrpSpPr>
            <p:cNvPr id="11" name="组合 10">
              <a:extLst>
                <a:ext uri="{FF2B5EF4-FFF2-40B4-BE49-F238E27FC236}">
                  <a16:creationId xmlns:a16="http://schemas.microsoft.com/office/drawing/2014/main" id="{96E84176-98AF-9C41-70AF-F96A696508F5}"/>
                </a:ext>
              </a:extLst>
            </p:cNvPr>
            <p:cNvGrpSpPr/>
            <p:nvPr/>
          </p:nvGrpSpPr>
          <p:grpSpPr>
            <a:xfrm>
              <a:off x="4389239" y="1535467"/>
              <a:ext cx="3428321" cy="4598633"/>
              <a:chOff x="660400" y="1535467"/>
              <a:chExt cx="3428321" cy="4598633"/>
            </a:xfrm>
          </p:grpSpPr>
          <p:sp>
            <p:nvSpPr>
              <p:cNvPr id="12" name="矩形: 圆角 11">
                <a:extLst>
                  <a:ext uri="{FF2B5EF4-FFF2-40B4-BE49-F238E27FC236}">
                    <a16:creationId xmlns:a16="http://schemas.microsoft.com/office/drawing/2014/main" id="{1DE21A0A-AAD0-A21C-48A9-F37E07A1AC1E}"/>
                  </a:ext>
                </a:extLst>
              </p:cNvPr>
              <p:cNvSpPr/>
              <p:nvPr/>
            </p:nvSpPr>
            <p:spPr>
              <a:xfrm>
                <a:off x="660400" y="1535467"/>
                <a:ext cx="3428321" cy="4598633"/>
              </a:xfrm>
              <a:prstGeom prst="roundRect">
                <a:avLst>
                  <a:gd name="adj" fmla="val 3190"/>
                </a:avLst>
              </a:prstGeom>
              <a:solidFill>
                <a:schemeClr val="bg1"/>
              </a:solidFill>
              <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</a:ln>
              <a:effectLst>
                <a:outerShdw blurRad="368300" dist="38100" dir="5400000" algn="t" rotWithShape="0">
                  <a:srgbClr val="369E95">
                    <a:alpha val="27000"/>
                  </a:srgb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" name="文本框 12">
                <a:extLst>
                  <a:ext uri="{FF2B5EF4-FFF2-40B4-BE49-F238E27FC236}">
                    <a16:creationId xmlns:a16="http://schemas.microsoft.com/office/drawing/2014/main" id="{FAEAD909-6A68-CBD4-1BDA-521E8B1C0346}"/>
                  </a:ext>
                </a:extLst>
              </p:cNvPr>
              <p:cNvSpPr txBox="1"/>
              <p:nvPr/>
            </p:nvSpPr>
            <p:spPr>
              <a:xfrm>
                <a:off x="1754233" y="5245274"/>
                <a:ext cx="1240655" cy="57464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altLang="en-US" sz="2800" b="1">
                    <a:solidFill>
                      <a:srgbClr val="369E95"/>
                    </a:solidFill>
                    <a:latin typeface="+mj-ea"/>
                    <a:ea typeface="+mj-ea"/>
                    <a:cs typeface="+mn-ea"/>
                    <a:sym typeface="+mn-lt"/>
                  </a:rPr>
                  <a:t>火车</a:t>
                </a:r>
              </a:p>
            </p:txBody>
          </p:sp>
        </p:grpSp>
        <p:grpSp>
          <p:nvGrpSpPr>
            <p:cNvPr id="14" name="组合 13">
              <a:extLst>
                <a:ext uri="{FF2B5EF4-FFF2-40B4-BE49-F238E27FC236}">
                  <a16:creationId xmlns:a16="http://schemas.microsoft.com/office/drawing/2014/main" id="{5FBA8B53-1113-8730-8E2D-4291676FE50A}"/>
                </a:ext>
              </a:extLst>
            </p:cNvPr>
            <p:cNvGrpSpPr/>
            <p:nvPr/>
          </p:nvGrpSpPr>
          <p:grpSpPr>
            <a:xfrm>
              <a:off x="8118077" y="1535467"/>
              <a:ext cx="3428321" cy="4598633"/>
              <a:chOff x="660400" y="1535467"/>
              <a:chExt cx="3428321" cy="4598633"/>
            </a:xfrm>
          </p:grpSpPr>
          <p:sp>
            <p:nvSpPr>
              <p:cNvPr id="15" name="矩形: 圆角 14">
                <a:extLst>
                  <a:ext uri="{FF2B5EF4-FFF2-40B4-BE49-F238E27FC236}">
                    <a16:creationId xmlns:a16="http://schemas.microsoft.com/office/drawing/2014/main" id="{9707554A-645F-8A37-5026-6DBD1E33A3E9}"/>
                  </a:ext>
                </a:extLst>
              </p:cNvPr>
              <p:cNvSpPr/>
              <p:nvPr/>
            </p:nvSpPr>
            <p:spPr>
              <a:xfrm>
                <a:off x="660400" y="1535467"/>
                <a:ext cx="3428321" cy="4598633"/>
              </a:xfrm>
              <a:prstGeom prst="roundRect">
                <a:avLst>
                  <a:gd name="adj" fmla="val 3190"/>
                </a:avLst>
              </a:prstGeom>
              <a:solidFill>
                <a:schemeClr val="bg1"/>
              </a:solidFill>
              <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</a:ln>
              <a:effectLst>
                <a:outerShdw blurRad="368300" dist="38100" dir="5400000" algn="t" rotWithShape="0">
                  <a:srgbClr val="369E95">
                    <a:alpha val="27000"/>
                  </a:srgbClr>
                </a:outerShdw>
              </a:effectLst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思源黑体 CN Regular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文本框 15">
                <a:extLst>
                  <a:ext uri="{FF2B5EF4-FFF2-40B4-BE49-F238E27FC236}">
                    <a16:creationId xmlns:a16="http://schemas.microsoft.com/office/drawing/2014/main" id="{581B0E10-C8E7-8624-A781-0A021D4A183C}"/>
                  </a:ext>
                </a:extLst>
              </p:cNvPr>
              <p:cNvSpPr txBox="1"/>
              <p:nvPr/>
            </p:nvSpPr>
            <p:spPr>
              <a:xfrm>
                <a:off x="1358285" y="5245274"/>
                <a:ext cx="2032552" cy="5736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altLang="en-US" sz="2800" b="1">
                    <a:solidFill>
                      <a:srgbClr val="369E95"/>
                    </a:solidFill>
                    <a:latin typeface="+mj-ea"/>
                    <a:ea typeface="+mj-ea"/>
                    <a:cs typeface="+mn-ea"/>
                    <a:sym typeface="+mn-lt"/>
                  </a:rPr>
                  <a:t>火车站</a:t>
                </a:r>
              </a:p>
            </p:txBody>
          </p:sp>
        </p:grpSp>
      </p:grpSp>
      <p:pic>
        <p:nvPicPr>
          <p:cNvPr id="20" name="图片 19">
            <a:extLst>
              <a:ext uri="{FF2B5EF4-FFF2-40B4-BE49-F238E27FC236}">
                <a16:creationId xmlns:a16="http://schemas.microsoft.com/office/drawing/2014/main" id="{9D54A6DA-7ACC-F0A9-C95B-29C625DC16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2108" y="2976348"/>
            <a:ext cx="4016909" cy="1891561"/>
          </a:xfrm>
          <a:prstGeom prst="rect">
            <a:avLst/>
          </a:prstGeom>
        </p:spPr>
      </p:pic>
      <p:pic>
        <p:nvPicPr>
          <p:cNvPr id="22" name="图片 21">
            <a:extLst>
              <a:ext uri="{FF2B5EF4-FFF2-40B4-BE49-F238E27FC236}">
                <a16:creationId xmlns:a16="http://schemas.microsoft.com/office/drawing/2014/main" id="{0F2354D8-8357-9571-8AB9-34BF3F20B5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7719" y="2661808"/>
            <a:ext cx="2423871" cy="2206101"/>
          </a:xfrm>
          <a:prstGeom prst="rect">
            <a:avLst/>
          </a:prstGeom>
        </p:spPr>
      </p:pic>
      <p:pic>
        <p:nvPicPr>
          <p:cNvPr id="24" name="图片 23">
            <a:extLst>
              <a:ext uri="{FF2B5EF4-FFF2-40B4-BE49-F238E27FC236}">
                <a16:creationId xmlns:a16="http://schemas.microsoft.com/office/drawing/2014/main" id="{0181A157-AC35-9D1E-135A-DB48910F49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0680" y="3071674"/>
            <a:ext cx="3343114" cy="125507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93234" y="652386"/>
            <a:ext cx="3661580" cy="505716"/>
          </a:xfrm>
        </p:spPr>
        <p:txBody>
          <a:bodyPr/>
          <a:lstStyle/>
          <a:p>
            <a:pPr algn="l">
              <a:lnSpc>
                <a:spcPct val="120000"/>
              </a:lnSpc>
            </a:pPr>
            <a:r>
              <a:rPr lang="zh-CN" altLang="en-US">
                <a:latin typeface="+mn-lt"/>
                <a:ea typeface="+mn-ea"/>
                <a:cs typeface="+mn-ea"/>
                <a:sym typeface="+mn-lt"/>
              </a:rPr>
              <a:t>(一)铁路运输的组成部分:</a:t>
            </a:r>
            <a:endParaRPr lang="zh-CN" altLang="en-US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261870" y="2205990"/>
            <a:ext cx="7293610" cy="27291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b="1">
                <a:cs typeface="+mn-ea"/>
                <a:sym typeface="+mn-lt"/>
              </a:rPr>
              <a:t>铁路路基与轨道</a:t>
            </a:r>
          </a:p>
          <a:p>
            <a:pPr>
              <a:lnSpc>
                <a:spcPct val="120000"/>
              </a:lnSpc>
            </a:pPr>
            <a:r>
              <a:rPr lang="zh-CN" altLang="en-US">
                <a:cs typeface="+mn-ea"/>
                <a:sym typeface="+mn-lt"/>
              </a:rPr>
              <a:t>铁路路基是承受并传递轨道重力及列车动态作用的结构，是轨道的基础，是保证列车运行的重要建筑物,路基是一种土石结构，处于各种地形、地质、水文和气候环境中，有时还受洪水、泥石流、崩塌、地震等自然灾害的影响。</a:t>
            </a:r>
          </a:p>
          <a:p>
            <a:pPr>
              <a:lnSpc>
                <a:spcPct val="120000"/>
              </a:lnSpc>
            </a:pPr>
            <a:endParaRPr lang="zh-CN" altLang="en-US">
              <a:cs typeface="+mn-ea"/>
              <a:sym typeface="+mn-lt"/>
            </a:endParaRPr>
          </a:p>
          <a:p>
            <a:pPr>
              <a:lnSpc>
                <a:spcPct val="120000"/>
              </a:lnSpc>
            </a:pPr>
            <a:r>
              <a:rPr lang="zh-CN" altLang="en-US">
                <a:cs typeface="+mn-ea"/>
                <a:sym typeface="+mn-lt"/>
              </a:rPr>
              <a:t>铁路轨道简称路轨、铁轨、轨道等，主要用于铁路上，并与转辙器合作，令火车无需转向便能行走。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93234" y="652386"/>
            <a:ext cx="3661580" cy="505716"/>
          </a:xfrm>
        </p:spPr>
        <p:txBody>
          <a:bodyPr/>
          <a:lstStyle/>
          <a:p>
            <a:pPr algn="l">
              <a:lnSpc>
                <a:spcPct val="120000"/>
              </a:lnSpc>
            </a:pPr>
            <a:r>
              <a:rPr lang="zh-CN" altLang="en-US">
                <a:latin typeface="+mn-lt"/>
                <a:ea typeface="+mn-ea"/>
                <a:cs typeface="+mn-ea"/>
                <a:sym typeface="+mn-lt"/>
              </a:rPr>
              <a:t>(一)铁路运输的组成部分:</a:t>
            </a:r>
            <a:endParaRPr lang="zh-CN" altLang="en-US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261870" y="2205990"/>
            <a:ext cx="7293610" cy="239674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b="1">
                <a:cs typeface="+mn-ea"/>
                <a:sym typeface="+mn-lt"/>
              </a:rPr>
              <a:t>火车</a:t>
            </a:r>
          </a:p>
          <a:p>
            <a:pPr>
              <a:lnSpc>
                <a:spcPct val="120000"/>
              </a:lnSpc>
            </a:pPr>
            <a:r>
              <a:rPr lang="zh-CN" altLang="en-US">
                <a:cs typeface="+mn-ea"/>
                <a:sym typeface="+mn-lt"/>
              </a:rPr>
              <a:t>铁路使用的载货车厢有多种，现代最常见的是货柜(集装箱)车。在合适的情况下,铁路货运比道路货运便宜很多，亦更节省能源。</a:t>
            </a:r>
          </a:p>
          <a:p>
            <a:pPr>
              <a:lnSpc>
                <a:spcPct val="120000"/>
              </a:lnSpc>
            </a:pPr>
            <a:endParaRPr lang="zh-CN" altLang="en-US">
              <a:cs typeface="+mn-ea"/>
              <a:sym typeface="+mn-lt"/>
            </a:endParaRPr>
          </a:p>
          <a:p>
            <a:pPr>
              <a:lnSpc>
                <a:spcPct val="120000"/>
              </a:lnSpc>
            </a:pPr>
            <a:r>
              <a:rPr lang="zh-CN" altLang="en-US">
                <a:cs typeface="+mn-ea"/>
                <a:sym typeface="+mn-lt"/>
              </a:rPr>
              <a:t>铁路货运最适合用来长途运载大量的货物。但对于短途或小量的货物则较为不适合。铁路货运的最大优点是运价便宜安全。但亦有很多政府因为环境的考虑，而设法鼓励使用铁路。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93234" y="652386"/>
            <a:ext cx="3661580" cy="505716"/>
          </a:xfrm>
        </p:spPr>
        <p:txBody>
          <a:bodyPr/>
          <a:lstStyle/>
          <a:p>
            <a:pPr algn="l">
              <a:lnSpc>
                <a:spcPct val="120000"/>
              </a:lnSpc>
            </a:pPr>
            <a:r>
              <a:rPr lang="zh-CN" altLang="en-US">
                <a:latin typeface="+mn-lt"/>
                <a:ea typeface="+mn-ea"/>
                <a:cs typeface="+mn-ea"/>
                <a:sym typeface="+mn-lt"/>
              </a:rPr>
              <a:t>(一)铁路运输的组成部分:</a:t>
            </a:r>
            <a:endParaRPr lang="zh-CN" altLang="en-US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261870" y="2205990"/>
            <a:ext cx="7293610" cy="13995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b="1">
                <a:cs typeface="+mn-ea"/>
                <a:sym typeface="+mn-lt"/>
              </a:rPr>
              <a:t>火车站</a:t>
            </a:r>
          </a:p>
          <a:p>
            <a:pPr>
              <a:lnSpc>
                <a:spcPct val="120000"/>
              </a:lnSpc>
            </a:pPr>
            <a:r>
              <a:rPr lang="zh-CN" altLang="en-US">
                <a:cs typeface="+mn-ea"/>
                <a:sym typeface="+mn-lt"/>
              </a:rPr>
              <a:t>火车站是供铁路部门办理客、货运输业务和列车技术作业的场所。站台可粗略地分岛式站台、侧式站台、港湾式站台、跨站式站房、特殊车站、号志站。早期的车站通常是客货两用。这类车站如今仍然有: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93234" y="652386"/>
            <a:ext cx="2935419" cy="505716"/>
          </a:xfrm>
        </p:spPr>
        <p:txBody>
          <a:bodyPr/>
          <a:lstStyle/>
          <a:p>
            <a:pPr algn="l">
              <a:lnSpc>
                <a:spcPct val="120000"/>
              </a:lnSpc>
            </a:pPr>
            <a:r>
              <a:rPr lang="zh-CN" altLang="en-US">
                <a:latin typeface="+mn-lt"/>
                <a:ea typeface="+mn-ea"/>
                <a:cs typeface="+mn-ea"/>
                <a:sym typeface="+mn-lt"/>
              </a:rPr>
              <a:t>(二)铁路运输的特点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2611755" y="2061210"/>
            <a:ext cx="7131050" cy="37263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b="1">
                <a:cs typeface="+mn-ea"/>
                <a:sym typeface="+mn-lt"/>
              </a:rPr>
              <a:t>1、安全正点，受气候影响非常小</a:t>
            </a:r>
            <a:r>
              <a:rPr lang="zh-CN" altLang="en-US">
                <a:cs typeface="+mn-ea"/>
                <a:sym typeface="+mn-lt"/>
              </a:rPr>
              <a:t>。一年四季可以不分昼夜地进行定期的、有规律的的运转。</a:t>
            </a:r>
          </a:p>
          <a:p>
            <a:pPr>
              <a:lnSpc>
                <a:spcPct val="120000"/>
              </a:lnSpc>
            </a:pPr>
            <a:endParaRPr lang="zh-CN" altLang="en-US">
              <a:cs typeface="+mn-ea"/>
              <a:sym typeface="+mn-lt"/>
            </a:endParaRPr>
          </a:p>
          <a:p>
            <a:pPr>
              <a:lnSpc>
                <a:spcPct val="120000"/>
              </a:lnSpc>
            </a:pPr>
            <a:r>
              <a:rPr lang="zh-CN" altLang="en-US" b="1">
                <a:cs typeface="+mn-ea"/>
                <a:sym typeface="+mn-lt"/>
              </a:rPr>
              <a:t>2、速度越来越快</a:t>
            </a:r>
            <a:r>
              <a:rPr lang="zh-CN" altLang="en-US">
                <a:cs typeface="+mn-ea"/>
                <a:sym typeface="+mn-lt"/>
              </a:rPr>
              <a:t>。随着动车时代的到来，铁路有着陆地航空的美称。</a:t>
            </a:r>
          </a:p>
          <a:p>
            <a:pPr>
              <a:lnSpc>
                <a:spcPct val="120000"/>
              </a:lnSpc>
            </a:pPr>
            <a:endParaRPr lang="zh-CN" altLang="en-US">
              <a:cs typeface="+mn-ea"/>
              <a:sym typeface="+mn-lt"/>
            </a:endParaRPr>
          </a:p>
          <a:p>
            <a:pPr>
              <a:lnSpc>
                <a:spcPct val="120000"/>
              </a:lnSpc>
            </a:pPr>
            <a:r>
              <a:rPr lang="zh-CN" altLang="en-US" b="1">
                <a:cs typeface="+mn-ea"/>
                <a:sym typeface="+mn-lt"/>
              </a:rPr>
              <a:t>3、运量大。</a:t>
            </a:r>
            <a:r>
              <a:rPr lang="zh-CN" altLang="en-US">
                <a:cs typeface="+mn-ea"/>
                <a:sym typeface="+mn-lt"/>
              </a:rPr>
              <a:t>铁路一列货物列车一般能运送5000t货物，一列旅客列车能搭乘旅客几千人，远远高于航空运输和汽车运输。</a:t>
            </a:r>
          </a:p>
          <a:p>
            <a:pPr>
              <a:lnSpc>
                <a:spcPct val="120000"/>
              </a:lnSpc>
            </a:pPr>
            <a:endParaRPr lang="zh-CN" altLang="en-US">
              <a:cs typeface="+mn-ea"/>
              <a:sym typeface="+mn-lt"/>
            </a:endParaRPr>
          </a:p>
          <a:p>
            <a:pPr>
              <a:lnSpc>
                <a:spcPct val="120000"/>
              </a:lnSpc>
            </a:pPr>
            <a:r>
              <a:rPr lang="zh-CN" altLang="en-US" b="1">
                <a:cs typeface="+mn-ea"/>
                <a:sym typeface="+mn-lt"/>
              </a:rPr>
              <a:t>4、有效制动距离(刹车距离)长。</a:t>
            </a:r>
            <a:r>
              <a:rPr lang="zh-CN" altLang="en-US">
                <a:cs typeface="+mn-ea"/>
                <a:sym typeface="+mn-lt"/>
              </a:rPr>
              <a:t>是因为火车拉的多，跑得快，惯性大导致的。</a:t>
            </a:r>
          </a:p>
          <a:p>
            <a:pPr>
              <a:lnSpc>
                <a:spcPct val="120000"/>
              </a:lnSpc>
            </a:pPr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93234" y="652386"/>
            <a:ext cx="3882794" cy="505716"/>
          </a:xfrm>
        </p:spPr>
        <p:txBody>
          <a:bodyPr/>
          <a:lstStyle/>
          <a:p>
            <a:pPr algn="l">
              <a:lnSpc>
                <a:spcPct val="120000"/>
              </a:lnSpc>
            </a:pPr>
            <a:r>
              <a:rPr lang="zh-CN" altLang="en-US">
                <a:latin typeface="+mn-lt"/>
                <a:ea typeface="+mn-ea"/>
                <a:cs typeface="+mn-ea"/>
                <a:sym typeface="+mn-lt"/>
              </a:rPr>
              <a:t>(三)维护铁路安全的重要性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3048000" y="2275205"/>
            <a:ext cx="6096000" cy="27291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>
                <a:cs typeface="+mn-ea"/>
                <a:sym typeface="+mn-lt"/>
              </a:rPr>
              <a:t>1、根据我国《铁路法》、《铁路安全管理条例》的相关规定，维护铁路安全是全社会每个单位、团体和公民应尽的法定义务。</a:t>
            </a:r>
          </a:p>
          <a:p>
            <a:pPr>
              <a:lnSpc>
                <a:spcPct val="120000"/>
              </a:lnSpc>
            </a:pPr>
            <a:endParaRPr lang="zh-CN" altLang="en-US">
              <a:cs typeface="+mn-ea"/>
              <a:sym typeface="+mn-lt"/>
            </a:endParaRPr>
          </a:p>
          <a:p>
            <a:pPr>
              <a:lnSpc>
                <a:spcPct val="120000"/>
              </a:lnSpc>
            </a:pPr>
            <a:r>
              <a:rPr lang="zh-CN" altLang="en-US">
                <a:cs typeface="+mn-ea"/>
                <a:sym typeface="+mn-lt"/>
              </a:rPr>
              <a:t>2、铁路的发展为广大人民群众带来实惠和便利。</a:t>
            </a:r>
          </a:p>
          <a:p>
            <a:pPr>
              <a:lnSpc>
                <a:spcPct val="120000"/>
              </a:lnSpc>
            </a:pPr>
            <a:endParaRPr lang="zh-CN" altLang="en-US">
              <a:cs typeface="+mn-ea"/>
              <a:sym typeface="+mn-lt"/>
            </a:endParaRPr>
          </a:p>
          <a:p>
            <a:pPr>
              <a:lnSpc>
                <a:spcPct val="120000"/>
              </a:lnSpc>
            </a:pPr>
            <a:r>
              <a:rPr lang="zh-CN" altLang="en-US">
                <a:cs typeface="+mn-ea"/>
                <a:sym typeface="+mn-lt"/>
              </a:rPr>
              <a:t>3、铁路是国民经济的大动脉，铁路运输如果不通畅，人口、能源、物资交流 不畅，就会影响我们整个国家经济的发展。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69E9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4E157949-CC12-0DCF-D9B6-A29F285F1C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07587"/>
            <a:ext cx="12192000" cy="3084576"/>
          </a:xfrm>
          <a:prstGeom prst="rect">
            <a:avLst/>
          </a:prstGeom>
        </p:spPr>
      </p:pic>
      <p:pic>
        <p:nvPicPr>
          <p:cNvPr id="8" name="图形 7">
            <a:extLst>
              <a:ext uri="{FF2B5EF4-FFF2-40B4-BE49-F238E27FC236}">
                <a16:creationId xmlns:a16="http://schemas.microsoft.com/office/drawing/2014/main" id="{4687346C-3E36-7A15-09C5-EB8BCA621B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4597" y="488124"/>
            <a:ext cx="10982325" cy="6638925"/>
          </a:xfrm>
          <a:prstGeom prst="rect">
            <a:avLst/>
          </a:prstGeom>
        </p:spPr>
      </p:pic>
      <p:sp>
        <p:nvSpPr>
          <p:cNvPr id="12" name="文本框 11">
            <a:extLst>
              <a:ext uri="{FF2B5EF4-FFF2-40B4-BE49-F238E27FC236}">
                <a16:creationId xmlns:a16="http://schemas.microsoft.com/office/drawing/2014/main" id="{08A362E4-BC52-14BD-A57B-919818156A94}"/>
              </a:ext>
            </a:extLst>
          </p:cNvPr>
          <p:cNvSpPr txBox="1"/>
          <p:nvPr/>
        </p:nvSpPr>
        <p:spPr>
          <a:xfrm>
            <a:off x="787400" y="1983872"/>
            <a:ext cx="106172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600">
                <a:solidFill>
                  <a:schemeClr val="bg1"/>
                </a:solidFill>
                <a:latin typeface="优设标题黑" panose="00000500000000000000" pitchFamily="2" charset="-122"/>
                <a:ea typeface="优设标题黑" panose="00000500000000000000" pitchFamily="2" charset="-122"/>
                <a:cs typeface="+mn-ea"/>
                <a:sym typeface="+mn-lt"/>
              </a:rPr>
              <a:t>道轨七大安全常识</a:t>
            </a:r>
            <a:endParaRPr lang="zh-CN" altLang="en-US" sz="9600">
              <a:solidFill>
                <a:schemeClr val="bg1"/>
              </a:solidFill>
              <a:latin typeface="优设标题黑" panose="00000500000000000000" pitchFamily="2" charset="-122"/>
              <a:ea typeface="优设标题黑" panose="00000500000000000000" pitchFamily="2" charset="-122"/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11FFB38E-6E15-C191-6694-8DD58DB23FF4}"/>
              </a:ext>
            </a:extLst>
          </p:cNvPr>
          <p:cNvSpPr txBox="1"/>
          <p:nvPr/>
        </p:nvSpPr>
        <p:spPr>
          <a:xfrm>
            <a:off x="1446362" y="3754869"/>
            <a:ext cx="9299276" cy="48494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100">
                <a:solidFill>
                  <a:schemeClr val="bg1">
                    <a:lumMod val="95000"/>
                  </a:schemeClr>
                </a:solidFill>
                <a:cs typeface="+mn-ea"/>
                <a:sym typeface="+mn-lt"/>
              </a:rPr>
              <a:t>铁路路基是承受并传递轨道重力及列车动态作用的结构，是轨道的基础，是保证列车运行的重要建筑物,路基是一种土石结构，处于各种地形、地质、水文和气候环境中，有时还受洪水、泥石流、崩塌、地震等自然灾害的影响。</a:t>
            </a:r>
          </a:p>
        </p:txBody>
      </p:sp>
      <p:grpSp>
        <p:nvGrpSpPr>
          <p:cNvPr id="26" name="组合 25">
            <a:extLst>
              <a:ext uri="{FF2B5EF4-FFF2-40B4-BE49-F238E27FC236}">
                <a16:creationId xmlns:a16="http://schemas.microsoft.com/office/drawing/2014/main" id="{0A9426A7-397F-B410-FA31-326D9A62DC7B}"/>
              </a:ext>
            </a:extLst>
          </p:cNvPr>
          <p:cNvGrpSpPr/>
          <p:nvPr/>
        </p:nvGrpSpPr>
        <p:grpSpPr>
          <a:xfrm>
            <a:off x="4882806" y="1297400"/>
            <a:ext cx="2205642" cy="585803"/>
            <a:chOff x="4990693" y="4440056"/>
            <a:chExt cx="2358886" cy="585803"/>
          </a:xfrm>
        </p:grpSpPr>
        <p:sp>
          <p:nvSpPr>
            <p:cNvPr id="24" name="矩形: 圆角 23">
              <a:extLst>
                <a:ext uri="{FF2B5EF4-FFF2-40B4-BE49-F238E27FC236}">
                  <a16:creationId xmlns:a16="http://schemas.microsoft.com/office/drawing/2014/main" id="{796EF081-D5D1-746B-E78B-1C8EF0BA28E1}"/>
                </a:ext>
              </a:extLst>
            </p:cNvPr>
            <p:cNvSpPr/>
            <p:nvPr/>
          </p:nvSpPr>
          <p:spPr>
            <a:xfrm>
              <a:off x="4990693" y="4440056"/>
              <a:ext cx="2358886" cy="585803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rgbClr val="369E95">
                  <a:alpha val="32000"/>
                </a:srgbClr>
              </a:solidFill>
            </a:ln>
            <a:effectLst>
              <a:outerShdw blurRad="292100" sx="102000" sy="102000" algn="ctr" rotWithShape="0">
                <a:srgbClr val="369E95">
                  <a:alpha val="4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369E95"/>
                </a:solidFill>
              </a:endParaRPr>
            </a:p>
          </p:txBody>
        </p:sp>
        <p:sp>
          <p:nvSpPr>
            <p:cNvPr id="25" name="文本框 24">
              <a:extLst>
                <a:ext uri="{FF2B5EF4-FFF2-40B4-BE49-F238E27FC236}">
                  <a16:creationId xmlns:a16="http://schemas.microsoft.com/office/drawing/2014/main" id="{20EBB340-F68C-A895-585B-15F326E33E9E}"/>
                </a:ext>
              </a:extLst>
            </p:cNvPr>
            <p:cNvSpPr txBox="1"/>
            <p:nvPr/>
          </p:nvSpPr>
          <p:spPr>
            <a:xfrm>
              <a:off x="5289355" y="4471347"/>
              <a:ext cx="1761562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369E95"/>
                  </a:solidFill>
                  <a:latin typeface="+mj-ea"/>
                  <a:ea typeface="+mj-ea"/>
                </a:rPr>
                <a:t>第二章节</a:t>
              </a:r>
            </a:p>
          </p:txBody>
        </p:sp>
      </p:grpSp>
      <p:cxnSp>
        <p:nvCxnSpPr>
          <p:cNvPr id="3" name="直接连接符 2">
            <a:extLst>
              <a:ext uri="{FF2B5EF4-FFF2-40B4-BE49-F238E27FC236}">
                <a16:creationId xmlns:a16="http://schemas.microsoft.com/office/drawing/2014/main" id="{CEA74C81-9343-B5D1-4896-978C24E270E1}"/>
              </a:ext>
            </a:extLst>
          </p:cNvPr>
          <p:cNvCxnSpPr/>
          <p:nvPr/>
        </p:nvCxnSpPr>
        <p:spPr>
          <a:xfrm>
            <a:off x="1135447" y="3553532"/>
            <a:ext cx="9921106" cy="0"/>
          </a:xfrm>
          <a:prstGeom prst="line">
            <a:avLst/>
          </a:prstGeom>
          <a:ln>
            <a:gradFill>
              <a:gsLst>
                <a:gs pos="46600">
                  <a:srgbClr val="FFFFFF"/>
                </a:gs>
                <a:gs pos="0">
                  <a:schemeClr val="bg1">
                    <a:alpha val="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157502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93234" y="652386"/>
            <a:ext cx="2710999" cy="505716"/>
          </a:xfrm>
        </p:spPr>
        <p:txBody>
          <a:bodyPr/>
          <a:lstStyle/>
          <a:p>
            <a:pPr algn="l">
              <a:lnSpc>
                <a:spcPct val="120000"/>
              </a:lnSpc>
            </a:pPr>
            <a:r>
              <a:rPr>
                <a:latin typeface="+mn-lt"/>
                <a:ea typeface="+mn-ea"/>
                <a:cs typeface="+mn-ea"/>
                <a:sym typeface="+mn-lt"/>
              </a:rPr>
              <a:t>道轨七大安全常识</a:t>
            </a:r>
            <a:endParaRPr lang="zh-CN" altLang="en-US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048000" y="2413635"/>
            <a:ext cx="6096000" cy="239674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>
                <a:cs typeface="+mn-ea"/>
                <a:sym typeface="+mn-lt"/>
              </a:rPr>
              <a:t>1.不要在道轨上行走、坐卧或玩耍，不要在铁路两边放牧</a:t>
            </a:r>
          </a:p>
          <a:p>
            <a:pPr>
              <a:lnSpc>
                <a:spcPct val="120000"/>
              </a:lnSpc>
            </a:pPr>
            <a:endParaRPr lang="zh-CN" altLang="en-US">
              <a:cs typeface="+mn-ea"/>
              <a:sym typeface="+mn-lt"/>
            </a:endParaRPr>
          </a:p>
          <a:p>
            <a:pPr>
              <a:lnSpc>
                <a:spcPct val="120000"/>
              </a:lnSpc>
            </a:pPr>
            <a:r>
              <a:rPr lang="zh-CN" altLang="en-US">
                <a:cs typeface="+mn-ea"/>
                <a:sym typeface="+mn-lt"/>
              </a:rPr>
              <a:t>2.不要扒停在道轨上的列车，不要在车下钻来钻去</a:t>
            </a:r>
          </a:p>
          <a:p>
            <a:pPr>
              <a:lnSpc>
                <a:spcPct val="120000"/>
              </a:lnSpc>
            </a:pPr>
            <a:endParaRPr lang="zh-CN" altLang="en-US">
              <a:cs typeface="+mn-ea"/>
              <a:sym typeface="+mn-lt"/>
            </a:endParaRPr>
          </a:p>
          <a:p>
            <a:pPr>
              <a:lnSpc>
                <a:spcPct val="120000"/>
              </a:lnSpc>
            </a:pPr>
            <a:r>
              <a:rPr lang="zh-CN" altLang="en-US">
                <a:cs typeface="+mn-ea"/>
                <a:sym typeface="+mn-lt"/>
              </a:rPr>
              <a:t>3.不要在铁轨上摆放石块、木块等物品</a:t>
            </a:r>
          </a:p>
          <a:p>
            <a:pPr>
              <a:lnSpc>
                <a:spcPct val="120000"/>
              </a:lnSpc>
            </a:pPr>
            <a:endParaRPr lang="zh-CN" altLang="en-US">
              <a:cs typeface="+mn-ea"/>
              <a:sym typeface="+mn-lt"/>
            </a:endParaRPr>
          </a:p>
          <a:p>
            <a:pPr>
              <a:lnSpc>
                <a:spcPct val="120000"/>
              </a:lnSpc>
            </a:pPr>
            <a:r>
              <a:rPr lang="zh-CN" altLang="en-US">
                <a:cs typeface="+mn-ea"/>
                <a:sym typeface="+mn-lt"/>
              </a:rPr>
              <a:t>4.不可擅动扳道、信号等设施，不可拧动铁轨上的银丝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93234" y="652386"/>
            <a:ext cx="2710999" cy="505716"/>
          </a:xfrm>
        </p:spPr>
        <p:txBody>
          <a:bodyPr/>
          <a:lstStyle/>
          <a:p>
            <a:pPr algn="l">
              <a:lnSpc>
                <a:spcPct val="120000"/>
              </a:lnSpc>
            </a:pPr>
            <a:r>
              <a:rPr>
                <a:latin typeface="+mn-lt"/>
                <a:ea typeface="+mn-ea"/>
                <a:cs typeface="+mn-ea"/>
                <a:sym typeface="+mn-lt"/>
              </a:rPr>
              <a:t>道轨七大安全常识</a:t>
            </a:r>
            <a:endParaRPr lang="zh-CN" altLang="en-US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048000" y="2413635"/>
            <a:ext cx="6096000" cy="206434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>
                <a:cs typeface="+mn-ea"/>
                <a:sym typeface="+mn-lt"/>
              </a:rPr>
              <a:t>5.不得翻越护栏横穿铁路</a:t>
            </a:r>
          </a:p>
          <a:p>
            <a:pPr>
              <a:lnSpc>
                <a:spcPct val="120000"/>
              </a:lnSpc>
            </a:pPr>
            <a:endParaRPr lang="zh-CN" altLang="en-US">
              <a:cs typeface="+mn-ea"/>
              <a:sym typeface="+mn-lt"/>
            </a:endParaRPr>
          </a:p>
          <a:p>
            <a:pPr>
              <a:lnSpc>
                <a:spcPct val="120000"/>
              </a:lnSpc>
            </a:pPr>
            <a:r>
              <a:rPr lang="zh-CN" altLang="en-US">
                <a:cs typeface="+mn-ea"/>
                <a:sym typeface="+mn-lt"/>
              </a:rPr>
              <a:t>6.铁路桥梁和铁路隧道禁止行人通行</a:t>
            </a:r>
          </a:p>
          <a:p>
            <a:pPr>
              <a:lnSpc>
                <a:spcPct val="120000"/>
              </a:lnSpc>
            </a:pPr>
            <a:endParaRPr lang="zh-CN" altLang="en-US">
              <a:cs typeface="+mn-ea"/>
              <a:sym typeface="+mn-lt"/>
            </a:endParaRPr>
          </a:p>
          <a:p>
            <a:pPr>
              <a:lnSpc>
                <a:spcPct val="120000"/>
              </a:lnSpc>
            </a:pPr>
            <a:r>
              <a:rPr lang="zh-CN" altLang="en-US">
                <a:cs typeface="+mn-ea"/>
                <a:sym typeface="+mn-lt"/>
              </a:rPr>
              <a:t>7.车辆不能从没有道口或其他平面交叉设施的铁路道轨,上穿越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369E9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4E157949-CC12-0DCF-D9B6-A29F285F1C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07587"/>
            <a:ext cx="12192000" cy="3084576"/>
          </a:xfrm>
          <a:prstGeom prst="rect">
            <a:avLst/>
          </a:prstGeom>
        </p:spPr>
      </p:pic>
      <p:pic>
        <p:nvPicPr>
          <p:cNvPr id="8" name="图形 7">
            <a:extLst>
              <a:ext uri="{FF2B5EF4-FFF2-40B4-BE49-F238E27FC236}">
                <a16:creationId xmlns:a16="http://schemas.microsoft.com/office/drawing/2014/main" id="{4687346C-3E36-7A15-09C5-EB8BCA621B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4597" y="488124"/>
            <a:ext cx="10982325" cy="6638925"/>
          </a:xfrm>
          <a:prstGeom prst="rect">
            <a:avLst/>
          </a:prstGeom>
        </p:spPr>
      </p:pic>
      <p:sp>
        <p:nvSpPr>
          <p:cNvPr id="12" name="文本框 11">
            <a:extLst>
              <a:ext uri="{FF2B5EF4-FFF2-40B4-BE49-F238E27FC236}">
                <a16:creationId xmlns:a16="http://schemas.microsoft.com/office/drawing/2014/main" id="{08A362E4-BC52-14BD-A57B-919818156A94}"/>
              </a:ext>
            </a:extLst>
          </p:cNvPr>
          <p:cNvSpPr txBox="1"/>
          <p:nvPr/>
        </p:nvSpPr>
        <p:spPr>
          <a:xfrm>
            <a:off x="787400" y="2034206"/>
            <a:ext cx="106172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600">
                <a:solidFill>
                  <a:schemeClr val="bg1"/>
                </a:solidFill>
                <a:latin typeface="优设标题黑" panose="00000500000000000000" pitchFamily="2" charset="-122"/>
                <a:ea typeface="优设标题黑" panose="00000500000000000000" pitchFamily="2" charset="-122"/>
                <a:cs typeface="+mn-ea"/>
                <a:sym typeface="+mn-lt"/>
              </a:rPr>
              <a:t>道口七大安全常识</a:t>
            </a:r>
            <a:endParaRPr lang="zh-CN" altLang="en-US" sz="9600">
              <a:solidFill>
                <a:schemeClr val="bg1"/>
              </a:solidFill>
              <a:latin typeface="优设标题黑" panose="00000500000000000000" pitchFamily="2" charset="-122"/>
              <a:ea typeface="优设标题黑" panose="00000500000000000000" pitchFamily="2" charset="-122"/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11FFB38E-6E15-C191-6694-8DD58DB23FF4}"/>
              </a:ext>
            </a:extLst>
          </p:cNvPr>
          <p:cNvSpPr txBox="1"/>
          <p:nvPr/>
        </p:nvSpPr>
        <p:spPr>
          <a:xfrm>
            <a:off x="1446362" y="3705726"/>
            <a:ext cx="9299276" cy="48494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100">
                <a:solidFill>
                  <a:schemeClr val="bg1">
                    <a:lumMod val="95000"/>
                  </a:schemeClr>
                </a:solidFill>
                <a:cs typeface="+mn-ea"/>
                <a:sym typeface="+mn-lt"/>
              </a:rPr>
              <a:t>铁路路基是承受并传递轨道重力及列车动态作用的结构，是轨道的基础，是保证列车运行的重要建筑物,路基是一种土石结构，处于各种地形、地质、水文和气候环境中，有时还受洪水、泥石流、崩塌、地震等自然灾害的影响。</a:t>
            </a:r>
          </a:p>
        </p:txBody>
      </p:sp>
      <p:grpSp>
        <p:nvGrpSpPr>
          <p:cNvPr id="26" name="组合 25">
            <a:extLst>
              <a:ext uri="{FF2B5EF4-FFF2-40B4-BE49-F238E27FC236}">
                <a16:creationId xmlns:a16="http://schemas.microsoft.com/office/drawing/2014/main" id="{0A9426A7-397F-B410-FA31-326D9A62DC7B}"/>
              </a:ext>
            </a:extLst>
          </p:cNvPr>
          <p:cNvGrpSpPr/>
          <p:nvPr/>
        </p:nvGrpSpPr>
        <p:grpSpPr>
          <a:xfrm>
            <a:off x="4882806" y="1297400"/>
            <a:ext cx="2205642" cy="585803"/>
            <a:chOff x="4990693" y="4440056"/>
            <a:chExt cx="2358886" cy="585803"/>
          </a:xfrm>
        </p:grpSpPr>
        <p:sp>
          <p:nvSpPr>
            <p:cNvPr id="24" name="矩形: 圆角 23">
              <a:extLst>
                <a:ext uri="{FF2B5EF4-FFF2-40B4-BE49-F238E27FC236}">
                  <a16:creationId xmlns:a16="http://schemas.microsoft.com/office/drawing/2014/main" id="{796EF081-D5D1-746B-E78B-1C8EF0BA28E1}"/>
                </a:ext>
              </a:extLst>
            </p:cNvPr>
            <p:cNvSpPr/>
            <p:nvPr/>
          </p:nvSpPr>
          <p:spPr>
            <a:xfrm>
              <a:off x="4990693" y="4440056"/>
              <a:ext cx="2358886" cy="585803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solidFill>
                <a:srgbClr val="369E95">
                  <a:alpha val="32000"/>
                </a:srgbClr>
              </a:solidFill>
            </a:ln>
            <a:effectLst>
              <a:outerShdw blurRad="292100" sx="102000" sy="102000" algn="ctr" rotWithShape="0">
                <a:srgbClr val="369E95">
                  <a:alpha val="40000"/>
                </a:srgb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思源黑体 CN Regular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369E95"/>
                </a:solidFill>
              </a:endParaRPr>
            </a:p>
          </p:txBody>
        </p:sp>
        <p:sp>
          <p:nvSpPr>
            <p:cNvPr id="25" name="文本框 24">
              <a:extLst>
                <a:ext uri="{FF2B5EF4-FFF2-40B4-BE49-F238E27FC236}">
                  <a16:creationId xmlns:a16="http://schemas.microsoft.com/office/drawing/2014/main" id="{20EBB340-F68C-A895-585B-15F326E33E9E}"/>
                </a:ext>
              </a:extLst>
            </p:cNvPr>
            <p:cNvSpPr txBox="1"/>
            <p:nvPr/>
          </p:nvSpPr>
          <p:spPr>
            <a:xfrm>
              <a:off x="5289355" y="4471347"/>
              <a:ext cx="1761562" cy="52322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369E95"/>
                  </a:solidFill>
                  <a:latin typeface="+mj-ea"/>
                  <a:ea typeface="+mj-ea"/>
                </a:rPr>
                <a:t>第三章节</a:t>
              </a:r>
            </a:p>
          </p:txBody>
        </p:sp>
      </p:grpSp>
      <p:cxnSp>
        <p:nvCxnSpPr>
          <p:cNvPr id="3" name="直接连接符 2">
            <a:extLst>
              <a:ext uri="{FF2B5EF4-FFF2-40B4-BE49-F238E27FC236}">
                <a16:creationId xmlns:a16="http://schemas.microsoft.com/office/drawing/2014/main" id="{CEA74C81-9343-B5D1-4896-978C24E270E1}"/>
              </a:ext>
            </a:extLst>
          </p:cNvPr>
          <p:cNvCxnSpPr/>
          <p:nvPr/>
        </p:nvCxnSpPr>
        <p:spPr>
          <a:xfrm>
            <a:off x="1135447" y="3521631"/>
            <a:ext cx="9921106" cy="0"/>
          </a:xfrm>
          <a:prstGeom prst="line">
            <a:avLst/>
          </a:prstGeom>
          <a:ln>
            <a:gradFill>
              <a:gsLst>
                <a:gs pos="46600">
                  <a:srgbClr val="FFFFFF"/>
                </a:gs>
                <a:gs pos="0">
                  <a:schemeClr val="bg1">
                    <a:alpha val="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012495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https://d.book118.com/798103126035006031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369E9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思源黑体 CN Bold"/>
        <a:ea typeface="思源黑体 CN Bold"/>
        <a:cs typeface="Arial"/>
      </a:majorFont>
      <a:minorFont>
        <a:latin typeface="思源黑体 CN Regular"/>
        <a:ea typeface="思源黑体 CN Regular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思源黑体 CN Bold</vt:lpstr>
      <vt:lpstr>思源黑体 CN Regular</vt:lpstr>
      <vt:lpstr>阿里巴巴普惠体</vt:lpstr>
      <vt:lpstr>优设标题黑</vt:lpstr>
      <vt:lpstr>Office Theme</vt:lpstr>
      <vt:lpstr>PowerPoint Presentation</vt:lpstr>
      <vt:lpstr>PowerPoint Presentation</vt:lpstr>
      <vt:lpstr>PowerPoint Presentation</vt:lpstr>
      <vt:lpstr>(一)铁路运输的组成部分:</vt:lpstr>
      <vt:lpstr>(一)铁路运输的组成部分:</vt:lpstr>
      <vt:lpstr>(一)铁路运输的组成部分:</vt:lpstr>
      <vt:lpstr>(一)铁路运输的组成部分:</vt:lpstr>
      <vt:lpstr>(二)铁路运输的特点</vt:lpstr>
      <vt:lpstr>(三)维护铁路安全的重要性</vt:lpstr>
      <vt:lpstr>PowerPoint Presentation</vt:lpstr>
      <vt:lpstr>道轨七大安全常识</vt:lpstr>
      <vt:lpstr>道轨七大安全常识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2024-09-08T02:11:33.521</cp:lastPrinted>
  <dcterms:created xsi:type="dcterms:W3CDTF">2024-09-07T18:11:33Z</dcterms:created>
  <dcterms:modified xsi:type="dcterms:W3CDTF">2024-09-07T18:11:36Z</dcterms:modified>
</cp:coreProperties>
</file>