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TBFHM+MS-UIGothic"/>
      <p:regular r:id="rId16"/>
    </p:embeddedFont>
    <p:embeddedFont>
      <p:font typeface="FCAHJH+DTVFKS+ArialMT"/>
      <p:regular r:id="rId17"/>
    </p:embeddedFont>
    <p:embeddedFont>
      <p:font typeface="RGSLQB+BVSVGR+MicrosoftYaHei-Bold"/>
      <p:regular r:id="rId18"/>
    </p:embeddedFont>
    <p:embeddedFont>
      <p:font typeface="OQQLEH+RHFOBQ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6CFFE-1AF6-4DC1-9A01-EE5971736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D71A6-0D5F-486C-8C4D-9707301FC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E72E-801D-4E07-AF08-7668793CD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30649-E6E6-4238-876F-5B2A503A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77871-CA0A-417B-936C-E0D21EB30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0524F-AE6D-4446-843A-60D0B56AB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49E84-8990-4C89-80CE-B7505D1A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0E887-5168-4B5E-8BAF-7F88ECD2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86228-D74D-42F9-B817-B6754052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3D3AC-A601-450E-AEAF-A71BC7732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1B6BE-74FE-40FD-ACFA-3C950D4A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4022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5150" spc="25">
                <a:solidFill>
                  <a:srgbClr val="0084FF"/>
                </a:solidFill>
                <a:latin typeface="VTBFHM+MS-UIGothic"/>
                <a:cs typeface="VTBFHM+MS-UIGothic"/>
              </a:rPr>
              <a:t>的</a:t>
            </a:r>
            <a:r>
              <a:rPr sz="5150" spc="23">
                <a:solidFill>
                  <a:srgbClr val="0084FF"/>
                </a:solidFill>
                <a:latin typeface="SimSun"/>
                <a:cs typeface="SimSun"/>
              </a:rPr>
              <a:t>编码</a:t>
            </a:r>
            <a:r>
              <a:rPr sz="5150" spc="25">
                <a:solidFill>
                  <a:srgbClr val="0084FF"/>
                </a:solidFill>
                <a:latin typeface="VTBFHM+MS-UIGothic"/>
                <a:cs typeface="VTBFHM+MS-UIGothic"/>
              </a:rPr>
              <a:t>与</a:t>
            </a:r>
            <a:r>
              <a:rPr sz="5150">
                <a:solidFill>
                  <a:srgbClr val="0084FF"/>
                </a:solidFill>
                <a:latin typeface="SimSun"/>
                <a:cs typeface="SimSun"/>
              </a:rPr>
              <a:t>贮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VTBFHM+MS-UIGothic"/>
                <a:cs typeface="VTBFHM+MS-UIGothic"/>
              </a:rPr>
              <a:t>存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5150" spc="25">
                <a:solidFill>
                  <a:srgbClr val="0084FF"/>
                </a:solidFill>
                <a:latin typeface="VTBFHM+MS-UIGothic"/>
                <a:cs typeface="VTBFHM+MS-UIGothic"/>
              </a:rPr>
              <a:t>料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VTBFHM+MS-UIGothic"/>
                <a:cs typeface="VTBFH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CAHJH+DTVFKS+ArialMT"/>
                <a:cs typeface="FCAHJH+DTVFK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记忆编码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795338" cy="1332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CAHJH+DTVFKS+ArialMT"/>
                <a:cs typeface="FCAHJH+DTVFK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编码过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CAHJH+DTVFKS+ArialMT"/>
                <a:cs typeface="FCAHJH+DTVFK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贮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4439861" cy="1332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CAHJH+DTVFKS+ArialMT"/>
                <a:cs typeface="FCAHJH+DTVFK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遗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忘与恢复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CAHJH+DTVFKS+ArialMT"/>
                <a:cs typeface="FCAHJH+DTVFK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记忆编码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贮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存的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践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VTBFHM+MS-UIGothic"/>
                <a:cs typeface="VTBFHM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TBFHM+MS-UIGothic"/>
                <a:cs typeface="VTBFHM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RGSLQB+BVSVGR+MicrosoftYaHei-Bold"/>
                <a:cs typeface="RGSLQB+BVSVG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RGSLQB+BVSVGR+MicrosoftYaHei-Bold"/>
                <a:cs typeface="RGSLQB+BVSVG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RGSLQB+BVSVGR+MicrosoftYaHei-Bold"/>
                <a:cs typeface="RGSLQB+BVSVGR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记忆编码</a:t>
            </a:r>
            <a:r>
              <a:rPr sz="3800" spc="27">
                <a:solidFill>
                  <a:srgbClr val="0084FF"/>
                </a:solidFill>
                <a:latin typeface="VTBFHM+MS-UIGothic"/>
                <a:cs typeface="VTBFH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记忆编码</a:t>
            </a:r>
            <a:r>
              <a:rPr sz="3000">
                <a:solidFill>
                  <a:srgbClr val="0084FF"/>
                </a:solidFill>
                <a:latin typeface="VTBFHM+MS-UIGothic"/>
                <a:cs typeface="VTBFHM+MS-UIGothic"/>
              </a:rPr>
              <a:t>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GSLQB+BVSVGR+MicrosoftYaHei-Bold"/>
                <a:cs typeface="RGSLQB+BVSVG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记忆编码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是指个体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行加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程，使其成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统识别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的形式。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GSLQB+BVSVGR+MicrosoftYaHei-Bold"/>
                <a:cs typeface="RGSLQB+BVSVGR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记忆编码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记忆过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程中的关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，它决定了信息在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的存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VTBFHM+MS-UIGothic"/>
                <a:cs typeface="VTBFHM+MS-UIGothic"/>
              </a:rPr>
              <a:t>形式和提取方式。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记忆编码</a:t>
            </a:r>
            <a:r>
              <a:rPr sz="3000">
                <a:solidFill>
                  <a:srgbClr val="0084FF"/>
                </a:solidFill>
                <a:latin typeface="VTBFHM+MS-UIGothic"/>
                <a:cs typeface="VTBFHM+MS-UIGothic"/>
              </a:rPr>
              <a:t>的机制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GSLQB+BVSVGR+MicrosoftYaHei-Bold"/>
                <a:cs typeface="RGSLQB+BVSVG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GSLQB+BVSVGR+MicrosoftYaHei-Bold"/>
                <a:cs typeface="RGSLQB+BVSVG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GSLQB+BVSVGR+MicrosoftYaHei-Bold"/>
                <a:cs typeface="RGSLQB+BVSVG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VTBFHM+MS-UIGothic"/>
                <a:cs typeface="VTBFHM+MS-UIGothic"/>
              </a:rPr>
              <a:t>感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觉</a:t>
            </a:r>
            <a:r>
              <a:rPr sz="2000" spc="25">
                <a:solidFill>
                  <a:srgbClr val="0084FF"/>
                </a:solidFill>
                <a:latin typeface="VTBFHM+MS-UIGothic"/>
                <a:cs typeface="VTBFHM+MS-UIGothic"/>
              </a:rPr>
              <a:t>登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VTBFHM+MS-UIGothic"/>
                <a:cs typeface="VTBFHM+MS-UIGothic"/>
              </a:rPr>
              <a:t>短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时记忆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长时记忆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信息首先通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器官被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接收并短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暂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在感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中，以便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一步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初步加工后，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入短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时记忆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统进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理和加工。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反复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化和巩固的信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息最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被存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长时记忆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中，成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个体持久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记忆编码</a:t>
            </a:r>
            <a:r>
              <a:rPr sz="3000">
                <a:solidFill>
                  <a:srgbClr val="0084FF"/>
                </a:solidFill>
                <a:latin typeface="VTBFHM+MS-UIGothic"/>
                <a:cs typeface="VTBFHM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VTBFHM+MS-UIGothic"/>
                <a:cs typeface="VTBFHM+MS-UIGothic"/>
              </a:rPr>
              <a:t>提高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2300" spc="25">
                <a:solidFill>
                  <a:srgbClr val="0084FF"/>
                </a:solidFill>
                <a:latin typeface="VTBFHM+MS-UIGothic"/>
                <a:cs typeface="VTBFHM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VTBFHM+MS-UIGothic"/>
                <a:cs typeface="VTBFHM+MS-UIGothic"/>
              </a:rPr>
              <a:t>增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强记忆</a:t>
            </a:r>
            <a:r>
              <a:rPr sz="2300" spc="25">
                <a:solidFill>
                  <a:srgbClr val="0084FF"/>
                </a:solidFill>
                <a:latin typeface="VTBFHM+MS-UIGothic"/>
                <a:cs typeface="VTBFHM+MS-UIGothic"/>
              </a:rPr>
              <a:t>准确性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VTBFHM+MS-UIGothic"/>
                <a:cs typeface="VTBFHM+MS-UIGothic"/>
              </a:rPr>
              <a:t>促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进记忆</a:t>
            </a:r>
            <a:r>
              <a:rPr sz="2300" spc="25">
                <a:solidFill>
                  <a:srgbClr val="0084FF"/>
                </a:solidFill>
                <a:latin typeface="VTBFHM+MS-UIGothic"/>
                <a:cs typeface="VTBFHM+MS-UIGothic"/>
              </a:rPr>
              <a:t>提取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记忆编码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方式能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提高个体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信息的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理速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效率，帮助个体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住重要信息。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记忆编码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有助于减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记忆错误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和偏差，提高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的准确性。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编码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方式有助于个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体在需要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快速准确地提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取相关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信息，提高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忆</a:t>
            </a:r>
            <a:r>
              <a:rPr sz="1500">
                <a:solidFill>
                  <a:srgbClr val="000000"/>
                </a:solidFill>
                <a:latin typeface="VTBFHM+MS-UIGothic"/>
                <a:cs typeface="VTBFHM+MS-UIGothic"/>
              </a:rPr>
              <a:t>的可用性。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RGSLQB+BVSVGR+MicrosoftYaHei-Bold"/>
                <a:cs typeface="RGSLQB+BVSVG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RGSLQB+BVSVGR+MicrosoftYaHei-Bold"/>
                <a:cs typeface="RGSLQB+BVSVGR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3800" spc="27">
                <a:solidFill>
                  <a:srgbClr val="0084FF"/>
                </a:solidFill>
                <a:latin typeface="VTBFHM+MS-UIGothic"/>
                <a:cs typeface="VTBFHM+MS-UIGothic"/>
              </a:rPr>
              <a:t>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编码过</a:t>
            </a:r>
            <a:r>
              <a:rPr sz="3800">
                <a:solidFill>
                  <a:srgbClr val="0084FF"/>
                </a:solidFill>
                <a:latin typeface="VTBFHM+MS-UIGothic"/>
                <a:cs typeface="VTBFHM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TBFHM+MS-UIGothic"/>
                <a:cs typeface="VTBFHM+MS-UIGothic"/>
              </a:rPr>
              <a:t>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觉记忆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觉记忆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的开始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段，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接收并短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暂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来自五官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的信息。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觉记忆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的容量有限，只能保存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少量信息，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些信息通常只停留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很短的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，如果没有被注意或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加工，很快就会消失。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觉记忆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中的信息可以通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复述、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、分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等方式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入短期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TBFHM+MS-UIGothic"/>
                <a:cs typeface="VTBFHM+MS-UIGothic"/>
              </a:rPr>
              <a:t>短期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短期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的一个重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负责暂时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和加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工信息，以便于人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们进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行思考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和完成任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短期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的容量有限，一般只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能存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OQQLEH+RHFOBQ+MicrosoftYaHei"/>
                <a:cs typeface="OQQLEH+RHFOBQ+MicrosoftYaHei"/>
              </a:rPr>
              <a:t>7±2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个信息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元可以是数字、字母、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短期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中的信息可以通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述、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想、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归纳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等方式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VTBFHM+MS-UIGothic"/>
                <a:cs typeface="VTBFHM+MS-UIGothic"/>
              </a:rPr>
              <a:t>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成部分，它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和提取大量的信息，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些信息可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以在人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的一生中得到保持和利用。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187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的容量几乎是无限的，可以存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大量的信息，包括知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、技能、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中的信息可以通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忆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、再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、重构等方式被提取出来，用于人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的思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TBFHM+MS-UIGothic"/>
                <a:cs typeface="VTBF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RGSLQB+BVSVGR+MicrosoftYaHei-Bold"/>
                <a:cs typeface="RGSLQB+BVSVG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RGSLQB+BVSVGR+MicrosoftYaHei-Bold"/>
                <a:cs typeface="RGSLQB+BVSVGR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81879" y="3559476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记忆</a:t>
            </a:r>
            <a:r>
              <a:rPr sz="3800" spc="27">
                <a:solidFill>
                  <a:srgbClr val="0084FF"/>
                </a:solidFill>
                <a:latin typeface="VTBFHM+MS-UIGothic"/>
                <a:cs typeface="VTBFHM+MS-UIGothic"/>
              </a:rPr>
              <a:t>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贮</a:t>
            </a:r>
            <a:r>
              <a:rPr sz="3800">
                <a:solidFill>
                  <a:srgbClr val="0084FF"/>
                </a:solidFill>
                <a:latin typeface="VTBFHM+MS-UIGothic"/>
                <a:cs typeface="VTBFHM+MS-UIGothic"/>
              </a:rPr>
              <a:t>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https://d.book118.com/798104022110006037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VTBFHM+MS-UIGothic</vt:lpstr>
      <vt:lpstr>FCAHJH+DTVFKS+ArialMT</vt:lpstr>
      <vt:lpstr>Times New Roman</vt:lpstr>
      <vt:lpstr>RGSLQB+BVSVGR+MicrosoftYaHei-Bold</vt:lpstr>
      <vt:lpstr>OQQLEH+RHFOBQ+MicrosoftYaHei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2024-09-17T15:28:13.150</cp:lastPrinted>
  <dcterms:created xsi:type="dcterms:W3CDTF">2024-09-17T07:28:13Z</dcterms:created>
  <dcterms:modified xsi:type="dcterms:W3CDTF">2024-09-17T07:28:14Z</dcterms:modified>
</cp:coreProperties>
</file>