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0859C6-932C-4BAA-8A26-E222ECB253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39B1E8-9F72-4191-8B82-A664DFEEAC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260E2C-4FA7-4C63-9BC6-23513CAA3E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41E384-D8B2-4002-A037-445BB8B082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017664-C853-4CB0-A520-B65D210210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7E2359-15B3-4049-B473-1D78625CF6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483225-DA3C-4310-A332-5C392E8A91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72E734-6EC8-42AF-B819-4F2EC76A72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A22179-7F84-44A4-8D1D-4B45D19F60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F97E5F-E52D-45B9-97F4-5D04FBA97B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3EBB04-E756-4D15-9D9E-DE72041438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10512202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手卫生规范的操作步骤</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手卫生基本概念与重要性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手部污染来源及危害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正确洗手方法与技巧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消毒剂使用指南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干手方法与设备选择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手卫生监督检查与改进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手卫生基本概念与重要性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6" y="841294"/>
            <a:ext cx="4968572" cy="5706182"/>
            <a:chOff x="6824386" y="841294"/>
            <a:chExt cx="4968572" cy="5706182"/>
          </a:xfrm>
        </p:grpSpPr>
        <p:pic>
          <p:nvPicPr>
            <p:cNvPr id="3" name="Picture 3"/>
            <p:cNvPicPr>
              <a:picLocks noChangeAspect="1"/>
            </p:cNvPicPr>
            <p:nvPr/>
          </p:nvPicPr>
          <p:blipFill>
            <a:blip r:embed="rId2">
              <a:alphaModFix/>
            </a:blip>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26042" r="26042"/>
            <a:stretch>
              <a:fillRect/>
            </a:stretch>
          </p:blipFill>
          <p:spPr>
            <a:xfrm>
              <a:off x="6824386" y="3787328"/>
              <a:ext cx="2760148" cy="2760148"/>
            </a:xfrm>
            <a:prstGeom prst="parallelogram">
              <a:avLst/>
            </a:prstGeom>
          </p:spPr>
        </p:pic>
        <p:pic>
          <p:nvPicPr>
            <p:cNvPr id="5" name="Picture 5"/>
            <p:cNvPicPr>
              <a:picLocks noChangeAspect="1"/>
            </p:cNvPicPr>
            <p:nvPr/>
          </p:nvPicPr>
          <p:blipFill>
            <a:blip r:embed="rId4">
              <a:alphaModFix/>
            </a:blip>
            <a:srcRect l="18042" r="18042"/>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手卫生定义：手卫生是为洗手、卫生手消毒和外科手消毒的总称。手卫生主要是针对医护人员在工作中存在的交叉感染的风险而采取的措施，是医院感染控制的重要手段。通过手卫生，可以有效地降低医院感染的发生率，保障患者和医护人员的安全。</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手卫生定义及目的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14333" b="143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减少医源性感染的发生，保障医疗安全。</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手卫生目的</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清除手部污物和细菌，预防接触感染。</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手卫生定义及目的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严格执行手卫生规范能显著减少手上的细菌数量，从而降低医院感染的发生率。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降低医院感染率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083" r="12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提高医疗质量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292" r="19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增强医护人员防护</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500" r="13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清洁的双手是提供安全、有效医疗服务的基础，手卫生规范有助于提高医疗质量。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通过手卫生规范，医护人员可以保护自己免受有害微生物的侵害，降低职业暴露风险。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医疗机构中手卫生意义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562" r="265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《医务人员手卫生规范》</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该规范详细规定了医务人员在不同情况下如何进行手卫生操作，包括洗手、卫生手消毒和外科手消毒等。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《医院感染管理办法》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该办法要求医疗机构应当严格执行手卫生规范，加强对医务人员手卫生的培训和监督，确保医疗安全。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WHO手卫生指南</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世界卫生组织（WHO）发布的手卫生指南为全球医疗机构提供了手卫生的基本原则和操作方法，对于提高全球医疗水平具有重要意义。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相关法规与标准要求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手部污染来源及危害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48" r="1464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日常生活环境</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接触各种物品、表面和环境，如门把手、电梯按钮、钱币等。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工作场所</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处理食品、医疗废物、化学物品等，可能导致手部污染。</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个人卫生习惯</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不勤洗手、使用不洁净的毛巾或手帕等。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常见手部污染来源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病原体传播</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手部污染可能成为病原体（如细菌、病毒）的传播途径，增加感染风险。</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交叉感染</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在医疗、护理等场所，手部污染可能导致患者之间的交叉感染。</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食品安全问题</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食品从业人员手部污染可能引发食品安全事件，危害消费者健康。</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手部污染引发感染风险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案例二</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某医生在接诊过程中未洗手，直接触摸患者伤口，引发伤口感染。</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案例三</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某医疗机构清洁工在清洁环境时未戴手套，手部污染导致多名患者发生交叉感染。</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案例一</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某医院护士在为患者更换输液瓶时，未进行手卫生操作，导致患者发生院内感染。</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案例分析：手部污染导致医疗事件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正确洗手方法与技巧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064" b="16064"/>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摘掉手表、手链等饰品，确保双手完全暴露。</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用流动水将双手充分淋湿。</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取适量肥皂或洗手液，均匀涂抹至双手每个部位。</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洗手前准备工作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8296069" y="3266375"/>
            <a:ext cx="519494" cy="1016032"/>
          </a:xfrm>
          <a:custGeom>
            <a:rect l="l" t="t" r="r" b="b"/>
            <a:pathLst>
              <a:path w="281" h="1123">
                <a:moveTo>
                  <a:pt x="281" y="278"/>
                </a:moveTo>
                <a:lnTo>
                  <a:pt x="281" y="1123"/>
                </a:lnTo>
                <a:lnTo>
                  <a:pt x="0" y="842"/>
                </a:lnTo>
                <a:lnTo>
                  <a:pt x="0" y="0"/>
                </a:lnTo>
                <a:lnTo>
                  <a:pt x="279" y="278"/>
                </a:lnTo>
                <a:lnTo>
                  <a:pt x="281"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711109" y="3266375"/>
            <a:ext cx="519494" cy="1016032"/>
          </a:xfrm>
          <a:custGeom>
            <a:rect l="l" t="t" r="r" b="b"/>
            <a:pathLst>
              <a:path w="281" h="1123">
                <a:moveTo>
                  <a:pt x="281" y="278"/>
                </a:moveTo>
                <a:lnTo>
                  <a:pt x="281" y="1123"/>
                </a:lnTo>
                <a:lnTo>
                  <a:pt x="0" y="842"/>
                </a:lnTo>
                <a:lnTo>
                  <a:pt x="0" y="0"/>
                </a:lnTo>
                <a:lnTo>
                  <a:pt x="278" y="278"/>
                </a:lnTo>
                <a:lnTo>
                  <a:pt x="281"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126149" y="3266375"/>
            <a:ext cx="517779" cy="1016032"/>
          </a:xfrm>
          <a:custGeom>
            <a:rect l="l" t="t" r="r" b="b"/>
            <a:pathLst>
              <a:path w="280" h="1123">
                <a:moveTo>
                  <a:pt x="280" y="278"/>
                </a:moveTo>
                <a:lnTo>
                  <a:pt x="280" y="1123"/>
                </a:lnTo>
                <a:lnTo>
                  <a:pt x="0" y="842"/>
                </a:lnTo>
                <a:lnTo>
                  <a:pt x="0" y="0"/>
                </a:lnTo>
                <a:lnTo>
                  <a:pt x="278" y="278"/>
                </a:lnTo>
                <a:lnTo>
                  <a:pt x="280"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540332" y="3266375"/>
            <a:ext cx="517779" cy="1016032"/>
          </a:xfrm>
          <a:custGeom>
            <a:rect l="l" t="t" r="r" b="b"/>
            <a:pathLst>
              <a:path w="280" h="1123">
                <a:moveTo>
                  <a:pt x="280" y="278"/>
                </a:moveTo>
                <a:lnTo>
                  <a:pt x="280" y="1123"/>
                </a:lnTo>
                <a:lnTo>
                  <a:pt x="0" y="842"/>
                </a:lnTo>
                <a:lnTo>
                  <a:pt x="0" y="0"/>
                </a:lnTo>
                <a:lnTo>
                  <a:pt x="278" y="278"/>
                </a:lnTo>
                <a:lnTo>
                  <a:pt x="280"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955372" y="3266375"/>
            <a:ext cx="517779" cy="1016032"/>
          </a:xfrm>
          <a:custGeom>
            <a:rect l="l" t="t" r="r" b="b"/>
            <a:pathLst>
              <a:path w="280" h="1123">
                <a:moveTo>
                  <a:pt x="280" y="278"/>
                </a:moveTo>
                <a:lnTo>
                  <a:pt x="280" y="1123"/>
                </a:lnTo>
                <a:lnTo>
                  <a:pt x="0" y="842"/>
                </a:lnTo>
                <a:lnTo>
                  <a:pt x="0" y="0"/>
                </a:lnTo>
                <a:lnTo>
                  <a:pt x="278" y="278"/>
                </a:lnTo>
                <a:lnTo>
                  <a:pt x="280"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88286" y="3266375"/>
            <a:ext cx="1067181" cy="1387446"/>
          </a:xfrm>
          <a:custGeom>
            <a:rect l="l" t="t" r="r" b="b"/>
            <a:pathLst>
              <a:path w="577" h="1119">
                <a:moveTo>
                  <a:pt x="577" y="0"/>
                </a:moveTo>
                <a:lnTo>
                  <a:pt x="577" y="1119"/>
                </a:lnTo>
                <a:lnTo>
                  <a:pt x="288" y="840"/>
                </a:lnTo>
                <a:lnTo>
                  <a:pt x="0" y="1118"/>
                </a:lnTo>
                <a:lnTo>
                  <a:pt x="0" y="0"/>
                </a:lnTo>
                <a:lnTo>
                  <a:pt x="577"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73151" y="3266375"/>
            <a:ext cx="1067181" cy="10160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058111" y="3266375"/>
            <a:ext cx="1067181" cy="101603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643928" y="3266375"/>
            <a:ext cx="1067181" cy="10160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230698" y="3266375"/>
            <a:ext cx="1065371" cy="101603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816515" y="3266375"/>
            <a:ext cx="1067181" cy="10160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六步洗手法详解</a:t>
              </a:r>
            </a:p>
          </p:txBody>
        </p:sp>
      </p:grpSp>
      <p:sp>
        <p:nvSpPr>
          <p:cNvPr id="35" name="AutoShape 35"/>
          <p:cNvSpPr/>
          <p:nvPr/>
        </p:nvSpPr>
        <p:spPr>
          <a:xfrm>
            <a:off x="772371" y="1572639"/>
            <a:ext cx="2591140" cy="15156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869006" y="1713859"/>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75">
                <a:solidFill>
                  <a:srgbClr val="FDFCFC">
                    <a:alpha val="100000"/>
                  </a:srgbClr>
                </a:solidFill>
                <a:latin typeface="Microsoft Yahei"/>
                <a:ea typeface="Microsoft Yahei"/>
                <a:cs typeface="Microsoft Yahei"/>
              </a:rPr>
              <a:t>掌心相对，手指并拢相互揉搓。</a:t>
            </a:r>
          </a:p>
        </p:txBody>
      </p:sp>
      <p:sp>
        <p:nvSpPr>
          <p:cNvPr id="37" name="AutoShape 37"/>
          <p:cNvSpPr/>
          <p:nvPr/>
        </p:nvSpPr>
        <p:spPr>
          <a:xfrm>
            <a:off x="4115261" y="1572639"/>
            <a:ext cx="2591140" cy="15156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4211896" y="1713859"/>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75">
                <a:solidFill>
                  <a:srgbClr val="FDFCFC">
                    <a:alpha val="100000"/>
                  </a:srgbClr>
                </a:solidFill>
                <a:latin typeface="Microsoft Yahei"/>
                <a:ea typeface="Microsoft Yahei"/>
                <a:cs typeface="Microsoft Yahei"/>
              </a:rPr>
              <a:t>掌心相对，双手交叉指缝相互揉搓。</a:t>
            </a:r>
          </a:p>
        </p:txBody>
      </p:sp>
      <p:sp>
        <p:nvSpPr>
          <p:cNvPr id="39" name="AutoShape 39"/>
          <p:cNvSpPr/>
          <p:nvPr/>
        </p:nvSpPr>
        <p:spPr>
          <a:xfrm>
            <a:off x="7287753" y="1572639"/>
            <a:ext cx="2591140" cy="15156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7384387" y="1713859"/>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75">
                <a:solidFill>
                  <a:srgbClr val="FDFCFC">
                    <a:alpha val="100000"/>
                  </a:srgbClr>
                </a:solidFill>
                <a:latin typeface="Microsoft Yahei"/>
                <a:ea typeface="Microsoft Yahei"/>
                <a:cs typeface="Microsoft Yahei"/>
              </a:rPr>
              <a:t>右手握住左手大拇指旋转揉搓，交换进行。</a:t>
            </a:r>
          </a:p>
        </p:txBody>
      </p:sp>
      <p:sp>
        <p:nvSpPr>
          <p:cNvPr id="41" name="AutoShape 41"/>
          <p:cNvSpPr/>
          <p:nvPr/>
        </p:nvSpPr>
        <p:spPr>
          <a:xfrm>
            <a:off x="2530301" y="4565516"/>
            <a:ext cx="2591140" cy="151560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2626936" y="4706736"/>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75">
                <a:solidFill>
                  <a:srgbClr val="FDFCFC">
                    <a:alpha val="100000"/>
                  </a:srgbClr>
                </a:solidFill>
                <a:latin typeface="Microsoft Yahei"/>
                <a:ea typeface="Microsoft Yahei"/>
                <a:cs typeface="Microsoft Yahei"/>
              </a:rPr>
              <a:t>手心对手背沿指缝相互揉搓，交换进行。</a:t>
            </a:r>
          </a:p>
        </p:txBody>
      </p:sp>
      <p:sp>
        <p:nvSpPr>
          <p:cNvPr id="43" name="AutoShape 43"/>
          <p:cNvSpPr/>
          <p:nvPr/>
        </p:nvSpPr>
        <p:spPr>
          <a:xfrm>
            <a:off x="5701078" y="4565516"/>
            <a:ext cx="2591140" cy="151560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5797713" y="4706736"/>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75">
                <a:solidFill>
                  <a:srgbClr val="FDFCFC">
                    <a:alpha val="100000"/>
                  </a:srgbClr>
                </a:solidFill>
                <a:latin typeface="Microsoft Yahei"/>
                <a:ea typeface="Microsoft Yahei"/>
                <a:cs typeface="Microsoft Yahei"/>
              </a:rPr>
              <a:t>弯曲手指使关节在另一手掌心旋转揉搓，交换进行。</a:t>
            </a:r>
          </a:p>
        </p:txBody>
      </p:sp>
      <p:sp>
        <p:nvSpPr>
          <p:cNvPr id="45" name="AutoShape 45"/>
          <p:cNvSpPr/>
          <p:nvPr/>
        </p:nvSpPr>
        <p:spPr>
          <a:xfrm>
            <a:off x="8872712" y="4565516"/>
            <a:ext cx="2591140" cy="151560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8969347" y="4706736"/>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75">
                <a:solidFill>
                  <a:srgbClr val="FDFCFC">
                    <a:alpha val="100000"/>
                  </a:srgbClr>
                </a:solidFill>
                <a:latin typeface="Microsoft Yahei"/>
                <a:ea typeface="Microsoft Yahei"/>
                <a:cs typeface="Microsoft Yahei"/>
              </a:rPr>
              <a:t>将五个手指尖并拢放在另一手掌心旋转揉搓，交换进行。</a:t>
            </a:r>
          </a:p>
        </p:txBody>
      </p:sp>
      <p:sp>
        <p:nvSpPr>
          <p:cNvPr id="47" name="Freeform 47"/>
          <p:cNvSpPr/>
          <p:nvPr/>
        </p:nvSpPr>
        <p:spPr>
          <a:xfrm>
            <a:off x="1175394" y="3545671"/>
            <a:ext cx="492965" cy="492965"/>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780772" y="3592485"/>
            <a:ext cx="451939" cy="363811"/>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331934" y="3533674"/>
            <a:ext cx="481434" cy="481434"/>
          </a:xfrm>
          <a:custGeom>
            <a:rect l="l" t="t" r="r" b="b"/>
            <a:pathLst>
              <a:path w="304800" h="304800">
                <a:moveTo>
                  <a:pt x="198120" y="121920"/>
                </a:moveTo>
                <a:lnTo>
                  <a:pt x="198120" y="0"/>
                </a:lnTo>
                <a:lnTo>
                  <a:pt x="45720" y="182880"/>
                </a:lnTo>
                <a:lnTo>
                  <a:pt x="106680" y="182880"/>
                </a:lnTo>
                <a:lnTo>
                  <a:pt x="106680" y="304800"/>
                </a:lnTo>
                <a:lnTo>
                  <a:pt x="259080" y="121920"/>
                </a:lnTo>
                <a:lnTo>
                  <a:pt x="19812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5929869" y="3526741"/>
            <a:ext cx="495300" cy="495300"/>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515734" y="3526741"/>
            <a:ext cx="495300" cy="49530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9102455" y="3526741"/>
            <a:ext cx="495300" cy="495300"/>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特殊情况下洗手方法调整</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手部有明显污渍时，需使用流动水和肥皂或洗手液彻底清洗。</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在没有流动水的情况下，可使用免洗手消毒剂进行手部清洁。</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在接触患者或疑似患者后，需使用含酒精成分的免洗手消毒剂进行手部消毒。</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在进行手术前，需按照医疗机构的要求进行更严格的手部清洁和消毒操作。</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04</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消毒剂使用指南</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https://d.book118.com/798105122020006033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2024-09-10T23:02:54.169</cp:lastPrinted>
  <dcterms:created xsi:type="dcterms:W3CDTF">2024-09-10T15:02:54Z</dcterms:created>
  <dcterms:modified xsi:type="dcterms:W3CDTF">2024-09-10T15:02:56Z</dcterms:modified>
</cp:coreProperties>
</file>