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289555-63DB-4A4C-83FC-F67620EB5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2C7145-6CE1-4DBA-AC16-7F5B63FBB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67193A-B45C-4E71-AE76-45E10B87F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D18521-A1F4-424B-8D5F-ABAA036B2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9E0C16-2D27-4A84-A5B5-01725628B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D537C3-36EA-405E-A2DE-FCE8188C4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71B221-2E73-4FE4-86ED-DC4AB50D0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6ADA6D-F5E7-465A-ABD1-0A9BA0C87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C88CD5-5CFA-4FB6-AB33-F0D9BB88D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AAD06B-EC79-4A16-A35A-F642B5D76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003165-8E25-4DD0-83FC-4D8D936F2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100171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优化旅游景区服务管理机构设置与功能定位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旅游景区服务管理机构现状及问题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优化服务管理机构设置方案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明确功能定位，提升服务质量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完善监管机制，确保服务质量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推动创新发展，提升景区竞争力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旅游景区服务管理机构现状及问题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triangl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机构设置不合理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缺乏专业人才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一些景区管理机构缺乏专业的管理人才，无法满足现代化旅游服务的需求。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机构重叠、职能交叉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当前，旅游景区服务管理机构存在多头管理、职能交叉的现象，导致资源浪费和效率低下。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层级过多、管理幅度过大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部分景区管理机构层级过多，信息传递不畅，管理幅度过大则导致管理难度增加。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服务态度不佳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服务标准不统一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服务设施不完善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服务质量参差不齐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一些景区服务人员态度冷漠、不热情，给游客留下不好的印象。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由于缺乏统一的服务标准，不同景区之间的服务质量差异较大，游客体验不一致。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部分景区服务设施陈旧、不完善，无法满足游客日益增长的多样化需求。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缺乏整体规划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目前，许多旅游景区缺乏整体的发展规划，导致景区开发无序、资源浪费。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部门之间协调不足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旅游景区管理涉及多个部门，如交通、环保、文化等，部门之间协调不足会影响景区整体发展。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缺乏有效的监管机制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由于缺乏有效的监管机制，一些景区存在乱收费、安全隐患等问题，损害游客利益。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缺乏统一规划和协调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优化服务管理机构设置方案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flipV="1">
            <a:off x="2445706" y="3707161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>
            <a:off x="2870191" y="2775047"/>
            <a:ext cx="477838" cy="1913436"/>
          </a:xfrm>
          <a:custGeom>
            <a:rect l="l" t="t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435353" y="1978373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56340" y="1637062"/>
            <a:ext cx="6042012" cy="128067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56340" y="1621187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56340" y="3132487"/>
            <a:ext cx="6042012" cy="128958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169043" y="31229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56340" y="4654899"/>
            <a:ext cx="6045187" cy="1286259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149988" y="4645374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621060" y="2829687"/>
            <a:ext cx="1753457" cy="1753362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56340" y="4974994"/>
            <a:ext cx="1629199" cy="570492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56340" y="3413506"/>
            <a:ext cx="1629199" cy="570492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096000" y="1907546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对旅游景区现有的服务管理机构进行全面梳理，了解各部门职责、人员配置及工作流程。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56340" y="1978373"/>
            <a:ext cx="1641902" cy="570492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6" name="Freeform 16"/>
          <p:cNvSpPr/>
          <p:nvPr/>
        </p:nvSpPr>
        <p:spPr>
          <a:xfrm>
            <a:off x="2123412" y="3297713"/>
            <a:ext cx="780338" cy="78033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整合现有资源，提高管理效率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096000" y="4928174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建立统一的管理平台，实现景区服务管理信息的共享和协同工作。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6096000" y="3407426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根据梳理结果，对机构设置进行优化，合并重复职能，减少管理层级，提高管理效率。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32972"/>
            <a:ext cx="7364174" cy="120449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及时受理和处理游客投诉，督促相关部门进行整改和改进。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687513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成立专门的服务质量监管部门，负责对景区服务质量进行全面监管。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795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制定服务质量标准和评价体系，对景区各项服务进行定期检查和评估。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设立专门部门负责服务质量监管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140488" y="2144472"/>
            <a:ext cx="7911026" cy="3564775"/>
            <a:chOff x="2140488" y="2144472"/>
            <a:chExt cx="7911026" cy="3564775"/>
          </a:xfrm>
        </p:grpSpPr>
        <p:sp>
          <p:nvSpPr>
            <p:cNvPr id="3" name="AutoShape 3"/>
            <p:cNvSpPr/>
            <p:nvPr/>
          </p:nvSpPr>
          <p:spPr>
            <a:xfrm>
              <a:off x="2140488" y="2144472"/>
              <a:ext cx="7911026" cy="936104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2152365" y="3693023"/>
              <a:ext cx="2503100" cy="2016224"/>
            </a:xfrm>
            <a:prstGeom prst="rect">
              <a:avLst/>
            </a:prstGeom>
            <a:solidFill>
              <a:schemeClr val="accent3">
                <a:alpha val="27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844451" y="3693023"/>
              <a:ext cx="2503100" cy="2016224"/>
            </a:xfrm>
            <a:prstGeom prst="rect">
              <a:avLst/>
            </a:prstGeom>
            <a:solidFill>
              <a:schemeClr val="accent2">
                <a:alpha val="3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548414" y="3693023"/>
              <a:ext cx="2503100" cy="2016224"/>
            </a:xfrm>
            <a:prstGeom prst="rect">
              <a:avLst/>
            </a:prstGeom>
            <a:solidFill>
              <a:schemeClr val="accent1">
                <a:alpha val="42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2152365" y="3260975"/>
            <a:ext cx="2503100" cy="43204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44451" y="3260975"/>
            <a:ext cx="2503100" cy="43204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548414" y="3270500"/>
            <a:ext cx="2503100" cy="43204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387911" y="1196721"/>
            <a:ext cx="1416177" cy="1415796"/>
            <a:chOff x="5387911" y="1196721"/>
            <a:chExt cx="1416177" cy="1415796"/>
          </a:xfrm>
        </p:grpSpPr>
        <p:sp>
          <p:nvSpPr>
            <p:cNvPr id="11" name="AutoShape 11"/>
            <p:cNvSpPr/>
            <p:nvPr/>
          </p:nvSpPr>
          <p:spPr>
            <a:xfrm>
              <a:off x="5387911" y="1196721"/>
              <a:ext cx="1416177" cy="1415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2470577" y="4089926"/>
            <a:ext cx="1866677" cy="1222419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建立定期的内部沟通机制，促进各部门之间的交流与合作。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2140488" y="3289550"/>
            <a:ext cx="2514977" cy="432048"/>
          </a:xfrm>
          <a:prstGeom prst="rect">
            <a:avLst/>
          </a:prstGeom>
          <a:noFill/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838512" y="3280025"/>
            <a:ext cx="2514977" cy="432048"/>
          </a:xfrm>
          <a:prstGeom prst="rect">
            <a:avLst/>
          </a:prstGeom>
          <a:noFill/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536537" y="3280410"/>
            <a:ext cx="2514977" cy="432048"/>
          </a:xfrm>
          <a:prstGeom prst="rect">
            <a:avLst/>
          </a:prstGeom>
          <a:noFill/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Freeform 16"/>
          <p:cNvSpPr/>
          <p:nvPr/>
        </p:nvSpPr>
        <p:spPr>
          <a:xfrm>
            <a:off x="5727775" y="1536394"/>
            <a:ext cx="736450" cy="736450"/>
          </a:xfrm>
          <a:custGeom>
            <a:rect l="l" t="t" r="r" b="b"/>
            <a:pathLst>
              <a:path w="304800" h="304800">
                <a:moveTo>
                  <a:pt x="50749" y="121920"/>
                </a:moveTo>
                <a:lnTo>
                  <a:pt x="152400" y="182880"/>
                </a:lnTo>
                <a:lnTo>
                  <a:pt x="304800" y="91440"/>
                </a:lnTo>
                <a:lnTo>
                  <a:pt x="152400" y="0"/>
                </a:lnTo>
                <a:lnTo>
                  <a:pt x="0" y="91440"/>
                </a:lnTo>
                <a:lnTo>
                  <a:pt x="152400" y="91440"/>
                </a:lnTo>
                <a:lnTo>
                  <a:pt x="152400" y="121920"/>
                </a:lnTo>
                <a:lnTo>
                  <a:pt x="50749" y="121920"/>
                </a:lnTo>
                <a:close/>
                <a:moveTo>
                  <a:pt x="0" y="121920"/>
                </a:moveTo>
                <a:lnTo>
                  <a:pt x="0" y="243840"/>
                </a:lnTo>
                <a:lnTo>
                  <a:pt x="30480" y="210007"/>
                </a:lnTo>
                <a:lnTo>
                  <a:pt x="30480" y="140208"/>
                </a:lnTo>
                <a:lnTo>
                  <a:pt x="0" y="121920"/>
                </a:lnTo>
                <a:close/>
                <a:moveTo>
                  <a:pt x="152400" y="304800"/>
                </a:moveTo>
                <a:lnTo>
                  <a:pt x="45720" y="240792"/>
                </a:lnTo>
                <a:lnTo>
                  <a:pt x="45720" y="149352"/>
                </a:lnTo>
                <a:lnTo>
                  <a:pt x="152400" y="213360"/>
                </a:lnTo>
                <a:lnTo>
                  <a:pt x="259080" y="149352"/>
                </a:lnTo>
                <a:lnTo>
                  <a:pt x="259080" y="240792"/>
                </a:lnTo>
                <a:lnTo>
                  <a:pt x="152400" y="3048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加强内部协作，形成工作合力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7866626" y="4089926"/>
            <a:ext cx="1866677" cy="1222419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加强员工培训和团队建设，提高员工的服务意识和协作能力。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5162662" y="4089926"/>
            <a:ext cx="1866677" cy="1222419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针对景区服务管理中的重点难点问题，组织跨部门联合攻关，形成工作合力。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明确功能定位，提升服务质量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https://d.book118.com/798110017106006036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2024-09-16T02:34:26.028</cp:lastPrinted>
  <dcterms:created xsi:type="dcterms:W3CDTF">2024-09-15T18:34:26Z</dcterms:created>
  <dcterms:modified xsi:type="dcterms:W3CDTF">2024-09-15T18:34:27Z</dcterms:modified>
</cp:coreProperties>
</file>