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F4D7C7-03AA-4BA4-B61C-16C4C03F3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31432-349A-4DA6-B59E-554334019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39EB3-3CDE-4099-BA5F-C8751338A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B3B180-9DB4-4F9D-8BA1-139A74F8F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D31BDD-6162-4A05-9D4C-E345FA918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BC904B-91CA-4E29-A418-072CEE439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27E725-ABFC-46D9-B926-6BBFCF26C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43151-D8A6-476C-9AA0-9191622DE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B733A4-6028-462E-80CD-86FCAE8D3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885A0-5D3A-4E8F-A153-6AE38BF2F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7FE46-5D51-45E8-988E-B98BD8217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18632" y="1712650"/>
            <a:ext cx="133985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2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1549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1721" y="1108591"/>
            <a:ext cx="5127625" cy="4650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EB554D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13" Type="http://schemas.openxmlformats.org/officeDocument/2006/relationships/image" Target="../media/image15.pn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13" Type="http://schemas.openxmlformats.org/officeDocument/2006/relationships/image" Target="../media/image15.png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5.png" /><Relationship Id="rId2" Type="http://schemas.openxmlformats.org/officeDocument/2006/relationships/image" Target="../media/image19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5.png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1.png" /><Relationship Id="rId7" Type="http://schemas.openxmlformats.org/officeDocument/2006/relationships/image" Target="../media/image12.png" /><Relationship Id="rId8" Type="http://schemas.openxmlformats.org/officeDocument/2006/relationships/image" Target="../media/image13.png" /><Relationship Id="rId9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png" /><Relationship Id="rId11" Type="http://schemas.openxmlformats.org/officeDocument/2006/relationships/image" Target="../media/image13.png" /><Relationship Id="rId12" Type="http://schemas.openxmlformats.org/officeDocument/2006/relationships/image" Target="../media/image14.png" /><Relationship Id="rId13" Type="http://schemas.openxmlformats.org/officeDocument/2006/relationships/image" Target="../media/image15.png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5.png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1.png" /><Relationship Id="rId7" Type="http://schemas.openxmlformats.org/officeDocument/2006/relationships/image" Target="../media/image12.png" /><Relationship Id="rId8" Type="http://schemas.openxmlformats.org/officeDocument/2006/relationships/image" Target="../media/image13.png" /><Relationship Id="rId9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100320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7350" y="2673733"/>
            <a:ext cx="379730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spc="-10">
                <a:solidFill>
                  <a:srgbClr val="CB3600"/>
                </a:solidFill>
              </a:rPr>
              <a:t>墙固检验报告</a:t>
            </a:r>
            <a:endParaRPr sz="49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64563" y="833216"/>
              <a:ext cx="5248275" cy="0"/>
            </a:xfrm>
            <a:custGeom>
              <a:rect l="l" t="t" r="r" b="b"/>
              <a:pathLst>
                <a:path w="5248275">
                  <a:moveTo>
                    <a:pt x="5248275" y="0"/>
                  </a:moveTo>
                  <a:lnTo>
                    <a:pt x="0" y="0"/>
                  </a:lnTo>
                </a:path>
              </a:pathLst>
            </a:custGeom>
            <a:solidFill>
              <a:srgbClr val="CB3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64563" y="833216"/>
              <a:ext cx="5248275" cy="0"/>
            </a:xfrm>
            <a:custGeom>
              <a:rect l="l" t="t" r="r" b="b"/>
              <a:pathLst>
                <a:path w="5248275">
                  <a:moveTo>
                    <a:pt x="0" y="0"/>
                  </a:moveTo>
                  <a:lnTo>
                    <a:pt x="5248275" y="0"/>
                  </a:lnTo>
                </a:path>
              </a:pathLst>
            </a:custGeom>
            <a:ln w="6350">
              <a:solidFill>
                <a:srgbClr val="CB36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86816" y="838759"/>
            <a:ext cx="147320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830"/>
              </a:lnSpc>
              <a:spcBef>
                <a:spcPts val="100"/>
              </a:spcBef>
            </a:pPr>
            <a:r>
              <a:rPr sz="5700" spc="-25">
                <a:solidFill>
                  <a:srgbClr val="CB3600"/>
                </a:solidFill>
              </a:rPr>
              <a:t>目录</a:t>
            </a:r>
            <a:endParaRPr sz="5700"/>
          </a:p>
          <a:p>
            <a:pPr marL="202565">
              <a:lnSpc>
                <a:spcPts val="2150"/>
              </a:lnSpc>
            </a:pPr>
            <a:r>
              <a:rPr sz="1800" b="0" spc="-10">
                <a:solidFill>
                  <a:srgbClr val="CB3600"/>
                </a:solidFill>
                <a:latin typeface="Arial"/>
                <a:cs typeface="Arial"/>
              </a:rPr>
              <a:t>CONTENTS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33374" y="964932"/>
            <a:ext cx="13335" cy="922655"/>
          </a:xfrm>
          <a:custGeom>
            <a:rect l="l" t="t" r="r" b="b"/>
            <a:pathLst>
              <a:path w="13335" h="922655">
                <a:moveTo>
                  <a:pt x="13178" y="0"/>
                </a:moveTo>
                <a:lnTo>
                  <a:pt x="0" y="922437"/>
                </a:lnTo>
              </a:path>
            </a:pathLst>
          </a:custGeom>
          <a:ln w="76200">
            <a:solidFill>
              <a:srgbClr val="9828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780065" y="1179612"/>
            <a:ext cx="2057400" cy="277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0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5">
                <a:solidFill>
                  <a:srgbClr val="8C1610"/>
                </a:solidFill>
                <a:latin typeface="微软雅黑"/>
                <a:cs typeface="微软雅黑"/>
              </a:rPr>
              <a:t>墙固概述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814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8C1610"/>
                </a:solidFill>
                <a:latin typeface="微软雅黑"/>
                <a:cs typeface="微软雅黑"/>
              </a:rPr>
              <a:t>墙固检验标准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814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8C1610"/>
                </a:solidFill>
                <a:latin typeface="微软雅黑"/>
                <a:cs typeface="微软雅黑"/>
              </a:rPr>
              <a:t>墙固检验结果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814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8C1610"/>
                </a:solidFill>
                <a:latin typeface="微软雅黑"/>
                <a:cs typeface="微软雅黑"/>
              </a:rPr>
              <a:t>墙固使用建议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814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8C1610"/>
                </a:solidFill>
                <a:latin typeface="微软雅黑"/>
                <a:cs typeface="微软雅黑"/>
              </a:rPr>
              <a:t>结论与展望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418632" y="1712650"/>
            <a:ext cx="133985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400" b="1" spc="-25">
                <a:solidFill>
                  <a:srgbClr val="CB3600"/>
                </a:solidFill>
                <a:latin typeface="微软雅黑"/>
                <a:cs typeface="微软雅黑"/>
              </a:rPr>
              <a:t>01</a:t>
            </a:r>
            <a:endParaRPr sz="84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4065" y="3283428"/>
            <a:ext cx="23114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5">
                <a:solidFill>
                  <a:srgbClr val="982800"/>
                </a:solidFill>
              </a:rPr>
              <a:t>墙固概述</a:t>
            </a:r>
            <a:endParaRPr sz="45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6300" y="1866900"/>
            <a:ext cx="2050688" cy="39164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5905500" y="1866900"/>
            <a:ext cx="2050689" cy="39164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3390900" y="1866900"/>
            <a:ext cx="2050688" cy="391643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8504539" y="2041070"/>
            <a:ext cx="299085" cy="495300"/>
          </a:xfrm>
          <a:custGeom>
            <a:rect l="l" t="t" r="r" b="b"/>
            <a:pathLst>
              <a:path w="299084" h="495300">
                <a:moveTo>
                  <a:pt x="90191" y="330200"/>
                </a:moveTo>
                <a:lnTo>
                  <a:pt x="84659" y="326389"/>
                </a:lnTo>
                <a:lnTo>
                  <a:pt x="83321" y="321310"/>
                </a:lnTo>
                <a:lnTo>
                  <a:pt x="68344" y="287019"/>
                </a:lnTo>
                <a:lnTo>
                  <a:pt x="46983" y="259080"/>
                </a:lnTo>
                <a:lnTo>
                  <a:pt x="25053" y="231139"/>
                </a:lnTo>
                <a:lnTo>
                  <a:pt x="8365" y="201930"/>
                </a:lnTo>
                <a:lnTo>
                  <a:pt x="0" y="166369"/>
                </a:lnTo>
                <a:lnTo>
                  <a:pt x="302" y="130810"/>
                </a:lnTo>
                <a:lnTo>
                  <a:pt x="9074" y="95250"/>
                </a:lnTo>
                <a:lnTo>
                  <a:pt x="50357" y="36830"/>
                </a:lnTo>
                <a:lnTo>
                  <a:pt x="113452" y="3810"/>
                </a:lnTo>
                <a:lnTo>
                  <a:pt x="149524" y="0"/>
                </a:lnTo>
                <a:lnTo>
                  <a:pt x="185597" y="3810"/>
                </a:lnTo>
                <a:lnTo>
                  <a:pt x="219116" y="16510"/>
                </a:lnTo>
                <a:lnTo>
                  <a:pt x="222813" y="19050"/>
                </a:lnTo>
                <a:lnTo>
                  <a:pt x="149524" y="19050"/>
                </a:lnTo>
                <a:lnTo>
                  <a:pt x="118310" y="22860"/>
                </a:lnTo>
                <a:lnTo>
                  <a:pt x="63702" y="52069"/>
                </a:lnTo>
                <a:lnTo>
                  <a:pt x="27982" y="102869"/>
                </a:lnTo>
                <a:lnTo>
                  <a:pt x="20109" y="163830"/>
                </a:lnTo>
                <a:lnTo>
                  <a:pt x="27332" y="194310"/>
                </a:lnTo>
                <a:lnTo>
                  <a:pt x="27940" y="195580"/>
                </a:lnTo>
                <a:lnTo>
                  <a:pt x="29277" y="199389"/>
                </a:lnTo>
                <a:lnTo>
                  <a:pt x="30737" y="201930"/>
                </a:lnTo>
                <a:lnTo>
                  <a:pt x="31527" y="204469"/>
                </a:lnTo>
                <a:lnTo>
                  <a:pt x="33229" y="207010"/>
                </a:lnTo>
                <a:lnTo>
                  <a:pt x="35053" y="209550"/>
                </a:lnTo>
                <a:lnTo>
                  <a:pt x="35964" y="212089"/>
                </a:lnTo>
                <a:lnTo>
                  <a:pt x="39065" y="215900"/>
                </a:lnTo>
                <a:lnTo>
                  <a:pt x="40160" y="218439"/>
                </a:lnTo>
                <a:lnTo>
                  <a:pt x="40828" y="218439"/>
                </a:lnTo>
                <a:lnTo>
                  <a:pt x="43381" y="222250"/>
                </a:lnTo>
                <a:lnTo>
                  <a:pt x="45813" y="224789"/>
                </a:lnTo>
                <a:lnTo>
                  <a:pt x="47028" y="227330"/>
                </a:lnTo>
                <a:lnTo>
                  <a:pt x="49582" y="229869"/>
                </a:lnTo>
                <a:lnTo>
                  <a:pt x="50919" y="231139"/>
                </a:lnTo>
                <a:lnTo>
                  <a:pt x="52256" y="233680"/>
                </a:lnTo>
                <a:lnTo>
                  <a:pt x="55114" y="236219"/>
                </a:lnTo>
                <a:lnTo>
                  <a:pt x="56695" y="238760"/>
                </a:lnTo>
                <a:lnTo>
                  <a:pt x="58214" y="240030"/>
                </a:lnTo>
                <a:lnTo>
                  <a:pt x="59855" y="242569"/>
                </a:lnTo>
                <a:lnTo>
                  <a:pt x="61498" y="243839"/>
                </a:lnTo>
                <a:lnTo>
                  <a:pt x="64537" y="247650"/>
                </a:lnTo>
                <a:lnTo>
                  <a:pt x="65995" y="250189"/>
                </a:lnTo>
                <a:lnTo>
                  <a:pt x="68853" y="252730"/>
                </a:lnTo>
                <a:lnTo>
                  <a:pt x="70311" y="255269"/>
                </a:lnTo>
                <a:lnTo>
                  <a:pt x="71771" y="256539"/>
                </a:lnTo>
                <a:lnTo>
                  <a:pt x="74689" y="260350"/>
                </a:lnTo>
                <a:lnTo>
                  <a:pt x="77546" y="264160"/>
                </a:lnTo>
                <a:lnTo>
                  <a:pt x="80343" y="267969"/>
                </a:lnTo>
                <a:lnTo>
                  <a:pt x="81801" y="270510"/>
                </a:lnTo>
                <a:lnTo>
                  <a:pt x="84537" y="274319"/>
                </a:lnTo>
                <a:lnTo>
                  <a:pt x="86179" y="276860"/>
                </a:lnTo>
                <a:lnTo>
                  <a:pt x="86969" y="278130"/>
                </a:lnTo>
                <a:lnTo>
                  <a:pt x="88306" y="280669"/>
                </a:lnTo>
                <a:lnTo>
                  <a:pt x="90860" y="285750"/>
                </a:lnTo>
                <a:lnTo>
                  <a:pt x="92076" y="287019"/>
                </a:lnTo>
                <a:lnTo>
                  <a:pt x="102167" y="313689"/>
                </a:lnTo>
                <a:lnTo>
                  <a:pt x="102897" y="316230"/>
                </a:lnTo>
                <a:lnTo>
                  <a:pt x="104295" y="321310"/>
                </a:lnTo>
                <a:lnTo>
                  <a:pt x="101012" y="326389"/>
                </a:lnTo>
                <a:lnTo>
                  <a:pt x="90191" y="330200"/>
                </a:lnTo>
                <a:close/>
              </a:path>
              <a:path w="299084" h="495300">
                <a:moveTo>
                  <a:pt x="71345" y="389889"/>
                </a:moveTo>
                <a:lnTo>
                  <a:pt x="65814" y="386080"/>
                </a:lnTo>
                <a:lnTo>
                  <a:pt x="63139" y="375919"/>
                </a:lnTo>
                <a:lnTo>
                  <a:pt x="66422" y="370839"/>
                </a:lnTo>
                <a:lnTo>
                  <a:pt x="71832" y="368300"/>
                </a:lnTo>
                <a:lnTo>
                  <a:pt x="194753" y="337819"/>
                </a:lnTo>
                <a:lnTo>
                  <a:pt x="193294" y="336550"/>
                </a:lnTo>
                <a:lnTo>
                  <a:pt x="192808" y="334010"/>
                </a:lnTo>
                <a:lnTo>
                  <a:pt x="194449" y="322580"/>
                </a:lnTo>
                <a:lnTo>
                  <a:pt x="195421" y="318769"/>
                </a:lnTo>
                <a:lnTo>
                  <a:pt x="196334" y="314960"/>
                </a:lnTo>
                <a:lnTo>
                  <a:pt x="197427" y="311150"/>
                </a:lnTo>
                <a:lnTo>
                  <a:pt x="198765" y="307339"/>
                </a:lnTo>
                <a:lnTo>
                  <a:pt x="199982" y="303530"/>
                </a:lnTo>
                <a:lnTo>
                  <a:pt x="201380" y="299719"/>
                </a:lnTo>
                <a:lnTo>
                  <a:pt x="202960" y="295910"/>
                </a:lnTo>
                <a:lnTo>
                  <a:pt x="204419" y="292100"/>
                </a:lnTo>
                <a:lnTo>
                  <a:pt x="206060" y="289560"/>
                </a:lnTo>
                <a:lnTo>
                  <a:pt x="207824" y="285750"/>
                </a:lnTo>
                <a:lnTo>
                  <a:pt x="209526" y="283210"/>
                </a:lnTo>
                <a:lnTo>
                  <a:pt x="211410" y="279400"/>
                </a:lnTo>
                <a:lnTo>
                  <a:pt x="213295" y="276860"/>
                </a:lnTo>
                <a:lnTo>
                  <a:pt x="215179" y="273050"/>
                </a:lnTo>
                <a:lnTo>
                  <a:pt x="217125" y="270510"/>
                </a:lnTo>
                <a:lnTo>
                  <a:pt x="221076" y="265430"/>
                </a:lnTo>
                <a:lnTo>
                  <a:pt x="223143" y="261619"/>
                </a:lnTo>
                <a:lnTo>
                  <a:pt x="225209" y="259080"/>
                </a:lnTo>
                <a:lnTo>
                  <a:pt x="227216" y="256539"/>
                </a:lnTo>
                <a:lnTo>
                  <a:pt x="233417" y="248919"/>
                </a:lnTo>
                <a:lnTo>
                  <a:pt x="235423" y="246380"/>
                </a:lnTo>
                <a:lnTo>
                  <a:pt x="241259" y="240030"/>
                </a:lnTo>
                <a:lnTo>
                  <a:pt x="245089" y="234950"/>
                </a:lnTo>
                <a:lnTo>
                  <a:pt x="246001" y="233680"/>
                </a:lnTo>
                <a:lnTo>
                  <a:pt x="249770" y="229869"/>
                </a:lnTo>
                <a:lnTo>
                  <a:pt x="253295" y="224789"/>
                </a:lnTo>
                <a:lnTo>
                  <a:pt x="254998" y="223519"/>
                </a:lnTo>
                <a:lnTo>
                  <a:pt x="258280" y="218439"/>
                </a:lnTo>
                <a:lnTo>
                  <a:pt x="259862" y="217169"/>
                </a:lnTo>
                <a:lnTo>
                  <a:pt x="262718" y="212089"/>
                </a:lnTo>
                <a:lnTo>
                  <a:pt x="264116" y="209550"/>
                </a:lnTo>
                <a:lnTo>
                  <a:pt x="266609" y="205739"/>
                </a:lnTo>
                <a:lnTo>
                  <a:pt x="267764" y="203200"/>
                </a:lnTo>
                <a:lnTo>
                  <a:pt x="268859" y="200660"/>
                </a:lnTo>
                <a:lnTo>
                  <a:pt x="269892" y="199389"/>
                </a:lnTo>
                <a:lnTo>
                  <a:pt x="270865" y="196850"/>
                </a:lnTo>
                <a:lnTo>
                  <a:pt x="271716" y="194310"/>
                </a:lnTo>
                <a:lnTo>
                  <a:pt x="278939" y="163830"/>
                </a:lnTo>
                <a:lnTo>
                  <a:pt x="278661" y="133350"/>
                </a:lnTo>
                <a:lnTo>
                  <a:pt x="256336" y="74930"/>
                </a:lnTo>
                <a:lnTo>
                  <a:pt x="209746" y="34289"/>
                </a:lnTo>
                <a:lnTo>
                  <a:pt x="149524" y="19050"/>
                </a:lnTo>
                <a:lnTo>
                  <a:pt x="222813" y="19050"/>
                </a:lnTo>
                <a:lnTo>
                  <a:pt x="272931" y="63500"/>
                </a:lnTo>
                <a:lnTo>
                  <a:pt x="298745" y="130810"/>
                </a:lnTo>
                <a:lnTo>
                  <a:pt x="299048" y="166369"/>
                </a:lnTo>
                <a:lnTo>
                  <a:pt x="290682" y="201930"/>
                </a:lnTo>
                <a:lnTo>
                  <a:pt x="272367" y="233680"/>
                </a:lnTo>
                <a:lnTo>
                  <a:pt x="248478" y="262889"/>
                </a:lnTo>
                <a:lnTo>
                  <a:pt x="226344" y="294639"/>
                </a:lnTo>
                <a:lnTo>
                  <a:pt x="213295" y="334010"/>
                </a:lnTo>
                <a:lnTo>
                  <a:pt x="233531" y="334010"/>
                </a:lnTo>
                <a:lnTo>
                  <a:pt x="235910" y="344169"/>
                </a:lnTo>
                <a:lnTo>
                  <a:pt x="232626" y="349250"/>
                </a:lnTo>
                <a:lnTo>
                  <a:pt x="76756" y="388619"/>
                </a:lnTo>
                <a:lnTo>
                  <a:pt x="71345" y="389889"/>
                </a:lnTo>
                <a:close/>
              </a:path>
              <a:path w="299084" h="495300">
                <a:moveTo>
                  <a:pt x="164261" y="185419"/>
                </a:moveTo>
                <a:lnTo>
                  <a:pt x="134844" y="185419"/>
                </a:lnTo>
                <a:lnTo>
                  <a:pt x="138552" y="184150"/>
                </a:lnTo>
                <a:lnTo>
                  <a:pt x="160553" y="184150"/>
                </a:lnTo>
                <a:lnTo>
                  <a:pt x="164261" y="185419"/>
                </a:lnTo>
                <a:close/>
              </a:path>
              <a:path w="299084" h="495300">
                <a:moveTo>
                  <a:pt x="175261" y="186689"/>
                </a:moveTo>
                <a:lnTo>
                  <a:pt x="123844" y="186689"/>
                </a:lnTo>
                <a:lnTo>
                  <a:pt x="131198" y="185419"/>
                </a:lnTo>
                <a:lnTo>
                  <a:pt x="167968" y="185419"/>
                </a:lnTo>
                <a:lnTo>
                  <a:pt x="175261" y="186689"/>
                </a:lnTo>
                <a:close/>
              </a:path>
              <a:path w="299084" h="495300">
                <a:moveTo>
                  <a:pt x="186261" y="189230"/>
                </a:moveTo>
                <a:lnTo>
                  <a:pt x="112843" y="189230"/>
                </a:lnTo>
                <a:lnTo>
                  <a:pt x="120136" y="186689"/>
                </a:lnTo>
                <a:lnTo>
                  <a:pt x="178968" y="186689"/>
                </a:lnTo>
                <a:lnTo>
                  <a:pt x="186261" y="189230"/>
                </a:lnTo>
                <a:close/>
              </a:path>
              <a:path w="299084" h="495300">
                <a:moveTo>
                  <a:pt x="141226" y="309880"/>
                </a:moveTo>
                <a:lnTo>
                  <a:pt x="130043" y="309880"/>
                </a:lnTo>
                <a:lnTo>
                  <a:pt x="125242" y="306069"/>
                </a:lnTo>
                <a:lnTo>
                  <a:pt x="124938" y="299719"/>
                </a:lnTo>
                <a:lnTo>
                  <a:pt x="123297" y="278130"/>
                </a:lnTo>
                <a:lnTo>
                  <a:pt x="121595" y="264160"/>
                </a:lnTo>
                <a:lnTo>
                  <a:pt x="120865" y="259080"/>
                </a:lnTo>
                <a:lnTo>
                  <a:pt x="119893" y="254000"/>
                </a:lnTo>
                <a:lnTo>
                  <a:pt x="119468" y="251460"/>
                </a:lnTo>
                <a:lnTo>
                  <a:pt x="117887" y="243839"/>
                </a:lnTo>
                <a:lnTo>
                  <a:pt x="117341" y="241300"/>
                </a:lnTo>
                <a:lnTo>
                  <a:pt x="116733" y="238760"/>
                </a:lnTo>
                <a:lnTo>
                  <a:pt x="116247" y="236219"/>
                </a:lnTo>
                <a:lnTo>
                  <a:pt x="115639" y="233680"/>
                </a:lnTo>
                <a:lnTo>
                  <a:pt x="114058" y="228600"/>
                </a:lnTo>
                <a:lnTo>
                  <a:pt x="113451" y="227330"/>
                </a:lnTo>
                <a:lnTo>
                  <a:pt x="113086" y="226060"/>
                </a:lnTo>
                <a:lnTo>
                  <a:pt x="112478" y="224789"/>
                </a:lnTo>
                <a:lnTo>
                  <a:pt x="112114" y="223519"/>
                </a:lnTo>
                <a:lnTo>
                  <a:pt x="111810" y="223519"/>
                </a:lnTo>
                <a:lnTo>
                  <a:pt x="111445" y="222250"/>
                </a:lnTo>
                <a:lnTo>
                  <a:pt x="111141" y="220980"/>
                </a:lnTo>
                <a:lnTo>
                  <a:pt x="110777" y="220980"/>
                </a:lnTo>
                <a:lnTo>
                  <a:pt x="110473" y="219710"/>
                </a:lnTo>
                <a:lnTo>
                  <a:pt x="109196" y="217169"/>
                </a:lnTo>
                <a:lnTo>
                  <a:pt x="108832" y="217169"/>
                </a:lnTo>
                <a:lnTo>
                  <a:pt x="108528" y="215900"/>
                </a:lnTo>
                <a:lnTo>
                  <a:pt x="108163" y="215900"/>
                </a:lnTo>
                <a:lnTo>
                  <a:pt x="107799" y="214630"/>
                </a:lnTo>
                <a:lnTo>
                  <a:pt x="107495" y="214630"/>
                </a:lnTo>
                <a:lnTo>
                  <a:pt x="106462" y="213360"/>
                </a:lnTo>
                <a:lnTo>
                  <a:pt x="106097" y="212089"/>
                </a:lnTo>
                <a:lnTo>
                  <a:pt x="105428" y="212089"/>
                </a:lnTo>
                <a:lnTo>
                  <a:pt x="104760" y="210819"/>
                </a:lnTo>
                <a:lnTo>
                  <a:pt x="104395" y="210819"/>
                </a:lnTo>
                <a:lnTo>
                  <a:pt x="104091" y="209550"/>
                </a:lnTo>
                <a:lnTo>
                  <a:pt x="102815" y="209550"/>
                </a:lnTo>
                <a:lnTo>
                  <a:pt x="95704" y="203200"/>
                </a:lnTo>
                <a:lnTo>
                  <a:pt x="97649" y="193039"/>
                </a:lnTo>
                <a:lnTo>
                  <a:pt x="105550" y="190500"/>
                </a:lnTo>
                <a:lnTo>
                  <a:pt x="109196" y="189230"/>
                </a:lnTo>
                <a:lnTo>
                  <a:pt x="189909" y="189230"/>
                </a:lnTo>
                <a:lnTo>
                  <a:pt x="193555" y="190500"/>
                </a:lnTo>
                <a:lnTo>
                  <a:pt x="201455" y="193039"/>
                </a:lnTo>
                <a:lnTo>
                  <a:pt x="203401" y="203200"/>
                </a:lnTo>
                <a:lnTo>
                  <a:pt x="201979" y="204469"/>
                </a:lnTo>
                <a:lnTo>
                  <a:pt x="143171" y="204469"/>
                </a:lnTo>
                <a:lnTo>
                  <a:pt x="136789" y="205739"/>
                </a:lnTo>
                <a:lnTo>
                  <a:pt x="129071" y="205739"/>
                </a:lnTo>
                <a:lnTo>
                  <a:pt x="126275" y="207010"/>
                </a:lnTo>
                <a:lnTo>
                  <a:pt x="126761" y="207010"/>
                </a:lnTo>
                <a:lnTo>
                  <a:pt x="127005" y="208280"/>
                </a:lnTo>
                <a:lnTo>
                  <a:pt x="127247" y="208280"/>
                </a:lnTo>
                <a:lnTo>
                  <a:pt x="127551" y="209550"/>
                </a:lnTo>
                <a:lnTo>
                  <a:pt x="128463" y="210819"/>
                </a:lnTo>
                <a:lnTo>
                  <a:pt x="129071" y="212089"/>
                </a:lnTo>
                <a:lnTo>
                  <a:pt x="129618" y="213360"/>
                </a:lnTo>
                <a:lnTo>
                  <a:pt x="130225" y="214630"/>
                </a:lnTo>
                <a:lnTo>
                  <a:pt x="132414" y="219710"/>
                </a:lnTo>
                <a:lnTo>
                  <a:pt x="132900" y="222250"/>
                </a:lnTo>
                <a:lnTo>
                  <a:pt x="135330" y="229869"/>
                </a:lnTo>
                <a:lnTo>
                  <a:pt x="137033" y="236219"/>
                </a:lnTo>
                <a:lnTo>
                  <a:pt x="137458" y="237489"/>
                </a:lnTo>
                <a:lnTo>
                  <a:pt x="138188" y="241300"/>
                </a:lnTo>
                <a:lnTo>
                  <a:pt x="138612" y="243839"/>
                </a:lnTo>
                <a:lnTo>
                  <a:pt x="139342" y="247650"/>
                </a:lnTo>
                <a:lnTo>
                  <a:pt x="139706" y="248919"/>
                </a:lnTo>
                <a:lnTo>
                  <a:pt x="140010" y="251460"/>
                </a:lnTo>
                <a:lnTo>
                  <a:pt x="140375" y="252730"/>
                </a:lnTo>
                <a:lnTo>
                  <a:pt x="141834" y="262889"/>
                </a:lnTo>
                <a:lnTo>
                  <a:pt x="143232" y="274319"/>
                </a:lnTo>
                <a:lnTo>
                  <a:pt x="144083" y="284480"/>
                </a:lnTo>
                <a:lnTo>
                  <a:pt x="144508" y="288289"/>
                </a:lnTo>
                <a:lnTo>
                  <a:pt x="144873" y="293369"/>
                </a:lnTo>
                <a:lnTo>
                  <a:pt x="145189" y="299719"/>
                </a:lnTo>
                <a:lnTo>
                  <a:pt x="145480" y="304800"/>
                </a:lnTo>
                <a:lnTo>
                  <a:pt x="141226" y="309880"/>
                </a:lnTo>
                <a:close/>
              </a:path>
              <a:path w="299084" h="495300">
                <a:moveTo>
                  <a:pt x="169062" y="309880"/>
                </a:moveTo>
                <a:lnTo>
                  <a:pt x="157879" y="309880"/>
                </a:lnTo>
                <a:lnTo>
                  <a:pt x="153625" y="304800"/>
                </a:lnTo>
                <a:lnTo>
                  <a:pt x="154597" y="288289"/>
                </a:lnTo>
                <a:lnTo>
                  <a:pt x="155022" y="284480"/>
                </a:lnTo>
                <a:lnTo>
                  <a:pt x="155266" y="281939"/>
                </a:lnTo>
                <a:lnTo>
                  <a:pt x="155448" y="279400"/>
                </a:lnTo>
                <a:lnTo>
                  <a:pt x="156663" y="267969"/>
                </a:lnTo>
                <a:lnTo>
                  <a:pt x="157393" y="261619"/>
                </a:lnTo>
                <a:lnTo>
                  <a:pt x="157636" y="260350"/>
                </a:lnTo>
                <a:lnTo>
                  <a:pt x="157817" y="259080"/>
                </a:lnTo>
                <a:lnTo>
                  <a:pt x="158425" y="255269"/>
                </a:lnTo>
                <a:lnTo>
                  <a:pt x="158790" y="252730"/>
                </a:lnTo>
                <a:lnTo>
                  <a:pt x="159399" y="248919"/>
                </a:lnTo>
                <a:lnTo>
                  <a:pt x="159763" y="247650"/>
                </a:lnTo>
                <a:lnTo>
                  <a:pt x="160492" y="243839"/>
                </a:lnTo>
                <a:lnTo>
                  <a:pt x="160917" y="241300"/>
                </a:lnTo>
                <a:lnTo>
                  <a:pt x="161647" y="237489"/>
                </a:lnTo>
                <a:lnTo>
                  <a:pt x="162073" y="236219"/>
                </a:lnTo>
                <a:lnTo>
                  <a:pt x="163774" y="229869"/>
                </a:lnTo>
                <a:lnTo>
                  <a:pt x="165233" y="224789"/>
                </a:lnTo>
                <a:lnTo>
                  <a:pt x="166205" y="222250"/>
                </a:lnTo>
                <a:lnTo>
                  <a:pt x="166691" y="219710"/>
                </a:lnTo>
                <a:lnTo>
                  <a:pt x="168879" y="214630"/>
                </a:lnTo>
                <a:lnTo>
                  <a:pt x="169487" y="213360"/>
                </a:lnTo>
                <a:lnTo>
                  <a:pt x="170035" y="212089"/>
                </a:lnTo>
                <a:lnTo>
                  <a:pt x="170642" y="210819"/>
                </a:lnTo>
                <a:lnTo>
                  <a:pt x="171553" y="209550"/>
                </a:lnTo>
                <a:lnTo>
                  <a:pt x="172831" y="207010"/>
                </a:lnTo>
                <a:lnTo>
                  <a:pt x="170035" y="205739"/>
                </a:lnTo>
                <a:lnTo>
                  <a:pt x="162316" y="205739"/>
                </a:lnTo>
                <a:lnTo>
                  <a:pt x="159095" y="204469"/>
                </a:lnTo>
                <a:lnTo>
                  <a:pt x="201979" y="204469"/>
                </a:lnTo>
                <a:lnTo>
                  <a:pt x="196290" y="209550"/>
                </a:lnTo>
                <a:lnTo>
                  <a:pt x="195014" y="209550"/>
                </a:lnTo>
                <a:lnTo>
                  <a:pt x="194710" y="210819"/>
                </a:lnTo>
                <a:lnTo>
                  <a:pt x="194345" y="210819"/>
                </a:lnTo>
                <a:lnTo>
                  <a:pt x="193677" y="212089"/>
                </a:lnTo>
                <a:lnTo>
                  <a:pt x="193008" y="212089"/>
                </a:lnTo>
                <a:lnTo>
                  <a:pt x="192643" y="213360"/>
                </a:lnTo>
                <a:lnTo>
                  <a:pt x="191610" y="214630"/>
                </a:lnTo>
                <a:lnTo>
                  <a:pt x="191306" y="214630"/>
                </a:lnTo>
                <a:lnTo>
                  <a:pt x="190942" y="215900"/>
                </a:lnTo>
                <a:lnTo>
                  <a:pt x="190577" y="215900"/>
                </a:lnTo>
                <a:lnTo>
                  <a:pt x="190273" y="217169"/>
                </a:lnTo>
                <a:lnTo>
                  <a:pt x="189909" y="217169"/>
                </a:lnTo>
                <a:lnTo>
                  <a:pt x="188632" y="219710"/>
                </a:lnTo>
                <a:lnTo>
                  <a:pt x="188328" y="220980"/>
                </a:lnTo>
                <a:lnTo>
                  <a:pt x="187964" y="220980"/>
                </a:lnTo>
                <a:lnTo>
                  <a:pt x="187660" y="222250"/>
                </a:lnTo>
                <a:lnTo>
                  <a:pt x="187295" y="223519"/>
                </a:lnTo>
                <a:lnTo>
                  <a:pt x="186991" y="223519"/>
                </a:lnTo>
                <a:lnTo>
                  <a:pt x="186627" y="224789"/>
                </a:lnTo>
                <a:lnTo>
                  <a:pt x="186018" y="226060"/>
                </a:lnTo>
                <a:lnTo>
                  <a:pt x="185655" y="227330"/>
                </a:lnTo>
                <a:lnTo>
                  <a:pt x="185046" y="228600"/>
                </a:lnTo>
                <a:lnTo>
                  <a:pt x="184134" y="232410"/>
                </a:lnTo>
                <a:lnTo>
                  <a:pt x="182919" y="236219"/>
                </a:lnTo>
                <a:lnTo>
                  <a:pt x="182615" y="237489"/>
                </a:lnTo>
                <a:lnTo>
                  <a:pt x="182372" y="238760"/>
                </a:lnTo>
                <a:lnTo>
                  <a:pt x="181764" y="241300"/>
                </a:lnTo>
                <a:lnTo>
                  <a:pt x="181521" y="242569"/>
                </a:lnTo>
                <a:lnTo>
                  <a:pt x="181218" y="243839"/>
                </a:lnTo>
                <a:lnTo>
                  <a:pt x="180184" y="247650"/>
                </a:lnTo>
                <a:lnTo>
                  <a:pt x="179636" y="251460"/>
                </a:lnTo>
                <a:lnTo>
                  <a:pt x="174897" y="289560"/>
                </a:lnTo>
                <a:lnTo>
                  <a:pt x="173864" y="306069"/>
                </a:lnTo>
                <a:lnTo>
                  <a:pt x="169062" y="309880"/>
                </a:lnTo>
                <a:close/>
              </a:path>
              <a:path w="299084" h="495300">
                <a:moveTo>
                  <a:pt x="233531" y="334010"/>
                </a:moveTo>
                <a:lnTo>
                  <a:pt x="213295" y="334010"/>
                </a:lnTo>
                <a:lnTo>
                  <a:pt x="216274" y="332739"/>
                </a:lnTo>
                <a:lnTo>
                  <a:pt x="222292" y="331469"/>
                </a:lnTo>
                <a:lnTo>
                  <a:pt x="227702" y="330200"/>
                </a:lnTo>
                <a:lnTo>
                  <a:pt x="233234" y="332739"/>
                </a:lnTo>
                <a:lnTo>
                  <a:pt x="233531" y="334010"/>
                </a:lnTo>
                <a:close/>
              </a:path>
              <a:path w="299084" h="495300">
                <a:moveTo>
                  <a:pt x="71365" y="426719"/>
                </a:moveTo>
                <a:lnTo>
                  <a:pt x="65834" y="422910"/>
                </a:lnTo>
                <a:lnTo>
                  <a:pt x="63160" y="412750"/>
                </a:lnTo>
                <a:lnTo>
                  <a:pt x="66442" y="407669"/>
                </a:lnTo>
                <a:lnTo>
                  <a:pt x="71851" y="405130"/>
                </a:lnTo>
                <a:lnTo>
                  <a:pt x="222274" y="368300"/>
                </a:lnTo>
                <a:lnTo>
                  <a:pt x="227684" y="367030"/>
                </a:lnTo>
                <a:lnTo>
                  <a:pt x="233214" y="369569"/>
                </a:lnTo>
                <a:lnTo>
                  <a:pt x="235888" y="381000"/>
                </a:lnTo>
                <a:lnTo>
                  <a:pt x="232606" y="386080"/>
                </a:lnTo>
                <a:lnTo>
                  <a:pt x="227197" y="387350"/>
                </a:lnTo>
                <a:lnTo>
                  <a:pt x="76774" y="425450"/>
                </a:lnTo>
                <a:lnTo>
                  <a:pt x="71365" y="426719"/>
                </a:lnTo>
                <a:close/>
              </a:path>
              <a:path w="299084" h="495300">
                <a:moveTo>
                  <a:pt x="71365" y="463550"/>
                </a:moveTo>
                <a:lnTo>
                  <a:pt x="65834" y="459739"/>
                </a:lnTo>
                <a:lnTo>
                  <a:pt x="63160" y="449580"/>
                </a:lnTo>
                <a:lnTo>
                  <a:pt x="66442" y="444500"/>
                </a:lnTo>
                <a:lnTo>
                  <a:pt x="222274" y="405130"/>
                </a:lnTo>
                <a:lnTo>
                  <a:pt x="227684" y="403860"/>
                </a:lnTo>
                <a:lnTo>
                  <a:pt x="233214" y="406400"/>
                </a:lnTo>
                <a:lnTo>
                  <a:pt x="235888" y="417830"/>
                </a:lnTo>
                <a:lnTo>
                  <a:pt x="232606" y="422910"/>
                </a:lnTo>
                <a:lnTo>
                  <a:pt x="227197" y="424180"/>
                </a:lnTo>
                <a:lnTo>
                  <a:pt x="76774" y="462280"/>
                </a:lnTo>
                <a:lnTo>
                  <a:pt x="71365" y="463550"/>
                </a:lnTo>
                <a:close/>
              </a:path>
              <a:path w="299084" h="495300">
                <a:moveTo>
                  <a:pt x="149523" y="495300"/>
                </a:moveTo>
                <a:lnTo>
                  <a:pt x="111893" y="477519"/>
                </a:lnTo>
                <a:lnTo>
                  <a:pt x="108124" y="473710"/>
                </a:lnTo>
                <a:lnTo>
                  <a:pt x="108428" y="467360"/>
                </a:lnTo>
                <a:lnTo>
                  <a:pt x="112561" y="463550"/>
                </a:lnTo>
                <a:lnTo>
                  <a:pt x="116635" y="459739"/>
                </a:lnTo>
                <a:lnTo>
                  <a:pt x="123079" y="459739"/>
                </a:lnTo>
                <a:lnTo>
                  <a:pt x="126848" y="464819"/>
                </a:lnTo>
                <a:lnTo>
                  <a:pt x="137354" y="472439"/>
                </a:lnTo>
                <a:lnTo>
                  <a:pt x="149523" y="474980"/>
                </a:lnTo>
                <a:lnTo>
                  <a:pt x="189667" y="474980"/>
                </a:lnTo>
                <a:lnTo>
                  <a:pt x="187154" y="477519"/>
                </a:lnTo>
                <a:lnTo>
                  <a:pt x="179205" y="485139"/>
                </a:lnTo>
                <a:lnTo>
                  <a:pt x="170071" y="490219"/>
                </a:lnTo>
                <a:lnTo>
                  <a:pt x="160071" y="494030"/>
                </a:lnTo>
                <a:lnTo>
                  <a:pt x="149523" y="495300"/>
                </a:lnTo>
                <a:close/>
              </a:path>
              <a:path w="299084" h="495300">
                <a:moveTo>
                  <a:pt x="189667" y="474980"/>
                </a:moveTo>
                <a:lnTo>
                  <a:pt x="149523" y="474980"/>
                </a:lnTo>
                <a:lnTo>
                  <a:pt x="161693" y="472439"/>
                </a:lnTo>
                <a:lnTo>
                  <a:pt x="172199" y="464819"/>
                </a:lnTo>
                <a:lnTo>
                  <a:pt x="175968" y="459739"/>
                </a:lnTo>
                <a:lnTo>
                  <a:pt x="182412" y="459739"/>
                </a:lnTo>
                <a:lnTo>
                  <a:pt x="186486" y="463550"/>
                </a:lnTo>
                <a:lnTo>
                  <a:pt x="190619" y="467360"/>
                </a:lnTo>
                <a:lnTo>
                  <a:pt x="190923" y="473710"/>
                </a:lnTo>
                <a:lnTo>
                  <a:pt x="189667" y="474980"/>
                </a:lnTo>
                <a:close/>
              </a:path>
            </a:pathLst>
          </a:custGeom>
          <a:solidFill>
            <a:srgbClr val="D22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408762" y="4014125"/>
            <a:ext cx="490855" cy="452120"/>
          </a:xfrm>
          <a:custGeom>
            <a:rect l="l" t="t" r="r" b="b"/>
            <a:pathLst>
              <a:path w="490854" h="452120">
                <a:moveTo>
                  <a:pt x="150724" y="451749"/>
                </a:moveTo>
                <a:lnTo>
                  <a:pt x="5337" y="299816"/>
                </a:lnTo>
                <a:lnTo>
                  <a:pt x="0" y="285539"/>
                </a:lnTo>
                <a:lnTo>
                  <a:pt x="1734" y="278480"/>
                </a:lnTo>
                <a:lnTo>
                  <a:pt x="6191" y="272541"/>
                </a:lnTo>
                <a:lnTo>
                  <a:pt x="302517" y="4901"/>
                </a:lnTo>
                <a:lnTo>
                  <a:pt x="308948" y="1092"/>
                </a:lnTo>
                <a:lnTo>
                  <a:pt x="316180" y="0"/>
                </a:lnTo>
                <a:lnTo>
                  <a:pt x="323412" y="1784"/>
                </a:lnTo>
                <a:lnTo>
                  <a:pt x="329844" y="6605"/>
                </a:lnTo>
                <a:lnTo>
                  <a:pt x="342653" y="20243"/>
                </a:lnTo>
                <a:lnTo>
                  <a:pt x="47181" y="287883"/>
                </a:lnTo>
                <a:lnTo>
                  <a:pt x="153073" y="405508"/>
                </a:lnTo>
                <a:lnTo>
                  <a:pt x="210251" y="405508"/>
                </a:lnTo>
                <a:lnTo>
                  <a:pt x="165028" y="446421"/>
                </a:lnTo>
                <a:lnTo>
                  <a:pt x="158116" y="450603"/>
                </a:lnTo>
                <a:lnTo>
                  <a:pt x="150724" y="451749"/>
                </a:lnTo>
                <a:close/>
              </a:path>
              <a:path w="490854" h="452120">
                <a:moveTo>
                  <a:pt x="160438" y="366513"/>
                </a:moveTo>
                <a:lnTo>
                  <a:pt x="102689" y="310897"/>
                </a:lnTo>
                <a:lnTo>
                  <a:pt x="97351" y="297259"/>
                </a:lnTo>
                <a:lnTo>
                  <a:pt x="99086" y="290041"/>
                </a:lnTo>
                <a:lnTo>
                  <a:pt x="103543" y="283621"/>
                </a:lnTo>
                <a:lnTo>
                  <a:pt x="375957" y="38142"/>
                </a:lnTo>
                <a:lnTo>
                  <a:pt x="382389" y="34333"/>
                </a:lnTo>
                <a:lnTo>
                  <a:pt x="389621" y="33241"/>
                </a:lnTo>
                <a:lnTo>
                  <a:pt x="396853" y="35026"/>
                </a:lnTo>
                <a:lnTo>
                  <a:pt x="403284" y="39847"/>
                </a:lnTo>
                <a:lnTo>
                  <a:pt x="440014" y="79908"/>
                </a:lnTo>
                <a:lnTo>
                  <a:pt x="387913" y="79908"/>
                </a:lnTo>
                <a:lnTo>
                  <a:pt x="144533" y="299816"/>
                </a:lnTo>
                <a:lnTo>
                  <a:pt x="162467" y="320272"/>
                </a:lnTo>
                <a:lnTo>
                  <a:pt x="219816" y="320272"/>
                </a:lnTo>
                <a:lnTo>
                  <a:pt x="174422" y="361186"/>
                </a:lnTo>
                <a:lnTo>
                  <a:pt x="167870" y="365368"/>
                </a:lnTo>
                <a:lnTo>
                  <a:pt x="160438" y="366513"/>
                </a:lnTo>
                <a:close/>
              </a:path>
              <a:path w="490854" h="452120">
                <a:moveTo>
                  <a:pt x="210251" y="405508"/>
                </a:moveTo>
                <a:lnTo>
                  <a:pt x="153073" y="405508"/>
                </a:lnTo>
                <a:lnTo>
                  <a:pt x="444275" y="142130"/>
                </a:lnTo>
                <a:lnTo>
                  <a:pt x="387913" y="79908"/>
                </a:lnTo>
                <a:lnTo>
                  <a:pt x="440014" y="79908"/>
                </a:lnTo>
                <a:lnTo>
                  <a:pt x="486120" y="130197"/>
                </a:lnTo>
                <a:lnTo>
                  <a:pt x="489815" y="137096"/>
                </a:lnTo>
                <a:lnTo>
                  <a:pt x="490709" y="144474"/>
                </a:lnTo>
                <a:lnTo>
                  <a:pt x="488881" y="151532"/>
                </a:lnTo>
                <a:lnTo>
                  <a:pt x="484411" y="157472"/>
                </a:lnTo>
                <a:lnTo>
                  <a:pt x="210251" y="405508"/>
                </a:lnTo>
                <a:close/>
              </a:path>
              <a:path w="490854" h="452120">
                <a:moveTo>
                  <a:pt x="219816" y="320272"/>
                </a:moveTo>
                <a:lnTo>
                  <a:pt x="162467" y="320272"/>
                </a:lnTo>
                <a:lnTo>
                  <a:pt x="276898" y="216285"/>
                </a:lnTo>
                <a:lnTo>
                  <a:pt x="290561" y="230775"/>
                </a:lnTo>
                <a:lnTo>
                  <a:pt x="294257" y="237314"/>
                </a:lnTo>
                <a:lnTo>
                  <a:pt x="295151" y="244733"/>
                </a:lnTo>
                <a:lnTo>
                  <a:pt x="293323" y="251991"/>
                </a:lnTo>
                <a:lnTo>
                  <a:pt x="288853" y="258051"/>
                </a:lnTo>
                <a:lnTo>
                  <a:pt x="219816" y="320272"/>
                </a:lnTo>
                <a:close/>
              </a:path>
            </a:pathLst>
          </a:custGeom>
          <a:solidFill>
            <a:srgbClr val="D2211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8" name="object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193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墙固的定义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485154" y="2001378"/>
            <a:ext cx="2768600" cy="347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algn="ctr">
              <a:lnSpc>
                <a:spcPct val="100000"/>
              </a:lnSpc>
              <a:spcBef>
                <a:spcPts val="100"/>
              </a:spcBef>
            </a:pPr>
            <a:r>
              <a:rPr sz="3000" b="1" spc="-25">
                <a:solidFill>
                  <a:srgbClr val="EB554D"/>
                </a:solidFill>
                <a:latin typeface="微软雅黑"/>
                <a:cs typeface="微软雅黑"/>
              </a:rPr>
              <a:t>01</a:t>
            </a:r>
            <a:endParaRPr sz="3000">
              <a:latin typeface="微软雅黑"/>
              <a:cs typeface="微软雅黑"/>
            </a:endParaRPr>
          </a:p>
          <a:p>
            <a:pPr marL="12700" marR="347980">
              <a:lnSpc>
                <a:spcPct val="150000"/>
              </a:lnSpc>
              <a:spcBef>
                <a:spcPts val="1045"/>
              </a:spcBef>
            </a:pPr>
            <a:r>
              <a:rPr sz="1350" spc="-5">
                <a:latin typeface="微软雅黑"/>
                <a:cs typeface="微软雅黑"/>
              </a:rPr>
              <a:t>墙固是一种墙面固化剂，主要用于混凝土、加气混凝土、粉煤灰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50" spc="-5">
                <a:latin typeface="微软雅黑"/>
                <a:cs typeface="微软雅黑"/>
              </a:rPr>
              <a:t>等表面处理，以提高墙面的附着力。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微软雅黑"/>
              <a:cs typeface="微软雅黑"/>
            </a:endParaRPr>
          </a:p>
          <a:p>
            <a:pPr marL="147955" algn="ctr">
              <a:lnSpc>
                <a:spcPct val="100000"/>
              </a:lnSpc>
            </a:pPr>
            <a:r>
              <a:rPr sz="3000" b="1" spc="-25">
                <a:solidFill>
                  <a:srgbClr val="EB554D"/>
                </a:solidFill>
                <a:latin typeface="微软雅黑"/>
                <a:cs typeface="微软雅黑"/>
              </a:rPr>
              <a:t>02</a:t>
            </a:r>
            <a:endParaRPr sz="3000">
              <a:latin typeface="微软雅黑"/>
              <a:cs typeface="微软雅黑"/>
            </a:endParaRPr>
          </a:p>
          <a:p>
            <a:pPr marL="12700" marR="347980" algn="just">
              <a:lnSpc>
                <a:spcPct val="150000"/>
              </a:lnSpc>
              <a:spcBef>
                <a:spcPts val="890"/>
              </a:spcBef>
            </a:pPr>
            <a:r>
              <a:rPr sz="1350" spc="-5">
                <a:latin typeface="微软雅黑"/>
                <a:cs typeface="微软雅黑"/>
              </a:rPr>
              <a:t>墙固是一种环保型建筑材料，无毒无害，不会对人体和环境造成</a:t>
            </a:r>
            <a:r>
              <a:rPr sz="1350" spc="-20">
                <a:latin typeface="微软雅黑"/>
                <a:cs typeface="微软雅黑"/>
              </a:rPr>
              <a:t>危害。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22300" y="1384300"/>
            <a:ext cx="3505200" cy="2628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4343400" y="1384300"/>
            <a:ext cx="3505200" cy="2628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8077200" y="1384300"/>
            <a:ext cx="3505200" cy="26289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193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墙固的作用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69269" y="4189440"/>
            <a:ext cx="3282950" cy="99821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26794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EB554D"/>
                </a:solidFill>
                <a:latin typeface="微软雅黑"/>
                <a:cs typeface="微软雅黑"/>
              </a:rPr>
              <a:t>提高墙面附着</a:t>
            </a:r>
            <a:r>
              <a:rPr sz="1550" b="1" spc="-50">
                <a:solidFill>
                  <a:srgbClr val="EB554D"/>
                </a:solidFill>
                <a:latin typeface="微软雅黑"/>
                <a:cs typeface="微软雅黑"/>
              </a:rPr>
              <a:t>力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  <a:spcBef>
                <a:spcPts val="1235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墙固能够渗透到墙面的微小缝隙中，使墙面更加坚固，提高附着力。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9102" y="4189440"/>
            <a:ext cx="3282950" cy="99821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8110" algn="ctr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EB554D"/>
                </a:solidFill>
                <a:latin typeface="微软雅黑"/>
                <a:cs typeface="微软雅黑"/>
              </a:rPr>
              <a:t>防尘防</a:t>
            </a:r>
            <a:r>
              <a:rPr sz="1550" b="1" spc="-50">
                <a:solidFill>
                  <a:srgbClr val="EB554D"/>
                </a:solidFill>
                <a:latin typeface="微软雅黑"/>
                <a:cs typeface="微软雅黑"/>
              </a:rPr>
              <a:t>潮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  <a:spcBef>
                <a:spcPts val="1235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墙固具有很好的防尘、防潮性能，能够有效地防止墙面受到污染和潮湿的侵蚀。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52223" y="4189440"/>
            <a:ext cx="3282950" cy="99821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27125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EB554D"/>
                </a:solidFill>
                <a:latin typeface="微软雅黑"/>
                <a:cs typeface="微软雅黑"/>
              </a:rPr>
              <a:t>增强装饰效</a:t>
            </a:r>
            <a:r>
              <a:rPr sz="1550" b="1" spc="-50">
                <a:solidFill>
                  <a:srgbClr val="EB554D"/>
                </a:solidFill>
                <a:latin typeface="微软雅黑"/>
                <a:cs typeface="微软雅黑"/>
              </a:rPr>
              <a:t>果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  <a:spcBef>
                <a:spcPts val="1235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墙固处理后的墙面更加平整、光滑，能够增强装饰效果，提高房屋的美观度。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084396" y="1443387"/>
            <a:ext cx="5549900" cy="43827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新房装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修</a:t>
            </a:r>
            <a:endParaRPr sz="2300">
              <a:latin typeface="微软雅黑"/>
              <a:cs typeface="微软雅黑"/>
            </a:endParaRPr>
          </a:p>
          <a:p>
            <a:pPr marL="12700" marR="195580">
              <a:lnSpc>
                <a:spcPct val="120000"/>
              </a:lnSpc>
              <a:spcBef>
                <a:spcPts val="1205"/>
              </a:spcBef>
            </a:pPr>
            <a:r>
              <a:rPr sz="1500" spc="-5">
                <a:latin typeface="微软雅黑"/>
                <a:cs typeface="微软雅黑"/>
              </a:rPr>
              <a:t>在墙面抹灰、刮腻子之前，使用墙固进行处理，能够提高墙面的附着力，增强装饰效果。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5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旧房翻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新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210"/>
              </a:spcBef>
            </a:pPr>
            <a:r>
              <a:rPr sz="1500" spc="-5">
                <a:latin typeface="微软雅黑"/>
                <a:cs typeface="微软雅黑"/>
              </a:rPr>
              <a:t>对于已经装修过的房屋，如果发现墙面有起砂、脱粉等现象，可以使用墙固进行处理，提高墙面的附着力。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300" b="1">
                <a:solidFill>
                  <a:srgbClr val="EB554D"/>
                </a:solidFill>
                <a:latin typeface="微软雅黑"/>
                <a:cs typeface="微软雅黑"/>
              </a:rPr>
              <a:t>地下室、卫生间等潮湿环</a:t>
            </a:r>
            <a:r>
              <a:rPr sz="2300" b="1" spc="-50">
                <a:solidFill>
                  <a:srgbClr val="EB554D"/>
                </a:solidFill>
                <a:latin typeface="微软雅黑"/>
                <a:cs typeface="微软雅黑"/>
              </a:rPr>
              <a:t>境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210"/>
              </a:spcBef>
            </a:pPr>
            <a:r>
              <a:rPr sz="1500" spc="-5">
                <a:latin typeface="微软雅黑"/>
                <a:cs typeface="微软雅黑"/>
              </a:rPr>
              <a:t>在这些环境中，墙固能够有效地防止墙面潮湿、防止霉菌生长，提</a:t>
            </a:r>
            <a:r>
              <a:rPr sz="1500" spc="-10">
                <a:latin typeface="微软雅黑"/>
                <a:cs typeface="微软雅黑"/>
              </a:rPr>
              <a:t>高居住的舒适度。</a:t>
            </a:r>
            <a:endParaRPr sz="150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3" cy="456302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269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墙固的应用场景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400" spc="-25">
                <a:solidFill>
                  <a:srgbClr val="CB3600"/>
                </a:solidFill>
              </a:rPr>
              <a:t>02</a:t>
            </a:r>
            <a:endParaRPr sz="8400"/>
          </a:p>
        </p:txBody>
      </p:sp>
      <p:sp>
        <p:nvSpPr>
          <p:cNvPr id="3" name="object 3"/>
          <p:cNvSpPr txBox="1"/>
          <p:nvPr/>
        </p:nvSpPr>
        <p:spPr>
          <a:xfrm>
            <a:off x="1444065" y="3283428"/>
            <a:ext cx="34544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>
                <a:solidFill>
                  <a:srgbClr val="982800"/>
                </a:solidFill>
                <a:latin typeface="微软雅黑"/>
                <a:cs typeface="微软雅黑"/>
              </a:rPr>
              <a:t>墙固检验标准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903605" y="3823334"/>
            <a:ext cx="25400" cy="864235"/>
            <a:chOff x="903605" y="3823334"/>
            <a:chExt cx="25400" cy="864235"/>
          </a:xfrm>
        </p:grpSpPr>
        <p:sp>
          <p:nvSpPr>
            <p:cNvPr id="3" name="object 3"/>
            <p:cNvSpPr/>
            <p:nvPr/>
          </p:nvSpPr>
          <p:spPr>
            <a:xfrm flipH="1">
              <a:off x="916305" y="3823334"/>
              <a:ext cx="0" cy="864235"/>
            </a:xfrm>
            <a:custGeom>
              <a:rect l="l" t="t" r="r" b="b"/>
              <a:pathLst>
                <a:path h="864235">
                  <a:moveTo>
                    <a:pt x="0" y="864234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 flipH="1">
              <a:off x="916305" y="3823334"/>
              <a:ext cx="0" cy="864235"/>
            </a:xfrm>
            <a:custGeom>
              <a:rect l="l" t="t" r="r" b="b"/>
              <a:pathLst>
                <a:path h="864235">
                  <a:moveTo>
                    <a:pt x="0" y="0"/>
                  </a:moveTo>
                  <a:lnTo>
                    <a:pt x="0" y="864234"/>
                  </a:lnTo>
                </a:path>
              </a:pathLst>
            </a:custGeom>
            <a:ln w="25400">
              <a:solidFill>
                <a:srgbClr val="EB554D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588384" y="2314575"/>
            <a:ext cx="25400" cy="1369695"/>
            <a:chOff x="3588384" y="2314575"/>
            <a:chExt cx="25400" cy="1369695"/>
          </a:xfrm>
        </p:grpSpPr>
        <p:sp>
          <p:nvSpPr>
            <p:cNvPr id="6" name="object 6"/>
            <p:cNvSpPr/>
            <p:nvPr/>
          </p:nvSpPr>
          <p:spPr>
            <a:xfrm flipH="1">
              <a:off x="3601084" y="2314575"/>
              <a:ext cx="0" cy="1369695"/>
            </a:xfrm>
            <a:custGeom>
              <a:rect l="l" t="t" r="r" b="b"/>
              <a:pathLst>
                <a:path h="1369695">
                  <a:moveTo>
                    <a:pt x="0" y="0"/>
                  </a:moveTo>
                  <a:lnTo>
                    <a:pt x="0" y="1369695"/>
                  </a:lnTo>
                </a:path>
              </a:pathLst>
            </a:custGeom>
            <a:solidFill>
              <a:srgbClr val="F357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 flipH="1">
              <a:off x="3601084" y="2314575"/>
              <a:ext cx="0" cy="1369695"/>
            </a:xfrm>
            <a:custGeom>
              <a:rect l="l" t="t" r="r" b="b"/>
              <a:pathLst>
                <a:path h="1369695">
                  <a:moveTo>
                    <a:pt x="0" y="1369695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3573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8916034" y="2314575"/>
            <a:ext cx="25400" cy="1369695"/>
            <a:chOff x="8916034" y="2314575"/>
            <a:chExt cx="25400" cy="1369695"/>
          </a:xfrm>
        </p:grpSpPr>
        <p:sp>
          <p:nvSpPr>
            <p:cNvPr id="9" name="object 9"/>
            <p:cNvSpPr/>
            <p:nvPr/>
          </p:nvSpPr>
          <p:spPr>
            <a:xfrm flipH="1">
              <a:off x="8928734" y="2314575"/>
              <a:ext cx="0" cy="1369695"/>
            </a:xfrm>
            <a:custGeom>
              <a:rect l="l" t="t" r="r" b="b"/>
              <a:pathLst>
                <a:path h="1369695">
                  <a:moveTo>
                    <a:pt x="0" y="0"/>
                  </a:moveTo>
                  <a:lnTo>
                    <a:pt x="0" y="1369695"/>
                  </a:lnTo>
                </a:path>
              </a:pathLst>
            </a:custGeom>
            <a:solidFill>
              <a:srgbClr val="F25E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 flipH="1">
              <a:off x="8928734" y="2314575"/>
              <a:ext cx="0" cy="1369695"/>
            </a:xfrm>
            <a:custGeom>
              <a:rect l="l" t="t" r="r" b="b"/>
              <a:pathLst>
                <a:path h="1369695">
                  <a:moveTo>
                    <a:pt x="0" y="1369695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25E96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275704" y="3823334"/>
            <a:ext cx="25400" cy="864235"/>
            <a:chOff x="6275704" y="3823334"/>
            <a:chExt cx="25400" cy="864235"/>
          </a:xfrm>
        </p:grpSpPr>
        <p:sp>
          <p:nvSpPr>
            <p:cNvPr id="12" name="object 12"/>
            <p:cNvSpPr/>
            <p:nvPr/>
          </p:nvSpPr>
          <p:spPr>
            <a:xfrm flipH="1">
              <a:off x="6288404" y="3823334"/>
              <a:ext cx="0" cy="864235"/>
            </a:xfrm>
            <a:custGeom>
              <a:rect l="l" t="t" r="r" b="b"/>
              <a:pathLst>
                <a:path h="864235">
                  <a:moveTo>
                    <a:pt x="0" y="864234"/>
                  </a:moveTo>
                  <a:lnTo>
                    <a:pt x="0" y="0"/>
                  </a:lnTo>
                </a:path>
              </a:pathLst>
            </a:custGeom>
            <a:solidFill>
              <a:srgbClr val="CB3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 flipH="1">
              <a:off x="6288404" y="3823334"/>
              <a:ext cx="0" cy="864235"/>
            </a:xfrm>
            <a:custGeom>
              <a:rect l="l" t="t" r="r" b="b"/>
              <a:pathLst>
                <a:path h="864235">
                  <a:moveTo>
                    <a:pt x="0" y="0"/>
                  </a:moveTo>
                  <a:lnTo>
                    <a:pt x="0" y="864234"/>
                  </a:lnTo>
                </a:path>
              </a:pathLst>
            </a:custGeom>
            <a:ln w="25400">
              <a:solidFill>
                <a:srgbClr val="CB36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805180" y="4687570"/>
            <a:ext cx="222250" cy="222250"/>
          </a:xfrm>
          <a:custGeom>
            <a:rect l="l" t="t" r="r" b="b"/>
            <a:pathLst>
              <a:path w="222250" h="222250">
                <a:moveTo>
                  <a:pt x="111125" y="222250"/>
                </a:moveTo>
                <a:lnTo>
                  <a:pt x="0" y="111125"/>
                </a:lnTo>
                <a:lnTo>
                  <a:pt x="111125" y="0"/>
                </a:lnTo>
                <a:lnTo>
                  <a:pt x="222250" y="111125"/>
                </a:lnTo>
                <a:lnTo>
                  <a:pt x="111125" y="222250"/>
                </a:lnTo>
                <a:close/>
              </a:path>
            </a:pathLst>
          </a:custGeom>
          <a:solidFill>
            <a:srgbClr val="EB554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617855" y="3538585"/>
            <a:ext cx="5593715" cy="577215"/>
            <a:chOff x="617855" y="3538585"/>
            <a:chExt cx="5593715" cy="577215"/>
          </a:xfrm>
        </p:grpSpPr>
        <p:sp>
          <p:nvSpPr>
            <p:cNvPr id="16" name="object 16"/>
            <p:cNvSpPr/>
            <p:nvPr/>
          </p:nvSpPr>
          <p:spPr>
            <a:xfrm>
              <a:off x="617855" y="3538585"/>
              <a:ext cx="2908935" cy="577215"/>
            </a:xfrm>
            <a:custGeom>
              <a:rect l="l" t="t" r="r" b="b"/>
              <a:pathLst>
                <a:path w="2908935" h="577214">
                  <a:moveTo>
                    <a:pt x="2620077" y="577215"/>
                  </a:moveTo>
                  <a:lnTo>
                    <a:pt x="298457" y="577215"/>
                  </a:lnTo>
                  <a:lnTo>
                    <a:pt x="298457" y="576579"/>
                  </a:lnTo>
                  <a:lnTo>
                    <a:pt x="0" y="576579"/>
                  </a:lnTo>
                  <a:lnTo>
                    <a:pt x="288049" y="288607"/>
                  </a:lnTo>
                  <a:lnTo>
                    <a:pt x="0" y="635"/>
                  </a:lnTo>
                  <a:lnTo>
                    <a:pt x="344814" y="635"/>
                  </a:lnTo>
                  <a:lnTo>
                    <a:pt x="344814" y="1270"/>
                  </a:lnTo>
                  <a:lnTo>
                    <a:pt x="2619125" y="1270"/>
                  </a:lnTo>
                  <a:lnTo>
                    <a:pt x="2620394" y="0"/>
                  </a:lnTo>
                  <a:lnTo>
                    <a:pt x="2908375" y="287973"/>
                  </a:lnTo>
                  <a:lnTo>
                    <a:pt x="2620394" y="575945"/>
                  </a:lnTo>
                  <a:lnTo>
                    <a:pt x="2620077" y="575628"/>
                  </a:lnTo>
                  <a:lnTo>
                    <a:pt x="2620077" y="577215"/>
                  </a:ln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02708" y="3538585"/>
              <a:ext cx="2908300" cy="577215"/>
            </a:xfrm>
            <a:custGeom>
              <a:rect l="l" t="t" r="r" b="b"/>
              <a:pathLst>
                <a:path w="2908300" h="577214">
                  <a:moveTo>
                    <a:pt x="2620009" y="577215"/>
                  </a:moveTo>
                  <a:lnTo>
                    <a:pt x="298450" y="577215"/>
                  </a:lnTo>
                  <a:lnTo>
                    <a:pt x="298450" y="576579"/>
                  </a:lnTo>
                  <a:lnTo>
                    <a:pt x="0" y="576579"/>
                  </a:lnTo>
                  <a:lnTo>
                    <a:pt x="288041" y="288607"/>
                  </a:lnTo>
                  <a:lnTo>
                    <a:pt x="0" y="635"/>
                  </a:lnTo>
                  <a:lnTo>
                    <a:pt x="344804" y="635"/>
                  </a:lnTo>
                  <a:lnTo>
                    <a:pt x="344804" y="1270"/>
                  </a:lnTo>
                  <a:lnTo>
                    <a:pt x="2619057" y="1270"/>
                  </a:lnTo>
                  <a:lnTo>
                    <a:pt x="2620328" y="0"/>
                  </a:lnTo>
                  <a:lnTo>
                    <a:pt x="2908300" y="287973"/>
                  </a:lnTo>
                  <a:lnTo>
                    <a:pt x="2620328" y="575945"/>
                  </a:lnTo>
                  <a:lnTo>
                    <a:pt x="2620009" y="575626"/>
                  </a:lnTo>
                  <a:lnTo>
                    <a:pt x="2620009" y="577215"/>
                  </a:lnTo>
                  <a:close/>
                </a:path>
              </a:pathLst>
            </a:custGeom>
            <a:solidFill>
              <a:srgbClr val="F3573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332352" y="3619409"/>
            <a:ext cx="401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FFFDFD"/>
                </a:solidFill>
                <a:latin typeface="微软雅黑"/>
                <a:cs typeface="微软雅黑"/>
              </a:rPr>
              <a:t>02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87489" y="3537951"/>
            <a:ext cx="5593080" cy="577850"/>
            <a:chOff x="5987489" y="3537951"/>
            <a:chExt cx="5593080" cy="577850"/>
          </a:xfrm>
        </p:grpSpPr>
        <p:sp>
          <p:nvSpPr>
            <p:cNvPr id="20" name="object 20"/>
            <p:cNvSpPr/>
            <p:nvPr/>
          </p:nvSpPr>
          <p:spPr>
            <a:xfrm>
              <a:off x="5987489" y="3538585"/>
              <a:ext cx="2908300" cy="577215"/>
            </a:xfrm>
            <a:custGeom>
              <a:rect l="l" t="t" r="r" b="b"/>
              <a:pathLst>
                <a:path w="2908300" h="577214">
                  <a:moveTo>
                    <a:pt x="2620010" y="577215"/>
                  </a:moveTo>
                  <a:lnTo>
                    <a:pt x="298450" y="577215"/>
                  </a:lnTo>
                  <a:lnTo>
                    <a:pt x="298450" y="576579"/>
                  </a:lnTo>
                  <a:lnTo>
                    <a:pt x="0" y="576579"/>
                  </a:lnTo>
                  <a:lnTo>
                    <a:pt x="288041" y="288607"/>
                  </a:lnTo>
                  <a:lnTo>
                    <a:pt x="0" y="635"/>
                  </a:lnTo>
                  <a:lnTo>
                    <a:pt x="344804" y="635"/>
                  </a:lnTo>
                  <a:lnTo>
                    <a:pt x="344804" y="1270"/>
                  </a:lnTo>
                  <a:lnTo>
                    <a:pt x="2619057" y="1270"/>
                  </a:lnTo>
                  <a:lnTo>
                    <a:pt x="2620328" y="0"/>
                  </a:lnTo>
                  <a:lnTo>
                    <a:pt x="2908299" y="287973"/>
                  </a:lnTo>
                  <a:lnTo>
                    <a:pt x="2620328" y="575945"/>
                  </a:lnTo>
                  <a:lnTo>
                    <a:pt x="2620010" y="575626"/>
                  </a:lnTo>
                  <a:lnTo>
                    <a:pt x="2620010" y="577215"/>
                  </a:lnTo>
                  <a:close/>
                </a:path>
              </a:pathLst>
            </a:custGeom>
            <a:solidFill>
              <a:srgbClr val="CB3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672269" y="3537951"/>
              <a:ext cx="2908300" cy="577215"/>
            </a:xfrm>
            <a:custGeom>
              <a:rect l="l" t="t" r="r" b="b"/>
              <a:pathLst>
                <a:path w="2908300" h="577214">
                  <a:moveTo>
                    <a:pt x="2620009" y="577214"/>
                  </a:moveTo>
                  <a:lnTo>
                    <a:pt x="298450" y="577214"/>
                  </a:lnTo>
                  <a:lnTo>
                    <a:pt x="298450" y="576579"/>
                  </a:lnTo>
                  <a:lnTo>
                    <a:pt x="0" y="576579"/>
                  </a:lnTo>
                  <a:lnTo>
                    <a:pt x="288042" y="288607"/>
                  </a:lnTo>
                  <a:lnTo>
                    <a:pt x="0" y="634"/>
                  </a:lnTo>
                  <a:lnTo>
                    <a:pt x="344804" y="634"/>
                  </a:lnTo>
                  <a:lnTo>
                    <a:pt x="344804" y="1270"/>
                  </a:lnTo>
                  <a:lnTo>
                    <a:pt x="2619057" y="1270"/>
                  </a:lnTo>
                  <a:lnTo>
                    <a:pt x="2620327" y="0"/>
                  </a:lnTo>
                  <a:lnTo>
                    <a:pt x="2908300" y="287972"/>
                  </a:lnTo>
                  <a:lnTo>
                    <a:pt x="2620327" y="575945"/>
                  </a:lnTo>
                  <a:lnTo>
                    <a:pt x="2620009" y="575626"/>
                  </a:lnTo>
                  <a:lnTo>
                    <a:pt x="2620009" y="577214"/>
                  </a:lnTo>
                  <a:close/>
                </a:path>
              </a:pathLst>
            </a:custGeom>
            <a:solidFill>
              <a:srgbClr val="F25E9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9701912" y="3618774"/>
            <a:ext cx="401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FFFDFD"/>
                </a:solidFill>
                <a:latin typeface="微软雅黑"/>
                <a:cs typeface="微软雅黑"/>
              </a:rPr>
              <a:t>04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89959" y="2092325"/>
            <a:ext cx="222250" cy="222250"/>
          </a:xfrm>
          <a:custGeom>
            <a:rect l="l" t="t" r="r" b="b"/>
            <a:pathLst>
              <a:path w="222250" h="222250">
                <a:moveTo>
                  <a:pt x="111125" y="0"/>
                </a:moveTo>
                <a:lnTo>
                  <a:pt x="222250" y="111125"/>
                </a:lnTo>
                <a:lnTo>
                  <a:pt x="111125" y="222250"/>
                </a:lnTo>
                <a:lnTo>
                  <a:pt x="0" y="111125"/>
                </a:lnTo>
                <a:lnTo>
                  <a:pt x="111125" y="0"/>
                </a:lnTo>
                <a:close/>
              </a:path>
            </a:pathLst>
          </a:custGeom>
          <a:solidFill>
            <a:srgbClr val="F35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17609" y="2092325"/>
            <a:ext cx="222250" cy="222250"/>
          </a:xfrm>
          <a:custGeom>
            <a:rect l="l" t="t" r="r" b="b"/>
            <a:pathLst>
              <a:path w="222250" h="222250">
                <a:moveTo>
                  <a:pt x="111125" y="0"/>
                </a:moveTo>
                <a:lnTo>
                  <a:pt x="222250" y="111125"/>
                </a:lnTo>
                <a:lnTo>
                  <a:pt x="111125" y="222250"/>
                </a:lnTo>
                <a:lnTo>
                  <a:pt x="0" y="111125"/>
                </a:lnTo>
                <a:lnTo>
                  <a:pt x="111125" y="0"/>
                </a:lnTo>
                <a:close/>
              </a:path>
            </a:pathLst>
          </a:custGeom>
          <a:solidFill>
            <a:srgbClr val="F25E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77279" y="4687570"/>
            <a:ext cx="222250" cy="222250"/>
          </a:xfrm>
          <a:custGeom>
            <a:rect l="l" t="t" r="r" b="b"/>
            <a:pathLst>
              <a:path w="222250" h="222250">
                <a:moveTo>
                  <a:pt x="111125" y="222250"/>
                </a:moveTo>
                <a:lnTo>
                  <a:pt x="0" y="111125"/>
                </a:lnTo>
                <a:lnTo>
                  <a:pt x="111125" y="0"/>
                </a:lnTo>
                <a:lnTo>
                  <a:pt x="222250" y="111125"/>
                </a:lnTo>
                <a:lnTo>
                  <a:pt x="111125" y="222250"/>
                </a:lnTo>
                <a:close/>
              </a:path>
            </a:pathLst>
          </a:custGeom>
          <a:solidFill>
            <a:srgbClr val="CB3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180651" y="3620044"/>
            <a:ext cx="868044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9425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FFFDFD"/>
                </a:solidFill>
                <a:latin typeface="微软雅黑"/>
                <a:cs typeface="微软雅黑"/>
              </a:rPr>
              <a:t>01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135"/>
              </a:spcBef>
            </a:pPr>
            <a:r>
              <a:rPr sz="1550" b="1">
                <a:solidFill>
                  <a:srgbClr val="EB554D"/>
                </a:solidFill>
                <a:latin typeface="微软雅黑"/>
                <a:cs typeface="微软雅黑"/>
              </a:rPr>
              <a:t>粘结强</a:t>
            </a:r>
            <a:r>
              <a:rPr sz="1550" b="1" spc="-50">
                <a:solidFill>
                  <a:srgbClr val="EB554D"/>
                </a:solidFill>
                <a:latin typeface="微软雅黑"/>
                <a:cs typeface="微软雅黑"/>
              </a:rPr>
              <a:t>度</a:t>
            </a:r>
            <a:endParaRPr sz="155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1201" y="3619409"/>
            <a:ext cx="937260" cy="90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005">
              <a:lnSpc>
                <a:spcPct val="100000"/>
              </a:lnSpc>
              <a:spcBef>
                <a:spcPts val="100"/>
              </a:spcBef>
            </a:pPr>
            <a:r>
              <a:rPr sz="2400" b="1" spc="-25">
                <a:solidFill>
                  <a:srgbClr val="FFFDFD"/>
                </a:solidFill>
                <a:latin typeface="微软雅黑"/>
                <a:cs typeface="微软雅黑"/>
              </a:rPr>
              <a:t>03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1550" b="1">
                <a:solidFill>
                  <a:srgbClr val="CB3600"/>
                </a:solidFill>
                <a:latin typeface="微软雅黑"/>
                <a:cs typeface="微软雅黑"/>
              </a:rPr>
              <a:t>耐候</a:t>
            </a:r>
            <a:r>
              <a:rPr sz="1550" b="1" spc="-50">
                <a:solidFill>
                  <a:srgbClr val="CB3600"/>
                </a:solidFill>
                <a:latin typeface="微软雅黑"/>
                <a:cs typeface="微软雅黑"/>
              </a:rPr>
              <a:t>性</a:t>
            </a:r>
            <a:endParaRPr sz="1550">
              <a:latin typeface="微软雅黑"/>
              <a:cs typeface="微软雅黑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9" name="object 2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检验项目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175385" y="4604294"/>
            <a:ext cx="259715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检验墙固与基层的粘结能力，确</a:t>
            </a:r>
            <a:r>
              <a:rPr sz="1350" spc="-50">
                <a:solidFill>
                  <a:srgbClr val="02000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保墙固能够牢固地附着在墙面上。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91279" y="1666381"/>
            <a:ext cx="2597150" cy="9804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F35735"/>
                </a:solidFill>
                <a:latin typeface="微软雅黑"/>
                <a:cs typeface="微软雅黑"/>
              </a:rPr>
              <a:t>耐水</a:t>
            </a:r>
            <a:r>
              <a:rPr sz="1550" b="1" spc="-50">
                <a:solidFill>
                  <a:srgbClr val="F35735"/>
                </a:solidFill>
                <a:latin typeface="微软雅黑"/>
                <a:cs typeface="微软雅黑"/>
              </a:rPr>
              <a:t>性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  <a:spcBef>
                <a:spcPts val="1095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评估墙固在潮湿环境下的性能表</a:t>
            </a:r>
            <a:r>
              <a:rPr sz="1350" spc="-50">
                <a:solidFill>
                  <a:srgbClr val="02000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现，以确保其长期保持粘结强度。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165982" y="1666381"/>
            <a:ext cx="2480945" cy="9804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FF7185"/>
                </a:solidFill>
                <a:latin typeface="微软雅黑"/>
                <a:cs typeface="微软雅黑"/>
              </a:rPr>
              <a:t>环保性</a:t>
            </a:r>
            <a:r>
              <a:rPr sz="1550" b="1" spc="-50">
                <a:solidFill>
                  <a:srgbClr val="FF7185"/>
                </a:solidFill>
                <a:latin typeface="微软雅黑"/>
                <a:cs typeface="微软雅黑"/>
              </a:rPr>
              <a:t>能</a:t>
            </a:r>
            <a:endParaRPr sz="1550">
              <a:latin typeface="微软雅黑"/>
              <a:cs typeface="微软雅黑"/>
            </a:endParaRPr>
          </a:p>
          <a:p>
            <a:pPr marL="67310" marR="5080">
              <a:lnSpc>
                <a:spcPct val="140000"/>
              </a:lnSpc>
              <a:spcBef>
                <a:spcPts val="1095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检测墙固中是否含有有害物质，确保其符合环保标准。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13269" y="4604294"/>
            <a:ext cx="259715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测试墙固在不同气候条件下的稳</a:t>
            </a:r>
            <a:r>
              <a:rPr sz="1350" spc="-50">
                <a:solidFill>
                  <a:srgbClr val="020000"/>
                </a:solidFill>
                <a:latin typeface="微软雅黑"/>
                <a:cs typeface="微软雅黑"/>
              </a:rPr>
              <a:t> </a:t>
            </a: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定性，以适应各种外部环境因素。</a:t>
            </a:r>
            <a:endParaRPr sz="13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79290" y="4190166"/>
            <a:ext cx="328295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按照相关标准，采用拉伸试验、压缩试验和剪切试验等方法对墙固进行物理性能测试。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9125" y="4190166"/>
            <a:ext cx="328295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将墙固涂抹在标准尺寸的试样上，按照规定条件进行养护，然后进行各项性能检测。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2245" y="4190166"/>
            <a:ext cx="345440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350" spc="-5">
                <a:solidFill>
                  <a:srgbClr val="020000"/>
                </a:solidFill>
                <a:latin typeface="微软雅黑"/>
                <a:cs typeface="微软雅黑"/>
              </a:rPr>
              <a:t>在模拟实际使用环境中，对墙固进行耐水性、</a:t>
            </a:r>
            <a:r>
              <a:rPr sz="1350" spc="-10">
                <a:solidFill>
                  <a:srgbClr val="020000"/>
                </a:solidFill>
                <a:latin typeface="微软雅黑"/>
                <a:cs typeface="微软雅黑"/>
              </a:rPr>
              <a:t>耐候性等性能测试。</a:t>
            </a:r>
            <a:endParaRPr sz="1350">
              <a:latin typeface="微软雅黑"/>
              <a:cs typeface="微软雅黑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622300" y="1384300"/>
            <a:ext cx="3505200" cy="2628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4343400" y="1384300"/>
            <a:ext cx="3505200" cy="2628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8077200" y="1384300"/>
            <a:ext cx="3505200" cy="26289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检验方法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869478" y="1627598"/>
            <a:ext cx="10327005" cy="1044575"/>
            <a:chOff x="869478" y="1627598"/>
            <a:chExt cx="10327005" cy="1044575"/>
          </a:xfrm>
        </p:grpSpPr>
        <p:sp>
          <p:nvSpPr>
            <p:cNvPr id="3" name="object 3"/>
            <p:cNvSpPr/>
            <p:nvPr/>
          </p:nvSpPr>
          <p:spPr>
            <a:xfrm>
              <a:off x="2076104" y="2148222"/>
              <a:ext cx="9120505" cy="0"/>
            </a:xfrm>
            <a:custGeom>
              <a:rect l="l" t="t" r="r" b="b"/>
              <a:pathLst>
                <a:path w="9120505">
                  <a:moveTo>
                    <a:pt x="911995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076104" y="2148222"/>
              <a:ext cx="9120505" cy="0"/>
            </a:xfrm>
            <a:custGeom>
              <a:rect l="l" t="t" r="r" b="b"/>
              <a:pathLst>
                <a:path w="9120505">
                  <a:moveTo>
                    <a:pt x="0" y="0"/>
                  </a:moveTo>
                  <a:lnTo>
                    <a:pt x="911995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69478" y="1627598"/>
              <a:ext cx="1261110" cy="1044575"/>
            </a:xfrm>
            <a:custGeom>
              <a:rect l="l" t="t" r="r" b="b"/>
              <a:pathLst>
                <a:path w="1261110" h="1044575">
                  <a:moveTo>
                    <a:pt x="152941" y="891410"/>
                  </a:moveTo>
                  <a:lnTo>
                    <a:pt x="120842" y="856293"/>
                  </a:lnTo>
                  <a:lnTo>
                    <a:pt x="92520" y="819090"/>
                  </a:lnTo>
                  <a:lnTo>
                    <a:pt x="67973" y="780063"/>
                  </a:lnTo>
                  <a:lnTo>
                    <a:pt x="47204" y="739472"/>
                  </a:lnTo>
                  <a:lnTo>
                    <a:pt x="30210" y="697577"/>
                  </a:lnTo>
                  <a:lnTo>
                    <a:pt x="16993" y="654639"/>
                  </a:lnTo>
                  <a:lnTo>
                    <a:pt x="7552" y="610919"/>
                  </a:lnTo>
                  <a:lnTo>
                    <a:pt x="1888" y="566678"/>
                  </a:lnTo>
                  <a:lnTo>
                    <a:pt x="0" y="522175"/>
                  </a:lnTo>
                  <a:lnTo>
                    <a:pt x="1888" y="477673"/>
                  </a:lnTo>
                  <a:lnTo>
                    <a:pt x="7552" y="433432"/>
                  </a:lnTo>
                  <a:lnTo>
                    <a:pt x="16993" y="389712"/>
                  </a:lnTo>
                  <a:lnTo>
                    <a:pt x="30210" y="346774"/>
                  </a:lnTo>
                  <a:lnTo>
                    <a:pt x="47204" y="304879"/>
                  </a:lnTo>
                  <a:lnTo>
                    <a:pt x="67974" y="264288"/>
                  </a:lnTo>
                  <a:lnTo>
                    <a:pt x="92520" y="225261"/>
                  </a:lnTo>
                  <a:lnTo>
                    <a:pt x="120842" y="188058"/>
                  </a:lnTo>
                  <a:lnTo>
                    <a:pt x="152941" y="152941"/>
                  </a:lnTo>
                  <a:lnTo>
                    <a:pt x="188058" y="120843"/>
                  </a:lnTo>
                  <a:lnTo>
                    <a:pt x="225260" y="92520"/>
                  </a:lnTo>
                  <a:lnTo>
                    <a:pt x="264287" y="67974"/>
                  </a:lnTo>
                  <a:lnTo>
                    <a:pt x="304879" y="47204"/>
                  </a:lnTo>
                  <a:lnTo>
                    <a:pt x="346774" y="30210"/>
                  </a:lnTo>
                  <a:lnTo>
                    <a:pt x="389712" y="16993"/>
                  </a:lnTo>
                  <a:lnTo>
                    <a:pt x="433432" y="7552"/>
                  </a:lnTo>
                  <a:lnTo>
                    <a:pt x="477673" y="1888"/>
                  </a:lnTo>
                  <a:lnTo>
                    <a:pt x="522175" y="0"/>
                  </a:lnTo>
                  <a:lnTo>
                    <a:pt x="566677" y="1888"/>
                  </a:lnTo>
                  <a:lnTo>
                    <a:pt x="610918" y="7552"/>
                  </a:lnTo>
                  <a:lnTo>
                    <a:pt x="654638" y="16993"/>
                  </a:lnTo>
                  <a:lnTo>
                    <a:pt x="697576" y="30210"/>
                  </a:lnTo>
                  <a:lnTo>
                    <a:pt x="739471" y="47204"/>
                  </a:lnTo>
                  <a:lnTo>
                    <a:pt x="780063" y="67973"/>
                  </a:lnTo>
                  <a:lnTo>
                    <a:pt x="819090" y="92520"/>
                  </a:lnTo>
                  <a:lnTo>
                    <a:pt x="856292" y="120842"/>
                  </a:lnTo>
                  <a:lnTo>
                    <a:pt x="891409" y="152941"/>
                  </a:lnTo>
                  <a:lnTo>
                    <a:pt x="1260644" y="522176"/>
                  </a:lnTo>
                  <a:lnTo>
                    <a:pt x="891409" y="891410"/>
                  </a:lnTo>
                  <a:lnTo>
                    <a:pt x="856292" y="923509"/>
                  </a:lnTo>
                  <a:lnTo>
                    <a:pt x="819090" y="951831"/>
                  </a:lnTo>
                  <a:lnTo>
                    <a:pt x="780063" y="976377"/>
                  </a:lnTo>
                  <a:lnTo>
                    <a:pt x="739471" y="997147"/>
                  </a:lnTo>
                  <a:lnTo>
                    <a:pt x="697576" y="1014141"/>
                  </a:lnTo>
                  <a:lnTo>
                    <a:pt x="654638" y="1027358"/>
                  </a:lnTo>
                  <a:lnTo>
                    <a:pt x="610918" y="1036799"/>
                  </a:lnTo>
                  <a:lnTo>
                    <a:pt x="566677" y="1042463"/>
                  </a:lnTo>
                  <a:lnTo>
                    <a:pt x="522175" y="1044351"/>
                  </a:lnTo>
                  <a:lnTo>
                    <a:pt x="477673" y="1042463"/>
                  </a:lnTo>
                  <a:lnTo>
                    <a:pt x="433431" y="1036799"/>
                  </a:lnTo>
                  <a:lnTo>
                    <a:pt x="389712" y="1027358"/>
                  </a:lnTo>
                  <a:lnTo>
                    <a:pt x="346774" y="1014140"/>
                  </a:lnTo>
                  <a:lnTo>
                    <a:pt x="304879" y="997147"/>
                  </a:lnTo>
                  <a:lnTo>
                    <a:pt x="264287" y="976377"/>
                  </a:lnTo>
                  <a:lnTo>
                    <a:pt x="225260" y="951831"/>
                  </a:lnTo>
                  <a:lnTo>
                    <a:pt x="188057" y="923508"/>
                  </a:lnTo>
                  <a:lnTo>
                    <a:pt x="152941" y="891410"/>
                  </a:lnTo>
                  <a:close/>
                </a:path>
                <a:path w="1261110" h="1044575">
                  <a:moveTo>
                    <a:pt x="891409" y="891410"/>
                  </a:move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38902" y="1958641"/>
              <a:ext cx="448309" cy="382270"/>
            </a:xfrm>
            <a:custGeom>
              <a:rect l="l" t="t" r="r" b="b"/>
              <a:pathLst>
                <a:path w="448309" h="382269">
                  <a:moveTo>
                    <a:pt x="224542" y="382251"/>
                  </a:moveTo>
                  <a:lnTo>
                    <a:pt x="189458" y="359008"/>
                  </a:lnTo>
                  <a:lnTo>
                    <a:pt x="112271" y="299553"/>
                  </a:lnTo>
                  <a:lnTo>
                    <a:pt x="35084" y="219297"/>
                  </a:lnTo>
                  <a:lnTo>
                    <a:pt x="0" y="133649"/>
                  </a:lnTo>
                  <a:lnTo>
                    <a:pt x="7705" y="84578"/>
                  </a:lnTo>
                  <a:lnTo>
                    <a:pt x="30571" y="41768"/>
                  </a:lnTo>
                  <a:lnTo>
                    <a:pt x="68225" y="11486"/>
                  </a:lnTo>
                  <a:lnTo>
                    <a:pt x="120291" y="0"/>
                  </a:lnTo>
                  <a:lnTo>
                    <a:pt x="167029" y="10680"/>
                  </a:lnTo>
                  <a:lnTo>
                    <a:pt x="199482" y="34178"/>
                  </a:lnTo>
                  <a:lnTo>
                    <a:pt x="218403" y="57675"/>
                  </a:lnTo>
                  <a:lnTo>
                    <a:pt x="224542" y="68356"/>
                  </a:lnTo>
                  <a:lnTo>
                    <a:pt x="431433" y="68356"/>
                  </a:lnTo>
                  <a:lnTo>
                    <a:pt x="439867" y="84010"/>
                  </a:lnTo>
                  <a:lnTo>
                    <a:pt x="447738" y="133649"/>
                  </a:lnTo>
                  <a:lnTo>
                    <a:pt x="412864" y="219858"/>
                  </a:lnTo>
                  <a:lnTo>
                    <a:pt x="336140" y="300052"/>
                  </a:lnTo>
                  <a:lnTo>
                    <a:pt x="259417" y="359195"/>
                  </a:lnTo>
                  <a:lnTo>
                    <a:pt x="224542" y="382251"/>
                  </a:lnTo>
                  <a:close/>
                </a:path>
                <a:path w="448309" h="382269">
                  <a:moveTo>
                    <a:pt x="431433" y="68356"/>
                  </a:moveTo>
                  <a:lnTo>
                    <a:pt x="224542" y="68356"/>
                  </a:lnTo>
                  <a:lnTo>
                    <a:pt x="230119" y="57675"/>
                  </a:lnTo>
                  <a:lnTo>
                    <a:pt x="248100" y="34178"/>
                  </a:lnTo>
                  <a:lnTo>
                    <a:pt x="280365" y="10680"/>
                  </a:lnTo>
                  <a:lnTo>
                    <a:pt x="328795" y="0"/>
                  </a:lnTo>
                  <a:lnTo>
                    <a:pt x="379520" y="11297"/>
                  </a:lnTo>
                  <a:lnTo>
                    <a:pt x="416835" y="41263"/>
                  </a:lnTo>
                  <a:lnTo>
                    <a:pt x="431433" y="683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47430" y="2909176"/>
            <a:ext cx="10331450" cy="1044575"/>
            <a:chOff x="1247430" y="2909176"/>
            <a:chExt cx="10331450" cy="1044575"/>
          </a:xfrm>
        </p:grpSpPr>
        <p:sp>
          <p:nvSpPr>
            <p:cNvPr id="8" name="object 8"/>
            <p:cNvSpPr/>
            <p:nvPr/>
          </p:nvSpPr>
          <p:spPr>
            <a:xfrm>
              <a:off x="2454056" y="3429801"/>
              <a:ext cx="9120505" cy="0"/>
            </a:xfrm>
            <a:custGeom>
              <a:rect l="l" t="t" r="r" b="b"/>
              <a:pathLst>
                <a:path w="9120505">
                  <a:moveTo>
                    <a:pt x="911995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54056" y="3429801"/>
              <a:ext cx="9120505" cy="0"/>
            </a:xfrm>
            <a:custGeom>
              <a:rect l="l" t="t" r="r" b="b"/>
              <a:pathLst>
                <a:path w="9120505">
                  <a:moveTo>
                    <a:pt x="0" y="0"/>
                  </a:moveTo>
                  <a:lnTo>
                    <a:pt x="911995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47430" y="2909176"/>
              <a:ext cx="1261110" cy="1044575"/>
            </a:xfrm>
            <a:custGeom>
              <a:rect l="l" t="t" r="r" b="b"/>
              <a:pathLst>
                <a:path w="1261110" h="1044575">
                  <a:moveTo>
                    <a:pt x="152941" y="891410"/>
                  </a:moveTo>
                  <a:lnTo>
                    <a:pt x="120842" y="856293"/>
                  </a:lnTo>
                  <a:lnTo>
                    <a:pt x="92520" y="819090"/>
                  </a:lnTo>
                  <a:lnTo>
                    <a:pt x="67973" y="780063"/>
                  </a:lnTo>
                  <a:lnTo>
                    <a:pt x="47204" y="739471"/>
                  </a:lnTo>
                  <a:lnTo>
                    <a:pt x="30210" y="697576"/>
                  </a:lnTo>
                  <a:lnTo>
                    <a:pt x="16993" y="654639"/>
                  </a:lnTo>
                  <a:lnTo>
                    <a:pt x="7552" y="610919"/>
                  </a:lnTo>
                  <a:lnTo>
                    <a:pt x="1888" y="566677"/>
                  </a:lnTo>
                  <a:lnTo>
                    <a:pt x="0" y="522175"/>
                  </a:lnTo>
                  <a:lnTo>
                    <a:pt x="1888" y="477673"/>
                  </a:lnTo>
                  <a:lnTo>
                    <a:pt x="7552" y="433432"/>
                  </a:lnTo>
                  <a:lnTo>
                    <a:pt x="16993" y="389712"/>
                  </a:lnTo>
                  <a:lnTo>
                    <a:pt x="30210" y="346774"/>
                  </a:lnTo>
                  <a:lnTo>
                    <a:pt x="47204" y="304879"/>
                  </a:lnTo>
                  <a:lnTo>
                    <a:pt x="67974" y="264288"/>
                  </a:lnTo>
                  <a:lnTo>
                    <a:pt x="92520" y="225260"/>
                  </a:lnTo>
                  <a:lnTo>
                    <a:pt x="120842" y="188058"/>
                  </a:lnTo>
                  <a:lnTo>
                    <a:pt x="152941" y="152941"/>
                  </a:lnTo>
                  <a:lnTo>
                    <a:pt x="188058" y="120843"/>
                  </a:lnTo>
                  <a:lnTo>
                    <a:pt x="225260" y="92520"/>
                  </a:lnTo>
                  <a:lnTo>
                    <a:pt x="264287" y="67974"/>
                  </a:lnTo>
                  <a:lnTo>
                    <a:pt x="304879" y="47204"/>
                  </a:lnTo>
                  <a:lnTo>
                    <a:pt x="346774" y="30210"/>
                  </a:lnTo>
                  <a:lnTo>
                    <a:pt x="389712" y="16993"/>
                  </a:lnTo>
                  <a:lnTo>
                    <a:pt x="433432" y="7552"/>
                  </a:lnTo>
                  <a:lnTo>
                    <a:pt x="477673" y="1888"/>
                  </a:lnTo>
                  <a:lnTo>
                    <a:pt x="522175" y="0"/>
                  </a:lnTo>
                  <a:lnTo>
                    <a:pt x="566677" y="1888"/>
                  </a:lnTo>
                  <a:lnTo>
                    <a:pt x="610918" y="7552"/>
                  </a:lnTo>
                  <a:lnTo>
                    <a:pt x="654638" y="16993"/>
                  </a:lnTo>
                  <a:lnTo>
                    <a:pt x="697576" y="30210"/>
                  </a:lnTo>
                  <a:lnTo>
                    <a:pt x="739471" y="47204"/>
                  </a:lnTo>
                  <a:lnTo>
                    <a:pt x="780063" y="67973"/>
                  </a:lnTo>
                  <a:lnTo>
                    <a:pt x="819090" y="92520"/>
                  </a:lnTo>
                  <a:lnTo>
                    <a:pt x="856292" y="120842"/>
                  </a:lnTo>
                  <a:lnTo>
                    <a:pt x="891409" y="152941"/>
                  </a:lnTo>
                  <a:lnTo>
                    <a:pt x="1260644" y="522176"/>
                  </a:lnTo>
                  <a:lnTo>
                    <a:pt x="891409" y="891410"/>
                  </a:lnTo>
                  <a:lnTo>
                    <a:pt x="856293" y="923509"/>
                  </a:lnTo>
                  <a:lnTo>
                    <a:pt x="819090" y="951831"/>
                  </a:lnTo>
                  <a:lnTo>
                    <a:pt x="780063" y="976377"/>
                  </a:lnTo>
                  <a:lnTo>
                    <a:pt x="739471" y="997147"/>
                  </a:lnTo>
                  <a:lnTo>
                    <a:pt x="697576" y="1014141"/>
                  </a:lnTo>
                  <a:lnTo>
                    <a:pt x="654638" y="1027358"/>
                  </a:lnTo>
                  <a:lnTo>
                    <a:pt x="610918" y="1036799"/>
                  </a:lnTo>
                  <a:lnTo>
                    <a:pt x="566677" y="1042463"/>
                  </a:lnTo>
                  <a:lnTo>
                    <a:pt x="522175" y="1044351"/>
                  </a:lnTo>
                  <a:lnTo>
                    <a:pt x="477673" y="1042463"/>
                  </a:lnTo>
                  <a:lnTo>
                    <a:pt x="433432" y="1036799"/>
                  </a:lnTo>
                  <a:lnTo>
                    <a:pt x="389712" y="1027358"/>
                  </a:lnTo>
                  <a:lnTo>
                    <a:pt x="346774" y="1014140"/>
                  </a:lnTo>
                  <a:lnTo>
                    <a:pt x="304879" y="997147"/>
                  </a:lnTo>
                  <a:lnTo>
                    <a:pt x="264287" y="976377"/>
                  </a:lnTo>
                  <a:lnTo>
                    <a:pt x="225260" y="951831"/>
                  </a:lnTo>
                  <a:lnTo>
                    <a:pt x="188057" y="923508"/>
                  </a:lnTo>
                  <a:lnTo>
                    <a:pt x="152941" y="891410"/>
                  </a:lnTo>
                  <a:close/>
                </a:path>
                <a:path w="1261110" h="1044575">
                  <a:moveTo>
                    <a:pt x="891409" y="891410"/>
                  </a:moveTo>
                  <a:close/>
                </a:path>
              </a:pathLst>
            </a:custGeom>
            <a:solidFill>
              <a:srgbClr val="F3573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869478" y="4190754"/>
            <a:ext cx="10331450" cy="1044575"/>
            <a:chOff x="869478" y="4190754"/>
            <a:chExt cx="10331450" cy="1044575"/>
          </a:xfrm>
        </p:grpSpPr>
        <p:sp>
          <p:nvSpPr>
            <p:cNvPr id="12" name="object 12"/>
            <p:cNvSpPr/>
            <p:nvPr/>
          </p:nvSpPr>
          <p:spPr>
            <a:xfrm>
              <a:off x="2076104" y="4711379"/>
              <a:ext cx="9120505" cy="0"/>
            </a:xfrm>
            <a:custGeom>
              <a:rect l="l" t="t" r="r" b="b"/>
              <a:pathLst>
                <a:path w="9120505">
                  <a:moveTo>
                    <a:pt x="911995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076104" y="4711379"/>
              <a:ext cx="9120505" cy="0"/>
            </a:xfrm>
            <a:custGeom>
              <a:rect l="l" t="t" r="r" b="b"/>
              <a:pathLst>
                <a:path w="9120505">
                  <a:moveTo>
                    <a:pt x="0" y="0"/>
                  </a:moveTo>
                  <a:lnTo>
                    <a:pt x="911995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69478" y="4190754"/>
              <a:ext cx="1261110" cy="1044575"/>
            </a:xfrm>
            <a:custGeom>
              <a:rect l="l" t="t" r="r" b="b"/>
              <a:pathLst>
                <a:path w="1261110" h="1044575">
                  <a:moveTo>
                    <a:pt x="152941" y="891410"/>
                  </a:moveTo>
                  <a:lnTo>
                    <a:pt x="120842" y="856293"/>
                  </a:lnTo>
                  <a:lnTo>
                    <a:pt x="92520" y="819091"/>
                  </a:lnTo>
                  <a:lnTo>
                    <a:pt x="67973" y="780063"/>
                  </a:lnTo>
                  <a:lnTo>
                    <a:pt x="47204" y="739472"/>
                  </a:lnTo>
                  <a:lnTo>
                    <a:pt x="30210" y="697577"/>
                  </a:lnTo>
                  <a:lnTo>
                    <a:pt x="16993" y="654639"/>
                  </a:lnTo>
                  <a:lnTo>
                    <a:pt x="7552" y="610919"/>
                  </a:lnTo>
                  <a:lnTo>
                    <a:pt x="1888" y="566677"/>
                  </a:lnTo>
                  <a:lnTo>
                    <a:pt x="0" y="522175"/>
                  </a:lnTo>
                  <a:lnTo>
                    <a:pt x="1888" y="477673"/>
                  </a:lnTo>
                  <a:lnTo>
                    <a:pt x="7552" y="433432"/>
                  </a:lnTo>
                  <a:lnTo>
                    <a:pt x="16993" y="389712"/>
                  </a:lnTo>
                  <a:lnTo>
                    <a:pt x="30210" y="346774"/>
                  </a:lnTo>
                  <a:lnTo>
                    <a:pt x="47204" y="304879"/>
                  </a:lnTo>
                  <a:lnTo>
                    <a:pt x="67974" y="264288"/>
                  </a:lnTo>
                  <a:lnTo>
                    <a:pt x="92520" y="225261"/>
                  </a:lnTo>
                  <a:lnTo>
                    <a:pt x="120842" y="188058"/>
                  </a:lnTo>
                  <a:lnTo>
                    <a:pt x="152941" y="152941"/>
                  </a:lnTo>
                  <a:lnTo>
                    <a:pt x="188058" y="120843"/>
                  </a:lnTo>
                  <a:lnTo>
                    <a:pt x="225260" y="92520"/>
                  </a:lnTo>
                  <a:lnTo>
                    <a:pt x="264287" y="67974"/>
                  </a:lnTo>
                  <a:lnTo>
                    <a:pt x="304879" y="47204"/>
                  </a:lnTo>
                  <a:lnTo>
                    <a:pt x="346774" y="30210"/>
                  </a:lnTo>
                  <a:lnTo>
                    <a:pt x="389712" y="16993"/>
                  </a:lnTo>
                  <a:lnTo>
                    <a:pt x="433432" y="7552"/>
                  </a:lnTo>
                  <a:lnTo>
                    <a:pt x="477673" y="1888"/>
                  </a:lnTo>
                  <a:lnTo>
                    <a:pt x="522175" y="0"/>
                  </a:lnTo>
                  <a:lnTo>
                    <a:pt x="566677" y="1888"/>
                  </a:lnTo>
                  <a:lnTo>
                    <a:pt x="610918" y="7552"/>
                  </a:lnTo>
                  <a:lnTo>
                    <a:pt x="654638" y="16993"/>
                  </a:lnTo>
                  <a:lnTo>
                    <a:pt x="697576" y="30210"/>
                  </a:lnTo>
                  <a:lnTo>
                    <a:pt x="739471" y="47204"/>
                  </a:lnTo>
                  <a:lnTo>
                    <a:pt x="780063" y="67973"/>
                  </a:lnTo>
                  <a:lnTo>
                    <a:pt x="819090" y="92520"/>
                  </a:lnTo>
                  <a:lnTo>
                    <a:pt x="856292" y="120842"/>
                  </a:lnTo>
                  <a:lnTo>
                    <a:pt x="891409" y="152941"/>
                  </a:lnTo>
                  <a:lnTo>
                    <a:pt x="1260643" y="522176"/>
                  </a:lnTo>
                  <a:lnTo>
                    <a:pt x="891409" y="891410"/>
                  </a:lnTo>
                  <a:lnTo>
                    <a:pt x="856292" y="923509"/>
                  </a:lnTo>
                  <a:lnTo>
                    <a:pt x="819090" y="951831"/>
                  </a:lnTo>
                  <a:lnTo>
                    <a:pt x="780063" y="976377"/>
                  </a:lnTo>
                  <a:lnTo>
                    <a:pt x="739471" y="997147"/>
                  </a:lnTo>
                  <a:lnTo>
                    <a:pt x="697576" y="1014141"/>
                  </a:lnTo>
                  <a:lnTo>
                    <a:pt x="654638" y="1027358"/>
                  </a:lnTo>
                  <a:lnTo>
                    <a:pt x="610918" y="1036799"/>
                  </a:lnTo>
                  <a:lnTo>
                    <a:pt x="566677" y="1042463"/>
                  </a:lnTo>
                  <a:lnTo>
                    <a:pt x="522175" y="1044351"/>
                  </a:lnTo>
                  <a:lnTo>
                    <a:pt x="477673" y="1042463"/>
                  </a:lnTo>
                  <a:lnTo>
                    <a:pt x="433431" y="1036799"/>
                  </a:lnTo>
                  <a:lnTo>
                    <a:pt x="389712" y="1027358"/>
                  </a:lnTo>
                  <a:lnTo>
                    <a:pt x="346774" y="1014140"/>
                  </a:lnTo>
                  <a:lnTo>
                    <a:pt x="304879" y="997147"/>
                  </a:lnTo>
                  <a:lnTo>
                    <a:pt x="264287" y="976377"/>
                  </a:lnTo>
                  <a:lnTo>
                    <a:pt x="225260" y="951831"/>
                  </a:lnTo>
                  <a:lnTo>
                    <a:pt x="188057" y="923508"/>
                  </a:lnTo>
                  <a:lnTo>
                    <a:pt x="152941" y="891410"/>
                  </a:lnTo>
                  <a:close/>
                </a:path>
                <a:path w="1261110" h="1044575">
                  <a:moveTo>
                    <a:pt x="891409" y="891410"/>
                  </a:moveTo>
                  <a:close/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449294" y="5988194"/>
            <a:ext cx="9130030" cy="9525"/>
            <a:chOff x="2449294" y="5988194"/>
            <a:chExt cx="9130030" cy="9525"/>
          </a:xfrm>
        </p:grpSpPr>
        <p:sp>
          <p:nvSpPr>
            <p:cNvPr id="16" name="object 16"/>
            <p:cNvSpPr/>
            <p:nvPr/>
          </p:nvSpPr>
          <p:spPr>
            <a:xfrm>
              <a:off x="2454056" y="5992957"/>
              <a:ext cx="9120505" cy="0"/>
            </a:xfrm>
            <a:custGeom>
              <a:rect l="l" t="t" r="r" b="b"/>
              <a:pathLst>
                <a:path w="9120505">
                  <a:moveTo>
                    <a:pt x="9119959" y="0"/>
                  </a:moveTo>
                  <a:lnTo>
                    <a:pt x="0" y="0"/>
                  </a:lnTo>
                </a:path>
              </a:pathLst>
            </a:custGeom>
            <a:solidFill>
              <a:srgbClr val="EB5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454056" y="5992957"/>
              <a:ext cx="9120505" cy="0"/>
            </a:xfrm>
            <a:custGeom>
              <a:rect l="l" t="t" r="r" b="b"/>
              <a:pathLst>
                <a:path w="9120505">
                  <a:moveTo>
                    <a:pt x="0" y="0"/>
                  </a:moveTo>
                  <a:lnTo>
                    <a:pt x="9119959" y="0"/>
                  </a:lnTo>
                </a:path>
              </a:pathLst>
            </a:custGeom>
            <a:ln w="9525">
              <a:solidFill>
                <a:srgbClr val="EB55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3925570" algn="r">
              <a:lnSpc>
                <a:spcPct val="100000"/>
              </a:lnSpc>
              <a:spcBef>
                <a:spcPts val="125"/>
              </a:spcBef>
            </a:pPr>
            <a:r>
              <a:rPr/>
              <a:t>粘结强</a:t>
            </a:r>
            <a:r>
              <a:rPr spc="-50"/>
              <a:t>度</a:t>
            </a:r>
          </a:p>
          <a:p>
            <a:pPr marL="49530">
              <a:lnSpc>
                <a:spcPct val="100000"/>
              </a:lnSpc>
              <a:spcBef>
                <a:spcPts val="1555"/>
              </a:spcBef>
            </a:pPr>
            <a:r>
              <a:rPr sz="1500" b="0">
                <a:solidFill>
                  <a:srgbClr val="000000"/>
                </a:solidFill>
                <a:latin typeface="微软雅黑"/>
                <a:cs typeface="微软雅黑"/>
              </a:rPr>
              <a:t>不得小于</a:t>
            </a:r>
            <a:r>
              <a:rPr sz="1500" b="0" spc="-10">
                <a:solidFill>
                  <a:srgbClr val="000000"/>
                </a:solidFill>
                <a:latin typeface="微软雅黑"/>
                <a:cs typeface="微软雅黑"/>
              </a:rPr>
              <a:t>1.0MPa</a:t>
            </a:r>
            <a:r>
              <a:rPr sz="1500" b="0" spc="-50">
                <a:solidFill>
                  <a:srgbClr val="000000"/>
                </a:solidFill>
                <a:latin typeface="微软雅黑"/>
                <a:cs typeface="微软雅黑"/>
              </a:rPr>
              <a:t>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微软雅黑"/>
              <a:cs typeface="微软雅黑"/>
            </a:endParaRPr>
          </a:p>
          <a:p>
            <a:pPr marR="3843020" algn="r">
              <a:lnSpc>
                <a:spcPct val="100000"/>
              </a:lnSpc>
            </a:pPr>
            <a:r>
              <a:rPr/>
              <a:t>耐水</a:t>
            </a:r>
            <a:r>
              <a:rPr spc="-50"/>
              <a:t>性</a:t>
            </a:r>
          </a:p>
          <a:p>
            <a:pPr marL="427355">
              <a:lnSpc>
                <a:spcPct val="100000"/>
              </a:lnSpc>
              <a:spcBef>
                <a:spcPts val="1560"/>
              </a:spcBef>
            </a:pPr>
            <a:r>
              <a:rPr sz="1500" b="0">
                <a:solidFill>
                  <a:srgbClr val="000000"/>
                </a:solidFill>
                <a:latin typeface="微软雅黑"/>
                <a:cs typeface="微软雅黑"/>
              </a:rPr>
              <a:t>在水中浸泡</a:t>
            </a:r>
            <a:r>
              <a:rPr sz="1500" b="0" spc="-10">
                <a:solidFill>
                  <a:srgbClr val="000000"/>
                </a:solidFill>
                <a:latin typeface="微软雅黑"/>
                <a:cs typeface="微软雅黑"/>
              </a:rPr>
              <a:t>24</a:t>
            </a:r>
            <a:r>
              <a:rPr sz="1500" b="0" spc="-5">
                <a:solidFill>
                  <a:srgbClr val="000000"/>
                </a:solidFill>
                <a:latin typeface="微软雅黑"/>
                <a:cs typeface="微软雅黑"/>
              </a:rPr>
              <a:t>小时后，不得出现脱落、起泡等现象。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/>
              <a:t>耐候</a:t>
            </a:r>
            <a:r>
              <a:rPr spc="-50"/>
              <a:t>性</a:t>
            </a:r>
          </a:p>
          <a:p>
            <a:pPr marL="49530">
              <a:lnSpc>
                <a:spcPct val="100000"/>
              </a:lnSpc>
              <a:spcBef>
                <a:spcPts val="1555"/>
              </a:spcBef>
            </a:pPr>
            <a:r>
              <a:rPr sz="1500" b="0">
                <a:solidFill>
                  <a:srgbClr val="000000"/>
                </a:solidFill>
                <a:latin typeface="微软雅黑"/>
                <a:cs typeface="微软雅黑"/>
              </a:rPr>
              <a:t>在室外环境下暴露3</a:t>
            </a:r>
            <a:r>
              <a:rPr sz="1500" b="0" spc="-5">
                <a:solidFill>
                  <a:srgbClr val="000000"/>
                </a:solidFill>
                <a:latin typeface="微软雅黑"/>
                <a:cs typeface="微软雅黑"/>
              </a:rPr>
              <a:t>个月，不得出现明显变色、龟裂等现象。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微软雅黑"/>
              <a:cs typeface="微软雅黑"/>
            </a:endParaRPr>
          </a:p>
          <a:p>
            <a:pPr marL="390525">
              <a:lnSpc>
                <a:spcPct val="100000"/>
              </a:lnSpc>
              <a:spcBef>
                <a:spcPts val="5"/>
              </a:spcBef>
            </a:pPr>
            <a:r>
              <a:rPr/>
              <a:t>环保性</a:t>
            </a:r>
            <a:r>
              <a:rPr spc="-50"/>
              <a:t>能</a:t>
            </a:r>
          </a:p>
          <a:p>
            <a:pPr marL="427355">
              <a:lnSpc>
                <a:spcPct val="100000"/>
              </a:lnSpc>
              <a:spcBef>
                <a:spcPts val="1555"/>
              </a:spcBef>
            </a:pPr>
            <a:r>
              <a:rPr sz="1500" b="0" spc="-5">
                <a:solidFill>
                  <a:srgbClr val="000000"/>
                </a:solidFill>
                <a:latin typeface="微软雅黑"/>
                <a:cs typeface="微软雅黑"/>
              </a:rPr>
              <a:t>不得含有甲醛、苯等有害物质，符合国家相关标准。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79693" y="3180134"/>
            <a:ext cx="541020" cy="539750"/>
          </a:xfrm>
          <a:custGeom>
            <a:rect l="l" t="t" r="r" b="b"/>
            <a:pathLst>
              <a:path w="541019" h="539750">
                <a:moveTo>
                  <a:pt x="461757" y="352683"/>
                </a:moveTo>
                <a:lnTo>
                  <a:pt x="354327" y="460113"/>
                </a:lnTo>
                <a:lnTo>
                  <a:pt x="329104" y="446504"/>
                </a:lnTo>
                <a:lnTo>
                  <a:pt x="270343" y="413110"/>
                </a:lnTo>
                <a:lnTo>
                  <a:pt x="202219" y="370410"/>
                </a:lnTo>
                <a:lnTo>
                  <a:pt x="149449" y="329194"/>
                </a:lnTo>
                <a:lnTo>
                  <a:pt x="119698" y="295976"/>
                </a:lnTo>
                <a:lnTo>
                  <a:pt x="96074" y="263049"/>
                </a:lnTo>
                <a:lnTo>
                  <a:pt x="264546" y="94577"/>
                </a:lnTo>
                <a:lnTo>
                  <a:pt x="280979" y="105698"/>
                </a:lnTo>
                <a:lnTo>
                  <a:pt x="296200" y="117191"/>
                </a:lnTo>
                <a:lnTo>
                  <a:pt x="207391" y="206001"/>
                </a:lnTo>
                <a:lnTo>
                  <a:pt x="196734" y="222051"/>
                </a:lnTo>
                <a:lnTo>
                  <a:pt x="207405" y="274633"/>
                </a:lnTo>
                <a:lnTo>
                  <a:pt x="241733" y="288846"/>
                </a:lnTo>
                <a:lnTo>
                  <a:pt x="259996" y="285293"/>
                </a:lnTo>
                <a:lnTo>
                  <a:pt x="276037" y="274647"/>
                </a:lnTo>
                <a:lnTo>
                  <a:pt x="362308" y="188375"/>
                </a:lnTo>
                <a:lnTo>
                  <a:pt x="371660" y="200361"/>
                </a:lnTo>
                <a:lnTo>
                  <a:pt x="414427" y="268479"/>
                </a:lnTo>
                <a:lnTo>
                  <a:pt x="448175" y="327639"/>
                </a:lnTo>
                <a:lnTo>
                  <a:pt x="461757" y="352683"/>
                </a:lnTo>
                <a:close/>
              </a:path>
              <a:path w="541019" h="539750">
                <a:moveTo>
                  <a:pt x="362308" y="188375"/>
                </a:moveTo>
                <a:lnTo>
                  <a:pt x="276037" y="274647"/>
                </a:lnTo>
                <a:lnTo>
                  <a:pt x="286695" y="258590"/>
                </a:lnTo>
                <a:lnTo>
                  <a:pt x="290248" y="240321"/>
                </a:lnTo>
                <a:lnTo>
                  <a:pt x="286693" y="222055"/>
                </a:lnTo>
                <a:lnTo>
                  <a:pt x="276035" y="206002"/>
                </a:lnTo>
                <a:lnTo>
                  <a:pt x="259983" y="195332"/>
                </a:lnTo>
                <a:lnTo>
                  <a:pt x="241718" y="191778"/>
                </a:lnTo>
                <a:lnTo>
                  <a:pt x="223450" y="195335"/>
                </a:lnTo>
                <a:lnTo>
                  <a:pt x="207391" y="206001"/>
                </a:lnTo>
                <a:lnTo>
                  <a:pt x="296200" y="117191"/>
                </a:lnTo>
                <a:lnTo>
                  <a:pt x="297519" y="118187"/>
                </a:lnTo>
                <a:lnTo>
                  <a:pt x="314120" y="132204"/>
                </a:lnTo>
                <a:lnTo>
                  <a:pt x="330733" y="147910"/>
                </a:lnTo>
                <a:lnTo>
                  <a:pt x="362308" y="188375"/>
                </a:lnTo>
                <a:close/>
              </a:path>
              <a:path w="541019" h="539750">
                <a:moveTo>
                  <a:pt x="342316" y="537617"/>
                </a:moveTo>
                <a:lnTo>
                  <a:pt x="277677" y="535651"/>
                </a:lnTo>
                <a:lnTo>
                  <a:pt x="213565" y="514626"/>
                </a:lnTo>
                <a:lnTo>
                  <a:pt x="143088" y="463735"/>
                </a:lnTo>
                <a:lnTo>
                  <a:pt x="118250" y="421641"/>
                </a:lnTo>
                <a:lnTo>
                  <a:pt x="116701" y="382130"/>
                </a:lnTo>
                <a:lnTo>
                  <a:pt x="125363" y="352830"/>
                </a:lnTo>
                <a:lnTo>
                  <a:pt x="131157" y="341368"/>
                </a:lnTo>
                <a:lnTo>
                  <a:pt x="144060" y="352267"/>
                </a:lnTo>
                <a:lnTo>
                  <a:pt x="180114" y="379883"/>
                </a:lnTo>
                <a:lnTo>
                  <a:pt x="235335" y="416596"/>
                </a:lnTo>
                <a:lnTo>
                  <a:pt x="305736" y="454783"/>
                </a:lnTo>
                <a:lnTo>
                  <a:pt x="313655" y="493230"/>
                </a:lnTo>
                <a:lnTo>
                  <a:pt x="325985" y="518870"/>
                </a:lnTo>
                <a:lnTo>
                  <a:pt x="337333" y="533173"/>
                </a:lnTo>
                <a:lnTo>
                  <a:pt x="342316" y="537617"/>
                </a:lnTo>
                <a:close/>
              </a:path>
              <a:path w="541019" h="539750">
                <a:moveTo>
                  <a:pt x="539273" y="340659"/>
                </a:moveTo>
                <a:lnTo>
                  <a:pt x="534828" y="335678"/>
                </a:lnTo>
                <a:lnTo>
                  <a:pt x="520516" y="324328"/>
                </a:lnTo>
                <a:lnTo>
                  <a:pt x="494875" y="311998"/>
                </a:lnTo>
                <a:lnTo>
                  <a:pt x="456438" y="304078"/>
                </a:lnTo>
                <a:lnTo>
                  <a:pt x="418260" y="233669"/>
                </a:lnTo>
                <a:lnTo>
                  <a:pt x="381551" y="178446"/>
                </a:lnTo>
                <a:lnTo>
                  <a:pt x="353936" y="142391"/>
                </a:lnTo>
                <a:lnTo>
                  <a:pt x="343037" y="129488"/>
                </a:lnTo>
                <a:lnTo>
                  <a:pt x="354499" y="123694"/>
                </a:lnTo>
                <a:lnTo>
                  <a:pt x="383799" y="115032"/>
                </a:lnTo>
                <a:lnTo>
                  <a:pt x="423310" y="116581"/>
                </a:lnTo>
                <a:lnTo>
                  <a:pt x="465404" y="141419"/>
                </a:lnTo>
                <a:lnTo>
                  <a:pt x="516288" y="211903"/>
                </a:lnTo>
                <a:lnTo>
                  <a:pt x="537309" y="276019"/>
                </a:lnTo>
                <a:lnTo>
                  <a:pt x="540845" y="322646"/>
                </a:lnTo>
                <a:lnTo>
                  <a:pt x="539273" y="340659"/>
                </a:lnTo>
                <a:close/>
              </a:path>
              <a:path w="541019" h="539750">
                <a:moveTo>
                  <a:pt x="431454" y="478644"/>
                </a:moveTo>
                <a:lnTo>
                  <a:pt x="382196" y="457761"/>
                </a:lnTo>
                <a:lnTo>
                  <a:pt x="459045" y="380913"/>
                </a:lnTo>
                <a:lnTo>
                  <a:pt x="465601" y="405728"/>
                </a:lnTo>
                <a:lnTo>
                  <a:pt x="421769" y="449560"/>
                </a:lnTo>
                <a:lnTo>
                  <a:pt x="431454" y="478644"/>
                </a:lnTo>
                <a:close/>
              </a:path>
              <a:path w="541019" h="539750">
                <a:moveTo>
                  <a:pt x="473273" y="472685"/>
                </a:moveTo>
                <a:lnTo>
                  <a:pt x="421769" y="449560"/>
                </a:lnTo>
                <a:lnTo>
                  <a:pt x="447889" y="423440"/>
                </a:lnTo>
                <a:lnTo>
                  <a:pt x="473273" y="472685"/>
                </a:lnTo>
                <a:close/>
              </a:path>
              <a:path w="541019" h="539750">
                <a:moveTo>
                  <a:pt x="470281" y="423439"/>
                </a:moveTo>
                <a:lnTo>
                  <a:pt x="447889" y="423440"/>
                </a:lnTo>
                <a:lnTo>
                  <a:pt x="465601" y="405728"/>
                </a:lnTo>
                <a:lnTo>
                  <a:pt x="470281" y="423439"/>
                </a:lnTo>
                <a:close/>
              </a:path>
              <a:path w="541019" h="539750">
                <a:moveTo>
                  <a:pt x="248754" y="84825"/>
                </a:moveTo>
                <a:lnTo>
                  <a:pt x="86293" y="247285"/>
                </a:lnTo>
                <a:lnTo>
                  <a:pt x="59198" y="186499"/>
                </a:lnTo>
                <a:lnTo>
                  <a:pt x="46865" y="132808"/>
                </a:lnTo>
                <a:lnTo>
                  <a:pt x="44356" y="89557"/>
                </a:lnTo>
                <a:lnTo>
                  <a:pt x="46734" y="60095"/>
                </a:lnTo>
                <a:lnTo>
                  <a:pt x="0" y="13360"/>
                </a:lnTo>
                <a:lnTo>
                  <a:pt x="13360" y="0"/>
                </a:lnTo>
                <a:lnTo>
                  <a:pt x="58905" y="45545"/>
                </a:lnTo>
                <a:lnTo>
                  <a:pt x="87496" y="42982"/>
                </a:lnTo>
                <a:lnTo>
                  <a:pt x="131179" y="45099"/>
                </a:lnTo>
                <a:lnTo>
                  <a:pt x="186187" y="57259"/>
                </a:lnTo>
                <a:lnTo>
                  <a:pt x="248754" y="8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03936" y="4441504"/>
            <a:ext cx="575945" cy="485775"/>
          </a:xfrm>
          <a:custGeom>
            <a:rect l="l" t="t" r="r" b="b"/>
            <a:pathLst>
              <a:path w="575944" h="485775">
                <a:moveTo>
                  <a:pt x="503505" y="485523"/>
                </a:moveTo>
                <a:lnTo>
                  <a:pt x="323682" y="485523"/>
                </a:lnTo>
                <a:lnTo>
                  <a:pt x="323682" y="377629"/>
                </a:lnTo>
                <a:lnTo>
                  <a:pt x="251752" y="377629"/>
                </a:lnTo>
                <a:lnTo>
                  <a:pt x="251752" y="485523"/>
                </a:lnTo>
                <a:lnTo>
                  <a:pt x="71929" y="485523"/>
                </a:lnTo>
                <a:lnTo>
                  <a:pt x="71929" y="305699"/>
                </a:lnTo>
                <a:lnTo>
                  <a:pt x="0" y="305699"/>
                </a:lnTo>
                <a:lnTo>
                  <a:pt x="0" y="287717"/>
                </a:lnTo>
                <a:lnTo>
                  <a:pt x="287717" y="0"/>
                </a:lnTo>
                <a:lnTo>
                  <a:pt x="395611" y="107894"/>
                </a:lnTo>
                <a:lnTo>
                  <a:pt x="395611" y="17982"/>
                </a:lnTo>
                <a:lnTo>
                  <a:pt x="467540" y="17982"/>
                </a:lnTo>
                <a:lnTo>
                  <a:pt x="467540" y="179823"/>
                </a:lnTo>
                <a:lnTo>
                  <a:pt x="575434" y="287717"/>
                </a:lnTo>
                <a:lnTo>
                  <a:pt x="575434" y="305699"/>
                </a:lnTo>
                <a:lnTo>
                  <a:pt x="503505" y="305699"/>
                </a:lnTo>
                <a:lnTo>
                  <a:pt x="503505" y="4855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1247430" y="5472332"/>
            <a:ext cx="1261110" cy="1044575"/>
            <a:chOff x="1247430" y="5472332"/>
            <a:chExt cx="1261110" cy="1044575"/>
          </a:xfrm>
        </p:grpSpPr>
        <p:sp>
          <p:nvSpPr>
            <p:cNvPr id="22" name="object 22"/>
            <p:cNvSpPr/>
            <p:nvPr/>
          </p:nvSpPr>
          <p:spPr>
            <a:xfrm>
              <a:off x="1247430" y="5472332"/>
              <a:ext cx="1261110" cy="1044575"/>
            </a:xfrm>
            <a:custGeom>
              <a:rect l="l" t="t" r="r" b="b"/>
              <a:pathLst>
                <a:path w="1261110" h="1044575">
                  <a:moveTo>
                    <a:pt x="891409" y="891410"/>
                  </a:moveTo>
                  <a:lnTo>
                    <a:pt x="152941" y="152941"/>
                  </a:lnTo>
                  <a:lnTo>
                    <a:pt x="188057" y="120843"/>
                  </a:lnTo>
                  <a:lnTo>
                    <a:pt x="225260" y="92520"/>
                  </a:lnTo>
                  <a:lnTo>
                    <a:pt x="264287" y="67974"/>
                  </a:lnTo>
                  <a:lnTo>
                    <a:pt x="304879" y="47204"/>
                  </a:lnTo>
                  <a:lnTo>
                    <a:pt x="346774" y="30210"/>
                  </a:lnTo>
                  <a:lnTo>
                    <a:pt x="389711" y="16993"/>
                  </a:lnTo>
                  <a:lnTo>
                    <a:pt x="433431" y="7552"/>
                  </a:lnTo>
                  <a:lnTo>
                    <a:pt x="477673" y="1888"/>
                  </a:lnTo>
                  <a:lnTo>
                    <a:pt x="522175" y="0"/>
                  </a:lnTo>
                  <a:lnTo>
                    <a:pt x="566677" y="1888"/>
                  </a:lnTo>
                  <a:lnTo>
                    <a:pt x="610918" y="7552"/>
                  </a:lnTo>
                  <a:lnTo>
                    <a:pt x="654638" y="16993"/>
                  </a:lnTo>
                  <a:lnTo>
                    <a:pt x="697576" y="30210"/>
                  </a:lnTo>
                  <a:lnTo>
                    <a:pt x="739471" y="47204"/>
                  </a:lnTo>
                  <a:lnTo>
                    <a:pt x="780062" y="67973"/>
                  </a:lnTo>
                  <a:lnTo>
                    <a:pt x="819090" y="92520"/>
                  </a:lnTo>
                  <a:lnTo>
                    <a:pt x="856292" y="120842"/>
                  </a:lnTo>
                  <a:lnTo>
                    <a:pt x="891409" y="152941"/>
                  </a:lnTo>
                  <a:lnTo>
                    <a:pt x="1260643" y="522176"/>
                  </a:lnTo>
                  <a:lnTo>
                    <a:pt x="891409" y="891410"/>
                  </a:lnTo>
                  <a:close/>
                </a:path>
                <a:path w="1261110" h="1044575">
                  <a:moveTo>
                    <a:pt x="152941" y="152941"/>
                  </a:moveTo>
                  <a:close/>
                </a:path>
                <a:path w="1261110" h="1044575">
                  <a:moveTo>
                    <a:pt x="152941" y="891410"/>
                  </a:moveTo>
                  <a:lnTo>
                    <a:pt x="120842" y="856293"/>
                  </a:lnTo>
                  <a:lnTo>
                    <a:pt x="92520" y="819091"/>
                  </a:lnTo>
                  <a:lnTo>
                    <a:pt x="67974" y="780063"/>
                  </a:lnTo>
                  <a:lnTo>
                    <a:pt x="47204" y="739472"/>
                  </a:lnTo>
                  <a:lnTo>
                    <a:pt x="30210" y="697577"/>
                  </a:lnTo>
                  <a:lnTo>
                    <a:pt x="16993" y="654639"/>
                  </a:lnTo>
                  <a:lnTo>
                    <a:pt x="7552" y="610919"/>
                  </a:lnTo>
                  <a:lnTo>
                    <a:pt x="1888" y="566678"/>
                  </a:lnTo>
                  <a:lnTo>
                    <a:pt x="0" y="522176"/>
                  </a:lnTo>
                  <a:lnTo>
                    <a:pt x="1888" y="477674"/>
                  </a:lnTo>
                  <a:lnTo>
                    <a:pt x="7552" y="433432"/>
                  </a:lnTo>
                  <a:lnTo>
                    <a:pt x="16993" y="389712"/>
                  </a:lnTo>
                  <a:lnTo>
                    <a:pt x="30210" y="346774"/>
                  </a:lnTo>
                  <a:lnTo>
                    <a:pt x="47204" y="304879"/>
                  </a:lnTo>
                  <a:lnTo>
                    <a:pt x="67974" y="264288"/>
                  </a:lnTo>
                  <a:lnTo>
                    <a:pt x="92520" y="225260"/>
                  </a:lnTo>
                  <a:lnTo>
                    <a:pt x="120842" y="188058"/>
                  </a:lnTo>
                  <a:lnTo>
                    <a:pt x="152941" y="152941"/>
                  </a:lnTo>
                  <a:lnTo>
                    <a:pt x="891409" y="891410"/>
                  </a:lnTo>
                  <a:lnTo>
                    <a:pt x="856293" y="923508"/>
                  </a:lnTo>
                  <a:lnTo>
                    <a:pt x="819090" y="951831"/>
                  </a:lnTo>
                  <a:lnTo>
                    <a:pt x="780063" y="976377"/>
                  </a:lnTo>
                  <a:lnTo>
                    <a:pt x="739471" y="997147"/>
                  </a:lnTo>
                  <a:lnTo>
                    <a:pt x="697576" y="1014141"/>
                  </a:lnTo>
                  <a:lnTo>
                    <a:pt x="654639" y="1027358"/>
                  </a:lnTo>
                  <a:lnTo>
                    <a:pt x="610919" y="1036799"/>
                  </a:lnTo>
                  <a:lnTo>
                    <a:pt x="566677" y="1042463"/>
                  </a:lnTo>
                  <a:lnTo>
                    <a:pt x="522175" y="1044351"/>
                  </a:lnTo>
                  <a:lnTo>
                    <a:pt x="477673" y="1042463"/>
                  </a:lnTo>
                  <a:lnTo>
                    <a:pt x="433432" y="1036799"/>
                  </a:lnTo>
                  <a:lnTo>
                    <a:pt x="389712" y="1027358"/>
                  </a:lnTo>
                  <a:lnTo>
                    <a:pt x="346774" y="1014141"/>
                  </a:lnTo>
                  <a:lnTo>
                    <a:pt x="304879" y="997147"/>
                  </a:lnTo>
                  <a:lnTo>
                    <a:pt x="264288" y="976377"/>
                  </a:lnTo>
                  <a:lnTo>
                    <a:pt x="225260" y="951831"/>
                  </a:lnTo>
                  <a:lnTo>
                    <a:pt x="188058" y="923508"/>
                  </a:lnTo>
                  <a:lnTo>
                    <a:pt x="152941" y="891410"/>
                  </a:lnTo>
                  <a:close/>
                </a:path>
                <a:path w="1261110" h="1044575">
                  <a:moveTo>
                    <a:pt x="891409" y="891410"/>
                  </a:moveTo>
                  <a:close/>
                </a:path>
              </a:pathLst>
            </a:custGeom>
            <a:solidFill>
              <a:srgbClr val="F357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532320" y="5719567"/>
              <a:ext cx="474980" cy="474980"/>
            </a:xfrm>
            <a:custGeom>
              <a:rect l="l" t="t" r="r" b="b"/>
              <a:pathLst>
                <a:path w="474980" h="474979">
                  <a:moveTo>
                    <a:pt x="308472" y="474572"/>
                  </a:moveTo>
                  <a:lnTo>
                    <a:pt x="118643" y="474572"/>
                  </a:lnTo>
                  <a:lnTo>
                    <a:pt x="98922" y="471072"/>
                  </a:lnTo>
                  <a:lnTo>
                    <a:pt x="80292" y="461521"/>
                  </a:lnTo>
                  <a:lnTo>
                    <a:pt x="64820" y="447344"/>
                  </a:lnTo>
                  <a:lnTo>
                    <a:pt x="54575" y="429963"/>
                  </a:lnTo>
                  <a:lnTo>
                    <a:pt x="0" y="284743"/>
                  </a:lnTo>
                  <a:lnTo>
                    <a:pt x="0" y="237286"/>
                  </a:lnTo>
                  <a:lnTo>
                    <a:pt x="3730" y="218815"/>
                  </a:lnTo>
                  <a:lnTo>
                    <a:pt x="13901" y="203730"/>
                  </a:lnTo>
                  <a:lnTo>
                    <a:pt x="28986" y="193559"/>
                  </a:lnTo>
                  <a:lnTo>
                    <a:pt x="47457" y="189829"/>
                  </a:lnTo>
                  <a:lnTo>
                    <a:pt x="213557" y="189829"/>
                  </a:lnTo>
                  <a:lnTo>
                    <a:pt x="213557" y="47457"/>
                  </a:lnTo>
                  <a:lnTo>
                    <a:pt x="217287" y="28986"/>
                  </a:lnTo>
                  <a:lnTo>
                    <a:pt x="227459" y="13901"/>
                  </a:lnTo>
                  <a:lnTo>
                    <a:pt x="242544" y="3729"/>
                  </a:lnTo>
                  <a:lnTo>
                    <a:pt x="261015" y="0"/>
                  </a:lnTo>
                  <a:lnTo>
                    <a:pt x="284743" y="0"/>
                  </a:lnTo>
                  <a:lnTo>
                    <a:pt x="284743" y="71185"/>
                  </a:lnTo>
                  <a:lnTo>
                    <a:pt x="355929" y="237286"/>
                  </a:lnTo>
                  <a:lnTo>
                    <a:pt x="355929" y="427115"/>
                  </a:lnTo>
                  <a:lnTo>
                    <a:pt x="352199" y="445586"/>
                  </a:lnTo>
                  <a:lnTo>
                    <a:pt x="342028" y="460671"/>
                  </a:lnTo>
                  <a:lnTo>
                    <a:pt x="326943" y="470842"/>
                  </a:lnTo>
                  <a:lnTo>
                    <a:pt x="308472" y="474572"/>
                  </a:lnTo>
                  <a:close/>
                </a:path>
                <a:path w="474980" h="474979">
                  <a:moveTo>
                    <a:pt x="474572" y="474572"/>
                  </a:moveTo>
                  <a:lnTo>
                    <a:pt x="403387" y="474572"/>
                  </a:lnTo>
                  <a:lnTo>
                    <a:pt x="403387" y="237286"/>
                  </a:lnTo>
                  <a:lnTo>
                    <a:pt x="474572" y="237286"/>
                  </a:lnTo>
                  <a:lnTo>
                    <a:pt x="474572" y="47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25" name="object 2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193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检验标准值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400" spc="-25">
                <a:solidFill>
                  <a:srgbClr val="CB3600"/>
                </a:solidFill>
              </a:rPr>
              <a:t>03</a:t>
            </a:r>
            <a:endParaRPr sz="8400"/>
          </a:p>
        </p:txBody>
      </p:sp>
      <p:sp>
        <p:nvSpPr>
          <p:cNvPr id="3" name="object 3"/>
          <p:cNvSpPr txBox="1"/>
          <p:nvPr/>
        </p:nvSpPr>
        <p:spPr>
          <a:xfrm>
            <a:off x="1444065" y="3283428"/>
            <a:ext cx="34544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>
                <a:solidFill>
                  <a:srgbClr val="982800"/>
                </a:solidFill>
                <a:latin typeface="微软雅黑"/>
                <a:cs typeface="微软雅黑"/>
              </a:rPr>
              <a:t>墙固检验结果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https://d.book118.com/798110032023006044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微软雅黑</vt:lpstr>
      <vt:lpstr>Office Theme</vt:lpstr>
      <vt:lpstr>墙固检验报告</vt:lpstr>
      <vt:lpstr>目录
CONTENTS</vt:lpstr>
      <vt:lpstr>墙固概述</vt:lpstr>
      <vt:lpstr>墙固的定义</vt:lpstr>
      <vt:lpstr>墙固的作用</vt:lpstr>
      <vt:lpstr>墙固的应用场景</vt:lpstr>
      <vt:lpstr>02</vt:lpstr>
      <vt:lpstr>检验项目</vt:lpstr>
      <vt:lpstr>检验方法</vt:lpstr>
      <vt:lpstr>检验标准值</vt:lpstr>
      <vt:lpstr>03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2024-09-24T01:41:03.715</cp:lastPrinted>
  <dcterms:created xsi:type="dcterms:W3CDTF">2024-09-23T17:41:03Z</dcterms:created>
  <dcterms:modified xsi:type="dcterms:W3CDTF">2024-09-23T17:41:05Z</dcterms:modified>
</cp:coreProperties>
</file>