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78.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8</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9</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10</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15</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9D64AD-EC84-4FB6-9329-7BEF6B5EF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3D5DB5-DEC7-411F-B53C-D79B11DE9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3978EF-12EE-4C69-A847-489DDBB28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D42E54-1127-4EE5-A988-4813F9593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86EE00-1D2F-42F8-935D-D22AFF94A1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C79996-D2ED-46AB-960D-5E93D2AC49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39B0CD-DA63-44F1-BE7A-0640679B11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BEEBFE-89DE-4288-9C5D-C58825826D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742A5D-F3B0-47D5-AB2D-5282ED5FD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E836CA-0E09-4AE4-9340-B81BF93A58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7A4DF3-F6A1-4E81-B2F9-CE8DFC4AB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pn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6" descr="图片2"/>
          <p:cNvPicPr>
            <a:picLocks noChangeAspect="1"/>
          </p:cNvPicPr>
          <p:nvPr userDrawn="1"/>
        </p:nvPicPr>
        <p:blipFill>
          <a:blip r:embed="rId17"/>
          <a:stretch>
            <a:fillRect/>
          </a:stretch>
        </p:blipFill>
        <p:spPr>
          <a:xfrm>
            <a:off x="0" y="0"/>
            <a:ext cx="12192000" cy="6858000"/>
          </a:xfrm>
          <a:prstGeom prst="rect">
            <a:avLst/>
          </a:prstGeom>
        </p:spPr>
      </p:pic>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tags" Target="../tags/tag63.xml" /><Relationship Id="rId2" Type="http://schemas.openxmlformats.org/officeDocument/2006/relationships/slideLayout" Target="../slideLayouts/slideLayout12.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notesSlide" Target="../notesSlides/notesSlide1.xml" /><Relationship Id="rId9"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tags" Target="../tags/tag69.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slideLayout" Target="../slideLayouts/slideLayout18.xml" /><Relationship Id="rId7"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notesSlide" Target="../notesSlides/notesSlide3.xml" /><Relationship Id="rId7"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s>
</file>

<file path=ppt/slides/_rels/slide5.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slideLayout" Target="../slideLayouts/slideLayout18.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6.xml.rels>&#65279;<?xml version="1.0" encoding="utf-8" standalone="yes"?><Relationships xmlns="http://schemas.openxmlformats.org/package/2006/relationships"><Relationship Id="rId1" Type="http://schemas.openxmlformats.org/officeDocument/2006/relationships/tags" Target="../tags/tag80.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slideLayout" Target="../slideLayouts/slideLayout18.xml" /><Relationship Id="rId19" Type="http://schemas.openxmlformats.org/officeDocument/2006/relationships/notesSlide" Target="../notesSlides/notesSlide4.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7.xml.rels>&#65279;<?xml version="1.0" encoding="utf-8" standalone="yes"?><Relationships xmlns="http://schemas.openxmlformats.org/package/2006/relationships"><Relationship Id="rId1" Type="http://schemas.openxmlformats.org/officeDocument/2006/relationships/tags" Target="../tags/tag109.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slideLayout" Target="../slideLayouts/slideLayout18.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8.xml.rels>&#65279;<?xml version="1.0" encoding="utf-8" standalone="yes"?><Relationships xmlns="http://schemas.openxmlformats.org/package/2006/relationships"><Relationship Id="rId1" Type="http://schemas.openxmlformats.org/officeDocument/2006/relationships/tags" Target="../tags/tag128.xml" /><Relationship Id="rId2" Type="http://schemas.openxmlformats.org/officeDocument/2006/relationships/slideLayout" Target="../slideLayouts/slideLayout18.xml" /><Relationship Id="rId3" Type="http://schemas.openxmlformats.org/officeDocument/2006/relationships/notesSlide" Target="../notesSlides/notesSlide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notesSlide" Target="../notesSlides/notesSlide6.xml" /><Relationship Id="rId7"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tags" Target="../tags/tag128.xml" /><Relationship Id="rId2" Type="http://schemas.openxmlformats.org/officeDocument/2006/relationships/slideLayout" Target="../slideLayouts/slideLayout18.xml" /><Relationship Id="rId3" Type="http://schemas.openxmlformats.org/officeDocument/2006/relationships/notesSlide" Target="../notesSlides/notesSlide7.xml" /></Relationships>
</file>

<file path=ppt/slides/_rels/slide11.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slideLayout" Target="../slideLayouts/slideLayout18.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12.xml.rels>&#65279;<?xml version="1.0" encoding="utf-8" standalone="yes"?><Relationships xmlns="http://schemas.openxmlformats.org/package/2006/relationships"><Relationship Id="rId1" Type="http://schemas.openxmlformats.org/officeDocument/2006/relationships/tags" Target="../tags/tag109.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slideLayout" Target="../slideLayouts/slideLayout18.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13.xml.rels>&#65279;<?xml version="1.0" encoding="utf-8" standalone="yes"?><Relationships xmlns="http://schemas.openxmlformats.org/package/2006/relationships"><Relationship Id="rId1" Type="http://schemas.openxmlformats.org/officeDocument/2006/relationships/tags" Target="../tags/tag80.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slideLayout" Target="../slideLayouts/slideLayout18.xml" /><Relationship Id="rId19" Type="http://schemas.openxmlformats.org/officeDocument/2006/relationships/notesSlide" Target="../notesSlides/notesSlide8.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notesSlide" Target="../notesSlides/notesSlide9.xml" /><Relationship Id="rId7"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s>
</file>

<file path=ppt/slides/_rels/slide17.xml.rels>&#65279;<?xml version="1.0" encoding="utf-8" standalone="yes"?><Relationships xmlns="http://schemas.openxmlformats.org/package/2006/relationships"><Relationship Id="rId1" Type="http://schemas.openxmlformats.org/officeDocument/2006/relationships/tags" Target="../tags/tag109.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slideLayout" Target="../slideLayouts/slideLayout18.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18.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slideLayout" Target="../slideLayouts/slideLayout18.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19.xml.rels>&#65279;<?xml version="1.0" encoding="utf-8" standalone="yes"?><Relationships xmlns="http://schemas.openxmlformats.org/package/2006/relationships"><Relationship Id="rId1" Type="http://schemas.openxmlformats.org/officeDocument/2006/relationships/tags" Target="../tags/tag80.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slideLayout" Target="../slideLayouts/slideLayout18.xml" /><Relationship Id="rId19" Type="http://schemas.openxmlformats.org/officeDocument/2006/relationships/notesSlide" Target="../notesSlides/notesSlide10.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tags" Target="../tags/tag84.xml" /><Relationship Id="rId6" Type="http://schemas.openxmlformats.org/officeDocument/2006/relationships/tags" Target="../tags/tag85.xml"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s/_rels/slide20.xml.rels>&#65279;<?xml version="1.0" encoding="utf-8" standalone="yes"?><Relationships xmlns="http://schemas.openxmlformats.org/package/2006/relationships"><Relationship Id="rId1" Type="http://schemas.openxmlformats.org/officeDocument/2006/relationships/tags" Target="../tags/tag128.xml" /><Relationship Id="rId2" Type="http://schemas.openxmlformats.org/officeDocument/2006/relationships/slideLayout" Target="../slideLayouts/slideLayout18.xml" /><Relationship Id="rId3" Type="http://schemas.openxmlformats.org/officeDocument/2006/relationships/notesSlide" Target="../notesSlides/notesSlide1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11066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5" name="图片 4" descr="图片1"/>
          <p:cNvPicPr>
            <a:picLocks noChangeAspect="1"/>
          </p:cNvPicPr>
          <p:nvPr/>
        </p:nvPicPr>
        <p:blipFill>
          <a:blip r:embed="rId9"/>
          <a:stretch>
            <a:fillRect/>
          </a:stretch>
        </p:blipFill>
        <p:spPr>
          <a:xfrm>
            <a:off x="0" y="0"/>
            <a:ext cx="12192000" cy="6858000"/>
          </a:xfrm>
          <a:prstGeom prst="rect">
            <a:avLst/>
          </a:prstGeom>
        </p:spPr>
      </p:pic>
      <p:sp>
        <p:nvSpPr>
          <p:cNvPr id="2" name="title" descr="7b0a2020202022776f7264617274223a20227b5c2269645c223a32353030323136382c5c227469645c223a5c225c227d220a7d0a"/>
          <p:cNvSpPr>
            <a:spLocks noGrp="1"/>
          </p:cNvSpPr>
          <p:nvPr>
            <p:ph type="ctrTitle"/>
          </p:nvPr>
        </p:nvSpPr>
        <p:spPr>
          <a:xfrm>
            <a:off x="130175" y="858520"/>
            <a:ext cx="7461885" cy="2432685"/>
          </a:xfrm>
          <a:noFill/>
        </p:spPr>
        <p:txBody>
          <a:bodyPr anchor="ctr" anchorCtr="0"/>
          <a:lstStyle/>
          <a:p>
            <a:pPr lvl="0"/>
            <a:r>
              <a:rPr lang="zh-CN" altLang="zh-CN">
                <a:solidFill>
                  <a:srgbClr val="92D050"/>
                </a:solidFill>
              </a:rPr>
              <a:t>消防宣传与社区服务</a:t>
            </a:r>
            <a:endParaRPr lang="zh-CN" altLang="en-US">
              <a:solidFill>
                <a:srgbClr val="92D050"/>
              </a:solidFill>
            </a:endParaRPr>
          </a:p>
        </p:txBody>
      </p:sp>
      <p:sp>
        <p:nvSpPr>
          <p:cNvPr id="3" name="封面"/>
          <p:cNvSpPr>
            <a:spLocks noGrp="1"/>
          </p:cNvSpPr>
          <p:nvPr>
            <p:ph type="subTitle" idx="1"/>
          </p:nvPr>
        </p:nvSpPr>
        <p:spPr>
          <a:xfrm>
            <a:off x="1198880" y="3560445"/>
            <a:ext cx="473075" cy="203200"/>
          </a:xfrm>
        </p:spPr>
        <p:txBody>
          <a:bodyPr>
            <a:normAutofit fontScale="25000"/>
          </a:bodyPr>
          <a:lstStyle/>
          <a:p>
            <a:r>
              <a:rPr lang="en-US">
                <a:sym typeface="+mn-ea"/>
              </a:rPr>
              <a:t> </a:t>
            </a:r>
            <a:endParaRPr lang="en-US"/>
          </a:p>
        </p:txBody>
      </p:sp>
      <p:sp>
        <p:nvSpPr>
          <p:cNvPr id="4" name="文本框 3"/>
          <p:cNvSpPr txBox="1"/>
          <p:nvPr/>
        </p:nvSpPr>
        <p:spPr>
          <a:xfrm>
            <a:off x="1874520" y="4321175"/>
            <a:ext cx="406400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a:solidFill>
                  <a:schemeClr val="bg1"/>
                </a:solidFill>
              </a:rPr>
              <a:t>汇报人：</a:t>
            </a:r>
            <a:r>
              <a:rPr lang="en-US" altLang="zh-CN">
                <a:solidFill>
                  <a:schemeClr val="bg1"/>
                </a:solidFill>
              </a:rPr>
              <a:t>  </a:t>
            </a:r>
            <a:endParaRPr lang="en-US" altLang="zh-CN">
              <a:solidFill>
                <a:schemeClr val="bg1"/>
              </a:solidFill>
            </a:endParaRPr>
          </a:p>
          <a:p>
            <a:pPr>
              <a:lnSpc>
                <a:spcPct val="200000"/>
              </a:lnSpc>
            </a:pPr>
            <a:r>
              <a:rPr lang="zh-CN" altLang="en-US">
                <a:solidFill>
                  <a:schemeClr val="bg1"/>
                </a:solidFill>
              </a:rPr>
              <a:t>时间：</a:t>
            </a:r>
            <a:r>
              <a:rPr lang="en-US" altLang="zh-CN">
                <a:solidFill>
                  <a:schemeClr val="bg1"/>
                </a:solidFill>
              </a:rPr>
              <a:t>2024</a:t>
            </a:r>
            <a:r>
              <a:rPr lang="zh-CN" altLang="en-US">
                <a:solidFill>
                  <a:schemeClr val="bg1"/>
                </a:solidFill>
              </a:rPr>
              <a:t>年</a:t>
            </a:r>
            <a:r>
              <a:rPr lang="en-US" altLang="zh-CN">
                <a:solidFill>
                  <a:schemeClr val="bg1"/>
                </a:solidFill>
              </a:rPr>
              <a:t>X</a:t>
            </a:r>
            <a:r>
              <a:rPr lang="zh-CN" altLang="en-US">
                <a:solidFill>
                  <a:schemeClr val="bg1"/>
                </a:solidFill>
              </a:rPr>
              <a:t>月</a:t>
            </a:r>
            <a:endParaRPr lang="zh-CN" altLang="en-US">
              <a:solidFill>
                <a:schemeClr val="bg1"/>
              </a:solidFill>
            </a:endParaRPr>
          </a:p>
        </p:txBody>
      </p:sp>
      <p:sp>
        <p:nvSpPr>
          <p:cNvPr id="6" name="AutoShape 4"/>
          <p:cNvSpPr/>
          <p:nvPr/>
        </p:nvSpPr>
        <p:spPr>
          <a:xfrm>
            <a:off x="1672061" y="4485697"/>
            <a:ext cx="162576" cy="384069"/>
          </a:xfrm>
          <a:prstGeom prst="parallelogram">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4"/>
          <p:cNvSpPr/>
          <p:nvPr/>
        </p:nvSpPr>
        <p:spPr>
          <a:xfrm>
            <a:off x="1604751" y="5087677"/>
            <a:ext cx="162576" cy="384069"/>
          </a:xfrm>
          <a:prstGeom prst="parallelogram">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AutoShape 3"/>
          <p:cNvSpPr/>
          <p:nvPr/>
        </p:nvSpPr>
        <p:spPr>
          <a:xfrm>
            <a:off x="765798" y="1696969"/>
            <a:ext cx="2243613" cy="2243613"/>
          </a:xfrm>
          <a:prstGeom prst="ellipse">
            <a:avLst/>
          </a:prstGeom>
          <a:solidFill>
            <a:schemeClr val="accent1">
              <a:lumMod val="20000"/>
              <a:lumOff val="80000"/>
              <a:alpha val="47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solidFill>
                <a:srgbClr val="92D050"/>
              </a:solidFill>
            </a:endParaRPr>
          </a:p>
        </p:txBody>
      </p:sp>
      <p:sp>
        <p:nvSpPr>
          <p:cNvPr id="3" name="目录"/>
          <p:cNvSpPr>
            <a:spLocks noGrp="1"/>
          </p:cNvSpPr>
          <p:nvPr>
            <p:ph type="title" idx="4294967295"/>
          </p:nvPr>
        </p:nvSpPr>
        <p:spPr>
          <a:xfrm>
            <a:off x="883920" y="1814195"/>
            <a:ext cx="2991485" cy="2125980"/>
          </a:xfrm>
        </p:spPr>
        <p:txBody>
          <a:bodyPr>
            <a:noAutofit/>
          </a:bodyPr>
          <a:lstStyle/>
          <a:p>
            <a:r>
              <a:rPr lang="zh-CN" altLang="en-US" sz="4800">
                <a:solidFill>
                  <a:srgbClr val="92D050"/>
                </a:solidFill>
              </a:rPr>
              <a:t>目</a:t>
            </a:r>
            <a:r>
              <a:rPr lang="en-US" altLang="zh-CN" sz="4800">
                <a:solidFill>
                  <a:srgbClr val="92D050"/>
                </a:solidFill>
              </a:rPr>
              <a:t>   </a:t>
            </a:r>
            <a:r>
              <a:rPr lang="zh-CN" altLang="en-US" sz="4800">
                <a:solidFill>
                  <a:srgbClr val="92D050"/>
                </a:solidFill>
              </a:rPr>
              <a:t>录</a:t>
            </a:r>
            <a:endParaRPr lang="zh-CN" altLang="en-US" sz="4800">
              <a:solidFill>
                <a:srgbClr val="92D050"/>
              </a:solidFill>
            </a:endParaRPr>
          </a:p>
        </p:txBody>
      </p:sp>
      <p:sp>
        <p:nvSpPr>
          <p:cNvPr id="23" name="content"/>
          <p:cNvSpPr txBox="1"/>
          <p:nvPr/>
        </p:nvSpPr>
        <p:spPr>
          <a:xfrm>
            <a:off x="4057015" y="1246505"/>
            <a:ext cx="7692390" cy="4521835"/>
          </a:xfrm>
          <a:prstGeom prst="rect">
            <a:avLst/>
          </a:prstGeom>
          <a:solidFill>
            <a:schemeClr val="bg1">
              <a:alpha val="42000"/>
            </a:schemeClr>
          </a:solid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2400">
                <a:solidFill>
                  <a:srgbClr val="92D050"/>
                </a:solidFill>
                <a:latin typeface="黑体" panose="02010609060101010101" charset="-122"/>
                <a:ea typeface="黑体" panose="02010609060101010101" charset="-122"/>
                <a:cs typeface="MiSans Heavy" panose="00000a00000000000000" charset="-122"/>
                <a:sym typeface="+mn-ea"/>
              </a:rPr>
              <a:t>第1章  消防宣传的重要性
第2章  社区服务的角色与职责
第3章  消防宣传与社区服务的融合
第4章  消防宣传与社区服务的案例分析
第5章  消防宣传与社区服务的管理与评估
第6章  总结与展望</a:t>
            </a:r>
            <a:endParaRPr lang="zh-CN" altLang="en-US" sz="2400">
              <a:solidFill>
                <a:srgbClr val="92D050"/>
              </a:solidFill>
              <a:latin typeface="黑体" panose="02010609060101010101" charset="-122"/>
              <a:ea typeface="黑体" panose="02010609060101010101" charset="-122"/>
              <a:cs typeface="MiSans Heavy" panose="00000a00000000000000" charset="-122"/>
              <a:sym typeface="+mn-ea"/>
            </a:endParaRPr>
          </a:p>
        </p:txBody>
      </p:sp>
      <p:cxnSp>
        <p:nvCxnSpPr>
          <p:cNvPr id="6" name="Connector 6"/>
          <p:cNvCxnSpPr/>
          <p:nvPr/>
        </p:nvCxnSpPr>
        <p:spPr>
          <a:xfrm flipH="1">
            <a:off x="3525751" y="309119"/>
            <a:ext cx="15240" cy="623951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3"/>
          <p:cNvPicPr>
            <a:picLocks noChangeAspect="1"/>
          </p:cNvPicPr>
          <p:nvPr/>
        </p:nvPicPr>
        <p:blipFill>
          <a:blip r:embed="rId7"/>
          <a:stretch>
            <a:fillRect/>
          </a:stretch>
        </p:blipFill>
        <p:spPr>
          <a:xfrm>
            <a:off x="0" y="0"/>
            <a:ext cx="12192000" cy="6858000"/>
          </a:xfrm>
          <a:prstGeom prst="rect">
            <a:avLst/>
          </a:prstGeom>
        </p:spPr>
      </p:pic>
      <p:sp>
        <p:nvSpPr>
          <p:cNvPr id="2" name="index"/>
          <p:cNvSpPr>
            <a:spLocks noGrp="1"/>
          </p:cNvSpPr>
          <p:nvPr>
            <p:ph type="body" idx="4294967295"/>
          </p:nvPr>
        </p:nvSpPr>
        <p:spPr>
          <a:xfrm>
            <a:off x="1468755" y="1489075"/>
            <a:ext cx="1583055" cy="968375"/>
          </a:xfrm>
          <a:noFill/>
        </p:spPr>
        <p:txBody>
          <a:bodyPr>
            <a:noAutofit/>
          </a:bodyPr>
          <a:lstStyle/>
          <a:p>
            <a:r>
              <a:rPr lang="zh-CN" altLang="en-US" sz="2400"/>
              <a:t>01</a:t>
            </a:r>
            <a:endParaRPr lang="zh-CN" altLang="en-US" sz="2400"/>
          </a:p>
        </p:txBody>
      </p:sp>
      <p:sp>
        <p:nvSpPr>
          <p:cNvPr id="3" name="title"/>
          <p:cNvSpPr>
            <a:spLocks noGrp="1"/>
          </p:cNvSpPr>
          <p:nvPr>
            <p:ph type="title" idx="4294967295"/>
          </p:nvPr>
        </p:nvSpPr>
        <p:spPr>
          <a:xfrm>
            <a:off x="2923540" y="2755900"/>
            <a:ext cx="7879715" cy="996315"/>
          </a:xfrm>
          <a:solidFill>
            <a:schemeClr val="bg1">
              <a:alpha val="42000"/>
            </a:schemeClr>
          </a:solidFill>
        </p:spPr>
        <p:txBody>
          <a:bodyPr/>
          <a:lstStyle/>
          <a:p>
            <a:r>
              <a:rPr sz="4500"/>
              <a:t>第1章 消防宣传的重要性</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14" name="Freeform 14"/>
          <p:cNvSpPr/>
          <p:nvPr/>
        </p:nvSpPr>
        <p:spPr>
          <a:xfrm>
            <a:off x="1403241" y="91188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rgbClr val="00B050"/>
                </a:solidFill>
                <a:effectLst>
                  <a:outerShdw blurRad="38100" dist="19050" dir="2700000" algn="tl" rotWithShape="0">
                    <a:schemeClr val="dk1">
                      <a:alpha val="40000"/>
                    </a:schemeClr>
                  </a:outerShdw>
                </a:effectLst>
                <a:sym typeface="+mn-ea"/>
              </a:rPr>
              <a:t>消防宣传的重要性不可忽视。它可以有效提高公众的火灾意识，预防火灾事故的发生，保障人民生命财产安全。通过宣传，人们能够学习正确的防火知识，及时逃生自救，最大限度地减少火灾带来的损失。</a:t>
            </a:r>
            <a:endParaRPr lang="zh-CN" altLang="en-US" spc="150">
              <a:solidFill>
                <a:srgbClr val="00B050"/>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47570" y="2473325"/>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为什么需要消防宣传</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消防宣传的对象</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提升学生火灾防范意识</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学校学生</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增强社区火灾防控能力</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社区居民</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建立公司内部消防应急机制</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企业单位员工</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满足不同群体的防火需求</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其他特定人群</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8980805" y="1604645"/>
            <a:ext cx="2536825" cy="862330"/>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5962650" y="1605280"/>
            <a:ext cx="2879090" cy="861695"/>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2866390" y="1605280"/>
            <a:ext cx="2689860" cy="862330"/>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05915"/>
            <a:ext cx="2510790" cy="861695"/>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14960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3365500" y="1913255"/>
            <a:ext cx="191643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制作宣传海报和宣传册</a:t>
            </a:r>
            <a:endParaRPr lang="en-US" altLang="zh-CN" sz="1600" b="1">
              <a:solidFill>
                <a:schemeClr val="bg1"/>
              </a:solidFill>
              <a:latin typeface="+mn-ea"/>
              <a:cs typeface="+mn-ea"/>
              <a:sym typeface="+mn-ea"/>
            </a:endParaRPr>
          </a:p>
        </p:txBody>
      </p:sp>
      <p:sp>
        <p:nvSpPr>
          <p:cNvPr id="32" name="content.2.content"/>
          <p:cNvSpPr txBox="1"/>
          <p:nvPr/>
        </p:nvSpPr>
        <p:spPr>
          <a:xfrm>
            <a:off x="3336925" y="2511425"/>
            <a:ext cx="206756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突出火灾防范要点
易于理解的图片和文字</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6381115" y="1913255"/>
            <a:ext cx="219710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开展消防演练活动</a:t>
            </a:r>
            <a:endParaRPr lang="en-US" altLang="zh-CN" sz="1600" b="1">
              <a:solidFill>
                <a:schemeClr val="bg1"/>
              </a:solidFill>
              <a:latin typeface="+mn-ea"/>
              <a:cs typeface="+mn-ea"/>
              <a:sym typeface="+mn-ea"/>
            </a:endParaRPr>
          </a:p>
        </p:txBody>
      </p:sp>
      <p:sp>
        <p:nvSpPr>
          <p:cNvPr id="37" name="content.3.content"/>
          <p:cNvSpPr txBox="1"/>
          <p:nvPr/>
        </p:nvSpPr>
        <p:spPr>
          <a:xfrm>
            <a:off x="6344920" y="2511425"/>
            <a:ext cx="20961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模拟火灾现场逃生
检验应急预案的实施效果</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9378315" y="1913255"/>
            <a:ext cx="191643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利用社交媒体和网络平台进行宣传</a:t>
            </a:r>
            <a:endParaRPr lang="en-US" altLang="zh-CN" sz="1600" b="1">
              <a:solidFill>
                <a:schemeClr val="bg1"/>
              </a:solidFill>
              <a:latin typeface="+mn-ea"/>
              <a:cs typeface="+mn-ea"/>
              <a:sym typeface="+mn-ea"/>
            </a:endParaRPr>
          </a:p>
        </p:txBody>
      </p:sp>
      <p:sp>
        <p:nvSpPr>
          <p:cNvPr id="42" name="content.4.content"/>
          <p:cNvSpPr txBox="1"/>
          <p:nvPr/>
        </p:nvSpPr>
        <p:spPr>
          <a:xfrm>
            <a:off x="9407525" y="2511425"/>
            <a:ext cx="207708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发布防火宣传视频
在线答疑解惑，传播消防知识</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bg1"/>
                </a:solidFill>
              </a:rPr>
              <a:t>消防宣传的形式</a:t>
            </a:r>
            <a:endParaRPr>
              <a:solidFill>
                <a:schemeClr val="bg1"/>
              </a:solidFill>
            </a:endParaRPr>
          </a:p>
        </p:txBody>
      </p:sp>
      <p:sp>
        <p:nvSpPr>
          <p:cNvPr id="2" name="content.1.title"/>
          <p:cNvSpPr txBox="1"/>
          <p:nvPr/>
        </p:nvSpPr>
        <p:spPr>
          <a:xfrm>
            <a:off x="499110" y="1913255"/>
            <a:ext cx="2235835"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举办消防知识讲座</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0834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600">
                <a:solidFill>
                  <a:schemeClr val="tx1"/>
                </a:solidFill>
                <a:highlight>
                  <a:srgbClr val="00FFFF"/>
                </a:highlight>
                <a:latin typeface="黑体" panose="02010609060101010101" charset="-122"/>
                <a:ea typeface="黑体" panose="02010609060101010101" charset="-122"/>
                <a:cs typeface="黑体" panose="02010609060101010101" charset="-122"/>
                <a:sym typeface="+mn-ea"/>
              </a:rPr>
              <a:t>邀请消防专家授课
现场演示灭火器使用方法</a:t>
            </a:r>
            <a:endParaRPr lang="en-US" altLang="zh-CN" sz="1600">
              <a:solidFill>
                <a:schemeClr val="tx1"/>
              </a:solidFill>
              <a:highlight>
                <a:srgbClr val="00FFFF"/>
              </a:highlight>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accent3"/>
                </a:solidFill>
              </a:rPr>
              <a:t>消防宣传的效果</a:t>
            </a:r>
            <a:endParaRPr lang="en-US" altLang="zh-CN">
              <a:solidFill>
                <a:schemeClr val="accent3"/>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accent3"/>
                </a:solidFill>
                <a:sym typeface="+mn-ea"/>
              </a:rPr>
              <a:t>学习正确的逃生方法，积极应对火灾</a:t>
            </a:r>
            <a:endParaRPr lang="en-US" altLang="zh-CN" sz="1600">
              <a:solidFill>
                <a:schemeClr val="accent3"/>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提高公众的自救逃生能力</a:t>
            </a:r>
            <a:endParaRPr lang="en-US" altLang="zh-CN" sz="2000" b="1">
              <a:solidFill>
                <a:schemeClr val="accent3"/>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01</a:t>
            </a:r>
            <a:endParaRPr lang="en-US" altLang="zh-CN" sz="1600" b="1">
              <a:solidFill>
                <a:schemeClr val="accent3"/>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03</a:t>
            </a:r>
            <a:endParaRPr lang="en-US" altLang="zh-CN" sz="1600" b="1">
              <a:solidFill>
                <a:schemeClr val="accent3"/>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赢得市民信赖和支持，增强队伍凝聚力</a:t>
            </a:r>
            <a:endParaRPr lang="zh-CN" altLang="en-US" sz="1600">
              <a:solidFill>
                <a:schemeClr val="accent3"/>
              </a:solidFill>
            </a:endParaRPr>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提升消防部门的形象和公信力</a:t>
            </a:r>
            <a:endParaRPr lang="en-US" altLang="zh-CN" sz="2000" b="1">
              <a:solidFill>
                <a:schemeClr val="accent3"/>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02</a:t>
            </a:r>
            <a:endParaRPr lang="en-US" altLang="zh-CN" sz="1600" b="1">
              <a:solidFill>
                <a:schemeClr val="accent3"/>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加强火灾防范意识，降低安全隐患</a:t>
            </a:r>
            <a:endParaRPr lang="zh-CN" altLang="en-US" sz="1600">
              <a:solidFill>
                <a:schemeClr val="accent3"/>
              </a:solidFill>
            </a:endParaRPr>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减少火灾事故的发生率</a:t>
            </a:r>
            <a:endParaRPr lang="en-US" altLang="zh-CN" sz="2000" b="1">
              <a:solidFill>
                <a:schemeClr val="accent3"/>
              </a:solidFill>
              <a:latin typeface="+mn-ea"/>
              <a:cs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54" name="五边形 30"/>
          <p:cNvSpPr/>
          <p:nvPr/>
        </p:nvSpPr>
        <p:spPr>
          <a:xfrm>
            <a:off x="1215390" y="2235200"/>
            <a:ext cx="9843135" cy="367030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bg1"/>
                </a:solidFill>
              </a:rPr>
              <a:t>消防宣传的重要性</a:t>
            </a:r>
            <a:endParaRPr lang="zh-CN" altLang="en-US">
              <a:solidFill>
                <a:schemeClr val="bg1"/>
              </a:solidFill>
            </a:endParaRPr>
          </a:p>
        </p:txBody>
      </p:sp>
      <p:sp>
        <p:nvSpPr>
          <p:cNvPr id="6" name="content"/>
          <p:cNvSpPr/>
          <p:nvPr/>
        </p:nvSpPr>
        <p:spPr>
          <a:xfrm>
            <a:off x="1381125" y="2447290"/>
            <a:ext cx="7713345"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bg1"/>
                </a:solidFill>
                <a:latin typeface="+mn-ea"/>
                <a:cs typeface="+mn-ea"/>
              </a:rPr>
              <a:t>消防宣传是一项持久不断的工作，通过宣传活动，社会各界能够更加深入地了解火灾防范知识，提高应对火灾的能力。消防宣传工作既是预防火灾的关键环节，也是保障公众生命财产安全的重要手段。</a:t>
            </a:r>
            <a:endParaRPr lang="zh-CN" altLang="en-US">
              <a:ln>
                <a:noFill/>
                <a:prstDash val="sysDot"/>
              </a:ln>
              <a:solidFill>
                <a:schemeClr val="bg1"/>
              </a:solidFill>
              <a:latin typeface="+mn-ea"/>
              <a:cs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3"/>
          <p:cNvPicPr>
            <a:picLocks noChangeAspect="1"/>
          </p:cNvPicPr>
          <p:nvPr/>
        </p:nvPicPr>
        <p:blipFill>
          <a:blip r:embed="rId7"/>
          <a:stretch>
            <a:fillRect/>
          </a:stretch>
        </p:blipFill>
        <p:spPr>
          <a:xfrm>
            <a:off x="0" y="0"/>
            <a:ext cx="12192000" cy="6858000"/>
          </a:xfrm>
          <a:prstGeom prst="rect">
            <a:avLst/>
          </a:prstGeom>
        </p:spPr>
      </p:pic>
      <p:sp>
        <p:nvSpPr>
          <p:cNvPr id="2" name="index"/>
          <p:cNvSpPr>
            <a:spLocks noGrp="1"/>
          </p:cNvSpPr>
          <p:nvPr>
            <p:ph type="body" idx="4294967295"/>
          </p:nvPr>
        </p:nvSpPr>
        <p:spPr>
          <a:xfrm>
            <a:off x="1468755" y="1489075"/>
            <a:ext cx="1583055" cy="968375"/>
          </a:xfrm>
          <a:noFill/>
        </p:spPr>
        <p:txBody>
          <a:bodyPr>
            <a:noAutofit/>
          </a:bodyPr>
          <a:lstStyle/>
          <a:p>
            <a:r>
              <a:rPr lang="zh-CN" altLang="en-US" sz="2400"/>
              <a:t>02</a:t>
            </a:r>
            <a:endParaRPr lang="zh-CN" altLang="en-US" sz="2400"/>
          </a:p>
        </p:txBody>
      </p:sp>
      <p:sp>
        <p:nvSpPr>
          <p:cNvPr id="3" name="title"/>
          <p:cNvSpPr>
            <a:spLocks noGrp="1"/>
          </p:cNvSpPr>
          <p:nvPr>
            <p:ph type="title" idx="4294967295"/>
          </p:nvPr>
        </p:nvSpPr>
        <p:spPr>
          <a:xfrm>
            <a:off x="2923540" y="2755900"/>
            <a:ext cx="7879715" cy="996315"/>
          </a:xfrm>
          <a:solidFill>
            <a:schemeClr val="bg1">
              <a:alpha val="42000"/>
            </a:schemeClr>
          </a:solidFill>
        </p:spPr>
        <p:txBody>
          <a:bodyPr/>
          <a:lstStyle/>
          <a:p>
            <a:r>
              <a:rPr sz="4500"/>
              <a:t>第2章 社区服务的角色与职责</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14" name="Freeform 14"/>
          <p:cNvSpPr/>
          <p:nvPr/>
        </p:nvSpPr>
        <p:spPr>
          <a:xfrm>
            <a:off x="1403241" y="91188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54" name="五边形 30"/>
          <p:cNvSpPr/>
          <p:nvPr/>
        </p:nvSpPr>
        <p:spPr>
          <a:xfrm>
            <a:off x="1215390" y="2235200"/>
            <a:ext cx="9843135" cy="367030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bg1"/>
                </a:solidFill>
              </a:rPr>
              <a:t>社区服务的意义</a:t>
            </a:r>
            <a:endParaRPr lang="zh-CN" altLang="en-US">
              <a:solidFill>
                <a:schemeClr val="bg1"/>
              </a:solidFill>
            </a:endParaRPr>
          </a:p>
        </p:txBody>
      </p:sp>
      <p:sp>
        <p:nvSpPr>
          <p:cNvPr id="6" name="content"/>
          <p:cNvSpPr/>
          <p:nvPr/>
        </p:nvSpPr>
        <p:spPr>
          <a:xfrm>
            <a:off x="1381125" y="2447290"/>
            <a:ext cx="7713345"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bg1"/>
                </a:solidFill>
                <a:latin typeface="+mn-ea"/>
                <a:cs typeface="+mn-ea"/>
              </a:rPr>
              <a:t>社区服务是促进社区居民互助与合作的重要手段，提高社区整体的安全水平，同时也是促进社区的和谐发展的重要途径。通过社区服务的实施，可以有效地提升社区的居民素质和整体生活水平。</a:t>
            </a:r>
            <a:endParaRPr lang="zh-CN" altLang="en-US">
              <a:ln>
                <a:noFill/>
                <a:prstDash val="sysDot"/>
              </a:ln>
              <a:solidFill>
                <a:schemeClr val="bg1"/>
              </a:solidFill>
              <a:latin typeface="+mn-ea"/>
              <a:cs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社区服务的主要职责</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提高居民的消防意识</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宣传消防知识和技能</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训练居民应急处理能力</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组织社区消防演练</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及时消除安全隐患</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协助开展火灾隐患排查</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提供紧急救援服务</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参与应急救援工作</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accent3"/>
                </a:solidFill>
              </a:rPr>
              <a:t>社区服务的重要性</a:t>
            </a:r>
            <a:endParaRPr lang="en-US" altLang="zh-CN">
              <a:solidFill>
                <a:schemeClr val="accent3"/>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accent3"/>
                </a:solidFill>
                <a:sym typeface="+mn-ea"/>
              </a:rPr>
              <a:t>促进社区的发展</a:t>
            </a:r>
            <a:endParaRPr lang="en-US" altLang="zh-CN" sz="1600">
              <a:solidFill>
                <a:schemeClr val="accent3"/>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增强社区凝聚力和归属感</a:t>
            </a:r>
            <a:endParaRPr lang="en-US" altLang="zh-CN" sz="2000" b="1">
              <a:solidFill>
                <a:schemeClr val="accent3"/>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01</a:t>
            </a:r>
            <a:endParaRPr lang="en-US" altLang="zh-CN" sz="1600" b="1">
              <a:solidFill>
                <a:schemeClr val="accent3"/>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03</a:t>
            </a:r>
            <a:endParaRPr lang="en-US" altLang="zh-CN" sz="1600" b="1">
              <a:solidFill>
                <a:schemeClr val="accent3"/>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确保消防工作的顺利开展</a:t>
            </a:r>
            <a:endParaRPr lang="zh-CN" altLang="en-US" sz="1600">
              <a:solidFill>
                <a:schemeClr val="accent3"/>
              </a:solidFill>
            </a:endParaRPr>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促进社区与消防部门的良好合作关系</a:t>
            </a:r>
            <a:endParaRPr lang="en-US" altLang="zh-CN" sz="2000" b="1">
              <a:solidFill>
                <a:schemeClr val="accent3"/>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02</a:t>
            </a:r>
            <a:endParaRPr lang="en-US" altLang="zh-CN" sz="1600" b="1">
              <a:solidFill>
                <a:schemeClr val="accent3"/>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增加社区的安全感</a:t>
            </a:r>
            <a:endParaRPr lang="zh-CN" altLang="en-US" sz="1600">
              <a:solidFill>
                <a:schemeClr val="accent3"/>
              </a:solidFill>
            </a:endParaRPr>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提升社区的自我保护能力</a:t>
            </a:r>
            <a:endParaRPr lang="en-US" altLang="zh-CN" sz="2000" b="1">
              <a:solidFill>
                <a:schemeClr val="accent3"/>
              </a:solidFill>
              <a:latin typeface="+mn-ea"/>
              <a:cs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8980805" y="1604645"/>
            <a:ext cx="2536825" cy="862330"/>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5962650" y="1605280"/>
            <a:ext cx="2879090" cy="861695"/>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2866390" y="1605280"/>
            <a:ext cx="2689860" cy="862330"/>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05915"/>
            <a:ext cx="2510790" cy="861695"/>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14960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3365500" y="1913255"/>
            <a:ext cx="191643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培养更多社区消防志愿者</a:t>
            </a:r>
            <a:endParaRPr lang="en-US" altLang="zh-CN" sz="1600" b="1">
              <a:solidFill>
                <a:schemeClr val="bg1"/>
              </a:solidFill>
              <a:latin typeface="+mn-ea"/>
              <a:cs typeface="+mn-ea"/>
              <a:sym typeface="+mn-ea"/>
            </a:endParaRPr>
          </a:p>
        </p:txBody>
      </p:sp>
      <p:sp>
        <p:nvSpPr>
          <p:cNvPr id="32" name="content.2.content"/>
          <p:cNvSpPr txBox="1"/>
          <p:nvPr/>
        </p:nvSpPr>
        <p:spPr>
          <a:xfrm>
            <a:off x="3336925" y="2511425"/>
            <a:ext cx="206756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拓展社区服务的覆盖范围
促进社区居民的参与意识</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6381115" y="1913255"/>
            <a:ext cx="219710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推广社区消防服务的经验模式</a:t>
            </a:r>
            <a:endParaRPr lang="en-US" altLang="zh-CN" sz="1600" b="1">
              <a:solidFill>
                <a:schemeClr val="bg1"/>
              </a:solidFill>
              <a:latin typeface="+mn-ea"/>
              <a:cs typeface="+mn-ea"/>
              <a:sym typeface="+mn-ea"/>
            </a:endParaRPr>
          </a:p>
        </p:txBody>
      </p:sp>
      <p:sp>
        <p:nvSpPr>
          <p:cNvPr id="37" name="content.3.content"/>
          <p:cNvSpPr txBox="1"/>
          <p:nvPr/>
        </p:nvSpPr>
        <p:spPr>
          <a:xfrm>
            <a:off x="6344920" y="2511425"/>
            <a:ext cx="20961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推动社区消防工作的示范效应
为其他社区提供借鉴</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9378315" y="1913255"/>
            <a:ext cx="191643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 </a:t>
            </a:r>
            <a:endParaRPr lang="en-US" altLang="zh-CN" sz="1600" b="1">
              <a:solidFill>
                <a:schemeClr val="bg1"/>
              </a:solidFill>
              <a:latin typeface="+mn-ea"/>
              <a:cs typeface="+mn-ea"/>
              <a:sym typeface="+mn-ea"/>
            </a:endParaRPr>
          </a:p>
        </p:txBody>
      </p:sp>
      <p:sp>
        <p:nvSpPr>
          <p:cNvPr id="42" name="content.4.content"/>
          <p:cNvSpPr txBox="1"/>
          <p:nvPr/>
        </p:nvSpPr>
        <p:spPr>
          <a:xfrm>
            <a:off x="9407525" y="2511425"/>
            <a:ext cx="207708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bg1"/>
                </a:solidFill>
              </a:rPr>
              <a:t>社区服务的发展前景</a:t>
            </a:r>
            <a:endParaRPr>
              <a:solidFill>
                <a:schemeClr val="bg1"/>
              </a:solidFill>
            </a:endParaRPr>
          </a:p>
        </p:txBody>
      </p:sp>
      <p:sp>
        <p:nvSpPr>
          <p:cNvPr id="2" name="content.1.title"/>
          <p:cNvSpPr txBox="1"/>
          <p:nvPr/>
        </p:nvSpPr>
        <p:spPr>
          <a:xfrm>
            <a:off x="499110" y="1913255"/>
            <a:ext cx="2235835"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加强与相关部门的合作</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0834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600">
                <a:solidFill>
                  <a:schemeClr val="tx1"/>
                </a:solidFill>
                <a:highlight>
                  <a:srgbClr val="00FFFF"/>
                </a:highlight>
                <a:latin typeface="黑体" panose="02010609060101010101" charset="-122"/>
                <a:ea typeface="黑体" panose="02010609060101010101" charset="-122"/>
                <a:cs typeface="黑体" panose="02010609060101010101" charset="-122"/>
                <a:sym typeface="+mn-ea"/>
              </a:rPr>
              <a:t>推进消防工作的整体发展
提高应急响应速度</a:t>
            </a:r>
            <a:endParaRPr lang="en-US" altLang="zh-CN" sz="1600">
              <a:solidFill>
                <a:schemeClr val="tx1"/>
              </a:solidFill>
              <a:highlight>
                <a:srgbClr val="00FFFF"/>
              </a:highlight>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rgbClr val="00B050"/>
                </a:solidFill>
                <a:effectLst>
                  <a:outerShdw blurRad="38100" dist="19050" dir="2700000" algn="tl" rotWithShape="0">
                    <a:schemeClr val="dk1">
                      <a:alpha val="40000"/>
                    </a:schemeClr>
                  </a:outerShdw>
                </a:effectLst>
                <a:sym typeface="+mn-ea"/>
              </a:rPr>
              <a:t>社区服务不仅可以提高社区居民的安全意识，还可以促进社区的整体和谐发展。通过社区服务的开展，社区居民可以共同参与，增强凝聚力，形成一个关爱互助的大家庭。</a:t>
            </a:r>
            <a:endParaRPr lang="zh-CN" altLang="en-US" spc="150">
              <a:solidFill>
                <a:srgbClr val="00B050"/>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47570" y="2473325"/>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社区服务的意义</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3"/>
          <p:cNvPicPr>
            <a:picLocks noChangeAspect="1"/>
          </p:cNvPicPr>
          <p:nvPr/>
        </p:nvPicPr>
        <p:blipFill>
          <a:blip r:embed="rId7"/>
          <a:stretch>
            <a:fillRect/>
          </a:stretch>
        </p:blipFill>
        <p:spPr>
          <a:xfrm>
            <a:off x="0" y="0"/>
            <a:ext cx="12192000" cy="6858000"/>
          </a:xfrm>
          <a:prstGeom prst="rect">
            <a:avLst/>
          </a:prstGeom>
        </p:spPr>
      </p:pic>
      <p:sp>
        <p:nvSpPr>
          <p:cNvPr id="2" name="index"/>
          <p:cNvSpPr>
            <a:spLocks noGrp="1"/>
          </p:cNvSpPr>
          <p:nvPr>
            <p:ph type="body" idx="4294967295"/>
          </p:nvPr>
        </p:nvSpPr>
        <p:spPr>
          <a:xfrm>
            <a:off x="1468755" y="1489075"/>
            <a:ext cx="1583055" cy="968375"/>
          </a:xfrm>
          <a:noFill/>
        </p:spPr>
        <p:txBody>
          <a:bodyPr>
            <a:noAutofit/>
          </a:bodyPr>
          <a:lstStyle/>
          <a:p>
            <a:r>
              <a:rPr lang="zh-CN" altLang="en-US" sz="2400"/>
              <a:t>03</a:t>
            </a:r>
            <a:endParaRPr lang="zh-CN" altLang="en-US" sz="2400"/>
          </a:p>
        </p:txBody>
      </p:sp>
      <p:sp>
        <p:nvSpPr>
          <p:cNvPr id="3" name="title"/>
          <p:cNvSpPr>
            <a:spLocks noGrp="1"/>
          </p:cNvSpPr>
          <p:nvPr>
            <p:ph type="title" idx="4294967295"/>
          </p:nvPr>
        </p:nvSpPr>
        <p:spPr>
          <a:xfrm>
            <a:off x="2923540" y="2755900"/>
            <a:ext cx="7879715" cy="996315"/>
          </a:xfrm>
          <a:solidFill>
            <a:schemeClr val="bg1">
              <a:alpha val="42000"/>
            </a:schemeClr>
          </a:solidFill>
        </p:spPr>
        <p:txBody>
          <a:bodyPr/>
          <a:lstStyle/>
          <a:p>
            <a:r>
              <a:rPr sz="4500"/>
              <a:t>第3章 消防宣传与社区服务的融合</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14" name="Freeform 14"/>
          <p:cNvSpPr/>
          <p:nvPr/>
        </p:nvSpPr>
        <p:spPr>
          <a:xfrm>
            <a:off x="1403241" y="91188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rgbClr val="00B050"/>
                </a:solidFill>
                <a:effectLst>
                  <a:outerShdw blurRad="38100" dist="19050" dir="2700000" algn="tl" rotWithShape="0">
                    <a:schemeClr val="dk1">
                      <a:alpha val="40000"/>
                    </a:schemeClr>
                  </a:outerShdw>
                </a:effectLst>
                <a:sym typeface="+mn-ea"/>
              </a:rPr>
              <a:t>消防宣传是社区服务的重要内容。社区服务是消防宣传的重要载体。两者相互促进，共同发展。消防宣传能够增加社区居民的安全意识，而社区服务则为消防宣传提供更广泛的传播渠道。</a:t>
            </a:r>
            <a:endParaRPr lang="zh-CN" altLang="en-US" spc="150">
              <a:solidFill>
                <a:srgbClr val="00B050"/>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47570" y="2473325"/>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消防宣传与社区服务的关系</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accent3"/>
              </a:solidFill>
            </a:endParaRPr>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solidFill>
                  <a:schemeClr val="accent3"/>
                </a:solidFill>
              </a:rPr>
              <a:t>融合的意义</a:t>
            </a:r>
            <a:endParaRPr lang="en-US" altLang="zh-CN">
              <a:solidFill>
                <a:schemeClr val="accent3"/>
              </a:solidFill>
            </a:endParaRPr>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olidFill>
                  <a:schemeClr val="accent3"/>
                </a:solidFill>
                <a:sym typeface="+mn-ea"/>
              </a:rPr>
              <a:t>扩大消防知识传播范围，提升影响力</a:t>
            </a:r>
            <a:endParaRPr lang="en-US" altLang="zh-CN" sz="1600">
              <a:solidFill>
                <a:schemeClr val="accent3"/>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提高消防宣传的覆盖范围和深度</a:t>
            </a:r>
            <a:endParaRPr lang="en-US" altLang="zh-CN" sz="2000" b="1">
              <a:solidFill>
                <a:schemeClr val="accent3"/>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01</a:t>
            </a:r>
            <a:endParaRPr lang="en-US" altLang="zh-CN" sz="1600" b="1">
              <a:solidFill>
                <a:schemeClr val="accent3"/>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03</a:t>
            </a:r>
            <a:endParaRPr lang="en-US" altLang="zh-CN" sz="1600" b="1">
              <a:solidFill>
                <a:schemeClr val="accent3"/>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提升社区整体的安全度，促进社区和谐发展</a:t>
            </a:r>
            <a:endParaRPr lang="zh-CN" altLang="en-US" sz="1600">
              <a:solidFill>
                <a:schemeClr val="accent3"/>
              </a:solidFill>
            </a:endParaRPr>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构建更加安全和和谐的社区环境</a:t>
            </a:r>
            <a:endParaRPr lang="en-US" altLang="zh-CN" sz="2000" b="1">
              <a:solidFill>
                <a:schemeClr val="accent3"/>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accent3"/>
                </a:solidFill>
                <a:latin typeface="+mn-ea"/>
                <a:cs typeface="+mn-ea"/>
              </a:rPr>
              <a:t>02</a:t>
            </a:r>
            <a:endParaRPr lang="en-US" altLang="zh-CN" sz="1600" b="1">
              <a:solidFill>
                <a:schemeClr val="accent3"/>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solidFill>
                  <a:schemeClr val="accent3"/>
                </a:solidFill>
              </a:rPr>
              <a:t>提高社区居民对消防服务的认同感和依赖度</a:t>
            </a:r>
            <a:endParaRPr lang="zh-CN" altLang="en-US" sz="1600">
              <a:solidFill>
                <a:schemeClr val="accent3"/>
              </a:solidFill>
            </a:endParaRPr>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3"/>
                </a:solidFill>
                <a:latin typeface="+mn-ea"/>
                <a:cs typeface="+mn-ea"/>
              </a:rPr>
              <a:t>加强社区服务的实效性和持续性</a:t>
            </a:r>
            <a:endParaRPr lang="en-US" altLang="zh-CN" sz="2000" b="1">
              <a:solidFill>
                <a:schemeClr val="accent3"/>
              </a:solidFill>
              <a:latin typeface="+mn-ea"/>
              <a:cs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7" name="title"/>
          <p:cNvSpPr>
            <a:spLocks noGrp="1"/>
          </p:cNvSpPr>
          <p:nvPr>
            <p:ph type="title" idx="4294967295"/>
          </p:nvPr>
        </p:nvSpPr>
        <p:spPr>
          <a:xfrm>
            <a:off x="666115" y="608330"/>
            <a:ext cx="10968990" cy="705485"/>
          </a:xfrm>
          <a:noFill/>
        </p:spPr>
        <p:txBody>
          <a:bodyPr/>
          <a:lstStyle/>
          <a:p>
            <a:r>
              <a:rPr lang="zh-CN" altLang="en-US">
                <a:solidFill>
                  <a:schemeClr val="bg1"/>
                </a:solidFill>
                <a:latin typeface="+mj-ea"/>
                <a:ea typeface="+mj-ea"/>
              </a:rPr>
              <a:t>融合的实践方法</a:t>
            </a:r>
            <a:endParaRPr>
              <a:solidFill>
                <a:schemeClr val="bg1"/>
              </a:solidFill>
              <a:latin typeface="+mj-ea"/>
              <a:ea typeface="+mj-ea"/>
            </a:endParaRPr>
          </a:p>
        </p:txBody>
      </p:sp>
      <p:sp>
        <p:nvSpPr>
          <p:cNvPr id="2" name="content.1.subtitle"/>
          <p:cNvSpPr/>
          <p:nvPr/>
        </p:nvSpPr>
        <p:spPr>
          <a:xfrm>
            <a:off x="934720" y="27406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明确工作目标与路径，统筹资源</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935355" y="19450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bg1"/>
                </a:solidFill>
                <a:latin typeface="+mn-ea"/>
                <a:cs typeface="+mn-ea"/>
                <a:sym typeface="+mn-ea"/>
              </a:rPr>
              <a:t>制定消防宣传与社区服务的整体方案</a:t>
            </a:r>
            <a:endParaRPr lang="en-US" altLang="zh-CN" sz="1600" b="1">
              <a:solidFill>
                <a:schemeClr val="bg1"/>
              </a:solidFill>
              <a:latin typeface="+mn-ea"/>
              <a:cs typeface="+mn-ea"/>
              <a:sym typeface="+mn-ea"/>
            </a:endParaRPr>
          </a:p>
        </p:txBody>
      </p:sp>
      <p:sp>
        <p:nvSpPr>
          <p:cNvPr id="4" name="content.2.subtitle"/>
          <p:cNvSpPr/>
          <p:nvPr/>
        </p:nvSpPr>
        <p:spPr>
          <a:xfrm>
            <a:off x="6380480" y="27406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明确工作职责，形成工作机制</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6379845" y="1946910"/>
            <a:ext cx="2116455" cy="66611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建立健全的组织机构和工作流程</a:t>
            </a:r>
            <a:endParaRPr lang="zh-CN" altLang="en-US" sz="1600" b="1">
              <a:solidFill>
                <a:schemeClr val="bg1"/>
              </a:solidFill>
              <a:latin typeface="+mn-ea"/>
              <a:cs typeface="+mn-ea"/>
              <a:sym typeface="+mn-ea"/>
            </a:endParaRPr>
          </a:p>
        </p:txBody>
      </p:sp>
      <p:sp>
        <p:nvSpPr>
          <p:cNvPr id="21" name="content.3.subtitle"/>
          <p:cNvSpPr/>
          <p:nvPr/>
        </p:nvSpPr>
        <p:spPr>
          <a:xfrm>
            <a:off x="3660140" y="27406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探索多元化传播方式，提高服务品质</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660775" y="19469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创新宣传方式，提升服务水平</a:t>
            </a:r>
            <a:endParaRPr lang="zh-CN" altLang="en-US" sz="1600" b="1">
              <a:solidFill>
                <a:schemeClr val="bg1"/>
              </a:solidFill>
              <a:latin typeface="+mn-ea"/>
              <a:cs typeface="+mn-ea"/>
              <a:sym typeface="+mn-ea"/>
            </a:endParaRPr>
          </a:p>
        </p:txBody>
      </p:sp>
      <p:sp>
        <p:nvSpPr>
          <p:cNvPr id="24" name="content.4.subtitle"/>
          <p:cNvSpPr/>
          <p:nvPr/>
        </p:nvSpPr>
        <p:spPr>
          <a:xfrm>
            <a:off x="9179560" y="27406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179560" y="19450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bg1"/>
                </a:solidFill>
                <a:latin typeface="+mn-ea"/>
                <a:cs typeface="+mn-ea"/>
                <a:sym typeface="+mn-ea"/>
              </a:rPr>
              <a:t> </a:t>
            </a:r>
            <a:endParaRPr lang="zh-CN" altLang="en-US" sz="1600" b="1">
              <a:solidFill>
                <a:schemeClr val="bg1"/>
              </a:solidFill>
              <a:latin typeface="+mn-ea"/>
              <a:cs typeface="+mn-ea"/>
              <a:sym typeface="+mn-ea"/>
            </a:endParaRPr>
          </a:p>
        </p:txBody>
      </p:sp>
      <p:cxnSp>
        <p:nvCxnSpPr>
          <p:cNvPr id="7" name="Connector 7"/>
          <p:cNvCxnSpPr/>
          <p:nvPr/>
        </p:nvCxnSpPr>
        <p:spPr>
          <a:xfrm flipV="1">
            <a:off x="1358345" y="25986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949145" y="25840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6771720" y="25554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399985" y="25707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8980805" y="1604645"/>
            <a:ext cx="2536825" cy="862330"/>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5962650" y="1605280"/>
            <a:ext cx="2879090" cy="861695"/>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2866390" y="1605280"/>
            <a:ext cx="2689860" cy="862330"/>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05915"/>
            <a:ext cx="2510790" cy="861695"/>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149600"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3365500" y="1913255"/>
            <a:ext cx="191643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构建更加安全和和谐的社区</a:t>
            </a:r>
            <a:endParaRPr lang="en-US" altLang="zh-CN" sz="1600" b="1">
              <a:solidFill>
                <a:schemeClr val="bg1"/>
              </a:solidFill>
              <a:latin typeface="+mn-ea"/>
              <a:cs typeface="+mn-ea"/>
              <a:sym typeface="+mn-ea"/>
            </a:endParaRPr>
          </a:p>
        </p:txBody>
      </p:sp>
      <p:sp>
        <p:nvSpPr>
          <p:cNvPr id="32" name="content.2.content"/>
          <p:cNvSpPr txBox="1"/>
          <p:nvPr/>
        </p:nvSpPr>
        <p:spPr>
          <a:xfrm>
            <a:off x="3336925" y="2511425"/>
            <a:ext cx="206756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加强社区消防设施建设，提高整体安全水平
促进社区内部互助与协作，形成紧密社区团结</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6129020"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6381115" y="1913255"/>
            <a:ext cx="219710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推动消防宣传与社区服务的可持续发展</a:t>
            </a:r>
            <a:endParaRPr lang="en-US" altLang="zh-CN" sz="1600" b="1">
              <a:solidFill>
                <a:schemeClr val="bg1"/>
              </a:solidFill>
              <a:latin typeface="+mn-ea"/>
              <a:cs typeface="+mn-ea"/>
              <a:sym typeface="+mn-ea"/>
            </a:endParaRPr>
          </a:p>
        </p:txBody>
      </p:sp>
      <p:sp>
        <p:nvSpPr>
          <p:cNvPr id="37" name="content.3.content"/>
          <p:cNvSpPr txBox="1"/>
          <p:nvPr/>
        </p:nvSpPr>
        <p:spPr>
          <a:xfrm>
            <a:off x="6344920" y="2511425"/>
            <a:ext cx="20961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培育消防宣传与社区服务的长效机制，确保工作长久持续
加强与相关部门合作，形成合力推动</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9148445" y="1821815"/>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9378315" y="1913255"/>
            <a:ext cx="1916430"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社区资源开发与整合</a:t>
            </a:r>
            <a:endParaRPr lang="en-US" altLang="zh-CN" sz="1600" b="1">
              <a:solidFill>
                <a:schemeClr val="bg1"/>
              </a:solidFill>
              <a:latin typeface="+mn-ea"/>
              <a:cs typeface="+mn-ea"/>
              <a:sym typeface="+mn-ea"/>
            </a:endParaRPr>
          </a:p>
        </p:txBody>
      </p:sp>
      <p:sp>
        <p:nvSpPr>
          <p:cNvPr id="42" name="content.4.content"/>
          <p:cNvSpPr txBox="1"/>
          <p:nvPr/>
        </p:nvSpPr>
        <p:spPr>
          <a:xfrm>
            <a:off x="9407525" y="2511425"/>
            <a:ext cx="207708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50000"/>
              </a:lnSpc>
              <a:buClrTx/>
              <a:buSzTx/>
              <a:buFontTx/>
              <a:buNone/>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充分利用社区资源支持消防宣传，形成资源整合优势
建立消防宣传与社区服务的信息共享平台，提升工作效率</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bg1"/>
                </a:solidFill>
              </a:rPr>
              <a:t>融合的成果展望</a:t>
            </a:r>
            <a:endParaRPr>
              <a:solidFill>
                <a:schemeClr val="bg1"/>
              </a:solidFill>
            </a:endParaRPr>
          </a:p>
        </p:txBody>
      </p:sp>
      <p:sp>
        <p:nvSpPr>
          <p:cNvPr id="2" name="content.1.title"/>
          <p:cNvSpPr txBox="1"/>
          <p:nvPr/>
        </p:nvSpPr>
        <p:spPr>
          <a:xfrm>
            <a:off x="499110" y="1913255"/>
            <a:ext cx="2235835" cy="49022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提高消防安全意识和技能水平</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08343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spcAft>
                <a:spcPct val="0"/>
              </a:spcAft>
              <a:buNone/>
            </a:pPr>
            <a:r>
              <a:rPr lang="zh-CN" altLang="en-US" sz="1600">
                <a:solidFill>
                  <a:schemeClr val="tx1"/>
                </a:solidFill>
                <a:highlight>
                  <a:srgbClr val="00FFFF"/>
                </a:highlight>
                <a:latin typeface="黑体" panose="02010609060101010101" charset="-122"/>
                <a:ea typeface="黑体" panose="02010609060101010101" charset="-122"/>
                <a:cs typeface="黑体" panose="02010609060101010101" charset="-122"/>
                <a:sym typeface="+mn-ea"/>
              </a:rPr>
              <a:t>加强消防知识普及，提高社区居民应对火灾的能力
培养更多消防志愿者，形成良好的社区防火体系</a:t>
            </a:r>
            <a:endParaRPr lang="en-US" altLang="zh-CN" sz="1600">
              <a:solidFill>
                <a:schemeClr val="tx1"/>
              </a:solidFill>
              <a:highlight>
                <a:srgbClr val="00FFFF"/>
              </a:highlight>
              <a:latin typeface="黑体" panose="02010609060101010101" charset="-122"/>
              <a:ea typeface="黑体" panose="02010609060101010101" charset="-122"/>
              <a:cs typeface="黑体" panose="02010609060101010101" charset="-122"/>
              <a:sym typeface="+mn-ea"/>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54" name="五边形 30"/>
          <p:cNvSpPr/>
          <p:nvPr/>
        </p:nvSpPr>
        <p:spPr>
          <a:xfrm>
            <a:off x="1215390" y="2235200"/>
            <a:ext cx="9843135" cy="367030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3" name="title"/>
          <p:cNvSpPr>
            <a:spLocks noGrp="1"/>
          </p:cNvSpPr>
          <p:nvPr>
            <p:ph type="title" idx="4294967295"/>
          </p:nvPr>
        </p:nvSpPr>
        <p:spPr>
          <a:xfrm>
            <a:off x="1101725" y="1220470"/>
            <a:ext cx="8568690" cy="719455"/>
          </a:xfrm>
        </p:spPr>
        <p:txBody>
          <a:bodyPr vert="horz" lIns="0" tIns="0" rIns="0" bIns="0" rtlCol="0" anchor="b" anchorCtr="0">
            <a:normAutofit/>
          </a:bodyPr>
          <a:lstStyle/>
          <a:p>
            <a:pPr algn="l"/>
            <a:r>
              <a:rPr lang="zh-CN" altLang="en-US">
                <a:solidFill>
                  <a:schemeClr val="bg1"/>
                </a:solidFill>
              </a:rPr>
              <a:t>总结</a:t>
            </a:r>
            <a:endParaRPr lang="zh-CN" altLang="en-US">
              <a:solidFill>
                <a:schemeClr val="bg1"/>
              </a:solidFill>
            </a:endParaRPr>
          </a:p>
        </p:txBody>
      </p:sp>
      <p:sp>
        <p:nvSpPr>
          <p:cNvPr id="6" name="content"/>
          <p:cNvSpPr/>
          <p:nvPr/>
        </p:nvSpPr>
        <p:spPr>
          <a:xfrm>
            <a:off x="1381125" y="2447290"/>
            <a:ext cx="7713345" cy="31546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bg1"/>
                </a:solidFill>
                <a:latin typeface="+mn-ea"/>
                <a:cs typeface="+mn-ea"/>
              </a:rPr>
              <a:t>消防宣传与社区服务的融合是提升社区整体安全性和和谐度的重要举措。通过充分利用双方的优势，可以实现消防宣传工作的高效推广，同时提升社区服务水平，为居民提供更加全面的保障。持续推动融合发展，将有效提升社区的整体品质和消防安全水平。</a:t>
            </a:r>
            <a:endParaRPr lang="zh-CN" altLang="en-US">
              <a:ln>
                <a:noFill/>
                <a:prstDash val="sysDot"/>
              </a:ln>
              <a:solidFill>
                <a:schemeClr val="bg1"/>
              </a:solidFill>
              <a:latin typeface="+mn-ea"/>
              <a:cs typeface="+mn-ea"/>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https://d.book118.com/798111066057006046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UNIT_ISCONTENTSTITLE" val="1"/>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4*a*1"/>
  <p:tag name="KSO_WM_TEMPLATE_CATEGORY" val="custom"/>
  <p:tag name="KSO_WM_TEMPLATE_INDEX" val="20230230"/>
  <p:tag name="KSO_WM_UNIT_LAYERLEVEL" val="1"/>
  <p:tag name="KSO_WM_TAG_VERSION" val="3.0"/>
  <p:tag name="KSO_WM_BEAUTIFY_FLAG" val="#wm#"/>
  <p:tag name="KSO_WM_DIAGRAM_GROUP_CODE" val="l1-1"/>
  <p:tag name="KSO_WM_UNIT_PRESET_TEXT" val="目录"/>
</p:tagLst>
</file>

<file path=ppt/tags/tag71.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custom"/>
  <p:tag name="KSO_WM_TEMPLATE_INDEX" val="20230230"/>
  <p:tag name="KSO_WM_UNIT_LAYERLEVEL" val="1_1_1"/>
  <p:tag name="KSO_WM_TAG_VERSION" val="3.0"/>
  <p:tag name="KSO_WM_BEAUTIFY_FLAG" val="#wm#"/>
  <p:tag name="KSO_WM_UNIT_TEXT_FILL_FORE_SCHEMECOLOR_INDEX_BRIGHTNESS" val="-0.25"/>
  <p:tag name="KSO_WM_UNIT_TEXT_FILL_FORE_SCHEMECOLOR_INDEX" val="14"/>
  <p:tag name="KSO_WM_UNIT_TEXT_FILL_TYPE" val="1"/>
  <p:tag name="KSO_WM_DIAGRAM_GROUP_CODE" val="l1-1"/>
  <p:tag name="KSO_WM_UNIT_TYPE" val="l_h_a"/>
  <p:tag name="KSO_WM_UNIT_ID" val="custom20230230_4*l_h_a*1_1_1"/>
  <p:tag name="KSO_WM_DIAGRAM_VERSION" val="3"/>
  <p:tag name="KSO_WM_UNIT_PRESET_TEXT" val="添加目录标题"/>
  <p:tag name="KSO_WM_DIAGRAM_MAX_ITEMCNT" val="8"/>
  <p:tag name="KSO_WM_DIAGRAM_MIN_ITEMCNT" val="2"/>
  <p:tag name="KSO_WM_DIAGRAM_VIRTUALLY_FRAME" val="{&quot;height&quot;:450.75,&quot;left&quot;:62.9,&quot;top&quot;:98.15,&quot;width&quot;:1061.6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SLIDE_ID" val="custom20230230_4"/>
  <p:tag name="KSO_WM_TEMPLATE_SUBCATEGORY" val="29"/>
  <p:tag name="KSO_WM_TEMPLATE_MASTER_TYPE" val="0"/>
  <p:tag name="KSO_WM_TEMPLATE_COLOR_TYPE" val="0"/>
  <p:tag name="KSO_WM_SLIDE_ITEM_CNT" val="4"/>
  <p:tag name="KSO_WM_SLIDE_INDEX" val="4"/>
  <p:tag name="KSO_WM_TAG_VERSION" val="1.0"/>
  <p:tag name="KSO_WM_BEAUTIFY_FLAG" val="#wm#"/>
  <p:tag name="KSO_WM_TEMPLATE_CATEGORY" val="custom"/>
  <p:tag name="KSO_WM_TEMPLATE_INDEX" val="20230230"/>
  <p:tag name="KSO_WM_SLIDE_LAYOUT" val="a_b_l"/>
  <p:tag name="KSO_WM_SLIDE_LAYOUT_CNT" val="1_1_1"/>
  <p:tag name="KSO_WM_SLIDE_TYPE" val="contents"/>
  <p:tag name="KSO_WM_SLIDE_SUBTYPE" val="diag"/>
  <p:tag name="KSO_WM_DIAGRAM_GROUP_CODE" val="l1-1"/>
  <p:tag name="KSO_WM_SLIDE_DIAGTYPE" val="l"/>
</p:tagLst>
</file>

<file path=ppt/tags/tag74.xml><?xml version="1.0" encoding="utf-8"?>
<p:tagLst xmlns:p="http://schemas.openxmlformats.org/presentationml/2006/main">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custom20230230_9*e*1"/>
  <p:tag name="KSO_WM_TEMPLATE_CATEGORY" val="custom"/>
  <p:tag name="KSO_WM_TEMPLATE_INDEX" val="20230230"/>
  <p:tag name="KSO_WM_UNIT_LAYERLEVEL" val="1"/>
  <p:tag name="KSO_WM_TAG_VERSION" val="3.0"/>
  <p:tag name="KSO_WM_BEAUTIFY_FLAG" val="#wm#"/>
  <p:tag name="KSO_WM_UNIT_TEXT_FILL_FORE_SCHEMECOLOR_INDEX_BRIGHTNESS" val="-0.25"/>
  <p:tag name="KSO_WM_UNIT_TEXT_FILL_FORE_SCHEMECOLOR_INDEX" val="14"/>
  <p:tag name="KSO_WM_UNIT_TEXT_FILL_TYPE" val="1"/>
  <p:tag name="KSO_WM_UNIT_CONTENT_GROUP_TYPE" val="contentchip"/>
  <p:tag name="KSO_WM_UNIT_PRESET_TEXT" val="Part One"/>
</p:tagLst>
</file>

<file path=ppt/tags/tag75.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9*a*1"/>
  <p:tag name="KSO_WM_TEMPLATE_CATEGORY" val="custom"/>
  <p:tag name="KSO_WM_TEMPLATE_INDEX" val="20230230"/>
  <p:tag name="KSO_WM_UNIT_LAYERLEVEL" val="1"/>
  <p:tag name="KSO_WM_TAG_VERSION" val="3.0"/>
  <p:tag name="KSO_WM_BEAUTIFY_FLAG" val="#wm#"/>
  <p:tag name="KSO_WM_UNIT_CONTENT_GROUP_TYPE" val="contentchip"/>
  <p:tag name="KSO_WM_UNIT_PRESET_TEXT" val="添加章节标题"/>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SLIDE_ID" val="custom20230230_9"/>
  <p:tag name="KSO_WM_TEMPLATE_SUBCATEGORY" val="29"/>
  <p:tag name="KSO_WM_TEMPLATE_MASTER_TYPE" val="0"/>
  <p:tag name="KSO_WM_TEMPLATE_COLOR_TYPE" val="0"/>
  <p:tag name="KSO_WM_SLIDE_ITEM_CNT" val="0"/>
  <p:tag name="KSO_WM_SLIDE_INDEX" val="9"/>
  <p:tag name="KSO_WM_TAG_VERSION" val="1.0"/>
  <p:tag name="KSO_WM_BEAUTIFY_FLAG" val="#wm#"/>
  <p:tag name="KSO_WM_TEMPLATE_CATEGORY" val="custom"/>
  <p:tag name="KSO_WM_TEMPLATE_INDEX" val="20230230"/>
  <p:tag name="KSO_WM_SLIDE_LAYOUT" val="a_e"/>
  <p:tag name="KSO_WM_SLIDE_LAYOUT_CNT" val="1_1"/>
  <p:tag name="KSO_WM_SLIDE_TYPE" val="sectionTitle"/>
  <p:tag name="KSO_WM_SLIDE_SUBTYPE" val="pureTxt"/>
  <p:tag name="KSO_WM_SLIDE_CONTENT_AREA" val="{&quot;left&quot;:&quot;26.85&quot;,&quot;top&quot;:&quot;79.65&quot;,&quot;width&quot;:&quot;618.65&quot;,&quot;height&quot;:&quot;320.9&quot;}"/>
</p:tagLst>
</file>

<file path=ppt/tags/tag78.xml><?xml version="1.0" encoding="utf-8"?>
<p:tagLst xmlns:p="http://schemas.openxmlformats.org/presentationml/2006/main">
  <p:tag name="AS_NET" val="4.0.30319.34011"/>
  <p:tag name="AS_OS" val="Microsoft Windows NT 6.2.9200.0"/>
  <p:tag name="AS_RELEASE_DATE" val="2023.02.14"/>
  <p:tag name="AS_TITLE" val="Aspose.Slides for .NET 4.0"/>
  <p:tag name="AS_VERSION" val="23.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485_4*l_h_i*1_3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10"/>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485_4*l_h_i*1_4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8"/>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485_4*l_h_i*1_2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6"/>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485_4*l_h_i*1_1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5"/>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4.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266_3*l_h_i*1_2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19.0000061035156,&quot;left&quot;:36.45,&quot;top&quot;:143.45,&quot;width&quot;:912}"/>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5.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1266_3*l_h_a*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6.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1266_3*l_h_f*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7.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266_3*l_h_i*1_3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19.0000061035156,&quot;left&quot;:36.45,&quot;top&quot;:143.45,&quot;width&quot;:912}"/>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8.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1266_3*l_h_a*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9.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266_3*l_h_f*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0.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266_3*l_h_i*1_4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319.0000061035156,&quot;left&quot;:36.45,&quot;top&quot;:143.45,&quot;width&quot;:912}"/>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91.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1266_3*l_h_a*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2.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1266_3*l_h_f*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3.xml><?xml version="1.0" encoding="utf-8"?>
<p:tagLst xmlns:p="http://schemas.openxmlformats.org/presentationml/2006/main">
  <p:tag name="KSO_WM_UNIT_ISCONTENTSTITLE" val="0"/>
  <p:tag name="KSO_WM_UNIT_ISNUMDGMTITLE" val="0"/>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1266_3*a*1"/>
  <p:tag name="KSO_WM_TEMPLATE_CATEGORY" val="diagram"/>
  <p:tag name="KSO_WM_TEMPLATE_INDEX" val="20231266"/>
  <p:tag name="KSO_WM_UNIT_LAYERLEVEL" val="1"/>
  <p:tag name="KSO_WM_TAG_VERSION" val="3.0"/>
  <p:tag name="KSO_WM_BEAUTIFY_FLAG" val="#wm#"/>
  <p:tag name="KSO_WM_UNIT_PRESET_TEXT" val="单击此处添加标题"/>
</p:tagLst>
</file>

<file path=ppt/tags/tag94.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1266_3*l_h_a*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5.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266_3*l_h_f*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319.0000061035156,&quot;left&quot;:36.45,&quot;top&quot;:143.45,&quot;width&quot;:912}"/>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6.xml><?xml version="1.0" encoding="utf-8"?>
<p:tagLst xmlns:p="http://schemas.openxmlformats.org/presentationml/2006/main">
  <p:tag name="KSO_WM_BEAUTIFY_FLAG" val="#wm#"/>
  <p:tag name="KSO_WM_TEMPLATE_CATEGORY" val="diagram"/>
  <p:tag name="KSO_WM_TEMPLATE_INDEX" val="20231266"/>
  <p:tag name="KSO_WM_SPECIAL_SOURCE" val="bdnull"/>
  <p:tag name="KSO_WM_SLIDE_ID" val="diagram20231266_3"/>
  <p:tag name="KSO_WM_TEMPLATE_SUBCATEGORY" val="0"/>
  <p:tag name="KSO_WM_TEMPLATE_MASTER_TYPE" val="0"/>
  <p:tag name="KSO_WM_TEMPLATE_COLOR_TYPE" val="0"/>
  <p:tag name="KSO_WM_SLIDE_TYPE" val="text"/>
  <p:tag name="KSO_WM_SLIDE_SUBTYPE" val="diag"/>
  <p:tag name="KSO_WM_SLIDE_ITEM_CNT" val="4"/>
  <p:tag name="KSO_WM_SLIDE_INDEX" val="3"/>
  <p:tag name="KSO_WM_SLIDE_SIZE" val="845.83*270.15"/>
  <p:tag name="KSO_WM_SLIDE_POSITION" val="57.42*189.65"/>
  <p:tag name="KSO_WM_DIAGRAM_GROUP_CODE" val="l1-1"/>
  <p:tag name="KSO_WM_SLIDE_DIAGTYPE" val="l"/>
  <p:tag name="KSO_WM_TAG_VERSION" val="3.0"/>
  <p:tag name="KSO_WM_SLIDE_LAYOUT" val="a_l"/>
  <p:tag name="KSO_WM_SLIDE_LAYOUT_CNT" val="1_1"/>
</p:tagLst>
</file>

<file path=ppt/tags/tag97.xml><?xml version="1.0" encoding="utf-8"?>
<p:tagLst xmlns:p="http://schemas.openxmlformats.org/presentationml/2006/main">
  <p:tag name="KSO_WM_DIAGRAM_VIRTUALLY_FRAME" val="{&quot;height&quot;:343.36858267716536,&quot;left&quot;:50.08133858267716,&quot;top&quot;:129.85,&quot;width&quot;:870.4812598425196}"/>
</p:tagLst>
</file>

<file path=ppt/tags/tag98.xml><?xml version="1.0" encoding="utf-8"?>
<p:tagLst xmlns:p="http://schemas.openxmlformats.org/presentationml/2006/main">
  <p:tag name="KSO_WM_DIAGRAM_VIRTUALLY_FRAME" val="{&quot;height&quot;:343.36858267716536,&quot;left&quot;:50.08133858267716,&quot;top&quot;:129.85,&quot;width&quot;:870.4812598425196}"/>
</p:tagLst>
</file>

<file path=ppt/tags/tag99.xml><?xml version="1.0" encoding="utf-8"?>
<p:tagLst xmlns:p="http://schemas.openxmlformats.org/presentationml/2006/main">
  <p:tag name="KSO_WM_DIAGRAM_VIRTUALLY_FRAME" val="{&quot;height&quot;:343.36858267716536,&quot;left&quot;:50.08133858267716,&quot;top&quot;:129.85,&quot;width&quot;:870.4812598425196}"/>
</p:tagLst>
</file>

<file path=ppt/tags/tag100.xml><?xml version="1.0" encoding="utf-8"?>
<p:tagLst xmlns:p="http://schemas.openxmlformats.org/presentationml/2006/main">
  <p:tag name="KSO_WM_DIAGRAM_VIRTUALLY_FRAME" val="{&quot;height&quot;:343.36858267716536,&quot;left&quot;:50.08133858267716,&quot;top&quot;:129.85,&quot;width&quot;:870.4812598425196}"/>
</p:tagLst>
</file>

<file path=ppt/tags/tag101.xml><?xml version="1.0" encoding="utf-8"?>
<p:tagLst xmlns:p="http://schemas.openxmlformats.org/presentationml/2006/main">
  <p:tag name="KSO_WM_DIAGRAM_VIRTUALLY_FRAME" val="{&quot;height&quot;:343.36858267716536,&quot;left&quot;:50.08133858267716,&quot;top&quot;:129.85,&quot;width&quot;:870.4812598425196}"/>
</p:tagLst>
</file>

<file path=ppt/tags/tag102.xml><?xml version="1.0" encoding="utf-8"?>
<p:tagLst xmlns:p="http://schemas.openxmlformats.org/presentationml/2006/main">
  <p:tag name="KSO_WM_DIAGRAM_VIRTUALLY_FRAME" val="{&quot;height&quot;:343.36858267716536,&quot;left&quot;:50.08133858267716,&quot;top&quot;:129.85,&quot;width&quot;:870.4812598425196}"/>
</p:tagLst>
</file>

<file path=ppt/tags/tag103.xml><?xml version="1.0" encoding="utf-8"?>
<p:tagLst xmlns:p="http://schemas.openxmlformats.org/presentationml/2006/main">
  <p:tag name="KSO_WM_DIAGRAM_VIRTUALLY_FRAME" val="{&quot;height&quot;:343.36858267716536,&quot;left&quot;:50.08133858267716,&quot;top&quot;:129.85,&quot;width&quot;:870.4812598425196}"/>
</p:tagLst>
</file>

<file path=ppt/tags/tag104.xml><?xml version="1.0" encoding="utf-8"?>
<p:tagLst xmlns:p="http://schemas.openxmlformats.org/presentationml/2006/main">
  <p:tag name="KSO_WM_DIAGRAM_VIRTUALLY_FRAME" val="{&quot;height&quot;:343.36858267716536,&quot;left&quot;:50.08133858267716,&quot;top&quot;:129.85,&quot;width&quot;:870.4812598425196}"/>
</p:tagLst>
</file>

<file path=ppt/tags/tag105.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6.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7.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8.xml><?xml version="1.0" encoding="utf-8"?>
<p:tagLst xmlns:p="http://schemas.openxmlformats.org/presentationml/2006/main">
  <p:tag name="KSO_WM_DIAGRAM_VIRTUALLY_FRAME" val="{&quot;height&quot;:343.36858267716536,&quot;left&quot;:50.08133858267716,&quot;top&quot;:129.85,&quot;width&quot;:870.4812598425196}"/>
  <p:tag name="KSO_WM_BEAUTIFY_FLAG" val=""/>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diagram20231320_3*l_h_i*1_3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7"/>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1320_3*l_h_i*1_2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6"/>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1320_3*l_h_i*1_1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5"/>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2.xml><?xml version="1.0" encoding="utf-8"?>
<p:tagLst xmlns:p="http://schemas.openxmlformats.org/presentationml/2006/main">
  <p:tag name="KSO_WM_DIAGRAM_VIRTUALLY_FRAME" val="{&quot;height&quot;:340.55,&quot;left&quot;:-114.42641732283464,&quot;top&quot;:103.65,&quot;width&quot;:855.0528346456692}"/>
</p:tagLst>
</file>

<file path=ppt/tags/tag113.xml><?xml version="1.0" encoding="utf-8"?>
<p:tagLst xmlns:p="http://schemas.openxmlformats.org/presentationml/2006/main">
  <p:tag name="KSO_WM_DIAGRAM_VIRTUALLY_FRAME" val="{&quot;height&quot;:340.55,&quot;left&quot;:-114.42641732283464,&quot;top&quot;:103.65,&quot;width&quot;:855.0528346456692}"/>
</p:tagLst>
</file>

<file path=ppt/tags/tag114.xml><?xml version="1.0" encoding="utf-8"?>
<p:tagLst xmlns:p="http://schemas.openxmlformats.org/presentationml/2006/main">
  <p:tag name="KSO_WM_DIAGRAM_VIRTUALLY_FRAME" val="{&quot;height&quot;:340.55,&quot;left&quot;:-114.42641732283464,&quot;top&quot;:103.65,&quot;width&quot;:855.0528346456692}"/>
</p:tagLst>
</file>

<file path=ppt/tags/tag115.xml><?xml version="1.0" encoding="utf-8"?>
<p:tagLst xmlns:p="http://schemas.openxmlformats.org/presentationml/2006/main">
  <p:tag name="KSO_WM_DIAGRAM_VIRTUALLY_FRAME" val="{&quot;height&quot;:340.55,&quot;left&quot;:-114.42641732283464,&quot;top&quot;:103.65,&quot;width&quot;:855.0528346456692}"/>
</p:tagLst>
</file>

<file path=ppt/tags/tag116.xml><?xml version="1.0" encoding="utf-8"?>
<p:tagLst xmlns:p="http://schemas.openxmlformats.org/presentationml/2006/main">
  <p:tag name="KSO_WM_DIAGRAM_VIRTUALLY_FRAME" val="{&quot;height&quot;:340.55,&quot;left&quot;:-114.42641732283464,&quot;top&quot;:103.65,&quot;width&quot;:855.0528346456692}"/>
</p:tagLst>
</file>

<file path=ppt/tags/tag117.xml><?xml version="1.0" encoding="utf-8"?>
<p:tagLst xmlns:p="http://schemas.openxmlformats.org/presentationml/2006/main">
  <p:tag name="KSO_WM_DIAGRAM_VIRTUALLY_FRAME" val="{&quot;height&quot;:340.55,&quot;left&quot;:-114.42641732283464,&quot;top&quot;:103.65,&quot;width&quot;:855.0528346456692}"/>
</p:tagLst>
</file>

<file path=ppt/tags/tag118.xml><?xml version="1.0" encoding="utf-8"?>
<p:tagLst xmlns:p="http://schemas.openxmlformats.org/presentationml/2006/main">
  <p:tag name="KSO_WM_DIAGRAM_VIRTUALLY_FRAME" val="{&quot;height&quot;:340.55,&quot;left&quot;:-114.42641732283464,&quot;top&quot;:103.65,&quot;width&quot;:855.0528346456692}"/>
</p:tagLst>
</file>

<file path=ppt/tags/tag119.xml><?xml version="1.0" encoding="utf-8"?>
<p:tagLst xmlns:p="http://schemas.openxmlformats.org/presentationml/2006/main">
  <p:tag name="KSO_WM_DIAGRAM_VIRTUALLY_FRAME" val="{&quot;height&quot;:340.55,&quot;left&quot;:-114.42641732283464,&quot;top&quot;:103.65,&quot;width&quot;:855.0528346456692}"/>
</p:tagLst>
</file>

<file path=ppt/tags/tag120.xml><?xml version="1.0" encoding="utf-8"?>
<p:tagLst xmlns:p="http://schemas.openxmlformats.org/presentationml/2006/main">
  <p:tag name="KSO_WM_DIAGRAM_VIRTUALLY_FRAME" val="{&quot;height&quot;:340.55,&quot;left&quot;:-114.42641732283464,&quot;top&quot;:103.65,&quot;width&quot;:855.0528346456692}"/>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485_4*l_h_i*1_1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5"/>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21</Slides>
  <Notes>11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Wingdings</vt:lpstr>
      <vt:lpstr>Calibri Light</vt:lpstr>
      <vt:lpstr>黑体</vt:lpstr>
      <vt:lpstr>MiSans Heavy</vt:lpstr>
      <vt:lpstr>Office Theme</vt:lpstr>
      <vt:lpstr>消防宣传与社区服务</vt:lpstr>
      <vt:lpstr>目   录</vt:lpstr>
      <vt:lpstr>第1章 消防宣传的重要性</vt:lpstr>
      <vt:lpstr> </vt:lpstr>
      <vt:lpstr>消防宣传的对象</vt:lpstr>
      <vt:lpstr>消防宣传的形式</vt:lpstr>
      <vt:lpstr>消防宣传的效果</vt:lpstr>
      <vt:lpstr>消防宣传的重要性</vt:lpstr>
      <vt:lpstr>第2章 社区服务的角色与职责</vt:lpstr>
      <vt:lpstr>社区服务的意义</vt:lpstr>
      <vt:lpstr>社区服务的主要职责</vt:lpstr>
      <vt:lpstr>社区服务的重要性</vt:lpstr>
      <vt:lpstr>社区服务的发展前景</vt:lpstr>
      <vt:lpstr> </vt:lpstr>
      <vt:lpstr>第3章 消防宣传与社区服务的融合</vt:lpstr>
      <vt:lpstr> </vt:lpstr>
      <vt:lpstr>融合的意义</vt:lpstr>
      <vt:lpstr>融合的实践方法</vt:lpstr>
      <vt:lpstr>融合的成果展望</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2024-09-27T07:13:59.985</cp:lastPrinted>
  <dcterms:created xsi:type="dcterms:W3CDTF">2024-09-26T23:14:00Z</dcterms:created>
  <dcterms:modified xsi:type="dcterms:W3CDTF">2024-09-26T23:14:02Z</dcterms:modified>
</cp:coreProperties>
</file>