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3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0_3#1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E4703A2-10FB-4869-A797-1EE97028710B}" type="doc">
      <dgm:prSet loTypeId="islide.smartart.onepicture" loCatId="picture" qsTypeId="urn:microsoft.com/office/officeart/2005/8/quickstyle/simple1#1" qsCatId="simple" csTypeId="urn:microsoft.com/office/officeart/2005/8/colors/accent0_3#1" csCatId="mainScheme" phldr="1"/>
      <dgm:spPr/>
      <dgm:t>
        <a:bodyPr/>
        <a:lstStyle/>
        <a:p>
          <a:endParaRPr lang="zh-CN" altLang="en-US"/>
        </a:p>
      </dgm:t>
    </dgm:pt>
    <dgm:pt modelId="{A35B93DF-E8B8-45C9-9825-017E52611F06}" type="parTrans" cxnId="{4B30959B-2657-4175-AACA-1C16C554612A}">
      <dgm:prSet/>
      <dgm:spPr/>
      <dgm:t>
        <a:bodyPr/>
        <a:lstStyle/>
        <a:p>
          <a:endParaRPr lang="zh-CN" altLang="en-US"/>
        </a:p>
      </dgm:t>
    </dgm:pt>
    <dgm:pt modelId="{4161F128-FBC3-4E39-B6A1-34C7B5EF323B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63B53EA4-050B-4C97-ABB7-336EE0895839}" type="sibTrans" cxnId="{4B30959B-2657-4175-AACA-1C16C554612A}">
      <dgm:prSet/>
      <dgm:spPr/>
      <dgm:t>
        <a:bodyPr/>
        <a:lstStyle/>
        <a:p>
          <a:endParaRPr lang="zh-CN" altLang="en-US"/>
        </a:p>
      </dgm:t>
    </dgm:pt>
    <dgm:pt modelId="{9844862B-BB9A-421C-AD39-9090704A225C}" type="parTrans" cxnId="{C9B70C9C-9FC9-4E5B-995C-E1ADFB4EB228}">
      <dgm:prSet/>
      <dgm:spPr/>
      <dgm:t>
        <a:bodyPr/>
        <a:lstStyle/>
        <a:p>
          <a:endParaRPr lang="zh-CN" altLang="en-US"/>
        </a:p>
      </dgm:t>
    </dgm:pt>
    <dgm:pt modelId="{CD4F4671-ACDE-4C23-B362-6ADD372920AA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53EE4BE0-D329-42F6-AF46-D3F130E439E5}" type="sibTrans" cxnId="{C9B70C9C-9FC9-4E5B-995C-E1ADFB4EB228}">
      <dgm:prSet/>
      <dgm:spPr/>
      <dgm:t>
        <a:bodyPr/>
        <a:lstStyle/>
        <a:p>
          <a:endParaRPr lang="zh-CN" altLang="en-US"/>
        </a:p>
      </dgm:t>
    </dgm:pt>
    <dgm:pt modelId="{FD67ED7A-1D06-481B-86AC-D8229A40D605}" type="parTrans" cxnId="{74E25D81-ED50-4BE4-9E10-7FA444D33DF1}">
      <dgm:prSet/>
      <dgm:spPr/>
      <dgm:t>
        <a:bodyPr/>
        <a:lstStyle/>
        <a:p>
          <a:endParaRPr lang="zh-CN" altLang="en-US"/>
        </a:p>
      </dgm:t>
    </dgm:pt>
    <dgm:pt modelId="{6C8FAB9A-5ED5-4ED1-9385-16D9E48DD3D8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F36694EA-FC93-4EFA-812E-E91E7293C4B2}" type="sibTrans" cxnId="{74E25D81-ED50-4BE4-9E10-7FA444D33DF1}">
      <dgm:prSet/>
      <dgm:spPr/>
      <dgm:t>
        <a:bodyPr/>
        <a:lstStyle/>
        <a:p>
          <a:endParaRPr lang="zh-CN" altLang="en-US"/>
        </a:p>
      </dgm:t>
    </dgm:pt>
    <dgm:pt modelId="{FA769293-6C0D-4117-9EC0-6F43B97F8271}" type="pres">
      <dgm:prSet presAssocID="{9E4703A2-10FB-4869-A797-1EE97028710B}" presName="compNode"/>
      <dgm:spPr/>
      <dgm:t>
        <a:bodyPr/>
        <a:lstStyle/>
        <a:p>
          <a:endParaRPr lang="zh-CN" altLang="en-US"/>
        </a:p>
      </dgm:t>
    </dgm:pt>
    <dgm:pt modelId="{409CD644-6D84-42A3-A40F-54ED168C8E6F}" type="pres">
      <dgm:prSet presAssocID="{9E4703A2-10FB-4869-A797-1EE97028710B}" presName="pictRect" presStyleLbl="node1" presStyleCnt="1" custLinFactY="-94517" custLinFactNeighborX="-14479" custLinFactNeighborY="-100000"/>
      <dgm:spPr>
        <a:solidFill>
          <a:schemeClr val="accent6"/>
        </a:solidFill>
        <a:ln>
          <a:noFill/>
        </a:ln>
      </dgm:spPr>
      <dgm:t>
        <a:bodyPr/>
        <a:lstStyle/>
        <a:p/>
      </dgm:t>
    </dgm:pt>
  </dgm:ptLst>
  <dgm:cxnLst>
    <dgm:cxn modelId="{4B30959B-2657-4175-AACA-1C16C554612A}" srcId="{9E4703A2-10FB-4869-A797-1EE97028710B}" destId="{4161F128-FBC3-4E39-B6A1-34C7B5EF323B}" srcOrd="0" destOrd="0" parTransId="{A35B93DF-E8B8-45C9-9825-017E52611F06}" sibTransId="{63B53EA4-050B-4C97-ABB7-336EE0895839}"/>
    <dgm:cxn modelId="{C9B70C9C-9FC9-4E5B-995C-E1ADFB4EB228}" srcId="{9E4703A2-10FB-4869-A797-1EE97028710B}" destId="{CD4F4671-ACDE-4C23-B362-6ADD372920AA}" srcOrd="1" destOrd="0" parTransId="{9844862B-BB9A-421C-AD39-9090704A225C}" sibTransId="{53EE4BE0-D329-42F6-AF46-D3F130E439E5}"/>
    <dgm:cxn modelId="{74E25D81-ED50-4BE4-9E10-7FA444D33DF1}" srcId="{9E4703A2-10FB-4869-A797-1EE97028710B}" destId="{6C8FAB9A-5ED5-4ED1-9385-16D9E48DD3D8}" srcOrd="2" destOrd="0" parTransId="{FD67ED7A-1D06-481B-86AC-D8229A40D605}" sibTransId="{F36694EA-FC93-4EFA-812E-E91E7293C4B2}"/>
    <dgm:cxn modelId="{E52E811E-D488-4FFA-87F4-F8C788B2CD5E}" type="presOf" srcId="{9E4703A2-10FB-4869-A797-1EE97028710B}" destId="{FA769293-6C0D-4117-9EC0-6F43B97F8271}" srcOrd="0" destOrd="0" presId="islide.smartart.onepicture"/>
    <dgm:cxn modelId="{D639A695-DD8C-4817-BC38-587EA279E327}" type="presParOf" srcId="{FA769293-6C0D-4117-9EC0-6F43B97F8271}" destId="{409CD644-6D84-42A3-A40F-54ED168C8E6F}" srcOrd="0" destOrd="0" presId="islide.smartart.onepicture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12192000" cy="2030514"/>
        <a:chExt cx="12192000" cy="2030514"/>
      </a:xfrm>
    </dsp:grpSpPr>
    <dsp:sp modelId="{409CD644-6D84-42A3-A40F-54ED168C8E6F}">
      <dsp:nvSpPr>
        <dsp:cNvPr id="3" name="矩形 2"/>
        <dsp:cNvSpPr/>
      </dsp:nvSpPr>
      <dsp:spPr bwMode="white">
        <a:xfrm>
          <a:off x="0" y="0"/>
          <a:ext cx="12192000" cy="2030514"/>
        </a:xfrm>
        <a:prstGeom prst="rect">
          <a:avLst/>
        </a:prstGeom>
        <a:solidFill>
          <a:schemeClr val="accent6"/>
        </a:solidFill>
        <a:ln>
          <a:noFill/>
        </a:ln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0"/>
        <a:ext cx="12192000" cy="2030514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islide.smartart.onepicture">
  <dgm:title val="iSlide"/>
  <dgm:desc val="iSlide，让PPT设计简单起来！"/>
  <dgm:catLst>
    <dgm:cat type="picture" pri="0"/>
  </dgm:catLst>
  <dgm:sampData>
    <dgm:dataModel>
      <dgm:ptLst>
        <dgm:pt modelId="0"/>
      </dgm:pt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Node">
    <dgm:alg type="composite"/>
    <dgm:shape r:blip="">
      <dgm:adjLst/>
    </dgm:shape>
    <dgm:presOf axis="self"/>
    <dgm:constrLst>
      <dgm:constr type="h" for="ch" forName="pictRect" refType="h"/>
      <dgm:constr type="w" for="ch" forName="pictRect" refType="w"/>
      <dgm:constr type="l" for="ch" forName="pictRect"/>
      <dgm:constr type="t" for="ch" forName="pictRect"/>
    </dgm:constrLst>
    <dgm:ruleLst/>
    <dgm:layoutNode name="pictRect">
      <dgm:alg type="sp"/>
      <dgm:shape type="rect" r:blip="" blipPhldr="1">
        <dgm:adjLst/>
      </dgm:shape>
      <dgm:presOf/>
      <dgm:constrLst/>
      <dgm:ruleLst/>
    </dgm:layoutNod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FDB4D-4C3D-4B99-8F55-856B0B4B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701FB-3537-481C-8A85-BFABB83F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73A9A-DC15-4CB5-922F-92B922532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921AA-D40B-4B32-9457-181A5D3C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CC967-58A0-42B9-954E-F3EEEE2F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16496C-4404-4025-9D10-0F31F615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F799F-7D6E-4BDB-8F5D-E5072814E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82E8F-B08C-4098-929D-583304C9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2A376-7E21-45FD-842D-9D0CD0E0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709DE-E703-4253-BFA5-BF7619C10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2EE39-2529-4F7F-A27A-06C5863F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545102"/>
            <a:ext cx="3686899" cy="443198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3200" b="1" smtClean="0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1009650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990" r="85478" b="74550"/>
          <a:stretch>
            <a:fillRect/>
          </a:stretch>
        </p:blipFill>
        <p:spPr>
          <a:xfrm>
            <a:off x="618284" y="253881"/>
            <a:ext cx="954953" cy="9565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8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153936" y="6448427"/>
            <a:ext cx="1396623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D7E00A-486F-4252-8B1D-E32645521F49}" type="datetime1">
              <a:rPr lang="zh-CN" alt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/>
            </a:fld>
            <a:endParaRPr alt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1209151" y="6448427"/>
            <a:ext cx="6639905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alt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9830772" y="6448427"/>
            <a:ext cx="1143299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FAB73BC-B049-4115-A692-8D63A059BFB8}" type="slidenum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607" y="0"/>
            <a:ext cx="10972800" cy="672465"/>
          </a:xfrm>
        </p:spPr>
        <p:txBody>
          <a:bodyPr/>
          <a:lstStyle>
            <a:lvl1pPr algn="l">
              <a:defRPr sz="4000">
                <a:latin typeface="华文新魏" panose="02010800040101010101" charset="-122"/>
                <a:ea typeface="华文新魏" panose="02010800040101010101" charset="-122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8987" y="712470"/>
            <a:ext cx="11561233" cy="5317490"/>
          </a:xfrm>
        </p:spPr>
        <p:txBody>
          <a:bodyPr/>
          <a:lstStyle>
            <a:lvl1pPr marL="0" indent="0">
              <a:buFont typeface="Wingdings" panose="05000000000000000000" charset="0"/>
              <a:buChar char="Ø"/>
              <a:defRPr sz="2000">
                <a:latin typeface="楷体" panose="02010609060101010101" charset="-122"/>
                <a:ea typeface="楷体" panose="02010609060101010101" charset="-122"/>
              </a:defRPr>
            </a:lvl1pPr>
            <a:lvl2pPr>
              <a:defRPr sz="2000">
                <a:latin typeface="楷体" panose="02010609060101010101" charset="-122"/>
                <a:ea typeface="楷体" panose="02010609060101010101" charset="-122"/>
              </a:defRPr>
            </a:lvl2pPr>
            <a:lvl3pPr>
              <a:defRPr sz="2000">
                <a:latin typeface="楷体" panose="02010609060101010101" charset="-122"/>
                <a:ea typeface="楷体" panose="02010609060101010101" charset="-122"/>
              </a:defRPr>
            </a:lvl3pPr>
            <a:lvl4pPr>
              <a:defRPr>
                <a:latin typeface="楷体" panose="02010609060101010101" charset="-122"/>
                <a:ea typeface="楷体" panose="02010609060101010101" charset="-122"/>
              </a:defRPr>
            </a:lvl4pPr>
            <a:lvl5pPr>
              <a:defRPr>
                <a:latin typeface="楷体" panose="02010609060101010101" charset="-122"/>
                <a:ea typeface="楷体" panose="02010609060101010101" charset="-122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389" y="6356746"/>
            <a:ext cx="2742447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412" y="6356746"/>
            <a:ext cx="4115176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1165" y="6356746"/>
            <a:ext cx="2742447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/>
  <p:hf hdr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2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1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-1" y="5442444"/>
            <a:ext cx="12186319" cy="1415557"/>
          </a:xfrm>
          <a:prstGeom prst="rect">
            <a:avLst/>
          </a:prstGeom>
        </p:spPr>
      </p:pic>
      <p:sp>
        <p:nvSpPr>
          <p:cNvPr id="8" name="标题占位符 1"/>
          <p:cNvSpPr>
            <a:spLocks noGrp="1"/>
          </p:cNvSpPr>
          <p:nvPr>
            <p:ph type="title"/>
          </p:nvPr>
        </p:nvSpPr>
        <p:spPr>
          <a:xfrm>
            <a:off x="719668" y="116637"/>
            <a:ext cx="10755197" cy="912067"/>
          </a:xfrm>
          <a:prstGeom prst="rect">
            <a:avLst/>
          </a:prstGeom>
        </p:spPr>
        <p:txBody>
          <a:bodyPr vert="horz" lIns="121917" tIns="60958" rIns="121917" bIns="60958" rtlCol="0" anchor="b">
            <a:noAutofit/>
          </a:bodyPr>
          <a:lstStyle/>
          <a:p>
            <a:pPr lvl="0" defTabSz="68580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9" name="文本占位符 3"/>
          <p:cNvSpPr>
            <a:spLocks noGrp="1"/>
          </p:cNvSpPr>
          <p:nvPr>
            <p:ph type="body" idx="1"/>
          </p:nvPr>
        </p:nvSpPr>
        <p:spPr>
          <a:xfrm>
            <a:off x="719667" y="1149201"/>
            <a:ext cx="10749461" cy="49525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60655" marR="0" lvl="0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349250" marR="0" lvl="1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第二级</a:t>
            </a:r>
            <a:endParaRPr lang="zh-CN" altLang="en-US"/>
          </a:p>
          <a:p>
            <a:pPr marL="503555" marR="0" lvl="2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第三级</a:t>
            </a:r>
            <a:endParaRPr lang="zh-CN" altLang="en-US"/>
          </a:p>
          <a:p>
            <a:pPr marL="654685" marR="0" lvl="3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第四级</a:t>
            </a:r>
            <a:endParaRPr lang="zh-CN" altLang="en-US"/>
          </a:p>
          <a:p>
            <a:pPr marL="808990" marR="0" lvl="4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zh-CN" altLang="en-US" sz="2800" b="1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itchFamily="34" charset="0"/>
        <a:buChar char="•"/>
        <a:defRPr lang="zh-CN" altLang="en-US" sz="2400" kern="1200" baseline="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.svg" /><Relationship Id="rId11" Type="http://schemas.openxmlformats.org/officeDocument/2006/relationships/tags" Target="../tags/tag6.xml" /><Relationship Id="rId12" Type="http://schemas.openxmlformats.org/officeDocument/2006/relationships/image" Target="../media/image8.png" /><Relationship Id="rId13" Type="http://schemas.openxmlformats.org/officeDocument/2006/relationships/image" Target="../media/image9.svg" /><Relationship Id="rId14" Type="http://schemas.openxmlformats.org/officeDocument/2006/relationships/tags" Target="../tags/tag7.xml" /><Relationship Id="rId15" Type="http://schemas.openxmlformats.org/officeDocument/2006/relationships/image" Target="../media/image10.png" /><Relationship Id="rId16" Type="http://schemas.openxmlformats.org/officeDocument/2006/relationships/image" Target="../media/image11.svg" /><Relationship Id="rId17" Type="http://schemas.openxmlformats.org/officeDocument/2006/relationships/tags" Target="../tags/tag8.xml" /><Relationship Id="rId18" Type="http://schemas.openxmlformats.org/officeDocument/2006/relationships/tags" Target="../tags/tag9.xml" /><Relationship Id="rId19" Type="http://schemas.openxmlformats.org/officeDocument/2006/relationships/tags" Target="../tags/tag10.xml" /><Relationship Id="rId2" Type="http://schemas.openxmlformats.org/officeDocument/2006/relationships/tags" Target="../tags/tag1.xml" /><Relationship Id="rId20" Type="http://schemas.openxmlformats.org/officeDocument/2006/relationships/tags" Target="../tags/tag11.xml" /><Relationship Id="rId21" Type="http://schemas.openxmlformats.org/officeDocument/2006/relationships/tags" Target="../tags/tag12.xml" /><Relationship Id="rId22" Type="http://schemas.openxmlformats.org/officeDocument/2006/relationships/tags" Target="../tags/tag13.xml" /><Relationship Id="rId23" Type="http://schemas.openxmlformats.org/officeDocument/2006/relationships/tags" Target="../tags/tag14.xml" /><Relationship Id="rId24" Type="http://schemas.openxmlformats.org/officeDocument/2006/relationships/tags" Target="../tags/tag15.xml" /><Relationship Id="rId25" Type="http://schemas.openxmlformats.org/officeDocument/2006/relationships/tags" Target="../tags/tag16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4.png" /><Relationship Id="rId7" Type="http://schemas.openxmlformats.org/officeDocument/2006/relationships/image" Target="../media/image5.svg" /><Relationship Id="rId8" Type="http://schemas.openxmlformats.org/officeDocument/2006/relationships/tags" Target="../tags/tag5.xml" /><Relationship Id="rId9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5.xml" /><Relationship Id="rId11" Type="http://schemas.openxmlformats.org/officeDocument/2006/relationships/tags" Target="../tags/tag26.xml" /><Relationship Id="rId12" Type="http://schemas.openxmlformats.org/officeDocument/2006/relationships/tags" Target="../tags/tag27.xml" /><Relationship Id="rId13" Type="http://schemas.openxmlformats.org/officeDocument/2006/relationships/tags" Target="../tags/tag28.xml" /><Relationship Id="rId14" Type="http://schemas.openxmlformats.org/officeDocument/2006/relationships/tags" Target="../tags/tag29.xml" /><Relationship Id="rId15" Type="http://schemas.openxmlformats.org/officeDocument/2006/relationships/tags" Target="../tags/tag30.xml" /><Relationship Id="rId16" Type="http://schemas.openxmlformats.org/officeDocument/2006/relationships/tags" Target="../tags/tag31.xml" /><Relationship Id="rId17" Type="http://schemas.openxmlformats.org/officeDocument/2006/relationships/tags" Target="../tags/tag32.xml" /><Relationship Id="rId18" Type="http://schemas.openxmlformats.org/officeDocument/2006/relationships/tags" Target="../tags/tag33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1111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1624036"/>
            <a:ext cx="12192000" cy="29763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 spc="2200"/>
              <a:t>残疾人社会工作</a:t>
            </a:r>
            <a:endParaRPr lang="zh-CN" altLang="en-US" sz="6600" b="1" spc="2200"/>
          </a:p>
        </p:txBody>
      </p:sp>
      <p:sp>
        <p:nvSpPr>
          <p:cNvPr id="116" name="等腰三角形 115"/>
          <p:cNvSpPr/>
          <p:nvPr/>
        </p:nvSpPr>
        <p:spPr>
          <a:xfrm flipV="1">
            <a:off x="5939807" y="4600379"/>
            <a:ext cx="312387" cy="18765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580"/>
          </a:p>
        </p:txBody>
      </p:sp>
      <p:sp>
        <p:nvSpPr>
          <p:cNvPr id="119" name="文本框 118"/>
          <p:cNvSpPr txBox="1"/>
          <p:nvPr/>
        </p:nvSpPr>
        <p:spPr>
          <a:xfrm>
            <a:off x="5306293" y="4982499"/>
            <a:ext cx="210185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accent1"/>
                </a:solidFill>
              </a:rPr>
              <a:t>余艳萍</a:t>
            </a:r>
            <a:r>
              <a:rPr lang="en-US" altLang="zh-CN" sz="2000">
                <a:solidFill>
                  <a:schemeClr val="accent1"/>
                </a:solidFill>
              </a:rPr>
              <a:t> </a:t>
            </a:r>
            <a:r>
              <a:rPr lang="zh-CN" altLang="en-US" sz="2000">
                <a:solidFill>
                  <a:schemeClr val="accent1"/>
                </a:solidFill>
              </a:rPr>
              <a:t>秦琴 主编</a:t>
            </a:r>
            <a:endParaRPr lang="zh-CN" altLang="en-US" sz="2000">
              <a:solidFill>
                <a:schemeClr val="accent1"/>
              </a:solidFill>
            </a:endParaRPr>
          </a:p>
        </p:txBody>
      </p:sp>
      <p:grpSp>
        <p:nvGrpSpPr>
          <p:cNvPr id="133" name="组合 132"/>
          <p:cNvGrpSpPr/>
          <p:nvPr/>
        </p:nvGrpSpPr>
        <p:grpSpPr>
          <a:xfrm>
            <a:off x="4792233" y="4942162"/>
            <a:ext cx="442352" cy="442352"/>
            <a:chOff x="5853219" y="5669476"/>
            <a:chExt cx="552450" cy="552450"/>
          </a:xfrm>
        </p:grpSpPr>
        <p:sp>
          <p:nvSpPr>
            <p:cNvPr id="131" name="椭圆 130"/>
            <p:cNvSpPr/>
            <p:nvPr/>
          </p:nvSpPr>
          <p:spPr>
            <a:xfrm>
              <a:off x="5853219" y="5669476"/>
              <a:ext cx="552450" cy="5524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26" name="组合 125"/>
            <p:cNvGrpSpPr/>
            <p:nvPr/>
          </p:nvGrpSpPr>
          <p:grpSpPr>
            <a:xfrm>
              <a:off x="5967384" y="5780269"/>
              <a:ext cx="324120" cy="330864"/>
              <a:chOff x="5649913" y="2301875"/>
              <a:chExt cx="3127375" cy="3192463"/>
            </a:xfrm>
            <a:solidFill>
              <a:schemeClr val="bg1"/>
            </a:solidFill>
          </p:grpSpPr>
          <p:sp>
            <p:nvSpPr>
              <p:cNvPr id="127" name="Freeform 12"/>
              <p:cNvSpPr>
                <a:spLocks noEditPoints="1"/>
              </p:cNvSpPr>
              <p:nvPr/>
            </p:nvSpPr>
            <p:spPr bwMode="auto">
              <a:xfrm>
                <a:off x="6657975" y="3275013"/>
                <a:ext cx="1139825" cy="384175"/>
              </a:xfrm>
              <a:custGeom>
                <a:gdLst>
                  <a:gd name="T0" fmla="*/ 126 w 1039"/>
                  <a:gd name="T1" fmla="*/ 334 h 350"/>
                  <a:gd name="T2" fmla="*/ 46 w 1039"/>
                  <a:gd name="T3" fmla="*/ 187 h 350"/>
                  <a:gd name="T4" fmla="*/ 39 w 1039"/>
                  <a:gd name="T5" fmla="*/ 157 h 350"/>
                  <a:gd name="T6" fmla="*/ 37 w 1039"/>
                  <a:gd name="T7" fmla="*/ 150 h 350"/>
                  <a:gd name="T8" fmla="*/ 31 w 1039"/>
                  <a:gd name="T9" fmla="*/ 127 h 350"/>
                  <a:gd name="T10" fmla="*/ 1 w 1039"/>
                  <a:gd name="T11" fmla="*/ 87 h 350"/>
                  <a:gd name="T12" fmla="*/ 2 w 1039"/>
                  <a:gd name="T13" fmla="*/ 39 h 350"/>
                  <a:gd name="T14" fmla="*/ 11 w 1039"/>
                  <a:gd name="T15" fmla="*/ 21 h 350"/>
                  <a:gd name="T16" fmla="*/ 222 w 1039"/>
                  <a:gd name="T17" fmla="*/ 1 h 350"/>
                  <a:gd name="T18" fmla="*/ 373 w 1039"/>
                  <a:gd name="T19" fmla="*/ 14 h 350"/>
                  <a:gd name="T20" fmla="*/ 514 w 1039"/>
                  <a:gd name="T21" fmla="*/ 49 h 350"/>
                  <a:gd name="T22" fmla="*/ 381 w 1039"/>
                  <a:gd name="T23" fmla="*/ 307 h 350"/>
                  <a:gd name="T24" fmla="*/ 220 w 1039"/>
                  <a:gd name="T25" fmla="*/ 350 h 350"/>
                  <a:gd name="T26" fmla="*/ 225 w 1039"/>
                  <a:gd name="T27" fmla="*/ 329 h 350"/>
                  <a:gd name="T28" fmla="*/ 395 w 1039"/>
                  <a:gd name="T29" fmla="*/ 249 h 350"/>
                  <a:gd name="T30" fmla="*/ 431 w 1039"/>
                  <a:gd name="T31" fmla="*/ 71 h 350"/>
                  <a:gd name="T32" fmla="*/ 358 w 1039"/>
                  <a:gd name="T33" fmla="*/ 42 h 350"/>
                  <a:gd name="T34" fmla="*/ 238 w 1039"/>
                  <a:gd name="T35" fmla="*/ 31 h 350"/>
                  <a:gd name="T36" fmla="*/ 91 w 1039"/>
                  <a:gd name="T37" fmla="*/ 56 h 350"/>
                  <a:gd name="T38" fmla="*/ 80 w 1039"/>
                  <a:gd name="T39" fmla="*/ 111 h 350"/>
                  <a:gd name="T40" fmla="*/ 90 w 1039"/>
                  <a:gd name="T41" fmla="*/ 237 h 350"/>
                  <a:gd name="T42" fmla="*/ 148 w 1039"/>
                  <a:gd name="T43" fmla="*/ 322 h 350"/>
                  <a:gd name="T44" fmla="*/ 815 w 1039"/>
                  <a:gd name="T45" fmla="*/ 348 h 350"/>
                  <a:gd name="T46" fmla="*/ 609 w 1039"/>
                  <a:gd name="T47" fmla="*/ 254 h 350"/>
                  <a:gd name="T48" fmla="*/ 564 w 1039"/>
                  <a:gd name="T49" fmla="*/ 40 h 350"/>
                  <a:gd name="T50" fmla="*/ 699 w 1039"/>
                  <a:gd name="T51" fmla="*/ 6 h 350"/>
                  <a:gd name="T52" fmla="*/ 852 w 1039"/>
                  <a:gd name="T53" fmla="*/ 1 h 350"/>
                  <a:gd name="T54" fmla="*/ 1032 w 1039"/>
                  <a:gd name="T55" fmla="*/ 19 h 350"/>
                  <a:gd name="T56" fmla="*/ 1038 w 1039"/>
                  <a:gd name="T57" fmla="*/ 32 h 350"/>
                  <a:gd name="T58" fmla="*/ 1039 w 1039"/>
                  <a:gd name="T59" fmla="*/ 73 h 350"/>
                  <a:gd name="T60" fmla="*/ 1016 w 1039"/>
                  <a:gd name="T61" fmla="*/ 103 h 350"/>
                  <a:gd name="T62" fmla="*/ 990 w 1039"/>
                  <a:gd name="T63" fmla="*/ 205 h 350"/>
                  <a:gd name="T64" fmla="*/ 898 w 1039"/>
                  <a:gd name="T65" fmla="*/ 338 h 350"/>
                  <a:gd name="T66" fmla="*/ 784 w 1039"/>
                  <a:gd name="T67" fmla="*/ 30 h 350"/>
                  <a:gd name="T68" fmla="*/ 645 w 1039"/>
                  <a:gd name="T69" fmla="*/ 51 h 350"/>
                  <a:gd name="T70" fmla="*/ 601 w 1039"/>
                  <a:gd name="T71" fmla="*/ 116 h 350"/>
                  <a:gd name="T72" fmla="*/ 727 w 1039"/>
                  <a:gd name="T73" fmla="*/ 314 h 350"/>
                  <a:gd name="T74" fmla="*/ 877 w 1039"/>
                  <a:gd name="T75" fmla="*/ 317 h 350"/>
                  <a:gd name="T76" fmla="*/ 961 w 1039"/>
                  <a:gd name="T77" fmla="*/ 156 h 350"/>
                  <a:gd name="T78" fmla="*/ 960 w 1039"/>
                  <a:gd name="T79" fmla="*/ 113 h 350"/>
                  <a:gd name="T80" fmla="*/ 955 w 1039"/>
                  <a:gd name="T81" fmla="*/ 84 h 350"/>
                  <a:gd name="T82" fmla="*/ 911 w 1039"/>
                  <a:gd name="T83" fmla="*/ 45 h 350"/>
                  <a:gd name="T84" fmla="*/ 784 w 1039"/>
                  <a:gd name="T85" fmla="*/ 30 h 3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039" h="350">
                    <a:moveTo>
                      <a:pt x="220" y="350"/>
                    </a:moveTo>
                    <a:cubicBezTo>
                      <a:pt x="202" y="350"/>
                      <a:pt x="185" y="348"/>
                      <a:pt x="169" y="346"/>
                    </a:cubicBezTo>
                    <a:cubicBezTo>
                      <a:pt x="153" y="343"/>
                      <a:pt x="139" y="339"/>
                      <a:pt x="126" y="334"/>
                    </a:cubicBezTo>
                    <a:cubicBezTo>
                      <a:pt x="104" y="325"/>
                      <a:pt x="88" y="309"/>
                      <a:pt x="76" y="286"/>
                    </a:cubicBezTo>
                    <a:cubicBezTo>
                      <a:pt x="67" y="269"/>
                      <a:pt x="60" y="250"/>
                      <a:pt x="54" y="225"/>
                    </a:cubicBezTo>
                    <a:cubicBezTo>
                      <a:pt x="51" y="212"/>
                      <a:pt x="48" y="198"/>
                      <a:pt x="46" y="187"/>
                    </a:cubicBezTo>
                    <a:cubicBezTo>
                      <a:pt x="45" y="185"/>
                      <a:pt x="45" y="185"/>
                      <a:pt x="45" y="185"/>
                    </a:cubicBezTo>
                    <a:cubicBezTo>
                      <a:pt x="43" y="176"/>
                      <a:pt x="41" y="167"/>
                      <a:pt x="40" y="158"/>
                    </a:cubicBezTo>
                    <a:cubicBezTo>
                      <a:pt x="39" y="157"/>
                      <a:pt x="39" y="157"/>
                      <a:pt x="39" y="157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38" y="154"/>
                      <a:pt x="38" y="152"/>
                      <a:pt x="37" y="150"/>
                    </a:cubicBezTo>
                    <a:cubicBezTo>
                      <a:pt x="37" y="150"/>
                      <a:pt x="37" y="150"/>
                      <a:pt x="37" y="150"/>
                    </a:cubicBezTo>
                    <a:cubicBezTo>
                      <a:pt x="36" y="148"/>
                      <a:pt x="36" y="146"/>
                      <a:pt x="35" y="144"/>
                    </a:cubicBezTo>
                    <a:cubicBezTo>
                      <a:pt x="35" y="142"/>
                      <a:pt x="34" y="139"/>
                      <a:pt x="33" y="137"/>
                    </a:cubicBezTo>
                    <a:cubicBezTo>
                      <a:pt x="32" y="133"/>
                      <a:pt x="31" y="130"/>
                      <a:pt x="31" y="127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4" y="91"/>
                      <a:pt x="4" y="91"/>
                      <a:pt x="4" y="91"/>
                    </a:cubicBezTo>
                    <a:cubicBezTo>
                      <a:pt x="2" y="90"/>
                      <a:pt x="2" y="89"/>
                      <a:pt x="1" y="87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3"/>
                      <a:pt x="0" y="81"/>
                      <a:pt x="0" y="79"/>
                    </a:cubicBezTo>
                    <a:cubicBezTo>
                      <a:pt x="1" y="66"/>
                      <a:pt x="1" y="52"/>
                      <a:pt x="2" y="39"/>
                    </a:cubicBezTo>
                    <a:cubicBezTo>
                      <a:pt x="2" y="28"/>
                      <a:pt x="2" y="28"/>
                      <a:pt x="2" y="28"/>
                    </a:cubicBezTo>
                    <a:cubicBezTo>
                      <a:pt x="2" y="25"/>
                      <a:pt x="4" y="23"/>
                      <a:pt x="7" y="22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15" y="20"/>
                      <a:pt x="21" y="18"/>
                      <a:pt x="26" y="17"/>
                    </a:cubicBezTo>
                    <a:cubicBezTo>
                      <a:pt x="53" y="14"/>
                      <a:pt x="82" y="10"/>
                      <a:pt x="112" y="6"/>
                    </a:cubicBezTo>
                    <a:cubicBezTo>
                      <a:pt x="144" y="2"/>
                      <a:pt x="178" y="1"/>
                      <a:pt x="222" y="1"/>
                    </a:cubicBezTo>
                    <a:cubicBezTo>
                      <a:pt x="222" y="1"/>
                      <a:pt x="222" y="1"/>
                      <a:pt x="222" y="1"/>
                    </a:cubicBezTo>
                    <a:cubicBezTo>
                      <a:pt x="224" y="1"/>
                      <a:pt x="227" y="1"/>
                      <a:pt x="229" y="1"/>
                    </a:cubicBezTo>
                    <a:cubicBezTo>
                      <a:pt x="277" y="1"/>
                      <a:pt x="325" y="5"/>
                      <a:pt x="373" y="14"/>
                    </a:cubicBezTo>
                    <a:cubicBezTo>
                      <a:pt x="400" y="19"/>
                      <a:pt x="427" y="28"/>
                      <a:pt x="450" y="35"/>
                    </a:cubicBezTo>
                    <a:cubicBezTo>
                      <a:pt x="468" y="41"/>
                      <a:pt x="481" y="44"/>
                      <a:pt x="493" y="47"/>
                    </a:cubicBezTo>
                    <a:cubicBezTo>
                      <a:pt x="500" y="48"/>
                      <a:pt x="507" y="48"/>
                      <a:pt x="514" y="49"/>
                    </a:cubicBezTo>
                    <a:cubicBezTo>
                      <a:pt x="457" y="195"/>
                      <a:pt x="457" y="195"/>
                      <a:pt x="457" y="195"/>
                    </a:cubicBezTo>
                    <a:cubicBezTo>
                      <a:pt x="451" y="210"/>
                      <a:pt x="445" y="224"/>
                      <a:pt x="439" y="236"/>
                    </a:cubicBezTo>
                    <a:cubicBezTo>
                      <a:pt x="424" y="264"/>
                      <a:pt x="405" y="288"/>
                      <a:pt x="381" y="307"/>
                    </a:cubicBezTo>
                    <a:cubicBezTo>
                      <a:pt x="368" y="319"/>
                      <a:pt x="351" y="328"/>
                      <a:pt x="328" y="335"/>
                    </a:cubicBezTo>
                    <a:cubicBezTo>
                      <a:pt x="305" y="342"/>
                      <a:pt x="278" y="346"/>
                      <a:pt x="249" y="349"/>
                    </a:cubicBezTo>
                    <a:cubicBezTo>
                      <a:pt x="239" y="349"/>
                      <a:pt x="229" y="350"/>
                      <a:pt x="220" y="350"/>
                    </a:cubicBezTo>
                    <a:close/>
                    <a:moveTo>
                      <a:pt x="161" y="322"/>
                    </a:moveTo>
                    <a:cubicBezTo>
                      <a:pt x="167" y="323"/>
                      <a:pt x="173" y="325"/>
                      <a:pt x="179" y="326"/>
                    </a:cubicBezTo>
                    <a:cubicBezTo>
                      <a:pt x="194" y="328"/>
                      <a:pt x="210" y="329"/>
                      <a:pt x="225" y="329"/>
                    </a:cubicBezTo>
                    <a:cubicBezTo>
                      <a:pt x="253" y="329"/>
                      <a:pt x="281" y="325"/>
                      <a:pt x="308" y="318"/>
                    </a:cubicBezTo>
                    <a:cubicBezTo>
                      <a:pt x="332" y="312"/>
                      <a:pt x="350" y="302"/>
                      <a:pt x="365" y="288"/>
                    </a:cubicBezTo>
                    <a:cubicBezTo>
                      <a:pt x="376" y="278"/>
                      <a:pt x="385" y="266"/>
                      <a:pt x="395" y="249"/>
                    </a:cubicBezTo>
                    <a:cubicBezTo>
                      <a:pt x="410" y="222"/>
                      <a:pt x="422" y="194"/>
                      <a:pt x="429" y="165"/>
                    </a:cubicBezTo>
                    <a:cubicBezTo>
                      <a:pt x="434" y="144"/>
                      <a:pt x="435" y="125"/>
                      <a:pt x="434" y="107"/>
                    </a:cubicBezTo>
                    <a:cubicBezTo>
                      <a:pt x="431" y="71"/>
                      <a:pt x="431" y="71"/>
                      <a:pt x="431" y="71"/>
                    </a:cubicBezTo>
                    <a:cubicBezTo>
                      <a:pt x="399" y="54"/>
                      <a:pt x="399" y="54"/>
                      <a:pt x="399" y="54"/>
                    </a:cubicBezTo>
                    <a:cubicBezTo>
                      <a:pt x="388" y="49"/>
                      <a:pt x="377" y="46"/>
                      <a:pt x="362" y="42"/>
                    </a:cubicBezTo>
                    <a:cubicBezTo>
                      <a:pt x="358" y="42"/>
                      <a:pt x="358" y="42"/>
                      <a:pt x="358" y="42"/>
                    </a:cubicBezTo>
                    <a:cubicBezTo>
                      <a:pt x="328" y="35"/>
                      <a:pt x="296" y="31"/>
                      <a:pt x="251" y="31"/>
                    </a:cubicBezTo>
                    <a:cubicBezTo>
                      <a:pt x="249" y="31"/>
                      <a:pt x="249" y="31"/>
                      <a:pt x="249" y="31"/>
                    </a:cubicBezTo>
                    <a:cubicBezTo>
                      <a:pt x="238" y="31"/>
                      <a:pt x="238" y="31"/>
                      <a:pt x="238" y="31"/>
                    </a:cubicBezTo>
                    <a:cubicBezTo>
                      <a:pt x="227" y="32"/>
                      <a:pt x="214" y="33"/>
                      <a:pt x="201" y="34"/>
                    </a:cubicBezTo>
                    <a:cubicBezTo>
                      <a:pt x="175" y="36"/>
                      <a:pt x="152" y="40"/>
                      <a:pt x="130" y="45"/>
                    </a:cubicBezTo>
                    <a:cubicBezTo>
                      <a:pt x="91" y="56"/>
                      <a:pt x="91" y="56"/>
                      <a:pt x="91" y="56"/>
                    </a:cubicBezTo>
                    <a:cubicBezTo>
                      <a:pt x="82" y="94"/>
                      <a:pt x="82" y="94"/>
                      <a:pt x="82" y="94"/>
                    </a:cubicBezTo>
                    <a:cubicBezTo>
                      <a:pt x="81" y="99"/>
                      <a:pt x="81" y="105"/>
                      <a:pt x="80" y="111"/>
                    </a:cubicBezTo>
                    <a:cubicBezTo>
                      <a:pt x="80" y="111"/>
                      <a:pt x="80" y="111"/>
                      <a:pt x="80" y="111"/>
                    </a:cubicBezTo>
                    <a:cubicBezTo>
                      <a:pt x="80" y="113"/>
                      <a:pt x="79" y="115"/>
                      <a:pt x="79" y="116"/>
                    </a:cubicBezTo>
                    <a:cubicBezTo>
                      <a:pt x="77" y="131"/>
                      <a:pt x="77" y="146"/>
                      <a:pt x="79" y="161"/>
                    </a:cubicBezTo>
                    <a:cubicBezTo>
                      <a:pt x="81" y="182"/>
                      <a:pt x="84" y="209"/>
                      <a:pt x="90" y="237"/>
                    </a:cubicBezTo>
                    <a:cubicBezTo>
                      <a:pt x="95" y="258"/>
                      <a:pt x="103" y="276"/>
                      <a:pt x="113" y="290"/>
                    </a:cubicBezTo>
                    <a:cubicBezTo>
                      <a:pt x="118" y="298"/>
                      <a:pt x="124" y="305"/>
                      <a:pt x="131" y="310"/>
                    </a:cubicBezTo>
                    <a:cubicBezTo>
                      <a:pt x="148" y="322"/>
                      <a:pt x="148" y="322"/>
                      <a:pt x="148" y="322"/>
                    </a:cubicBezTo>
                    <a:cubicBezTo>
                      <a:pt x="161" y="322"/>
                      <a:pt x="161" y="322"/>
                      <a:pt x="161" y="322"/>
                    </a:cubicBezTo>
                    <a:cubicBezTo>
                      <a:pt x="161" y="322"/>
                      <a:pt x="161" y="322"/>
                      <a:pt x="161" y="322"/>
                    </a:cubicBezTo>
                    <a:close/>
                    <a:moveTo>
                      <a:pt x="815" y="348"/>
                    </a:moveTo>
                    <a:cubicBezTo>
                      <a:pt x="787" y="348"/>
                      <a:pt x="762" y="346"/>
                      <a:pt x="738" y="341"/>
                    </a:cubicBezTo>
                    <a:cubicBezTo>
                      <a:pt x="714" y="336"/>
                      <a:pt x="693" y="329"/>
                      <a:pt x="674" y="319"/>
                    </a:cubicBezTo>
                    <a:cubicBezTo>
                      <a:pt x="648" y="304"/>
                      <a:pt x="626" y="282"/>
                      <a:pt x="609" y="254"/>
                    </a:cubicBezTo>
                    <a:cubicBezTo>
                      <a:pt x="598" y="234"/>
                      <a:pt x="588" y="214"/>
                      <a:pt x="579" y="193"/>
                    </a:cubicBezTo>
                    <a:cubicBezTo>
                      <a:pt x="518" y="49"/>
                      <a:pt x="518" y="49"/>
                      <a:pt x="518" y="49"/>
                    </a:cubicBezTo>
                    <a:cubicBezTo>
                      <a:pt x="533" y="48"/>
                      <a:pt x="548" y="46"/>
                      <a:pt x="564" y="40"/>
                    </a:cubicBezTo>
                    <a:cubicBezTo>
                      <a:pt x="572" y="38"/>
                      <a:pt x="580" y="35"/>
                      <a:pt x="588" y="33"/>
                    </a:cubicBezTo>
                    <a:cubicBezTo>
                      <a:pt x="595" y="30"/>
                      <a:pt x="602" y="28"/>
                      <a:pt x="609" y="25"/>
                    </a:cubicBezTo>
                    <a:cubicBezTo>
                      <a:pt x="635" y="17"/>
                      <a:pt x="664" y="11"/>
                      <a:pt x="699" y="6"/>
                    </a:cubicBezTo>
                    <a:cubicBezTo>
                      <a:pt x="733" y="2"/>
                      <a:pt x="767" y="0"/>
                      <a:pt x="803" y="0"/>
                    </a:cubicBezTo>
                    <a:cubicBezTo>
                      <a:pt x="818" y="0"/>
                      <a:pt x="834" y="0"/>
                      <a:pt x="850" y="1"/>
                    </a:cubicBezTo>
                    <a:cubicBezTo>
                      <a:pt x="852" y="1"/>
                      <a:pt x="852" y="1"/>
                      <a:pt x="852" y="1"/>
                    </a:cubicBezTo>
                    <a:cubicBezTo>
                      <a:pt x="877" y="2"/>
                      <a:pt x="903" y="4"/>
                      <a:pt x="928" y="5"/>
                    </a:cubicBezTo>
                    <a:cubicBezTo>
                      <a:pt x="960" y="7"/>
                      <a:pt x="991" y="12"/>
                      <a:pt x="1026" y="18"/>
                    </a:cubicBezTo>
                    <a:cubicBezTo>
                      <a:pt x="1028" y="18"/>
                      <a:pt x="1030" y="18"/>
                      <a:pt x="1032" y="19"/>
                    </a:cubicBezTo>
                    <a:cubicBezTo>
                      <a:pt x="1033" y="19"/>
                      <a:pt x="1033" y="19"/>
                      <a:pt x="1033" y="19"/>
                    </a:cubicBezTo>
                    <a:cubicBezTo>
                      <a:pt x="1036" y="20"/>
                      <a:pt x="1037" y="21"/>
                      <a:pt x="1038" y="25"/>
                    </a:cubicBezTo>
                    <a:cubicBezTo>
                      <a:pt x="1038" y="27"/>
                      <a:pt x="1038" y="30"/>
                      <a:pt x="1038" y="32"/>
                    </a:cubicBezTo>
                    <a:cubicBezTo>
                      <a:pt x="1038" y="33"/>
                      <a:pt x="1038" y="33"/>
                      <a:pt x="1038" y="33"/>
                    </a:cubicBezTo>
                    <a:cubicBezTo>
                      <a:pt x="1039" y="38"/>
                      <a:pt x="1039" y="43"/>
                      <a:pt x="1039" y="47"/>
                    </a:cubicBezTo>
                    <a:cubicBezTo>
                      <a:pt x="1039" y="56"/>
                      <a:pt x="1039" y="64"/>
                      <a:pt x="1039" y="73"/>
                    </a:cubicBezTo>
                    <a:cubicBezTo>
                      <a:pt x="1030" y="55"/>
                      <a:pt x="1030" y="55"/>
                      <a:pt x="1030" y="55"/>
                    </a:cubicBezTo>
                    <a:cubicBezTo>
                      <a:pt x="1016" y="103"/>
                      <a:pt x="1016" y="103"/>
                      <a:pt x="1016" y="103"/>
                    </a:cubicBezTo>
                    <a:cubicBezTo>
                      <a:pt x="1016" y="103"/>
                      <a:pt x="1016" y="103"/>
                      <a:pt x="1016" y="103"/>
                    </a:cubicBezTo>
                    <a:cubicBezTo>
                      <a:pt x="1009" y="126"/>
                      <a:pt x="1009" y="126"/>
                      <a:pt x="1009" y="126"/>
                    </a:cubicBezTo>
                    <a:cubicBezTo>
                      <a:pt x="986" y="208"/>
                      <a:pt x="986" y="208"/>
                      <a:pt x="986" y="208"/>
                    </a:cubicBezTo>
                    <a:cubicBezTo>
                      <a:pt x="990" y="205"/>
                      <a:pt x="990" y="205"/>
                      <a:pt x="990" y="205"/>
                    </a:cubicBezTo>
                    <a:cubicBezTo>
                      <a:pt x="984" y="227"/>
                      <a:pt x="978" y="249"/>
                      <a:pt x="970" y="270"/>
                    </a:cubicBezTo>
                    <a:cubicBezTo>
                      <a:pt x="964" y="284"/>
                      <a:pt x="957" y="296"/>
                      <a:pt x="949" y="305"/>
                    </a:cubicBezTo>
                    <a:cubicBezTo>
                      <a:pt x="937" y="321"/>
                      <a:pt x="921" y="331"/>
                      <a:pt x="898" y="338"/>
                    </a:cubicBezTo>
                    <a:cubicBezTo>
                      <a:pt x="881" y="343"/>
                      <a:pt x="861" y="346"/>
                      <a:pt x="838" y="347"/>
                    </a:cubicBezTo>
                    <a:cubicBezTo>
                      <a:pt x="830" y="348"/>
                      <a:pt x="823" y="348"/>
                      <a:pt x="815" y="348"/>
                    </a:cubicBezTo>
                    <a:close/>
                    <a:moveTo>
                      <a:pt x="784" y="30"/>
                    </a:moveTo>
                    <a:cubicBezTo>
                      <a:pt x="775" y="30"/>
                      <a:pt x="763" y="31"/>
                      <a:pt x="751" y="31"/>
                    </a:cubicBezTo>
                    <a:cubicBezTo>
                      <a:pt x="732" y="33"/>
                      <a:pt x="711" y="35"/>
                      <a:pt x="689" y="40"/>
                    </a:cubicBezTo>
                    <a:cubicBezTo>
                      <a:pt x="676" y="42"/>
                      <a:pt x="660" y="46"/>
                      <a:pt x="645" y="51"/>
                    </a:cubicBezTo>
                    <a:cubicBezTo>
                      <a:pt x="604" y="65"/>
                      <a:pt x="604" y="65"/>
                      <a:pt x="604" y="65"/>
                    </a:cubicBezTo>
                    <a:cubicBezTo>
                      <a:pt x="601" y="108"/>
                      <a:pt x="601" y="108"/>
                      <a:pt x="601" y="108"/>
                    </a:cubicBezTo>
                    <a:cubicBezTo>
                      <a:pt x="601" y="110"/>
                      <a:pt x="601" y="113"/>
                      <a:pt x="601" y="116"/>
                    </a:cubicBezTo>
                    <a:cubicBezTo>
                      <a:pt x="600" y="132"/>
                      <a:pt x="603" y="149"/>
                      <a:pt x="607" y="168"/>
                    </a:cubicBezTo>
                    <a:cubicBezTo>
                      <a:pt x="616" y="207"/>
                      <a:pt x="632" y="240"/>
                      <a:pt x="655" y="269"/>
                    </a:cubicBezTo>
                    <a:cubicBezTo>
                      <a:pt x="674" y="293"/>
                      <a:pt x="698" y="308"/>
                      <a:pt x="727" y="314"/>
                    </a:cubicBezTo>
                    <a:cubicBezTo>
                      <a:pt x="758" y="320"/>
                      <a:pt x="786" y="324"/>
                      <a:pt x="814" y="324"/>
                    </a:cubicBezTo>
                    <a:cubicBezTo>
                      <a:pt x="817" y="324"/>
                      <a:pt x="817" y="324"/>
                      <a:pt x="817" y="324"/>
                    </a:cubicBezTo>
                    <a:cubicBezTo>
                      <a:pt x="835" y="323"/>
                      <a:pt x="856" y="323"/>
                      <a:pt x="877" y="317"/>
                    </a:cubicBezTo>
                    <a:cubicBezTo>
                      <a:pt x="896" y="312"/>
                      <a:pt x="908" y="305"/>
                      <a:pt x="919" y="295"/>
                    </a:cubicBezTo>
                    <a:cubicBezTo>
                      <a:pt x="928" y="286"/>
                      <a:pt x="936" y="274"/>
                      <a:pt x="941" y="259"/>
                    </a:cubicBezTo>
                    <a:cubicBezTo>
                      <a:pt x="953" y="227"/>
                      <a:pt x="960" y="193"/>
                      <a:pt x="961" y="156"/>
                    </a:cubicBezTo>
                    <a:cubicBezTo>
                      <a:pt x="961" y="154"/>
                      <a:pt x="961" y="154"/>
                      <a:pt x="961" y="154"/>
                    </a:cubicBezTo>
                    <a:cubicBezTo>
                      <a:pt x="961" y="142"/>
                      <a:pt x="961" y="130"/>
                      <a:pt x="960" y="118"/>
                    </a:cubicBezTo>
                    <a:cubicBezTo>
                      <a:pt x="960" y="113"/>
                      <a:pt x="960" y="113"/>
                      <a:pt x="960" y="113"/>
                    </a:cubicBezTo>
                    <a:cubicBezTo>
                      <a:pt x="960" y="108"/>
                      <a:pt x="960" y="105"/>
                      <a:pt x="959" y="102"/>
                    </a:cubicBezTo>
                    <a:cubicBezTo>
                      <a:pt x="958" y="93"/>
                      <a:pt x="958" y="93"/>
                      <a:pt x="958" y="93"/>
                    </a:cubicBezTo>
                    <a:cubicBezTo>
                      <a:pt x="955" y="84"/>
                      <a:pt x="955" y="84"/>
                      <a:pt x="955" y="84"/>
                    </a:cubicBezTo>
                    <a:cubicBezTo>
                      <a:pt x="955" y="83"/>
                      <a:pt x="954" y="82"/>
                      <a:pt x="954" y="81"/>
                    </a:cubicBezTo>
                    <a:cubicBezTo>
                      <a:pt x="941" y="53"/>
                      <a:pt x="941" y="53"/>
                      <a:pt x="941" y="53"/>
                    </a:cubicBezTo>
                    <a:cubicBezTo>
                      <a:pt x="911" y="45"/>
                      <a:pt x="911" y="45"/>
                      <a:pt x="911" y="45"/>
                    </a:cubicBezTo>
                    <a:cubicBezTo>
                      <a:pt x="877" y="35"/>
                      <a:pt x="842" y="32"/>
                      <a:pt x="798" y="30"/>
                    </a:cubicBezTo>
                    <a:cubicBezTo>
                      <a:pt x="795" y="29"/>
                      <a:pt x="795" y="29"/>
                      <a:pt x="795" y="29"/>
                    </a:cubicBezTo>
                    <a:cubicBezTo>
                      <a:pt x="784" y="30"/>
                      <a:pt x="784" y="30"/>
                      <a:pt x="784" y="3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13"/>
              <p:cNvSpPr>
                <a:spLocks noEditPoints="1"/>
              </p:cNvSpPr>
              <p:nvPr/>
            </p:nvSpPr>
            <p:spPr bwMode="auto">
              <a:xfrm>
                <a:off x="5649913" y="4264025"/>
                <a:ext cx="3127375" cy="1230313"/>
              </a:xfrm>
              <a:custGeom>
                <a:gdLst>
                  <a:gd name="T0" fmla="*/ 2002 w 2852"/>
                  <a:gd name="T1" fmla="*/ 0 h 1123"/>
                  <a:gd name="T2" fmla="*/ 1595 w 2852"/>
                  <a:gd name="T3" fmla="*/ 742 h 1123"/>
                  <a:gd name="T4" fmla="*/ 1535 w 2852"/>
                  <a:gd name="T5" fmla="*/ 565 h 1123"/>
                  <a:gd name="T6" fmla="*/ 1646 w 2852"/>
                  <a:gd name="T7" fmla="*/ 342 h 1123"/>
                  <a:gd name="T8" fmla="*/ 1423 w 2852"/>
                  <a:gd name="T9" fmla="*/ 119 h 1123"/>
                  <a:gd name="T10" fmla="*/ 1200 w 2852"/>
                  <a:gd name="T11" fmla="*/ 342 h 1123"/>
                  <a:gd name="T12" fmla="*/ 1312 w 2852"/>
                  <a:gd name="T13" fmla="*/ 565 h 1123"/>
                  <a:gd name="T14" fmla="*/ 1240 w 2852"/>
                  <a:gd name="T15" fmla="*/ 746 h 1123"/>
                  <a:gd name="T16" fmla="*/ 844 w 2852"/>
                  <a:gd name="T17" fmla="*/ 0 h 1123"/>
                  <a:gd name="T18" fmla="*/ 0 w 2852"/>
                  <a:gd name="T19" fmla="*/ 889 h 1123"/>
                  <a:gd name="T20" fmla="*/ 173 w 2852"/>
                  <a:gd name="T21" fmla="*/ 1123 h 1123"/>
                  <a:gd name="T22" fmla="*/ 2678 w 2852"/>
                  <a:gd name="T23" fmla="*/ 1123 h 1123"/>
                  <a:gd name="T24" fmla="*/ 2852 w 2852"/>
                  <a:gd name="T25" fmla="*/ 890 h 1123"/>
                  <a:gd name="T26" fmla="*/ 2002 w 2852"/>
                  <a:gd name="T27" fmla="*/ 0 h 1123"/>
                  <a:gd name="T28" fmla="*/ 2586 w 2852"/>
                  <a:gd name="T29" fmla="*/ 447 h 1123"/>
                  <a:gd name="T30" fmla="*/ 2586 w 2852"/>
                  <a:gd name="T31" fmla="*/ 447 h 11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852" h="1123">
                    <a:moveTo>
                      <a:pt x="2002" y="0"/>
                    </a:moveTo>
                    <a:cubicBezTo>
                      <a:pt x="1595" y="742"/>
                      <a:pt x="1595" y="742"/>
                      <a:pt x="1595" y="742"/>
                    </a:cubicBezTo>
                    <a:cubicBezTo>
                      <a:pt x="1535" y="565"/>
                      <a:pt x="1535" y="565"/>
                      <a:pt x="1535" y="565"/>
                    </a:cubicBezTo>
                    <a:cubicBezTo>
                      <a:pt x="1646" y="342"/>
                      <a:pt x="1646" y="342"/>
                      <a:pt x="1646" y="342"/>
                    </a:cubicBezTo>
                    <a:cubicBezTo>
                      <a:pt x="1423" y="119"/>
                      <a:pt x="1423" y="119"/>
                      <a:pt x="1423" y="119"/>
                    </a:cubicBezTo>
                    <a:cubicBezTo>
                      <a:pt x="1200" y="342"/>
                      <a:pt x="1200" y="342"/>
                      <a:pt x="1200" y="342"/>
                    </a:cubicBezTo>
                    <a:cubicBezTo>
                      <a:pt x="1312" y="565"/>
                      <a:pt x="1312" y="565"/>
                      <a:pt x="1312" y="565"/>
                    </a:cubicBezTo>
                    <a:cubicBezTo>
                      <a:pt x="1240" y="746"/>
                      <a:pt x="1240" y="746"/>
                      <a:pt x="1240" y="746"/>
                    </a:cubicBezTo>
                    <a:cubicBezTo>
                      <a:pt x="844" y="0"/>
                      <a:pt x="844" y="0"/>
                      <a:pt x="844" y="0"/>
                    </a:cubicBezTo>
                    <a:cubicBezTo>
                      <a:pt x="844" y="0"/>
                      <a:pt x="0" y="447"/>
                      <a:pt x="0" y="889"/>
                    </a:cubicBezTo>
                    <a:cubicBezTo>
                      <a:pt x="0" y="1011"/>
                      <a:pt x="50" y="1123"/>
                      <a:pt x="173" y="1123"/>
                    </a:cubicBezTo>
                    <a:cubicBezTo>
                      <a:pt x="2678" y="1123"/>
                      <a:pt x="2678" y="1123"/>
                      <a:pt x="2678" y="1123"/>
                    </a:cubicBezTo>
                    <a:cubicBezTo>
                      <a:pt x="2800" y="1123"/>
                      <a:pt x="2852" y="1012"/>
                      <a:pt x="2852" y="890"/>
                    </a:cubicBezTo>
                    <a:cubicBezTo>
                      <a:pt x="2852" y="475"/>
                      <a:pt x="2002" y="0"/>
                      <a:pt x="2002" y="0"/>
                    </a:cubicBezTo>
                    <a:moveTo>
                      <a:pt x="2586" y="447"/>
                    </a:moveTo>
                    <a:cubicBezTo>
                      <a:pt x="2586" y="447"/>
                      <a:pt x="2586" y="447"/>
                      <a:pt x="2586" y="447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14"/>
              <p:cNvSpPr>
                <a:spLocks noEditPoints="1"/>
              </p:cNvSpPr>
              <p:nvPr/>
            </p:nvSpPr>
            <p:spPr bwMode="auto">
              <a:xfrm>
                <a:off x="6415088" y="2301875"/>
                <a:ext cx="1603375" cy="1984375"/>
              </a:xfrm>
              <a:custGeom>
                <a:gdLst>
                  <a:gd name="T0" fmla="*/ 1460 w 1462"/>
                  <a:gd name="T1" fmla="*/ 878 h 1812"/>
                  <a:gd name="T2" fmla="*/ 1460 w 1462"/>
                  <a:gd name="T3" fmla="*/ 844 h 1812"/>
                  <a:gd name="T4" fmla="*/ 1430 w 1462"/>
                  <a:gd name="T5" fmla="*/ 824 h 1812"/>
                  <a:gd name="T6" fmla="*/ 1420 w 1462"/>
                  <a:gd name="T7" fmla="*/ 817 h 1812"/>
                  <a:gd name="T8" fmla="*/ 764 w 1462"/>
                  <a:gd name="T9" fmla="*/ 90 h 1812"/>
                  <a:gd name="T10" fmla="*/ 193 w 1462"/>
                  <a:gd name="T11" fmla="*/ 151 h 1812"/>
                  <a:gd name="T12" fmla="*/ 61 w 1462"/>
                  <a:gd name="T13" fmla="*/ 806 h 1812"/>
                  <a:gd name="T14" fmla="*/ 31 w 1462"/>
                  <a:gd name="T15" fmla="*/ 824 h 1812"/>
                  <a:gd name="T16" fmla="*/ 2 w 1462"/>
                  <a:gd name="T17" fmla="*/ 844 h 1812"/>
                  <a:gd name="T18" fmla="*/ 2 w 1462"/>
                  <a:gd name="T19" fmla="*/ 878 h 1812"/>
                  <a:gd name="T20" fmla="*/ 36 w 1462"/>
                  <a:gd name="T21" fmla="*/ 1103 h 1812"/>
                  <a:gd name="T22" fmla="*/ 135 w 1462"/>
                  <a:gd name="T23" fmla="*/ 1219 h 1812"/>
                  <a:gd name="T24" fmla="*/ 356 w 1462"/>
                  <a:gd name="T25" fmla="*/ 1624 h 1812"/>
                  <a:gd name="T26" fmla="*/ 722 w 1462"/>
                  <a:gd name="T27" fmla="*/ 1810 h 1812"/>
                  <a:gd name="T28" fmla="*/ 734 w 1462"/>
                  <a:gd name="T29" fmla="*/ 1812 h 1812"/>
                  <a:gd name="T30" fmla="*/ 747 w 1462"/>
                  <a:gd name="T31" fmla="*/ 1810 h 1812"/>
                  <a:gd name="T32" fmla="*/ 1123 w 1462"/>
                  <a:gd name="T33" fmla="*/ 1613 h 1812"/>
                  <a:gd name="T34" fmla="*/ 1332 w 1462"/>
                  <a:gd name="T35" fmla="*/ 1216 h 1812"/>
                  <a:gd name="T36" fmla="*/ 1427 w 1462"/>
                  <a:gd name="T37" fmla="*/ 1099 h 1812"/>
                  <a:gd name="T38" fmla="*/ 1460 w 1462"/>
                  <a:gd name="T39" fmla="*/ 878 h 1812"/>
                  <a:gd name="T40" fmla="*/ 1301 w 1462"/>
                  <a:gd name="T41" fmla="*/ 1049 h 1812"/>
                  <a:gd name="T42" fmla="*/ 1252 w 1462"/>
                  <a:gd name="T43" fmla="*/ 1105 h 1812"/>
                  <a:gd name="T44" fmla="*/ 1218 w 1462"/>
                  <a:gd name="T45" fmla="*/ 1117 h 1812"/>
                  <a:gd name="T46" fmla="*/ 1209 w 1462"/>
                  <a:gd name="T47" fmla="*/ 1151 h 1812"/>
                  <a:gd name="T48" fmla="*/ 1024 w 1462"/>
                  <a:gd name="T49" fmla="*/ 1520 h 1812"/>
                  <a:gd name="T50" fmla="*/ 732 w 1462"/>
                  <a:gd name="T51" fmla="*/ 1675 h 1812"/>
                  <a:gd name="T52" fmla="*/ 454 w 1462"/>
                  <a:gd name="T53" fmla="*/ 1530 h 1812"/>
                  <a:gd name="T54" fmla="*/ 257 w 1462"/>
                  <a:gd name="T55" fmla="*/ 1153 h 1812"/>
                  <a:gd name="T56" fmla="*/ 248 w 1462"/>
                  <a:gd name="T57" fmla="*/ 1117 h 1812"/>
                  <a:gd name="T58" fmla="*/ 212 w 1462"/>
                  <a:gd name="T59" fmla="*/ 1106 h 1812"/>
                  <a:gd name="T60" fmla="*/ 162 w 1462"/>
                  <a:gd name="T61" fmla="*/ 1051 h 1812"/>
                  <a:gd name="T62" fmla="*/ 139 w 1462"/>
                  <a:gd name="T63" fmla="*/ 942 h 1812"/>
                  <a:gd name="T64" fmla="*/ 227 w 1462"/>
                  <a:gd name="T65" fmla="*/ 939 h 1812"/>
                  <a:gd name="T66" fmla="*/ 233 w 1462"/>
                  <a:gd name="T67" fmla="*/ 918 h 1812"/>
                  <a:gd name="T68" fmla="*/ 234 w 1462"/>
                  <a:gd name="T69" fmla="*/ 919 h 1812"/>
                  <a:gd name="T70" fmla="*/ 237 w 1462"/>
                  <a:gd name="T71" fmla="*/ 904 h 1812"/>
                  <a:gd name="T72" fmla="*/ 268 w 1462"/>
                  <a:gd name="T73" fmla="*/ 579 h 1812"/>
                  <a:gd name="T74" fmla="*/ 281 w 1462"/>
                  <a:gd name="T75" fmla="*/ 545 h 1812"/>
                  <a:gd name="T76" fmla="*/ 908 w 1462"/>
                  <a:gd name="T77" fmla="*/ 472 h 1812"/>
                  <a:gd name="T78" fmla="*/ 868 w 1462"/>
                  <a:gd name="T79" fmla="*/ 579 h 1812"/>
                  <a:gd name="T80" fmla="*/ 908 w 1462"/>
                  <a:gd name="T81" fmla="*/ 586 h 1812"/>
                  <a:gd name="T82" fmla="*/ 954 w 1462"/>
                  <a:gd name="T83" fmla="*/ 514 h 1812"/>
                  <a:gd name="T84" fmla="*/ 948 w 1462"/>
                  <a:gd name="T85" fmla="*/ 565 h 1812"/>
                  <a:gd name="T86" fmla="*/ 991 w 1462"/>
                  <a:gd name="T87" fmla="*/ 570 h 1812"/>
                  <a:gd name="T88" fmla="*/ 1018 w 1462"/>
                  <a:gd name="T89" fmla="*/ 488 h 1812"/>
                  <a:gd name="T90" fmla="*/ 1181 w 1462"/>
                  <a:gd name="T91" fmla="*/ 536 h 1812"/>
                  <a:gd name="T92" fmla="*/ 1220 w 1462"/>
                  <a:gd name="T93" fmla="*/ 858 h 1812"/>
                  <a:gd name="T94" fmla="*/ 1231 w 1462"/>
                  <a:gd name="T95" fmla="*/ 916 h 1812"/>
                  <a:gd name="T96" fmla="*/ 1251 w 1462"/>
                  <a:gd name="T97" fmla="*/ 915 h 1812"/>
                  <a:gd name="T98" fmla="*/ 1260 w 1462"/>
                  <a:gd name="T99" fmla="*/ 946 h 1812"/>
                  <a:gd name="T100" fmla="*/ 1323 w 1462"/>
                  <a:gd name="T101" fmla="*/ 942 h 1812"/>
                  <a:gd name="T102" fmla="*/ 1301 w 1462"/>
                  <a:gd name="T103" fmla="*/ 1049 h 18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462" h="1811">
                    <a:moveTo>
                      <a:pt x="1460" y="878"/>
                    </a:moveTo>
                    <a:cubicBezTo>
                      <a:pt x="1460" y="844"/>
                      <a:pt x="1460" y="844"/>
                      <a:pt x="1460" y="844"/>
                    </a:cubicBezTo>
                    <a:cubicBezTo>
                      <a:pt x="1430" y="824"/>
                      <a:pt x="1430" y="824"/>
                      <a:pt x="1430" y="824"/>
                    </a:cubicBezTo>
                    <a:cubicBezTo>
                      <a:pt x="1427" y="822"/>
                      <a:pt x="1423" y="819"/>
                      <a:pt x="1420" y="817"/>
                    </a:cubicBezTo>
                    <a:cubicBezTo>
                      <a:pt x="1360" y="303"/>
                      <a:pt x="1364" y="0"/>
                      <a:pt x="764" y="90"/>
                    </a:cubicBezTo>
                    <a:cubicBezTo>
                      <a:pt x="553" y="121"/>
                      <a:pt x="323" y="56"/>
                      <a:pt x="193" y="151"/>
                    </a:cubicBezTo>
                    <a:cubicBezTo>
                      <a:pt x="28" y="305"/>
                      <a:pt x="16" y="535"/>
                      <a:pt x="61" y="806"/>
                    </a:cubicBezTo>
                    <a:cubicBezTo>
                      <a:pt x="51" y="811"/>
                      <a:pt x="41" y="817"/>
                      <a:pt x="31" y="824"/>
                    </a:cubicBezTo>
                    <a:cubicBezTo>
                      <a:pt x="2" y="844"/>
                      <a:pt x="2" y="844"/>
                      <a:pt x="2" y="844"/>
                    </a:cubicBezTo>
                    <a:cubicBezTo>
                      <a:pt x="2" y="878"/>
                      <a:pt x="2" y="878"/>
                      <a:pt x="2" y="878"/>
                    </a:cubicBezTo>
                    <a:cubicBezTo>
                      <a:pt x="0" y="969"/>
                      <a:pt x="11" y="1045"/>
                      <a:pt x="36" y="1103"/>
                    </a:cubicBezTo>
                    <a:cubicBezTo>
                      <a:pt x="58" y="1156"/>
                      <a:pt x="91" y="1195"/>
                      <a:pt x="135" y="1219"/>
                    </a:cubicBezTo>
                    <a:cubicBezTo>
                      <a:pt x="187" y="1396"/>
                      <a:pt x="262" y="1528"/>
                      <a:pt x="356" y="1624"/>
                    </a:cubicBezTo>
                    <a:cubicBezTo>
                      <a:pt x="459" y="1728"/>
                      <a:pt x="582" y="1787"/>
                      <a:pt x="722" y="1810"/>
                    </a:cubicBezTo>
                    <a:cubicBezTo>
                      <a:pt x="734" y="1812"/>
                      <a:pt x="734" y="1812"/>
                      <a:pt x="734" y="1812"/>
                    </a:cubicBezTo>
                    <a:cubicBezTo>
                      <a:pt x="747" y="1810"/>
                      <a:pt x="747" y="1810"/>
                      <a:pt x="747" y="1810"/>
                    </a:cubicBezTo>
                    <a:cubicBezTo>
                      <a:pt x="901" y="1777"/>
                      <a:pt x="1024" y="1716"/>
                      <a:pt x="1123" y="1613"/>
                    </a:cubicBezTo>
                    <a:cubicBezTo>
                      <a:pt x="1214" y="1517"/>
                      <a:pt x="1282" y="1388"/>
                      <a:pt x="1332" y="1216"/>
                    </a:cubicBezTo>
                    <a:cubicBezTo>
                      <a:pt x="1374" y="1192"/>
                      <a:pt x="1406" y="1152"/>
                      <a:pt x="1427" y="1099"/>
                    </a:cubicBezTo>
                    <a:cubicBezTo>
                      <a:pt x="1451" y="1042"/>
                      <a:pt x="1462" y="967"/>
                      <a:pt x="1460" y="878"/>
                    </a:cubicBezTo>
                    <a:close/>
                    <a:moveTo>
                      <a:pt x="1301" y="1049"/>
                    </a:moveTo>
                    <a:cubicBezTo>
                      <a:pt x="1289" y="1078"/>
                      <a:pt x="1273" y="1098"/>
                      <a:pt x="1252" y="1105"/>
                    </a:cubicBezTo>
                    <a:cubicBezTo>
                      <a:pt x="1218" y="1117"/>
                      <a:pt x="1218" y="1117"/>
                      <a:pt x="1218" y="1117"/>
                    </a:cubicBezTo>
                    <a:cubicBezTo>
                      <a:pt x="1209" y="1151"/>
                      <a:pt x="1209" y="1151"/>
                      <a:pt x="1209" y="1151"/>
                    </a:cubicBezTo>
                    <a:cubicBezTo>
                      <a:pt x="1164" y="1316"/>
                      <a:pt x="1104" y="1436"/>
                      <a:pt x="1024" y="1520"/>
                    </a:cubicBezTo>
                    <a:cubicBezTo>
                      <a:pt x="948" y="1599"/>
                      <a:pt x="852" y="1648"/>
                      <a:pt x="732" y="1675"/>
                    </a:cubicBezTo>
                    <a:cubicBezTo>
                      <a:pt x="625" y="1655"/>
                      <a:pt x="532" y="1609"/>
                      <a:pt x="454" y="1530"/>
                    </a:cubicBezTo>
                    <a:cubicBezTo>
                      <a:pt x="370" y="1445"/>
                      <a:pt x="304" y="1322"/>
                      <a:pt x="257" y="1153"/>
                    </a:cubicBezTo>
                    <a:cubicBezTo>
                      <a:pt x="248" y="1117"/>
                      <a:pt x="248" y="1117"/>
                      <a:pt x="248" y="1117"/>
                    </a:cubicBezTo>
                    <a:cubicBezTo>
                      <a:pt x="212" y="1106"/>
                      <a:pt x="212" y="1106"/>
                      <a:pt x="212" y="1106"/>
                    </a:cubicBezTo>
                    <a:cubicBezTo>
                      <a:pt x="191" y="1099"/>
                      <a:pt x="174" y="1080"/>
                      <a:pt x="162" y="1051"/>
                    </a:cubicBezTo>
                    <a:cubicBezTo>
                      <a:pt x="150" y="1022"/>
                      <a:pt x="142" y="986"/>
                      <a:pt x="139" y="942"/>
                    </a:cubicBezTo>
                    <a:cubicBezTo>
                      <a:pt x="172" y="937"/>
                      <a:pt x="209" y="927"/>
                      <a:pt x="227" y="939"/>
                    </a:cubicBezTo>
                    <a:cubicBezTo>
                      <a:pt x="229" y="933"/>
                      <a:pt x="231" y="926"/>
                      <a:pt x="233" y="918"/>
                    </a:cubicBezTo>
                    <a:cubicBezTo>
                      <a:pt x="234" y="919"/>
                      <a:pt x="234" y="919"/>
                      <a:pt x="234" y="919"/>
                    </a:cubicBezTo>
                    <a:cubicBezTo>
                      <a:pt x="237" y="904"/>
                      <a:pt x="237" y="904"/>
                      <a:pt x="237" y="904"/>
                    </a:cubicBezTo>
                    <a:cubicBezTo>
                      <a:pt x="247" y="865"/>
                      <a:pt x="258" y="619"/>
                      <a:pt x="268" y="579"/>
                    </a:cubicBezTo>
                    <a:cubicBezTo>
                      <a:pt x="272" y="568"/>
                      <a:pt x="274" y="554"/>
                      <a:pt x="281" y="545"/>
                    </a:cubicBezTo>
                    <a:cubicBezTo>
                      <a:pt x="330" y="611"/>
                      <a:pt x="695" y="618"/>
                      <a:pt x="908" y="472"/>
                    </a:cubicBezTo>
                    <a:cubicBezTo>
                      <a:pt x="868" y="579"/>
                      <a:pt x="868" y="579"/>
                      <a:pt x="868" y="579"/>
                    </a:cubicBezTo>
                    <a:cubicBezTo>
                      <a:pt x="908" y="586"/>
                      <a:pt x="908" y="586"/>
                      <a:pt x="908" y="586"/>
                    </a:cubicBezTo>
                    <a:cubicBezTo>
                      <a:pt x="954" y="514"/>
                      <a:pt x="954" y="514"/>
                      <a:pt x="954" y="514"/>
                    </a:cubicBezTo>
                    <a:cubicBezTo>
                      <a:pt x="948" y="565"/>
                      <a:pt x="948" y="565"/>
                      <a:pt x="948" y="565"/>
                    </a:cubicBezTo>
                    <a:cubicBezTo>
                      <a:pt x="991" y="570"/>
                      <a:pt x="991" y="570"/>
                      <a:pt x="991" y="570"/>
                    </a:cubicBezTo>
                    <a:cubicBezTo>
                      <a:pt x="1018" y="488"/>
                      <a:pt x="1018" y="488"/>
                      <a:pt x="1018" y="488"/>
                    </a:cubicBezTo>
                    <a:cubicBezTo>
                      <a:pt x="1070" y="518"/>
                      <a:pt x="1129" y="558"/>
                      <a:pt x="1181" y="536"/>
                    </a:cubicBezTo>
                    <a:cubicBezTo>
                      <a:pt x="1198" y="575"/>
                      <a:pt x="1211" y="812"/>
                      <a:pt x="1220" y="858"/>
                    </a:cubicBezTo>
                    <a:cubicBezTo>
                      <a:pt x="1231" y="916"/>
                      <a:pt x="1231" y="916"/>
                      <a:pt x="1231" y="916"/>
                    </a:cubicBezTo>
                    <a:cubicBezTo>
                      <a:pt x="1251" y="915"/>
                      <a:pt x="1251" y="915"/>
                      <a:pt x="1251" y="915"/>
                    </a:cubicBezTo>
                    <a:cubicBezTo>
                      <a:pt x="1260" y="946"/>
                      <a:pt x="1260" y="946"/>
                      <a:pt x="1260" y="946"/>
                    </a:cubicBezTo>
                    <a:cubicBezTo>
                      <a:pt x="1283" y="943"/>
                      <a:pt x="1303" y="942"/>
                      <a:pt x="1323" y="942"/>
                    </a:cubicBezTo>
                    <a:cubicBezTo>
                      <a:pt x="1320" y="985"/>
                      <a:pt x="1312" y="1021"/>
                      <a:pt x="1301" y="104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325" y="423733"/>
            <a:ext cx="2987675" cy="70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1624036"/>
            <a:ext cx="12192000" cy="29763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800" b="1" spc="2200"/>
          </a:p>
          <a:p>
            <a:pPr algn="ctr"/>
            <a:endParaRPr lang="zh-CN" altLang="en-US" sz="4800" b="1" spc="2200"/>
          </a:p>
          <a:p>
            <a:pPr algn="ctr"/>
            <a:r>
              <a:rPr lang="zh-CN" altLang="en-US" sz="4800" b="1" spc="2200"/>
              <a:t>第十一章 残疾人社区工作模式及运用</a:t>
            </a:r>
            <a:endParaRPr lang="zh-CN" altLang="en-US" sz="4800" b="1" spc="2200"/>
          </a:p>
          <a:p>
            <a:pPr algn="ctr"/>
            <a:endParaRPr lang="zh-CN" altLang="en-US" sz="4800" b="1" spc="2200"/>
          </a:p>
          <a:p>
            <a:pPr algn="ctr">
              <a:lnSpc>
                <a:spcPct val="150000"/>
              </a:lnSpc>
            </a:pPr>
            <a:endParaRPr lang="zh-CN" altLang="en-US" sz="2800" b="1" spc="2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/>
        </p:nvGraphicFramePr>
        <p:xfrm>
          <a:off x="0" y="0"/>
          <a:ext cx="12192000" cy="203051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pSp>
        <p:nvGrpSpPr>
          <p:cNvPr id="9" name="组合 8"/>
          <p:cNvGrpSpPr/>
          <p:nvPr/>
        </p:nvGrpSpPr>
        <p:grpSpPr>
          <a:xfrm>
            <a:off x="3415030" y="2348865"/>
            <a:ext cx="5984875" cy="1173480"/>
            <a:chOff x="1906687" y="1239353"/>
            <a:chExt cx="2587220" cy="1173348"/>
          </a:xfrm>
        </p:grpSpPr>
        <p:sp>
          <p:nvSpPr>
            <p:cNvPr id="10" name="Rectangle 73"/>
            <p:cNvSpPr/>
            <p:nvPr/>
          </p:nvSpPr>
          <p:spPr>
            <a:xfrm>
              <a:off x="1906687" y="1239353"/>
              <a:ext cx="2587220" cy="246221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accent1"/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第一节 地区发展模式</a:t>
              </a:r>
              <a:endParaRPr lang="zh-CN" altLang="en-US" sz="20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1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1767790" y="473582"/>
            <a:ext cx="92887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bg1"/>
                </a:solidFill>
                <a:latin typeface="+mj-ea"/>
                <a:ea typeface="+mj-ea"/>
              </a:rPr>
              <a:t>第十一章 残疾人社区工作模式及运用</a:t>
            </a:r>
            <a:endParaRPr lang="zh-CN" altLang="en-US" sz="4400">
              <a:solidFill>
                <a:schemeClr val="bg1"/>
              </a:solidFill>
              <a:latin typeface="+mj-ea"/>
              <a:ea typeface="+mj-ea"/>
            </a:endParaRPr>
          </a:p>
        </p:txBody>
      </p:sp>
      <p:grpSp>
        <p:nvGrpSpPr>
          <p:cNvPr id="35" name="组合 1"/>
          <p:cNvGrpSpPr/>
          <p:nvPr/>
        </p:nvGrpSpPr>
        <p:grpSpPr>
          <a:xfrm>
            <a:off x="3419475" y="3307715"/>
            <a:ext cx="5984875" cy="1173480"/>
            <a:chOff x="1906687" y="1239353"/>
            <a:chExt cx="2587220" cy="1173348"/>
          </a:xfrm>
        </p:grpSpPr>
        <p:sp>
          <p:nvSpPr>
            <p:cNvPr id="8" name="Rectangle 73"/>
            <p:cNvSpPr/>
            <p:nvPr/>
          </p:nvSpPr>
          <p:spPr>
            <a:xfrm>
              <a:off x="1906687" y="1239353"/>
              <a:ext cx="2587220" cy="246221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第二节 社区照顾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2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sp>
        <p:nvSpPr>
          <p:cNvPr id="15" name="Rectangle 73"/>
          <p:cNvSpPr/>
          <p:nvPr/>
        </p:nvSpPr>
        <p:spPr>
          <a:xfrm>
            <a:off x="3415030" y="5999480"/>
            <a:ext cx="5984875" cy="535940"/>
          </a:xfrm>
          <a:prstGeom prst="rect">
            <a:avLst/>
          </a:prstGeom>
        </p:spPr>
        <p:txBody>
          <a:bodyPr wrap="square" lIns="144000" tIns="0" rIns="144000" bIns="0">
            <a:normAutofit fontScale="85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lnSpc>
                <a:spcPct val="150000"/>
              </a:lnSpc>
              <a:spcBef>
                <a:spcPts val="1000"/>
              </a:spcBef>
              <a:buClrTx/>
              <a:buSzTx/>
              <a:buFontTx/>
            </a:pPr>
            <a:endParaRPr lang="zh-CN" altLang="en-US" sz="3200" b="1">
              <a:solidFill>
                <a:schemeClr val="accent1"/>
              </a:solidFill>
              <a:latin typeface="等线" panose="02010600030101010101" pitchFamily="2" charset="-122"/>
              <a:ea typeface="等线" panose="02010600030101010101" pitchFamily="2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一、模式内涵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（一）提出背景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新保守主义的思想的影响。认为如果有人需要协助，应帮助他们发挥自我照顾的能力，而不是让他们长期以来他人或福利机构。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2.联合国关于社区发展的倡导。</a:t>
            </a: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 b="1"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地区发展最为基本的内容</a:t>
            </a:r>
            <a:r>
              <a:rPr lang="zh-CN" altLang="en-US" sz="2000" b="1"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：</a:t>
            </a:r>
            <a:endParaRPr lang="zh-CN" altLang="en-US" sz="2000" b="1">
              <a:latin typeface="等线" panose="02010600030101010101" pitchFamily="2" charset="-122"/>
              <a:ea typeface="等线" panose="02010600030101010101" pitchFamily="2" charset="-122"/>
              <a:sym typeface="+mn-ea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只要人们聚集而居，形成一个生活共同体，就会产生一系列的共同需要。要解决和满足这些需要，就产生了一种互相合作的集体行为。</a:t>
            </a: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一、模式内涵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（二）基本假设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强调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在一个较大的社区范围内，在社工的协助下，当地居民通过民主参与、团结合作（互助）、自我帮助（自助）的方式，利用当地的资源、知识和技术来解决社区问题，促进社区的发展。</a:t>
            </a: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强调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的是一种以地区为基础的经济、社会、文化等实质内容的发展，通过鼓励社区居民广泛参与社区事务，解决社区问题，推动社区发展。</a:t>
            </a: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在此过程中，</a:t>
            </a: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强调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居民的参与和协同，罗斯曼指出其目标在于建立社区自助、整合的能力，通过居民亲身参与互动，与政府一同改善社区内外环境，促进居民养成自助互助意识，增强社区凝聚力。</a:t>
            </a: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一、模式内涵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321945" y="1080135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（二）基本假设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36" name="泪滴形 35"/>
          <p:cNvSpPr/>
          <p:nvPr>
            <p:custDataLst>
              <p:tags r:id="rId2"/>
            </p:custDataLst>
          </p:nvPr>
        </p:nvSpPr>
        <p:spPr>
          <a:xfrm flipH="1" flipV="1">
            <a:off x="5523848" y="2215499"/>
            <a:ext cx="1720183" cy="1720883"/>
          </a:xfrm>
          <a:prstGeom prst="teardrop">
            <a:avLst/>
          </a:prstGeom>
          <a:gradFill>
            <a:gsLst>
              <a:gs pos="0">
                <a:srgbClr val="FF7429">
                  <a:lumMod val="80000"/>
                  <a:lumOff val="20000"/>
                  <a:alpha val="100000"/>
                </a:srgbClr>
              </a:gs>
              <a:gs pos="100000">
                <a:srgbClr val="FF7429">
                  <a:alpha val="100000"/>
                </a:srgbClr>
              </a:gs>
            </a:gsLst>
            <a:lin ang="10800000" scaled="0"/>
          </a:gradFill>
          <a:ln w="12700" cap="flat" cmpd="sng" algn="ctr">
            <a:noFill/>
            <a:prstDash val="solid"/>
            <a:miter lim="800000"/>
          </a:ln>
          <a:effectLst>
            <a:outerShdw blurRad="203200" dist="76200" dir="2700000" algn="tl" rotWithShape="0">
              <a:srgbClr val="FF7429">
                <a:lumMod val="75000"/>
                <a:alpha val="20000"/>
              </a:srgbClr>
            </a:outerShdw>
          </a:effectLst>
        </p:spPr>
        <p:style>
          <a:lnRef idx="1">
            <a:srgbClr val="17D594"/>
          </a:lnRef>
          <a:fillRef idx="2">
            <a:srgbClr val="17D594"/>
          </a:fillRef>
          <a:effectRef idx="1">
            <a:srgbClr val="17D594"/>
          </a:effectRef>
          <a:fontRef idx="minor">
            <a:srgbClr val="000000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泪滴形 48"/>
          <p:cNvSpPr/>
          <p:nvPr>
            <p:custDataLst>
              <p:tags r:id="rId3"/>
            </p:custDataLst>
          </p:nvPr>
        </p:nvSpPr>
        <p:spPr>
          <a:xfrm flipH="1">
            <a:off x="5523848" y="4128914"/>
            <a:ext cx="1720183" cy="1721583"/>
          </a:xfrm>
          <a:prstGeom prst="teardrop">
            <a:avLst/>
          </a:prstGeom>
          <a:gradFill>
            <a:gsLst>
              <a:gs pos="0">
                <a:srgbClr val="FFC000">
                  <a:lumMod val="80000"/>
                  <a:lumOff val="20000"/>
                  <a:alpha val="100000"/>
                </a:srgbClr>
              </a:gs>
              <a:gs pos="100000">
                <a:srgbClr val="FFC000"/>
              </a:gs>
            </a:gsLst>
            <a:lin ang="10800000" scaled="0"/>
          </a:gradFill>
          <a:ln w="12700" cap="flat" cmpd="sng" algn="ctr">
            <a:noFill/>
            <a:prstDash val="solid"/>
            <a:miter lim="800000"/>
          </a:ln>
          <a:effectLst>
            <a:outerShdw blurRad="203200" dist="76200" dir="2700000" algn="tl" rotWithShape="0">
              <a:srgbClr val="FFC000">
                <a:lumMod val="75000"/>
                <a:alpha val="20000"/>
              </a:srgbClr>
            </a:outerShdw>
          </a:effectLst>
        </p:spPr>
        <p:style>
          <a:lnRef idx="1">
            <a:srgbClr val="FFC000"/>
          </a:lnRef>
          <a:fillRef idx="2">
            <a:srgbClr val="FFC000"/>
          </a:fillRef>
          <a:effectRef idx="1">
            <a:srgbClr val="FFC000"/>
          </a:effectRef>
          <a:fontRef idx="minor">
            <a:srgbClr val="000000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泪滴形 71"/>
          <p:cNvSpPr/>
          <p:nvPr>
            <p:custDataLst>
              <p:tags r:id="rId4"/>
            </p:custDataLst>
          </p:nvPr>
        </p:nvSpPr>
        <p:spPr>
          <a:xfrm>
            <a:off x="3576127" y="4133815"/>
            <a:ext cx="1720883" cy="1721583"/>
          </a:xfrm>
          <a:prstGeom prst="teardrop">
            <a:avLst/>
          </a:prstGeom>
          <a:gradFill>
            <a:gsLst>
              <a:gs pos="0">
                <a:srgbClr val="17D594">
                  <a:lumMod val="80000"/>
                  <a:lumOff val="20000"/>
                  <a:alpha val="100000"/>
                </a:srgbClr>
              </a:gs>
              <a:gs pos="100000">
                <a:srgbClr val="17D594"/>
              </a:gs>
            </a:gsLst>
            <a:lin ang="10800000" scaled="0"/>
          </a:gradFill>
          <a:ln w="12700" cap="flat" cmpd="sng" algn="ctr">
            <a:noFill/>
            <a:prstDash val="solid"/>
            <a:miter lim="800000"/>
          </a:ln>
          <a:effectLst>
            <a:outerShdw blurRad="203200" dist="76200" dir="8100000" algn="tr" rotWithShape="0">
              <a:srgbClr val="17D594">
                <a:lumMod val="75000"/>
                <a:alpha val="20000"/>
              </a:srgbClr>
            </a:outerShdw>
          </a:effectLst>
        </p:spPr>
        <p:style>
          <a:lnRef idx="1">
            <a:srgbClr val="FF7429"/>
          </a:lnRef>
          <a:fillRef idx="2">
            <a:srgbClr val="FF7429"/>
          </a:fillRef>
          <a:effectRef idx="1">
            <a:srgbClr val="FF7429"/>
          </a:effectRef>
          <a:fontRef idx="minor">
            <a:srgbClr val="000000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泪滴形 76"/>
          <p:cNvSpPr/>
          <p:nvPr>
            <p:custDataLst>
              <p:tags r:id="rId5"/>
            </p:custDataLst>
          </p:nvPr>
        </p:nvSpPr>
        <p:spPr>
          <a:xfrm flipV="1">
            <a:off x="3574727" y="2214799"/>
            <a:ext cx="1720183" cy="1720883"/>
          </a:xfrm>
          <a:prstGeom prst="teardrop">
            <a:avLst/>
          </a:prstGeom>
          <a:gradFill>
            <a:gsLst>
              <a:gs pos="100000">
                <a:srgbClr val="376FFF"/>
              </a:gs>
              <a:gs pos="0">
                <a:srgbClr val="376FFF">
                  <a:lumMod val="80000"/>
                  <a:lumOff val="20000"/>
                  <a:alpha val="100000"/>
                </a:srgbClr>
              </a:gs>
            </a:gsLst>
            <a:lin ang="10800000" scaled="0"/>
          </a:gradFill>
          <a:ln w="12700" cap="flat" cmpd="sng" algn="ctr">
            <a:noFill/>
            <a:prstDash val="solid"/>
            <a:miter lim="800000"/>
          </a:ln>
          <a:effectLst>
            <a:outerShdw blurRad="203200" dist="76200" dir="8100000" algn="tr" rotWithShape="0">
              <a:srgbClr val="376FFF">
                <a:lumMod val="75000"/>
                <a:alpha val="20000"/>
              </a:srgbClr>
            </a:outerShdw>
          </a:effectLst>
        </p:spPr>
        <p:style>
          <a:lnRef idx="1">
            <a:srgbClr val="376FFF"/>
          </a:lnRef>
          <a:fillRef idx="2">
            <a:srgbClr val="376FFF"/>
          </a:fillRef>
          <a:effectRef idx="1">
            <a:srgbClr val="376FFF"/>
          </a:effectRef>
          <a:fontRef idx="minor">
            <a:srgbClr val="000000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" name="图片 1" descr="343439383331313b343532303032303bb8f6c8cbd0c5cfa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146250" y="4752016"/>
            <a:ext cx="476078" cy="476078"/>
          </a:xfrm>
          <a:prstGeom prst="rect">
            <a:avLst/>
          </a:prstGeom>
          <a:effectLst>
            <a:outerShdw blurRad="76200" dist="38100" dir="2700000" algn="tl" rotWithShape="0">
              <a:srgbClr val="FFC000">
                <a:lumMod val="75000"/>
                <a:alpha val="40000"/>
              </a:srgbClr>
            </a:outerShdw>
          </a:effectLst>
        </p:spPr>
      </p:pic>
      <p:pic>
        <p:nvPicPr>
          <p:cNvPr id="9" name="图片 8" descr="343439383331313b343532303032333bc6f3d2b5bcf2bde9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46250" y="2837902"/>
            <a:ext cx="476078" cy="476078"/>
          </a:xfrm>
          <a:prstGeom prst="rect">
            <a:avLst/>
          </a:prstGeom>
          <a:effectLst>
            <a:outerShdw blurRad="76200" dist="38100" dir="2700000" algn="tl" rotWithShape="0">
              <a:srgbClr val="FF7429">
                <a:lumMod val="75000"/>
                <a:alpha val="40000"/>
              </a:srgbClr>
            </a:outerShdw>
          </a:effectLst>
        </p:spPr>
      </p:pic>
      <p:pic>
        <p:nvPicPr>
          <p:cNvPr id="11" name="图片 10" descr="343439383331313b343532303033323bd3a6d3c3b9dcc0ed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198530" y="4756917"/>
            <a:ext cx="476078" cy="476078"/>
          </a:xfrm>
          <a:prstGeom prst="rect">
            <a:avLst/>
          </a:prstGeom>
          <a:effectLst>
            <a:outerShdw blurRad="76200" dist="38100" dir="8100000" algn="tr" rotWithShape="0">
              <a:srgbClr val="17D594">
                <a:lumMod val="75000"/>
                <a:alpha val="40000"/>
              </a:srgbClr>
            </a:outerShdw>
          </a:effectLst>
        </p:spPr>
      </p:pic>
      <p:pic>
        <p:nvPicPr>
          <p:cNvPr id="12" name="图片 11" descr="343439383331313b343532303031393bd2b5bca8b9dcc0ed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197129" y="2837201"/>
            <a:ext cx="476078" cy="476078"/>
          </a:xfrm>
          <a:prstGeom prst="rect">
            <a:avLst/>
          </a:prstGeom>
          <a:effectLst>
            <a:outerShdw blurRad="76200" dist="38100" dir="8100000" algn="tr" rotWithShape="0">
              <a:srgbClr val="376FFF">
                <a:lumMod val="75000"/>
                <a:alpha val="40000"/>
              </a:srgbClr>
            </a:outerShdw>
          </a:effectLst>
        </p:spPr>
      </p:pic>
      <p:sp>
        <p:nvSpPr>
          <p:cNvPr id="22" name="正文"/>
          <p:cNvSpPr txBox="1"/>
          <p:nvPr>
            <p:custDataLst>
              <p:tags r:id="rId18"/>
            </p:custDataLst>
          </p:nvPr>
        </p:nvSpPr>
        <p:spPr>
          <a:xfrm>
            <a:off x="246380" y="2757388"/>
            <a:ext cx="2941184" cy="11810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000000">
                    <a:lumMod val="65000"/>
                    <a:lumOff val="35000"/>
                  </a:srgbClr>
                </a:solidFill>
                <a:latin typeface="+mn-ea"/>
              </a:rPr>
              <a:t>人在自己的社区中本来是相互团结、互相合作，有能力按照原来的价值意义生活的。</a:t>
            </a:r>
            <a:endParaRPr lang="zh-CN" altLang="en-US" sz="1200" spc="150">
              <a:solidFill>
                <a:srgbClr val="000000">
                  <a:lumMod val="65000"/>
                  <a:lumOff val="35000"/>
                </a:srgbClr>
              </a:solidFill>
              <a:latin typeface="+mn-ea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246380" y="1782128"/>
            <a:ext cx="2941184" cy="9248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spc="300">
                <a:solidFill>
                  <a:srgbClr val="376FFF"/>
                </a:solidFill>
                <a:latin typeface="+mj-ea"/>
                <a:ea typeface="+mj-ea"/>
              </a:rPr>
              <a:t>1.</a:t>
            </a:r>
            <a:r>
              <a:rPr lang="zh-CN" altLang="en-US" sz="2000" b="1" spc="300">
                <a:solidFill>
                  <a:srgbClr val="376FFF"/>
                </a:solidFill>
                <a:latin typeface="+mj-ea"/>
                <a:ea typeface="+mj-ea"/>
              </a:rPr>
              <a:t>关于个人的假设</a:t>
            </a:r>
            <a:endParaRPr lang="en-US" altLang="zh-CN" sz="2000" b="1" spc="300">
              <a:solidFill>
                <a:srgbClr val="376FFF"/>
              </a:solidFill>
              <a:latin typeface="+mj-ea"/>
              <a:ea typeface="+mj-ea"/>
            </a:endParaRPr>
          </a:p>
        </p:txBody>
      </p:sp>
      <p:sp>
        <p:nvSpPr>
          <p:cNvPr id="27" name="正文"/>
          <p:cNvSpPr txBox="1"/>
          <p:nvPr>
            <p:custDataLst>
              <p:tags r:id="rId20"/>
            </p:custDataLst>
          </p:nvPr>
        </p:nvSpPr>
        <p:spPr>
          <a:xfrm>
            <a:off x="7635274" y="2757670"/>
            <a:ext cx="4415782" cy="154344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000000">
                    <a:lumMod val="65000"/>
                    <a:lumOff val="35000"/>
                  </a:srgbClr>
                </a:solidFill>
                <a:latin typeface="+mn-ea"/>
              </a:rPr>
              <a:t>社会逐渐变成一种工具理性的制度化的组织关系和市场交换关系，这会造成社会的分层和两极化。在这种情况加剧之前，需要重视地区范围的广泛民主参与，通过互助合作来重建和谐团结融洽的社区关系，增强社区居民对社区的归属感和认同感，增强居民自助解决问题的能力。</a:t>
            </a:r>
            <a:endParaRPr lang="zh-CN" altLang="en-US" sz="1200" spc="150">
              <a:solidFill>
                <a:srgbClr val="000000">
                  <a:lumMod val="65000"/>
                  <a:lumOff val="35000"/>
                </a:srgbClr>
              </a:solidFill>
              <a:latin typeface="+mn-ea"/>
            </a:endParaRPr>
          </a:p>
        </p:txBody>
      </p:sp>
      <p:sp>
        <p:nvSpPr>
          <p:cNvPr id="28" name="标题"/>
          <p:cNvSpPr txBox="1"/>
          <p:nvPr>
            <p:custDataLst>
              <p:tags r:id="rId21"/>
            </p:custDataLst>
          </p:nvPr>
        </p:nvSpPr>
        <p:spPr>
          <a:xfrm>
            <a:off x="7635395" y="1782128"/>
            <a:ext cx="2940483" cy="9248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 spc="300">
                <a:solidFill>
                  <a:srgbClr val="FF7429"/>
                </a:solidFill>
                <a:latin typeface="+mj-ea"/>
                <a:ea typeface="+mj-ea"/>
              </a:rPr>
              <a:t>2.</a:t>
            </a:r>
            <a:r>
              <a:rPr lang="zh-CN" altLang="en-US" sz="2000" b="1" spc="300">
                <a:solidFill>
                  <a:srgbClr val="FF7429"/>
                </a:solidFill>
                <a:latin typeface="+mj-ea"/>
                <a:ea typeface="+mj-ea"/>
              </a:rPr>
              <a:t>关于社会的假设</a:t>
            </a:r>
            <a:endParaRPr lang="zh-CN" altLang="en-US" sz="2000" b="1" spc="300">
              <a:solidFill>
                <a:srgbClr val="FF7429"/>
              </a:solidFill>
              <a:latin typeface="+mj-ea"/>
              <a:ea typeface="+mj-ea"/>
            </a:endParaRPr>
          </a:p>
        </p:txBody>
      </p:sp>
      <p:sp>
        <p:nvSpPr>
          <p:cNvPr id="34" name="正文"/>
          <p:cNvSpPr txBox="1"/>
          <p:nvPr>
            <p:custDataLst>
              <p:tags r:id="rId22"/>
            </p:custDataLst>
          </p:nvPr>
        </p:nvSpPr>
        <p:spPr>
          <a:xfrm>
            <a:off x="7635274" y="5016922"/>
            <a:ext cx="4274701" cy="11813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000000">
                    <a:lumMod val="65000"/>
                    <a:lumOff val="35000"/>
                  </a:srgbClr>
                </a:solidFill>
                <a:latin typeface="+mn-ea"/>
              </a:rPr>
              <a:t>人们开始重新认识发展的内涵，出现了如小群体主义、生态发展模式和种族发展模式等</a:t>
            </a:r>
            <a:endParaRPr lang="zh-CN" altLang="en-US" sz="1200" spc="150">
              <a:solidFill>
                <a:srgbClr val="000000">
                  <a:lumMod val="65000"/>
                  <a:lumOff val="35000"/>
                </a:srgbClr>
              </a:solidFill>
              <a:latin typeface="+mn-ea"/>
            </a:endParaRPr>
          </a:p>
        </p:txBody>
      </p:sp>
      <p:sp>
        <p:nvSpPr>
          <p:cNvPr id="35" name="标题"/>
          <p:cNvSpPr txBox="1"/>
          <p:nvPr>
            <p:custDataLst>
              <p:tags r:id="rId23"/>
            </p:custDataLst>
          </p:nvPr>
        </p:nvSpPr>
        <p:spPr>
          <a:xfrm>
            <a:off x="7635274" y="4041705"/>
            <a:ext cx="3315088" cy="92515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 spc="300">
                <a:solidFill>
                  <a:srgbClr val="FFC000"/>
                </a:solidFill>
                <a:latin typeface="+mj-ea"/>
                <a:ea typeface="+mj-ea"/>
              </a:rPr>
              <a:t>4.</a:t>
            </a:r>
            <a:r>
              <a:rPr lang="zh-CN" altLang="en-US" sz="2000" b="1" spc="300">
                <a:solidFill>
                  <a:srgbClr val="FFC000"/>
                </a:solidFill>
                <a:latin typeface="+mj-ea"/>
                <a:ea typeface="+mj-ea"/>
              </a:rPr>
              <a:t>关于发展与变迁的假设</a:t>
            </a:r>
            <a:endParaRPr lang="zh-CN" altLang="en-US" sz="2000" b="1" spc="300">
              <a:solidFill>
                <a:srgbClr val="FFC000"/>
              </a:solidFill>
              <a:latin typeface="+mj-ea"/>
              <a:ea typeface="+mj-ea"/>
            </a:endParaRPr>
          </a:p>
        </p:txBody>
      </p:sp>
      <p:sp>
        <p:nvSpPr>
          <p:cNvPr id="40" name="正文"/>
          <p:cNvSpPr txBox="1"/>
          <p:nvPr>
            <p:custDataLst>
              <p:tags r:id="rId24"/>
            </p:custDataLst>
          </p:nvPr>
        </p:nvSpPr>
        <p:spPr>
          <a:xfrm>
            <a:off x="246380" y="5016660"/>
            <a:ext cx="2941184" cy="11810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000000">
                    <a:lumMod val="65000"/>
                    <a:lumOff val="35000"/>
                  </a:srgbClr>
                </a:solidFill>
                <a:latin typeface="+mn-ea"/>
              </a:rPr>
              <a:t>个人是倾向于团结合作而非竞争对抗的。</a:t>
            </a:r>
            <a:endParaRPr lang="zh-CN" altLang="en-US" sz="1200" spc="150">
              <a:solidFill>
                <a:srgbClr val="000000">
                  <a:lumMod val="65000"/>
                  <a:lumOff val="35000"/>
                </a:srgbClr>
              </a:solidFill>
              <a:latin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25"/>
            </p:custDataLst>
          </p:nvPr>
        </p:nvSpPr>
        <p:spPr>
          <a:xfrm>
            <a:off x="246380" y="4041399"/>
            <a:ext cx="2941184" cy="92485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 spc="300">
                <a:solidFill>
                  <a:srgbClr val="17D594"/>
                </a:solidFill>
                <a:latin typeface="+mj-ea"/>
                <a:ea typeface="+mj-ea"/>
              </a:rPr>
              <a:t>3.</a:t>
            </a:r>
            <a:r>
              <a:rPr lang="zh-CN" altLang="en-US" sz="2000" b="1" spc="300">
                <a:solidFill>
                  <a:srgbClr val="17D594"/>
                </a:solidFill>
                <a:latin typeface="+mj-ea"/>
                <a:ea typeface="+mj-ea"/>
              </a:rPr>
              <a:t>关于行为动机的假设</a:t>
            </a:r>
            <a:endParaRPr lang="zh-CN" altLang="en-US" sz="2000" b="1" spc="300">
              <a:solidFill>
                <a:srgbClr val="17D59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一、模式内涵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（三）相关概念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任务目标：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指在社区中要完成的具体的实质性的工作项目，或者是要解决的具体的社区问题。通常而言有包括争取资源、成立项目、解决社区问题、满足社区需要等任务。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一、模式内涵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（三）相关概念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过程目标：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指在社区具体项目的建设中，通过居民的广泛参与和社区工作者有目的的组织及教育，使社区个人、社区人际关系和社区整体等不同层面达到发展和增强的目标。简而言之即促进社区居民的一般能力、信心和技巧。具体包括意识觉醒、动员参与、团结合作、发展领袖、成立组织、具体行动、培养社区归属和社区认同等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一、模式内涵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（三）相关概念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过程目标：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在地区发展模式下，残疾人社区工作的过程目标可分为以下四点：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残疾人居民对社区问题的意识和关心的增强；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残疾人居民积极参与社区事务；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3.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残疾人居民与其他居民之间相互合作的加强；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4.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包括残疾人在内的社区领袖和志愿者的发展。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（一）应用原则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第一，社区居民是社区项目选择的主要决策者，而社工与居民之间是一种协助关系而不是包办代替的关系，社工有帮助居民分析问题和确定项目的义务。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第二，在选择社区发展项目时，应遵循集体参与的原则，居民应广泛参与，团结合作，共同决策社区事务。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第三，社区发展项目的选择必须尽可能多地考虑最广大社区居民的利益，不搞利益垄断和利益集中。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第四，社区发展项目的选择应遵循社区资源可持续发展的原则，不过度利用资源，不破坏社区发展的平衡。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（二）介入程序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" name="Freeform 61"/>
          <p:cNvSpPr/>
          <p:nvPr>
            <p:custDataLst>
              <p:tags r:id="rId2"/>
            </p:custDataLst>
          </p:nvPr>
        </p:nvSpPr>
        <p:spPr>
          <a:xfrm>
            <a:off x="2182495" y="2603803"/>
            <a:ext cx="8765951" cy="1797949"/>
          </a:xfrm>
          <a:custGeom>
            <a:gdLst>
              <a:gd name="connsiteX0" fmla="*/ 0 w 9754987"/>
              <a:gd name="connsiteY0" fmla="*/ 1727039 h 1727039"/>
              <a:gd name="connsiteX1" fmla="*/ 2635438 w 9754987"/>
              <a:gd name="connsiteY1" fmla="*/ 141006 h 1727039"/>
              <a:gd name="connsiteX2" fmla="*/ 2824814 w 9754987"/>
              <a:gd name="connsiteY2" fmla="*/ 143324 h 1727039"/>
              <a:gd name="connsiteX3" fmla="*/ 4231138 w 9754987"/>
              <a:gd name="connsiteY3" fmla="*/ 1037266 h 1727039"/>
              <a:gd name="connsiteX4" fmla="*/ 4420154 w 9754987"/>
              <a:gd name="connsiteY4" fmla="*/ 1039800 h 1727039"/>
              <a:gd name="connsiteX5" fmla="*/ 6050129 w 9754987"/>
              <a:gd name="connsiteY5" fmla="*/ 64033 h 1727039"/>
              <a:gd name="connsiteX6" fmla="*/ 6233147 w 9754987"/>
              <a:gd name="connsiteY6" fmla="*/ 62917 h 1727039"/>
              <a:gd name="connsiteX7" fmla="*/ 7850916 w 9754987"/>
              <a:gd name="connsiteY7" fmla="*/ 1004769 h 1727039"/>
              <a:gd name="connsiteX8" fmla="*/ 8037764 w 9754987"/>
              <a:gd name="connsiteY8" fmla="*/ 1001296 h 1727039"/>
              <a:gd name="connsiteX9" fmla="*/ 9575251 w 9754987"/>
              <a:gd name="connsiteY9" fmla="*/ 27922 h 1727039"/>
              <a:gd name="connsiteX10" fmla="*/ 9754987 w 9754987"/>
              <a:gd name="connsiteY10" fmla="*/ 20520 h 1727039"/>
              <a:gd name="connsiteX0-1" fmla="*/ 0 w 9575251"/>
              <a:gd name="connsiteY0-2" fmla="*/ 1699117 h 1699117"/>
              <a:gd name="connsiteX1-3" fmla="*/ 2635438 w 9575251"/>
              <a:gd name="connsiteY1-4" fmla="*/ 113084 h 1699117"/>
              <a:gd name="connsiteX2-5" fmla="*/ 2824814 w 9575251"/>
              <a:gd name="connsiteY2-6" fmla="*/ 115402 h 1699117"/>
              <a:gd name="connsiteX3-7" fmla="*/ 4231138 w 9575251"/>
              <a:gd name="connsiteY3-8" fmla="*/ 1009344 h 1699117"/>
              <a:gd name="connsiteX4-9" fmla="*/ 4420154 w 9575251"/>
              <a:gd name="connsiteY4-10" fmla="*/ 1011878 h 1699117"/>
              <a:gd name="connsiteX5-11" fmla="*/ 6050129 w 9575251"/>
              <a:gd name="connsiteY5-12" fmla="*/ 36111 h 1699117"/>
              <a:gd name="connsiteX6-13" fmla="*/ 6233147 w 9575251"/>
              <a:gd name="connsiteY6-14" fmla="*/ 34995 h 1699117"/>
              <a:gd name="connsiteX7-15" fmla="*/ 7850916 w 9575251"/>
              <a:gd name="connsiteY7-16" fmla="*/ 976847 h 1699117"/>
              <a:gd name="connsiteX8-17" fmla="*/ 8037764 w 9575251"/>
              <a:gd name="connsiteY8-18" fmla="*/ 973374 h 1699117"/>
              <a:gd name="connsiteX9-19" fmla="*/ 9575251 w 9575251"/>
              <a:gd name="connsiteY9-20" fmla="*/ 0 h 1699117"/>
              <a:gd name="connsiteX0-21" fmla="*/ 0 w 8037764"/>
              <a:gd name="connsiteY0-22" fmla="*/ 1688568 h 1688568"/>
              <a:gd name="connsiteX1-23" fmla="*/ 2635438 w 8037764"/>
              <a:gd name="connsiteY1-24" fmla="*/ 102535 h 1688568"/>
              <a:gd name="connsiteX2-25" fmla="*/ 2824814 w 8037764"/>
              <a:gd name="connsiteY2-26" fmla="*/ 104853 h 1688568"/>
              <a:gd name="connsiteX3-27" fmla="*/ 4231138 w 8037764"/>
              <a:gd name="connsiteY3-28" fmla="*/ 998795 h 1688568"/>
              <a:gd name="connsiteX4-29" fmla="*/ 4420154 w 8037764"/>
              <a:gd name="connsiteY4-30" fmla="*/ 1001329 h 1688568"/>
              <a:gd name="connsiteX5-31" fmla="*/ 6050129 w 8037764"/>
              <a:gd name="connsiteY5-32" fmla="*/ 25562 h 1688568"/>
              <a:gd name="connsiteX6-33" fmla="*/ 6233147 w 8037764"/>
              <a:gd name="connsiteY6-34" fmla="*/ 24446 h 1688568"/>
              <a:gd name="connsiteX7-35" fmla="*/ 7850916 w 8037764"/>
              <a:gd name="connsiteY7-36" fmla="*/ 966298 h 1688568"/>
              <a:gd name="connsiteX8-37" fmla="*/ 8037764 w 8037764"/>
              <a:gd name="connsiteY8-38" fmla="*/ 962825 h 1688568"/>
              <a:gd name="connsiteX0-39" fmla="*/ 0 w 7850916"/>
              <a:gd name="connsiteY0-40" fmla="*/ 1688568 h 1688568"/>
              <a:gd name="connsiteX1-41" fmla="*/ 2635438 w 7850916"/>
              <a:gd name="connsiteY1-42" fmla="*/ 102535 h 1688568"/>
              <a:gd name="connsiteX2-43" fmla="*/ 2824814 w 7850916"/>
              <a:gd name="connsiteY2-44" fmla="*/ 104853 h 1688568"/>
              <a:gd name="connsiteX3-45" fmla="*/ 4231138 w 7850916"/>
              <a:gd name="connsiteY3-46" fmla="*/ 998795 h 1688568"/>
              <a:gd name="connsiteX4-47" fmla="*/ 4420154 w 7850916"/>
              <a:gd name="connsiteY4-48" fmla="*/ 1001329 h 1688568"/>
              <a:gd name="connsiteX5-49" fmla="*/ 6050129 w 7850916"/>
              <a:gd name="connsiteY5-50" fmla="*/ 25562 h 1688568"/>
              <a:gd name="connsiteX6-51" fmla="*/ 6233147 w 7850916"/>
              <a:gd name="connsiteY6-52" fmla="*/ 24446 h 1688568"/>
              <a:gd name="connsiteX7-53" fmla="*/ 7850916 w 7850916"/>
              <a:gd name="connsiteY7-54" fmla="*/ 966298 h 168856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7850916" h="1688568">
                <a:moveTo>
                  <a:pt x="0" y="1688568"/>
                </a:moveTo>
                <a:lnTo>
                  <a:pt x="2635438" y="102535"/>
                </a:lnTo>
                <a:cubicBezTo>
                  <a:pt x="2693921" y="67339"/>
                  <a:pt x="2767210" y="68236"/>
                  <a:pt x="2824814" y="104853"/>
                </a:cubicBezTo>
                <a:lnTo>
                  <a:pt x="4231138" y="998795"/>
                </a:lnTo>
                <a:cubicBezTo>
                  <a:pt x="4288593" y="1035316"/>
                  <a:pt x="4361742" y="1036297"/>
                  <a:pt x="4420154" y="1001329"/>
                </a:cubicBezTo>
                <a:lnTo>
                  <a:pt x="6050129" y="25562"/>
                </a:lnTo>
                <a:cubicBezTo>
                  <a:pt x="6106386" y="-8116"/>
                  <a:pt x="6176482" y="-8544"/>
                  <a:pt x="6233147" y="24446"/>
                </a:cubicBezTo>
                <a:lnTo>
                  <a:pt x="7850916" y="966298"/>
                </a:lnTo>
              </a:path>
            </a:pathLst>
          </a:custGeom>
          <a:noFill/>
          <a:ln w="152400" cap="flat" cmpd="sng" algn="ctr">
            <a:gradFill flip="none" rotWithShape="1">
              <a:gsLst>
                <a:gs pos="0">
                  <a:srgbClr val="8830FE">
                    <a:lumMod val="60000"/>
                    <a:lumOff val="40000"/>
                    <a:alpha val="0"/>
                  </a:srgbClr>
                </a:gs>
                <a:gs pos="13000">
                  <a:srgbClr val="8830FE">
                    <a:lumMod val="60000"/>
                    <a:lumOff val="40000"/>
                  </a:srgbClr>
                </a:gs>
                <a:gs pos="99000">
                  <a:srgbClr val="8830FE">
                    <a:lumMod val="80000"/>
                    <a:lumOff val="20000"/>
                  </a:srgbClr>
                </a:gs>
              </a:gsLst>
              <a:lin ang="0" scaled="1"/>
            </a:gradFill>
            <a:prstDash val="solid"/>
            <a:miter lim="800000"/>
            <a:tailEnd type="stealth"/>
          </a:ln>
          <a:effectLst/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8" name="矩形: 圆角 4"/>
          <p:cNvSpPr/>
          <p:nvPr>
            <p:custDataLst>
              <p:tags r:id="rId3"/>
            </p:custDataLst>
          </p:nvPr>
        </p:nvSpPr>
        <p:spPr>
          <a:xfrm>
            <a:off x="2599393" y="3336919"/>
            <a:ext cx="1089040" cy="1089040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0">
                <a:srgbClr val="FFFFFF"/>
              </a:gs>
              <a:gs pos="99000">
                <a:srgbClr val="8830FE">
                  <a:lumMod val="60000"/>
                  <a:lumOff val="40000"/>
                </a:srgb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softEdge rad="139700"/>
          </a:effectLst>
          <a:scene3d>
            <a:camera prst="isometricTopUp"/>
            <a:lightRig rig="threePt" dir="t">
              <a:rot lat="0" lon="0" rev="240000"/>
            </a:lightRig>
          </a:scene3d>
          <a:sp3d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: 圆角 2"/>
          <p:cNvSpPr/>
          <p:nvPr>
            <p:custDataLst>
              <p:tags r:id="rId4"/>
            </p:custDataLst>
          </p:nvPr>
        </p:nvSpPr>
        <p:spPr>
          <a:xfrm>
            <a:off x="2638389" y="3128470"/>
            <a:ext cx="1010339" cy="1010339"/>
          </a:xfrm>
          <a:prstGeom prst="roundRect">
            <a:avLst>
              <a:gd name="adj" fmla="val 9690"/>
            </a:avLst>
          </a:prstGeom>
          <a:gradFill>
            <a:gsLst>
              <a:gs pos="0">
                <a:srgbClr val="FFFFFF"/>
              </a:gs>
              <a:gs pos="99000">
                <a:srgbClr val="8830FE">
                  <a:lumMod val="20000"/>
                  <a:lumOff val="80000"/>
                </a:srgbClr>
              </a:gs>
            </a:gsLst>
            <a:lin ang="5400000" scaled="1"/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15900" dist="241300" dir="18900000" rotWithShape="0">
              <a:srgbClr val="8830FE">
                <a:alpha val="9000"/>
              </a:srgbClr>
            </a:outerShdw>
          </a:effectLst>
          <a:scene3d>
            <a:camera prst="isometricTopUp"/>
            <a:lightRig rig="threePt" dir="t">
              <a:rot lat="0" lon="0" rev="240000"/>
            </a:lightRig>
          </a:scene3d>
          <a:sp3d extrusionH="101600"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序号"/>
          <p:cNvSpPr txBox="1"/>
          <p:nvPr>
            <p:custDataLst>
              <p:tags r:id="rId5"/>
            </p:custDataLst>
          </p:nvPr>
        </p:nvSpPr>
        <p:spPr>
          <a:xfrm>
            <a:off x="2561106" y="2976742"/>
            <a:ext cx="1281890" cy="1089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  <a:scene3d>
              <a:camera prst="isometricRightUp"/>
              <a:lightRig rig="threePt" dir="t"/>
            </a:scene3d>
            <a:sp3d extrusionH="508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gradFill flip="none" rotWithShape="1">
                  <a:gsLst>
                    <a:gs pos="0">
                      <a:srgbClr val="8830FE">
                        <a:lumMod val="75000"/>
                      </a:srgbClr>
                    </a:gs>
                    <a:gs pos="93000">
                      <a:srgbClr val="8830FE">
                        <a:lumMod val="20000"/>
                        <a:lumOff val="80000"/>
                      </a:srgbClr>
                    </a:gs>
                  </a:gsLst>
                  <a:lin ang="2700000" scaled="1"/>
                </a:gradFill>
                <a:effectLst>
                  <a:outerShdw blurRad="152400" dist="254000" dir="9120000" sy="30000" kx="1300200" algn="ctr" rotWithShape="0">
                    <a:srgbClr val="8830FE">
                      <a:alpha val="27000"/>
                    </a:srgb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>
              <a:gradFill flip="none" rotWithShape="1">
                <a:gsLst>
                  <a:gs pos="0">
                    <a:srgbClr val="8830FE">
                      <a:lumMod val="75000"/>
                    </a:srgbClr>
                  </a:gs>
                  <a:gs pos="93000">
                    <a:srgbClr val="8830FE">
                      <a:lumMod val="20000"/>
                      <a:lumOff val="80000"/>
                    </a:srgbClr>
                  </a:gs>
                </a:gsLst>
                <a:lin ang="2700000" scaled="1"/>
              </a:gradFill>
              <a:effectLst>
                <a:outerShdw blurRad="152400" dist="254000" dir="9120000" sy="30000" kx="1300200" algn="ctr" rotWithShape="0">
                  <a:srgbClr val="8830FE">
                    <a:alpha val="27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1" name="标题"/>
          <p:cNvSpPr txBox="1"/>
          <p:nvPr>
            <p:custDataLst>
              <p:tags r:id="rId6"/>
            </p:custDataLst>
          </p:nvPr>
        </p:nvSpPr>
        <p:spPr>
          <a:xfrm>
            <a:off x="2500132" y="4860582"/>
            <a:ext cx="1408781" cy="360078"/>
          </a:xfrm>
          <a:prstGeom prst="roundRect">
            <a:avLst/>
          </a:prstGeom>
          <a:gradFill flip="none" rotWithShape="1">
            <a:gsLst>
              <a:gs pos="0">
                <a:srgbClr val="8830FE">
                  <a:lumMod val="60000"/>
                  <a:lumOff val="40000"/>
                </a:srgbClr>
              </a:gs>
              <a:gs pos="23000">
                <a:srgbClr val="8830FE"/>
              </a:gs>
              <a:gs pos="83000">
                <a:srgbClr val="8830FE">
                  <a:lumMod val="7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/>
              <a:t>准备阶段</a:t>
            </a:r>
            <a:endParaRPr lang="zh-CN" altLang="en-US" sz="1600" b="1"/>
          </a:p>
        </p:txBody>
      </p:sp>
      <p:sp>
        <p:nvSpPr>
          <p:cNvPr id="15" name="矩形: 圆角 22"/>
          <p:cNvSpPr/>
          <p:nvPr>
            <p:custDataLst>
              <p:tags r:id="rId7"/>
            </p:custDataLst>
          </p:nvPr>
        </p:nvSpPr>
        <p:spPr>
          <a:xfrm>
            <a:off x="4559097" y="2206757"/>
            <a:ext cx="1089040" cy="1089040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0">
                <a:srgbClr val="FFFFFF"/>
              </a:gs>
              <a:gs pos="99000">
                <a:srgbClr val="8830FE">
                  <a:lumMod val="60000"/>
                  <a:lumOff val="40000"/>
                </a:srgb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softEdge rad="139700"/>
          </a:effectLst>
          <a:scene3d>
            <a:camera prst="isometricTopUp"/>
            <a:lightRig rig="threePt" dir="t">
              <a:rot lat="0" lon="0" rev="240000"/>
            </a:lightRig>
          </a:scene3d>
          <a:sp3d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: 圆角 23"/>
          <p:cNvSpPr/>
          <p:nvPr>
            <p:custDataLst>
              <p:tags r:id="rId8"/>
            </p:custDataLst>
          </p:nvPr>
        </p:nvSpPr>
        <p:spPr>
          <a:xfrm>
            <a:off x="4598801" y="1998308"/>
            <a:ext cx="1010339" cy="1010339"/>
          </a:xfrm>
          <a:prstGeom prst="roundRect">
            <a:avLst>
              <a:gd name="adj" fmla="val 9690"/>
            </a:avLst>
          </a:prstGeom>
          <a:gradFill>
            <a:gsLst>
              <a:gs pos="0">
                <a:srgbClr val="FFFFFF"/>
              </a:gs>
              <a:gs pos="99000">
                <a:srgbClr val="8830FE">
                  <a:lumMod val="20000"/>
                  <a:lumOff val="80000"/>
                </a:srgbClr>
              </a:gs>
            </a:gsLst>
            <a:lin ang="5400000" scaled="1"/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15900" dist="241300" dir="18900000" rotWithShape="0">
              <a:srgbClr val="8830FE">
                <a:alpha val="9000"/>
              </a:srgbClr>
            </a:outerShdw>
          </a:effectLst>
          <a:scene3d>
            <a:camera prst="isometricTopUp"/>
            <a:lightRig rig="threePt" dir="t">
              <a:rot lat="0" lon="0" rev="240000"/>
            </a:lightRig>
          </a:scene3d>
          <a:sp3d extrusionH="101600"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4521519" y="1846580"/>
            <a:ext cx="1281890" cy="1089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  <a:scene3d>
              <a:camera prst="isometricRightUp"/>
              <a:lightRig rig="threePt" dir="t"/>
            </a:scene3d>
            <a:sp3d extrusionH="508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gradFill flip="none" rotWithShape="1">
                  <a:gsLst>
                    <a:gs pos="0">
                      <a:srgbClr val="8830FE">
                        <a:lumMod val="75000"/>
                      </a:srgbClr>
                    </a:gs>
                    <a:gs pos="93000">
                      <a:srgbClr val="8830FE">
                        <a:lumMod val="20000"/>
                        <a:lumOff val="80000"/>
                      </a:srgbClr>
                    </a:gs>
                  </a:gsLst>
                  <a:lin ang="2700000" scaled="1"/>
                </a:gradFill>
                <a:effectLst>
                  <a:outerShdw blurRad="152400" dist="254000" dir="9120000" sy="30000" kx="1300200" algn="ctr" rotWithShape="0">
                    <a:srgbClr val="8830FE">
                      <a:alpha val="27000"/>
                    </a:srgb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>
              <a:gradFill flip="none" rotWithShape="1">
                <a:gsLst>
                  <a:gs pos="0">
                    <a:srgbClr val="8830FE">
                      <a:lumMod val="75000"/>
                    </a:srgbClr>
                  </a:gs>
                  <a:gs pos="93000">
                    <a:srgbClr val="8830FE">
                      <a:lumMod val="20000"/>
                      <a:lumOff val="80000"/>
                    </a:srgbClr>
                  </a:gs>
                </a:gsLst>
                <a:lin ang="2700000" scaled="1"/>
              </a:gradFill>
              <a:effectLst>
                <a:outerShdw blurRad="152400" dist="254000" dir="9120000" sy="30000" kx="1300200" algn="ctr" rotWithShape="0">
                  <a:srgbClr val="8830FE">
                    <a:alpha val="27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8" name="标题"/>
          <p:cNvSpPr txBox="1"/>
          <p:nvPr>
            <p:custDataLst>
              <p:tags r:id="rId10"/>
            </p:custDataLst>
          </p:nvPr>
        </p:nvSpPr>
        <p:spPr>
          <a:xfrm>
            <a:off x="4459836" y="3730420"/>
            <a:ext cx="1408781" cy="360078"/>
          </a:xfrm>
          <a:prstGeom prst="roundRect">
            <a:avLst/>
          </a:prstGeom>
          <a:gradFill flip="none" rotWithShape="1">
            <a:gsLst>
              <a:gs pos="0">
                <a:srgbClr val="8830FE">
                  <a:lumMod val="60000"/>
                  <a:lumOff val="40000"/>
                </a:srgbClr>
              </a:gs>
              <a:gs pos="23000">
                <a:srgbClr val="8830FE"/>
              </a:gs>
              <a:gs pos="83000">
                <a:srgbClr val="8830FE">
                  <a:lumMod val="7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/>
              <a:t>启动阶段</a:t>
            </a:r>
            <a:endParaRPr lang="zh-CN" altLang="en-US" sz="1600" b="1"/>
          </a:p>
        </p:txBody>
      </p:sp>
      <p:sp>
        <p:nvSpPr>
          <p:cNvPr id="20" name="矩形: 圆角 29"/>
          <p:cNvSpPr/>
          <p:nvPr>
            <p:custDataLst>
              <p:tags r:id="rId11"/>
            </p:custDataLst>
          </p:nvPr>
        </p:nvSpPr>
        <p:spPr>
          <a:xfrm>
            <a:off x="6409613" y="3336919"/>
            <a:ext cx="1089040" cy="1089040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0">
                <a:srgbClr val="FFFFFF"/>
              </a:gs>
              <a:gs pos="99000">
                <a:srgbClr val="8830FE">
                  <a:lumMod val="60000"/>
                  <a:lumOff val="40000"/>
                </a:srgb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softEdge rad="139700"/>
          </a:effectLst>
          <a:scene3d>
            <a:camera prst="isometricTopUp"/>
            <a:lightRig rig="threePt" dir="t">
              <a:rot lat="0" lon="0" rev="240000"/>
            </a:lightRig>
          </a:scene3d>
          <a:sp3d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矩形: 圆角 30"/>
          <p:cNvSpPr/>
          <p:nvPr>
            <p:custDataLst>
              <p:tags r:id="rId12"/>
            </p:custDataLst>
          </p:nvPr>
        </p:nvSpPr>
        <p:spPr>
          <a:xfrm>
            <a:off x="6448609" y="3128470"/>
            <a:ext cx="1010339" cy="1010339"/>
          </a:xfrm>
          <a:prstGeom prst="roundRect">
            <a:avLst>
              <a:gd name="adj" fmla="val 9690"/>
            </a:avLst>
          </a:prstGeom>
          <a:gradFill>
            <a:gsLst>
              <a:gs pos="0">
                <a:srgbClr val="FFFFFF"/>
              </a:gs>
              <a:gs pos="99000">
                <a:srgbClr val="8830FE">
                  <a:lumMod val="20000"/>
                  <a:lumOff val="80000"/>
                </a:srgbClr>
              </a:gs>
            </a:gsLst>
            <a:lin ang="5400000" scaled="1"/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15900" dist="241300" dir="18900000" rotWithShape="0">
              <a:srgbClr val="8830FE">
                <a:alpha val="9000"/>
              </a:srgbClr>
            </a:outerShdw>
          </a:effectLst>
          <a:scene3d>
            <a:camera prst="isometricTopUp"/>
            <a:lightRig rig="threePt" dir="t">
              <a:rot lat="0" lon="0" rev="240000"/>
            </a:lightRig>
          </a:scene3d>
          <a:sp3d extrusionH="101600"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序号"/>
          <p:cNvSpPr txBox="1"/>
          <p:nvPr>
            <p:custDataLst>
              <p:tags r:id="rId13"/>
            </p:custDataLst>
          </p:nvPr>
        </p:nvSpPr>
        <p:spPr>
          <a:xfrm>
            <a:off x="6371327" y="2976742"/>
            <a:ext cx="1281890" cy="1089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  <a:scene3d>
              <a:camera prst="isometricRightUp"/>
              <a:lightRig rig="threePt" dir="t"/>
            </a:scene3d>
            <a:sp3d extrusionH="508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gradFill flip="none" rotWithShape="1">
                  <a:gsLst>
                    <a:gs pos="0">
                      <a:srgbClr val="8830FE">
                        <a:lumMod val="75000"/>
                      </a:srgbClr>
                    </a:gs>
                    <a:gs pos="93000">
                      <a:srgbClr val="8830FE">
                        <a:lumMod val="20000"/>
                        <a:lumOff val="80000"/>
                      </a:srgbClr>
                    </a:gs>
                  </a:gsLst>
                  <a:lin ang="2700000" scaled="1"/>
                </a:gradFill>
                <a:effectLst>
                  <a:outerShdw blurRad="152400" dist="254000" dir="9120000" sy="30000" kx="1300200" algn="ctr" rotWithShape="0">
                    <a:srgbClr val="8830FE">
                      <a:alpha val="27000"/>
                    </a:srgb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>
              <a:gradFill flip="none" rotWithShape="1">
                <a:gsLst>
                  <a:gs pos="0">
                    <a:srgbClr val="8830FE">
                      <a:lumMod val="75000"/>
                    </a:srgbClr>
                  </a:gs>
                  <a:gs pos="93000">
                    <a:srgbClr val="8830FE">
                      <a:lumMod val="20000"/>
                      <a:lumOff val="80000"/>
                    </a:srgbClr>
                  </a:gs>
                </a:gsLst>
                <a:lin ang="2700000" scaled="1"/>
              </a:gradFill>
              <a:effectLst>
                <a:outerShdw blurRad="152400" dist="254000" dir="9120000" sy="30000" kx="1300200" algn="ctr" rotWithShape="0">
                  <a:srgbClr val="8830FE">
                    <a:alpha val="27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3" name="标题"/>
          <p:cNvSpPr txBox="1"/>
          <p:nvPr>
            <p:custDataLst>
              <p:tags r:id="rId14"/>
            </p:custDataLst>
          </p:nvPr>
        </p:nvSpPr>
        <p:spPr>
          <a:xfrm>
            <a:off x="6310352" y="4860582"/>
            <a:ext cx="1408781" cy="360078"/>
          </a:xfrm>
          <a:prstGeom prst="roundRect">
            <a:avLst/>
          </a:prstGeom>
          <a:gradFill flip="none" rotWithShape="1">
            <a:gsLst>
              <a:gs pos="0">
                <a:srgbClr val="8830FE">
                  <a:lumMod val="60000"/>
                  <a:lumOff val="40000"/>
                </a:srgbClr>
              </a:gs>
              <a:gs pos="23000">
                <a:srgbClr val="8830FE"/>
              </a:gs>
              <a:gs pos="83000">
                <a:srgbClr val="8830FE">
                  <a:lumMod val="7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/>
              <a:t>巩固阶段</a:t>
            </a:r>
            <a:endParaRPr lang="zh-CN" altLang="en-US" sz="1600" b="1"/>
          </a:p>
        </p:txBody>
      </p:sp>
      <p:sp>
        <p:nvSpPr>
          <p:cNvPr id="40" name="矩形: 圆角 36"/>
          <p:cNvSpPr/>
          <p:nvPr>
            <p:custDataLst>
              <p:tags r:id="rId15"/>
            </p:custDataLst>
          </p:nvPr>
        </p:nvSpPr>
        <p:spPr>
          <a:xfrm>
            <a:off x="8479923" y="2206757"/>
            <a:ext cx="1089040" cy="1089040"/>
          </a:xfrm>
          <a:prstGeom prst="roundRect">
            <a:avLst>
              <a:gd name="adj" fmla="val 9690"/>
            </a:avLst>
          </a:prstGeom>
          <a:gradFill flip="none" rotWithShape="1">
            <a:gsLst>
              <a:gs pos="0">
                <a:srgbClr val="FFFFFF"/>
              </a:gs>
              <a:gs pos="99000">
                <a:srgbClr val="8830FE">
                  <a:lumMod val="60000"/>
                  <a:lumOff val="40000"/>
                </a:srgb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softEdge rad="139700"/>
          </a:effectLst>
          <a:scene3d>
            <a:camera prst="isometricTopUp"/>
            <a:lightRig rig="threePt" dir="t">
              <a:rot lat="0" lon="0" rev="240000"/>
            </a:lightRig>
          </a:scene3d>
          <a:sp3d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矩形: 圆角 37"/>
          <p:cNvSpPr/>
          <p:nvPr>
            <p:custDataLst>
              <p:tags r:id="rId16"/>
            </p:custDataLst>
          </p:nvPr>
        </p:nvSpPr>
        <p:spPr>
          <a:xfrm>
            <a:off x="8518918" y="1998308"/>
            <a:ext cx="1010339" cy="1010339"/>
          </a:xfrm>
          <a:prstGeom prst="roundRect">
            <a:avLst>
              <a:gd name="adj" fmla="val 9690"/>
            </a:avLst>
          </a:prstGeom>
          <a:gradFill>
            <a:gsLst>
              <a:gs pos="0">
                <a:srgbClr val="FFFFFF"/>
              </a:gs>
              <a:gs pos="99000">
                <a:srgbClr val="8830FE">
                  <a:lumMod val="20000"/>
                  <a:lumOff val="80000"/>
                </a:srgbClr>
              </a:gs>
            </a:gsLst>
            <a:lin ang="5400000" scaled="1"/>
          </a:gradFill>
          <a:ln w="12700" cap="flat" cmpd="sng" algn="ctr">
            <a:solidFill>
              <a:srgbClr val="8830FE">
                <a:lumMod val="20000"/>
                <a:lumOff val="80000"/>
              </a:srgbClr>
            </a:solidFill>
            <a:prstDash val="solid"/>
            <a:miter lim="800000"/>
          </a:ln>
          <a:effectLst>
            <a:outerShdw blurRad="215900" dist="241300" dir="18900000" rotWithShape="0">
              <a:srgbClr val="8830FE">
                <a:alpha val="9000"/>
              </a:srgbClr>
            </a:outerShdw>
          </a:effectLst>
          <a:scene3d>
            <a:camera prst="isometricTopUp"/>
            <a:lightRig rig="threePt" dir="t">
              <a:rot lat="0" lon="0" rev="240000"/>
            </a:lightRig>
          </a:scene3d>
          <a:sp3d extrusionH="101600" prstMaterial="metal">
            <a:extrusionClr>
              <a:srgbClr val="8830FE">
                <a:lumMod val="60000"/>
                <a:lumOff val="40000"/>
              </a:srgbClr>
            </a:extrusionClr>
          </a:sp3d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序号"/>
          <p:cNvSpPr txBox="1"/>
          <p:nvPr>
            <p:custDataLst>
              <p:tags r:id="rId17"/>
            </p:custDataLst>
          </p:nvPr>
        </p:nvSpPr>
        <p:spPr>
          <a:xfrm>
            <a:off x="8441636" y="1846580"/>
            <a:ext cx="1281890" cy="1089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  <a:scene3d>
              <a:camera prst="isometricRightUp"/>
              <a:lightRig rig="threePt" dir="t"/>
            </a:scene3d>
            <a:sp3d extrusionH="508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gradFill flip="none" rotWithShape="1">
                  <a:gsLst>
                    <a:gs pos="0">
                      <a:srgbClr val="8830FE">
                        <a:lumMod val="75000"/>
                      </a:srgbClr>
                    </a:gs>
                    <a:gs pos="93000">
                      <a:srgbClr val="8830FE">
                        <a:lumMod val="20000"/>
                        <a:lumOff val="80000"/>
                      </a:srgbClr>
                    </a:gs>
                  </a:gsLst>
                  <a:lin ang="2700000" scaled="1"/>
                </a:gradFill>
                <a:effectLst>
                  <a:outerShdw blurRad="152400" dist="254000" dir="9120000" sy="30000" kx="1300200" algn="ctr" rotWithShape="0">
                    <a:srgbClr val="8830FE">
                      <a:alpha val="27000"/>
                    </a:srgb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>
              <a:gradFill flip="none" rotWithShape="1">
                <a:gsLst>
                  <a:gs pos="0">
                    <a:srgbClr val="8830FE">
                      <a:lumMod val="75000"/>
                    </a:srgbClr>
                  </a:gs>
                  <a:gs pos="93000">
                    <a:srgbClr val="8830FE">
                      <a:lumMod val="20000"/>
                      <a:lumOff val="80000"/>
                    </a:srgbClr>
                  </a:gs>
                </a:gsLst>
                <a:lin ang="2700000" scaled="1"/>
              </a:gradFill>
              <a:effectLst>
                <a:outerShdw blurRad="152400" dist="254000" dir="9120000" sy="30000" kx="1300200" algn="ctr" rotWithShape="0">
                  <a:srgbClr val="8830FE">
                    <a:alpha val="27000"/>
                  </a:srgb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3" name="标题"/>
          <p:cNvSpPr txBox="1"/>
          <p:nvPr>
            <p:custDataLst>
              <p:tags r:id="rId18"/>
            </p:custDataLst>
          </p:nvPr>
        </p:nvSpPr>
        <p:spPr>
          <a:xfrm>
            <a:off x="8380661" y="3730420"/>
            <a:ext cx="1408781" cy="360078"/>
          </a:xfrm>
          <a:prstGeom prst="roundRect">
            <a:avLst/>
          </a:prstGeom>
          <a:gradFill flip="none" rotWithShape="1">
            <a:gsLst>
              <a:gs pos="0">
                <a:srgbClr val="8830FE">
                  <a:lumMod val="60000"/>
                  <a:lumOff val="40000"/>
                </a:srgbClr>
              </a:gs>
              <a:gs pos="23000">
                <a:srgbClr val="8830FE"/>
              </a:gs>
              <a:gs pos="83000">
                <a:srgbClr val="8830FE">
                  <a:lumMod val="75000"/>
                </a:srgb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8830FE">
              <a:shade val="15000"/>
            </a:srgbClr>
          </a:lnRef>
          <a:fillRef idx="1">
            <a:srgbClr val="8830FE"/>
          </a:fillRef>
          <a:effectRef idx="0">
            <a:srgbClr val="8830FE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ctr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/>
              <a:t>评估阶段</a:t>
            </a:r>
            <a:endParaRPr lang="zh-CN" altLang="en-US" sz="16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（二）介入程序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1．准备阶段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在这一阶段，社工首先要与当地政府和社区协商，对社区的情况进行考察和分析，与社区团体达成一致。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之后，社工要确定服务计划，申请经费，为正式进入社区做好准备。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（二）介入程序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2．启动阶段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在做好初期的准备工作后，社工开始进入社区。这一阶段有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两个主要任务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：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(1）社工要与社区居民取得联系，并且与社区居民建立信任关系，动员居民参与居民大会。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(2）社工要发掘社区资源，包括人力资源（社区领袖）、物力资源、财力资源、</a:t>
            </a:r>
            <a:r>
              <a:rPr lang="zh-CN" altLang="en-US" sz="2000">
                <a:latin typeface="等线" panose="02010600030101010101" pitchFamily="2" charset="-122"/>
                <a:ea typeface="等线" panose="02010600030101010101" pitchFamily="2" charset="-122"/>
                <a:sym typeface="+mn-ea"/>
              </a:rPr>
              <a:t>人文资源和人缘资源。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（二）介入程序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3．巩固阶段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在这一阶段，社工的主要任务有：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(1）帮助社区居民组成和建立居民组织，优化组织结构，确保组织灵活运行。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(2）由社区代表组成社区小组，协助居民组织召开公民大会，民主协商，团结合作，共同制定社区目标，理清优先次序。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(3）与其他居民组织互动，发展合作关系，共享资源，共建和谐社区。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（二）介入程序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4．评估阶段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通过以上三个阶段的工作，社区居民的参与意愿提升，居民组织也逐渐步入正轨。在最后一个阶段，社工的主要任务有：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(1）协助居民组织应对社区的发展和社区目标的转变，帮助其制定新目标。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(2）社工对自己所做的工作进行全面总结和评估，为居民组织指明未来的行动角色和行动方向。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(3）社工根据评估结果决定是撤离还是继续跟进。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（三）介入技巧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．准备阶段的介入技巧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(1）拜访关键人物。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社工进入社区首先要拜访社区关键人物，表达对关键人物的尊重；同时社工要表明进人社区的意图和自己的计划，争取关键人物的信任，便于进入社区开展工作。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在进人社区之前，社工要准备好自己的名片、机构的资料以及工作成就等，同时要注意提前了解关键人物的性格爱好和当地风俗，避免礼节不当。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在与关键人物沟通时要注意沟通技巧，以便达到良好的工作效果。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在拜访后，社工要及时做总结，并确定拜访目标是否达到，是否需要再次拜访。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（三）介入技巧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．准备阶段的介入技巧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(2）与社区居民进行街头接触。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与社区居民进行街头接触，能够更真实地了解社区的具体情况和居民的关注点，同时能够为日后与居民建立信任关系奠定基础。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比如在残疾人居多的社区中，残疾人的生活状况和具体需求是社工应该重点关注的，可以对残疾人对象进行更为深入的访谈。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（三）介入技巧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．准备阶段的介入技巧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(3）寻找介入事件。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一个受到居民广泛关注的事件能够帮助社工更好更快地进入社区。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但是要注意，这一事件一定是简单的、涉及广大居民利益的，同时是易于解决的，这样才有利于动员居民参与，共同解决问题，增强居民对社工的认同感。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905500" cy="738505"/>
          </a:xfrm>
        </p:spPr>
        <p:txBody>
          <a:bodyPr wrap="square"/>
          <a:lstStyle/>
          <a:p>
            <a:r>
              <a:rPr lang="zh-CN" altLang="en-US"/>
              <a:t>二、实务准则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499110" y="1258570"/>
            <a:ext cx="11273790" cy="5494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（三）介入技巧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2．启动阶段的介入技巧</a:t>
            </a:r>
            <a:endParaRPr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(1</a:t>
            </a:r>
            <a:r>
              <a:rPr 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)</a:t>
            </a:r>
            <a:r>
              <a:rPr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开展公共活动。</a:t>
            </a:r>
            <a:endParaRPr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社工在刚开始进入社区时可以多策划和举办一些趣味性的公共活动，比如主题演讲、放电影、社区趣味竞赛等，邀请社区居民和残疾人共同参与社区活动。这样有利于团结居民，加强联系，同时有利于社工了解居民，发现人才。</a:t>
            </a:r>
            <a:endParaRPr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https://d.book118.com/798111111030006032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brightness&quot;:-0.25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935_1*l_h_i*1_2_1"/>
  <p:tag name="KSO_WM_UNIT_INDEX" val="1_2_1"/>
  <p:tag name="KSO_WM_UNIT_LAYERLEVEL" val="1_1_1"/>
  <p:tag name="KSO_WM_UNIT_TYPE" val="l_h_i"/>
</p:tagLst>
</file>

<file path=ppt/tags/tag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brightness&quot;:-0.25,&quot;colorType&quot;:1,&quot;foreColorIndex&quot;:7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0935_1*l_h_i*1_4_1"/>
  <p:tag name="KSO_WM_UNIT_INDEX" val="1_4_1"/>
  <p:tag name="KSO_WM_UNIT_LAYERLEVEL" val="1_1_1"/>
  <p:tag name="KSO_WM_UNIT_TYPE" val="l_h_i"/>
</p:tagLst>
</file>

<file path=ppt/tags/tag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6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brightness&quot;:-0.25,&quot;colorType&quot;:1,&quot;foreColorIndex&quot;:6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0935_1*l_h_i*1_3_1"/>
  <p:tag name="KSO_WM_UNIT_INDEX" val="1_3_1"/>
  <p:tag name="KSO_WM_UNIT_LAYERLEVEL" val="1_1_1"/>
  <p:tag name="KSO_WM_UNIT_TYPE" val="l_h_i"/>
</p:tagLst>
</file>

<file path=ppt/tags/tag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20000000298023224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5_1*l_h_i*1_1_2"/>
  <p:tag name="KSO_WM_UNIT_INDEX" val="1_1_2"/>
  <p:tag name="KSO_WM_UNIT_LAYERLEVEL" val="1_1_1"/>
  <p:tag name="KSO_WM_UNIT_TYPE" val="l_h_i"/>
</p:tagLst>
</file>

<file path=ppt/tags/tag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x*1_4_1"/>
  <p:tag name="KSO_WM_UNIT_INDEX" val="1_4_1"/>
  <p:tag name="KSO_WM_UNIT_LAYERLEVEL" val="1_1_1"/>
  <p:tag name="KSO_WM_UNIT_TYPE" val="l_h_x"/>
  <p:tag name="KSO_WM_UNIT_VALUE" val="120*120"/>
</p:tagLst>
</file>

<file path=ppt/tags/tag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8,&quot;transparency&quot;:0.600000023841857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x*1_2_1"/>
  <p:tag name="KSO_WM_UNIT_INDEX" val="1_2_1"/>
  <p:tag name="KSO_WM_UNIT_LAYERLEVEL" val="1_1_1"/>
  <p:tag name="KSO_WM_UNIT_TYPE" val="l_h_x"/>
  <p:tag name="KSO_WM_UNIT_VALUE" val="120*120"/>
</p:tagLst>
</file>

<file path=ppt/tags/tag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x*1_3_1"/>
  <p:tag name="KSO_WM_UNIT_INDEX" val="1_3_1"/>
  <p:tag name="KSO_WM_UNIT_LAYERLEVEL" val="1_1_1"/>
  <p:tag name="KSO_WM_UNIT_TYPE" val="l_h_x"/>
  <p:tag name="KSO_WM_UNIT_VALUE" val="120*120"/>
</p:tagLst>
</file>

<file path=ppt/tags/tag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x*1_1_1"/>
  <p:tag name="KSO_WM_UNIT_INDEX" val="1_1_1"/>
  <p:tag name="KSO_WM_UNIT_LAYERLEVEL" val="1_1_1"/>
  <p:tag name="KSO_WM_UNIT_TYPE" val="l_h_x"/>
  <p:tag name="KSO_WM_UNIT_VALUE" val="120*120"/>
</p:tagLst>
</file>

<file path=ppt/tags/tag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f*1_1_1"/>
  <p:tag name="KSO_WM_UNIT_INDEX" val="1_1_1"/>
  <p:tag name="KSO_WM_UNIT_LAYERLEVEL" val="1_1_1"/>
  <p:tag name="KSO_WM_UNIT_NOCLEAR" val="0"/>
  <p:tag name="KSO_WM_UNIT_PRESET_TEXT" val="单击此处输入你的智能图形项正文文字是您思想的提炼"/>
  <p:tag name="KSO_WM_UNIT_SUBTYPE" val="a"/>
  <p:tag name="KSO_WM_UNIT_TYPE" val="l_h_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22"/>
</p:tagLst>
</file>

<file path=ppt/tags/tag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f*1_2_1"/>
  <p:tag name="KSO_WM_UNIT_INDEX" val="1_2_1"/>
  <p:tag name="KSO_WM_UNIT_LAYERLEVEL" val="1_1_1"/>
  <p:tag name="KSO_WM_UNIT_NOCLEAR" val="0"/>
  <p:tag name="KSO_WM_UNIT_PRESET_TEXT" val="单击此处输入你的智能图形项正文文字是您思想的提炼"/>
  <p:tag name="KSO_WM_UNIT_SUBTYPE" val="a"/>
  <p:tag name="KSO_WM_UNIT_TYPE" val="l_h_f"/>
  <p:tag name="KSO_WM_UNIT_VALUE" val="60"/>
</p:tagLst>
</file>

<file path=ppt/tags/tag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8"/>
  <p:tag name="KSO_WM_UNIT_TYPE" val="l_h_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f*1_4_1"/>
  <p:tag name="KSO_WM_UNIT_INDEX" val="1_4_1"/>
  <p:tag name="KSO_WM_UNIT_LAYERLEVEL" val="1_1_1"/>
  <p:tag name="KSO_WM_UNIT_NOCLEAR" val="0"/>
  <p:tag name="KSO_WM_UNIT_PRESET_TEXT" val="单击此处输入你的智能图形项正文文字是您思想的提炼"/>
  <p:tag name="KSO_WM_UNIT_SUBTYPE" val="a"/>
  <p:tag name="KSO_WM_UNIT_TYPE" val="l_h_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7"/>
  <p:tag name="KSO_WM_UNIT_TYPE" val="l_h_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f*1_3_1"/>
  <p:tag name="KSO_WM_UNIT_INDEX" val="1_3_1"/>
  <p:tag name="KSO_WM_UNIT_LAYERLEVEL" val="1_1_1"/>
  <p:tag name="KSO_WM_UNIT_NOCLEAR" val="0"/>
  <p:tag name="KSO_WM_UNIT_PRESET_TEXT" val="单击此处输入你的智能图形项正文文字是您思想的提炼"/>
  <p:tag name="KSO_WM_UNIT_SUBTYPE" val="a"/>
  <p:tag name="KSO_WM_UNIT_TYPE" val="l_h_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4"/>
  <p:tag name="KSO_WM_DIAGRAM_MIN_ITEMCNT" val="4"/>
  <p:tag name="KSO_WM_DIAGRAM_USE_COLOR_VALUE" val="{&quot;color_scheme&quot;:1,&quot;color_type&quot;:1,&quot;theme_color_indexes&quot;:[]}"/>
  <p:tag name="KSO_WM_DIAGRAM_VERSION" val="3"/>
  <p:tag name="KSO_WM_DIAGRAM_VIRTUALLY_FRAME" val="{&quot;height&quot;:315.3500061035156,&quot;width&quot;:737.7000122070312}"/>
  <p:tag name="KSO_WM_TAG_VERSION" val="3.0"/>
  <p:tag name="KSO_WM_TEMPLATE_CATEGORY" val="diagram"/>
  <p:tag name="KSO_WM_TEMPLATE_INDEX" val="20230935"/>
  <p:tag name="KSO_WM_UNIT_COMPATIBLE" val="0"/>
  <p:tag name="KSO_WM_UNIT_DIAGRAM_ISNUMVISUAL" val="0"/>
  <p:tag name="KSO_WM_UNIT_DIAGRAM_ISREFERUNIT" val="0"/>
  <p:tag name="KSO_WM_UNIT_HIGHLIGHT" val="0"/>
  <p:tag name="KSO_WM_UNIT_ID" val="diagram20230935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6"/>
  <p:tag name="KSO_WM_UNIT_TYPE" val="l_h_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,&quot;transparency&quot;:1},{&quot;brightness&quot;:0.4000000059604645,&quot;colorType&quot;:1,&quot;foreColorIndex&quot;:5,&quot;pos&quot;:0.12999999523162842,&quot;transparency&quot;:0},{&quot;brightness&quot;:0.20000000298023224,&quot;colorType&quot;:1,&quot;foreColorIndex&quot;:5,&quot;pos&quot;:0.9900000095367432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HIGHLIGHT" val="0"/>
  <p:tag name="KSO_WM_UNIT_ID" val="diagram20231460_3*m_i*1_1"/>
  <p:tag name="KSO_WM_UNIT_INDEX" val="1_1"/>
  <p:tag name="KSO_WM_UNIT_LAYERLEVEL" val="1_1"/>
  <p:tag name="KSO_WM_UNIT_TYPE" val="m_i"/>
</p:tagLst>
</file>

<file path=ppt/tags/tag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1_1"/>
  <p:tag name="KSO_WM_UNIT_INDEX" val="1_1_1"/>
  <p:tag name="KSO_WM_UNIT_LAYERLEVEL" val="1_1_1"/>
  <p:tag name="KSO_WM_UNIT_LINE_FORE_SCHEMECOLOR_INDEX" val="5"/>
  <p:tag name="KSO_WM_UNIT_TYPE" val="m_h_i"/>
</p:tagLst>
</file>

<file path=ppt/tags/tag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brightness&quot;:0,&quot;colorType&quot;:1,&quot;foreColorIndex&quot;:5,&quot;transparency&quot;:0.9100000262260437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1_2"/>
  <p:tag name="KSO_WM_UNIT_INDEX" val="1_1_2"/>
  <p:tag name="KSO_WM_UNIT_LAYERLEVEL" val="1_1_1"/>
  <p:tag name="KSO_WM_UNIT_LINE_FORE_SCHEMECOLOR_INDEX" val="5"/>
  <p:tag name="KSO_WM_UNIT_TYPE" val="m_h_i"/>
</p:tagLst>
</file>

<file path=ppt/tags/tag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800000011920929,&quot;colorType&quot;:1,&quot;foreColorIndex&quot;:5,&quot;pos&quot;:0.9300000071525574,&quot;transparency&quot;:0}],&quot;type&quot;:3},&quot;glow&quot;:{&quot;colorType&quot;:0},&quot;line&quot;:{&quot;type&quot;:0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HIGHLIGHT" val="0"/>
  <p:tag name="KSO_WM_UNIT_ID" val="diagram20231460_3*m_h_i*1_1_3"/>
  <p:tag name="KSO_WM_UNIT_INDEX" val="1_1_3"/>
  <p:tag name="KSO_WM_UNIT_LAYERLEVEL" val="1_1_1"/>
  <p:tag name="KSO_WM_UNIT_PRESET_TEXT" val="01"/>
  <p:tag name="KSO_WM_UNIT_SUBTYPE" val="d"/>
  <p:tag name="KSO_WM_UNIT_TEXT_FILL_FORE_SCHEMECOLOR_INDEX" val="3"/>
  <p:tag name="KSO_WM_UNIT_TEXT_FILL_FORE_SCHEMECOLOR_INDEX_BRIGHTNESS" val="0.15"/>
  <p:tag name="KSO_WM_UNIT_TEXT_FILL_TYPE" val="3"/>
  <p:tag name="KSO_WM_UNIT_TYPE" val="m_h_i"/>
</p:tagLst>
</file>

<file path=ppt/tags/tag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23000000417232513,&quot;transparency&quot;:0},{&quot;brightness&quot;:-0.25,&quot;colorType&quot;:1,&quot;foreColorIndex&quot;:5,&quot;pos&quot;:0.829999983310699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FORE_SCHEMECOLOR_INDEX_BRIGHTNESS" val="0.15"/>
  <p:tag name="KSO_WM_UNIT_TEXT_FILL_TYPE" val="1"/>
  <p:tag name="KSO_WM_UNIT_TYPE" val="m_h_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2_1"/>
  <p:tag name="KSO_WM_UNIT_INDEX" val="1_2_1"/>
  <p:tag name="KSO_WM_UNIT_LAYERLEVEL" val="1_1_1"/>
  <p:tag name="KSO_WM_UNIT_LINE_FORE_SCHEMECOLOR_INDEX" val="5"/>
  <p:tag name="KSO_WM_UNIT_TYPE" val="m_h_i"/>
</p:tagLst>
</file>

<file path=ppt/tags/tag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brightness&quot;:0,&quot;colorType&quot;:1,&quot;foreColorIndex&quot;:5,&quot;transparency&quot;:0.9100000262260437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2_2"/>
  <p:tag name="KSO_WM_UNIT_INDEX" val="1_2_2"/>
  <p:tag name="KSO_WM_UNIT_LAYERLEVEL" val="1_1_1"/>
  <p:tag name="KSO_WM_UNIT_LINE_FORE_SCHEMECOLOR_INDEX" val="5"/>
  <p:tag name="KSO_WM_UNIT_TYPE" val="m_h_i"/>
</p:tagLst>
</file>

<file path=ppt/tags/tag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800000011920929,&quot;colorType&quot;:1,&quot;foreColorIndex&quot;:5,&quot;pos&quot;:0.9300000071525574,&quot;transparency&quot;:0}],&quot;type&quot;:3},&quot;glow&quot;:{&quot;colorType&quot;:0},&quot;line&quot;:{&quot;type&quot;:0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HIGHLIGHT" val="0"/>
  <p:tag name="KSO_WM_UNIT_ID" val="diagram20231460_3*m_h_i*1_2_3"/>
  <p:tag name="KSO_WM_UNIT_INDEX" val="1_2_3"/>
  <p:tag name="KSO_WM_UNIT_LAYERLEVEL" val="1_1_1"/>
  <p:tag name="KSO_WM_UNIT_PRESET_TEXT" val="02"/>
  <p:tag name="KSO_WM_UNIT_SUBTYPE" val="d"/>
  <p:tag name="KSO_WM_UNIT_TEXT_FILL_FORE_SCHEMECOLOR_INDEX" val="3"/>
  <p:tag name="KSO_WM_UNIT_TEXT_FILL_FORE_SCHEMECOLOR_INDEX_BRIGHTNESS" val="0.15"/>
  <p:tag name="KSO_WM_UNIT_TEXT_FILL_TYPE" val="3"/>
  <p:tag name="KSO_WM_UNIT_TYPE" val="m_h_i"/>
</p:tagLst>
</file>

<file path=ppt/tags/tag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23000000417232513,&quot;transparency&quot;:0},{&quot;brightness&quot;:-0.25,&quot;colorType&quot;:1,&quot;foreColorIndex&quot;:5,&quot;pos&quot;:0.829999983310699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FORE_SCHEMECOLOR_INDEX_BRIGHTNESS" val="0.15"/>
  <p:tag name="KSO_WM_UNIT_TEXT_FILL_TYPE" val="1"/>
  <p:tag name="KSO_WM_UNIT_TYPE" val="m_h_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3_1"/>
  <p:tag name="KSO_WM_UNIT_INDEX" val="1_3_1"/>
  <p:tag name="KSO_WM_UNIT_LAYERLEVEL" val="1_1_1"/>
  <p:tag name="KSO_WM_UNIT_LINE_FORE_SCHEMECOLOR_INDEX" val="5"/>
  <p:tag name="KSO_WM_UNIT_TYPE" val="m_h_i"/>
</p:tagLst>
</file>

<file path=ppt/tags/tag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brightness&quot;:0,&quot;colorType&quot;:1,&quot;foreColorIndex&quot;:5,&quot;transparency&quot;:0.9100000262260437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3_2"/>
  <p:tag name="KSO_WM_UNIT_INDEX" val="1_3_2"/>
  <p:tag name="KSO_WM_UNIT_LAYERLEVEL" val="1_1_1"/>
  <p:tag name="KSO_WM_UNIT_LINE_FORE_SCHEMECOLOR_INDEX" val="5"/>
  <p:tag name="KSO_WM_UNIT_TYPE" val="m_h_i"/>
</p:tagLst>
</file>

<file path=ppt/tags/tag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800000011920929,&quot;colorType&quot;:1,&quot;foreColorIndex&quot;:5,&quot;pos&quot;:0.9300000071525574,&quot;transparency&quot;:0}],&quot;type&quot;:3},&quot;glow&quot;:{&quot;colorType&quot;:0},&quot;line&quot;:{&quot;type&quot;:0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HIGHLIGHT" val="0"/>
  <p:tag name="KSO_WM_UNIT_ID" val="diagram20231460_3*m_h_i*1_3_3"/>
  <p:tag name="KSO_WM_UNIT_INDEX" val="1_3_3"/>
  <p:tag name="KSO_WM_UNIT_LAYERLEVEL" val="1_1_1"/>
  <p:tag name="KSO_WM_UNIT_PRESET_TEXT" val="03"/>
  <p:tag name="KSO_WM_UNIT_SUBTYPE" val="d"/>
  <p:tag name="KSO_WM_UNIT_TEXT_FILL_FORE_SCHEMECOLOR_INDEX" val="3"/>
  <p:tag name="KSO_WM_UNIT_TEXT_FILL_FORE_SCHEMECOLOR_INDEX_BRIGHTNESS" val="0.15"/>
  <p:tag name="KSO_WM_UNIT_TEXT_FILL_TYPE" val="3"/>
  <p:tag name="KSO_WM_UNIT_TYPE" val="m_h_i"/>
</p:tagLst>
</file>

<file path=ppt/tags/tag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23000000417232513,&quot;transparency&quot;:0},{&quot;brightness&quot;:-0.25,&quot;colorType&quot;:1,&quot;foreColorIndex&quot;:5,&quot;pos&quot;:0.829999983310699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FORE_SCHEMECOLOR_INDEX_BRIGHTNESS" val="0.15"/>
  <p:tag name="KSO_WM_UNIT_TEXT_FILL_TYPE" val="1"/>
  <p:tag name="KSO_WM_UNIT_TYPE" val="m_h_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4_1"/>
  <p:tag name="KSO_WM_UNIT_INDEX" val="1_4_1"/>
  <p:tag name="KSO_WM_UNIT_LAYERLEVEL" val="1_1_1"/>
  <p:tag name="KSO_WM_UNIT_LINE_FORE_SCHEMECOLOR_INDEX" val="5"/>
  <p:tag name="KSO_WM_UNIT_TYPE" val="m_h_i"/>
</p:tagLst>
</file>

<file path=ppt/tags/tag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9900000095367432,&quot;transparency&quot;:0}],&quot;type&quot;:3},&quot;glow&quot;:{&quot;colorType&quot;:0},&quot;line&quot;:{&quot;solidLine&quot;:{&quot;brightness&quot;:0.800000011920929,&quot;colorType&quot;:1,&quot;foreColorIndex&quot;:5,&quot;transparency&quot;:0},&quot;type&quot;:1},&quot;shadow&quot;:{&quot;brightness&quot;:0,&quot;colorType&quot;:1,&quot;foreColorIndex&quot;:5,&quot;transparency&quot;:0.9100000262260437},&quot;threeD&quot;:{&quot;curvedSurface&quot;:{&quot;brightness&quot;:0,&quot;colorType&quot;:2,&quot;rgb&quot;:&quot;#000000&quot;},&quot;depth&quot;:{&quot;brightness&quot;:0.4000000059604645,&quot;colorType&quot;:1,&quot;foreColorIndex&quot;:5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i*1_4_2"/>
  <p:tag name="KSO_WM_UNIT_INDEX" val="1_4_2"/>
  <p:tag name="KSO_WM_UNIT_LAYERLEVEL" val="1_1_1"/>
  <p:tag name="KSO_WM_UNIT_LINE_FORE_SCHEMECOLOR_INDEX" val="5"/>
  <p:tag name="KSO_WM_UNIT_TYPE" val="m_h_i"/>
</p:tagLst>
</file>

<file path=ppt/tags/tag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800000011920929,&quot;colorType&quot;:1,&quot;foreColorIndex&quot;:5,&quot;pos&quot;:0.9300000071525574,&quot;transparency&quot;:0}],&quot;type&quot;:3},&quot;glow&quot;:{&quot;colorType&quot;:0},&quot;line&quot;:{&quot;type&quot;:0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HIGHLIGHT" val="0"/>
  <p:tag name="KSO_WM_UNIT_ID" val="diagram20231460_3*m_h_i*1_4_3"/>
  <p:tag name="KSO_WM_UNIT_INDEX" val="1_4_3"/>
  <p:tag name="KSO_WM_UNIT_LAYERLEVEL" val="1_1_1"/>
  <p:tag name="KSO_WM_UNIT_PRESET_TEXT" val="04"/>
  <p:tag name="KSO_WM_UNIT_SUBTYPE" val="d"/>
  <p:tag name="KSO_WM_UNIT_TEXT_FILL_FORE_SCHEMECOLOR_INDEX" val="3"/>
  <p:tag name="KSO_WM_UNIT_TEXT_FILL_FORE_SCHEMECOLOR_INDEX_BRIGHTNESS" val="0.15"/>
  <p:tag name="KSO_WM_UNIT_TEXT_FILL_TYPE" val="3"/>
  <p:tag name="KSO_WM_UNIT_TYPE" val="m_h_i"/>
</p:tagLst>
</file>

<file path=ppt/tags/tag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23000000417232513,&quot;transparency&quot;:0},{&quot;brightness&quot;:-0.25,&quot;colorType&quot;:1,&quot;foreColorIndex&quot;:5,&quot;pos&quot;:0.829999983310699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USE_COLOR_VALUE" val="{&quot;color_scheme&quot;:1,&quot;color_type&quot;:1,&quot;theme_color_indexes&quot;:[]}"/>
  <p:tag name="KSO_WM_DIAGRAM_VERSION" val="3"/>
  <p:tag name="KSO_WM_DIAGRAM_VIRTUALLY_FRAME" val="{&quot;height&quot;:360.9350280761719,&quot;width&quot;:844.5406494140625}"/>
  <p:tag name="KSO_WM_TAG_VERSION" val="3.0"/>
  <p:tag name="KSO_WM_TEMPLATE_CATEGORY" val="diagram"/>
  <p:tag name="KSO_WM_TEMPLATE_INDEX" val="2023146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60_3*m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FORE_SCHEMECOLOR_INDEX_BRIGHTNESS" val="0.15"/>
  <p:tag name="KSO_WM_UNIT_TEXT_FILL_TYPE" val="1"/>
  <p:tag name="KSO_WM_UNIT_TYPE" val="m_h_a"/>
  <p:tag name="KSO_WM_UNIT_VALUE" val="10"/>
</p:tagLst>
</file>

<file path=ppt/tags/tag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交大蓝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5483"/>
      </a:accent1>
      <a:accent2>
        <a:srgbClr val="025483"/>
      </a:accent2>
      <a:accent3>
        <a:srgbClr val="025483"/>
      </a:accent3>
      <a:accent4>
        <a:srgbClr val="025483"/>
      </a:accent4>
      <a:accent5>
        <a:srgbClr val="025483"/>
      </a:accent5>
      <a:accent6>
        <a:srgbClr val="025483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等线</vt:lpstr>
      <vt:lpstr>宋体</vt:lpstr>
      <vt:lpstr>华文新魏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2024-09-09T12:43:49.193</cp:lastPrinted>
  <dcterms:created xsi:type="dcterms:W3CDTF">2024-09-09T04:43:49Z</dcterms:created>
  <dcterms:modified xsi:type="dcterms:W3CDTF">2024-09-09T04:43:51Z</dcterms:modified>
</cp:coreProperties>
</file>