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15AFE40-F679-495C-9F95-49ACC433A2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2ED774B-E233-4FC9-A639-EB917162CE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607329E-E186-436C-AEC2-28D1EE9C55C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A72E2C8-B5E5-40F3-BFD5-CF015B270C8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1A0A648-372D-4707-AE60-C0758BC23B8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68A8668-C70F-4F77-8297-3ECADAA405A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D5E532F-D42F-4D0C-A818-3A14E1259BF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CC7D101-530D-490C-9032-82B7EDB74DC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E086957-F438-4200-80E2-BF710C714E3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12FB188-60C4-4C0A-B026-84D3FF98BF9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7964E0D-A72A-44C3-921F-384E483356C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98112032005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843215" y="4673857"/>
            <a:ext cx="1938785" cy="271780"/>
          </a:xfrm>
          <a:prstGeom prst="rect">
            <a:avLst/>
          </a:prstGeom>
          <a:noFill/>
        </p:spPr>
        <p:txBody>
          <a:bodyPr vert="horz" wrap="square" lIns="34100" tIns="34100" rIns="34100" bIns="3410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微软雅黑"/>
                <a:ea typeface="微软雅黑"/>
                <a:cs typeface="微软雅黑"/>
              </a:rPr>
              <a:t>汇报人</a:t>
            </a:r>
            <a:r>
              <a:rPr lang="en-US" sz="1325">
                <a:solidFill>
                  <a:schemeClr val="accent1">
                    <a:alpha val="100000"/>
                  </a:schemeClr>
                </a:solidFill>
                <a:latin typeface="Arial"/>
                <a:ea typeface="Arial"/>
                <a:cs typeface="Arial"/>
              </a:rPr>
              <a:t>:文小库</a:t>
            </a:r>
            <a:endParaRPr lang="en-US" sz="1100"/>
          </a:p>
        </p:txBody>
      </p:sp>
      <p:sp>
        <p:nvSpPr>
          <p:cNvPr id="3" name="AutoShape 3"/>
          <p:cNvSpPr/>
          <p:nvPr/>
        </p:nvSpPr>
        <p:spPr>
          <a:xfrm>
            <a:off x="6369054" y="4673857"/>
            <a:ext cx="2068238" cy="271780"/>
          </a:xfrm>
          <a:prstGeom prst="rect">
            <a:avLst/>
          </a:prstGeom>
          <a:noFill/>
        </p:spPr>
        <p:txBody>
          <a:bodyPr vert="horz" wrap="square" lIns="34100" tIns="34100" rIns="34100" bIns="3410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Microsoft Yahei"/>
                <a:ea typeface="Microsoft Yahei"/>
                <a:cs typeface="Microsoft Yahei"/>
              </a:rPr>
              <a:t>2024-01-17</a:t>
            </a:r>
            <a:endParaRPr lang="en-US" sz="1100"/>
          </a:p>
        </p:txBody>
      </p:sp>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安全教育培养责任感和担当精神</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安全教育重要性</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责任感与担当精神内涵</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安全教育中责任感培养策略</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担当精神在安全教育中实践方法</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案例分析：成功企业安全教育模式借鉴</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chemeClr val="accent3">
                    <a:alpha val="100000"/>
                  </a:schemeClr>
                </a:solidFill>
                <a:latin typeface="Microsoft Yahei"/>
                <a:ea typeface="Microsoft Yahei"/>
                <a:cs typeface="Microsoft Yahei"/>
              </a:rPr>
              <a:t>01</a:t>
            </a:r>
          </a:p>
        </p:txBody>
      </p:sp>
      <p:sp>
        <p:nvSpPr>
          <p:cNvPr id="5" name="TextBox 5"/>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安全教育重要性</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5183" b="15183"/>
          <a:stretch>
            <a:fillRect/>
          </a:stretch>
        </p:blipFill>
        <p:spPr>
          <a:xfrm>
            <a:off x="4793038" y="1852985"/>
            <a:ext cx="6129450" cy="4573004"/>
          </a:xfrm>
          <a:prstGeom prst="rect">
            <a:avLst/>
          </a:prstGeom>
        </p:spPr>
      </p:pic>
      <p:sp>
        <p:nvSpPr>
          <p:cNvPr id="3" name="TextBox 3"/>
          <p:cNvSpPr txBox="1"/>
          <p:nvPr/>
        </p:nvSpPr>
        <p:spPr>
          <a:xfrm>
            <a:off x="539110" y="1852985"/>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强化安全规章制度</a:t>
            </a:r>
          </a:p>
        </p:txBody>
      </p:sp>
      <p:sp>
        <p:nvSpPr>
          <p:cNvPr id="4" name="TextBox 4"/>
          <p:cNvSpPr txBox="1"/>
          <p:nvPr/>
        </p:nvSpPr>
        <p:spPr>
          <a:xfrm>
            <a:off x="539110" y="3443352"/>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提升安全操作技能</a:t>
            </a:r>
          </a:p>
        </p:txBody>
      </p:sp>
      <p:sp>
        <p:nvSpPr>
          <p:cNvPr id="5" name="TextBox 5"/>
          <p:cNvSpPr txBox="1"/>
          <p:nvPr/>
        </p:nvSpPr>
        <p:spPr>
          <a:xfrm>
            <a:off x="539110" y="5135911"/>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增强危险预知能力</a:t>
            </a:r>
          </a:p>
        </p:txBody>
      </p:sp>
      <p:sp>
        <p:nvSpPr>
          <p:cNvPr id="6" name="TextBox 6"/>
          <p:cNvSpPr txBox="1"/>
          <p:nvPr/>
        </p:nvSpPr>
        <p:spPr>
          <a:xfrm>
            <a:off x="539110" y="2187220"/>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通过安全教育，使员工充分了解并遵守各项安全规章制度，从源头上减少事故发生的可能性。</a:t>
            </a:r>
          </a:p>
        </p:txBody>
      </p:sp>
      <p:sp>
        <p:nvSpPr>
          <p:cNvPr id="7" name="TextBox 7"/>
          <p:cNvSpPr txBox="1"/>
          <p:nvPr/>
        </p:nvSpPr>
        <p:spPr>
          <a:xfrm>
            <a:off x="539110" y="3804338"/>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安全教育有助于员工掌握正确的安全操作技能，避免因操作不当而引发事故。</a:t>
            </a:r>
          </a:p>
        </p:txBody>
      </p:sp>
      <p:sp>
        <p:nvSpPr>
          <p:cNvPr id="8" name="TextBox 8"/>
          <p:cNvSpPr txBox="1"/>
          <p:nvPr/>
        </p:nvSpPr>
        <p:spPr>
          <a:xfrm>
            <a:off x="539110" y="5477922"/>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通过安全教育，员工可以学会识别和评估潜在的危险源，及时采取防范措施，防止事故发生。</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预防事故发生</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417731" y="2063687"/>
            <a:ext cx="1240346" cy="962406"/>
            <a:chOff x="2417731" y="2063687"/>
            <a:chExt cx="1240346" cy="962406"/>
          </a:xfrm>
        </p:grpSpPr>
        <p:sp>
          <p:nvSpPr>
            <p:cNvPr id="3" name="Freeform 3"/>
            <p:cNvSpPr/>
            <p:nvPr/>
          </p:nvSpPr>
          <p:spPr>
            <a:xfrm>
              <a:off x="2995231"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417731"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TextBox 5"/>
          <p:cNvSpPr txBox="1"/>
          <p:nvPr/>
        </p:nvSpPr>
        <p:spPr>
          <a:xfrm>
            <a:off x="2591991"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1800" b="1">
                <a:solidFill>
                  <a:schemeClr val="accent1">
                    <a:alpha val="100000"/>
                  </a:schemeClr>
                </a:solidFill>
                <a:latin typeface="Microsoft Yahei"/>
                <a:ea typeface="Microsoft Yahei"/>
                <a:cs typeface="Microsoft Yahei"/>
              </a:rPr>
              <a:t>80%</a:t>
            </a:r>
          </a:p>
        </p:txBody>
      </p:sp>
      <p:grpSp>
        <p:nvGrpSpPr>
          <p:cNvPr id="6" name="Group 6"/>
          <p:cNvGrpSpPr/>
          <p:nvPr/>
        </p:nvGrpSpPr>
        <p:grpSpPr>
          <a:xfrm>
            <a:off x="8595360" y="2063687"/>
            <a:ext cx="1240346" cy="962406"/>
            <a:chOff x="8595360" y="2063687"/>
            <a:chExt cx="1240346" cy="962406"/>
          </a:xfrm>
        </p:grpSpPr>
        <p:sp>
          <p:nvSpPr>
            <p:cNvPr id="7" name="Freeform 7"/>
            <p:cNvSpPr/>
            <p:nvPr/>
          </p:nvSpPr>
          <p:spPr>
            <a:xfrm>
              <a:off x="9172766"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595360"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 name="TextBox 9"/>
          <p:cNvSpPr txBox="1"/>
          <p:nvPr/>
        </p:nvSpPr>
        <p:spPr>
          <a:xfrm>
            <a:off x="8769620"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1800" b="1">
                <a:solidFill>
                  <a:schemeClr val="accent3">
                    <a:alpha val="100000"/>
                  </a:schemeClr>
                </a:solidFill>
                <a:latin typeface="Microsoft Yahei"/>
                <a:ea typeface="Microsoft Yahei"/>
                <a:cs typeface="Microsoft Yahei"/>
              </a:rPr>
              <a:t>80%</a:t>
            </a:r>
          </a:p>
        </p:txBody>
      </p:sp>
      <p:grpSp>
        <p:nvGrpSpPr>
          <p:cNvPr id="10" name="Group 10"/>
          <p:cNvGrpSpPr/>
          <p:nvPr/>
        </p:nvGrpSpPr>
        <p:grpSpPr>
          <a:xfrm>
            <a:off x="5258181" y="1559433"/>
            <a:ext cx="1600105" cy="1242060"/>
            <a:chOff x="5258181" y="1559433"/>
            <a:chExt cx="1600105" cy="1242060"/>
          </a:xfrm>
        </p:grpSpPr>
        <p:sp>
          <p:nvSpPr>
            <p:cNvPr id="11" name="Freeform 11"/>
            <p:cNvSpPr/>
            <p:nvPr/>
          </p:nvSpPr>
          <p:spPr>
            <a:xfrm rot="3243678">
              <a:off x="6003131" y="2277046"/>
              <a:ext cx="515112" cy="199454"/>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258181" y="1559433"/>
              <a:ext cx="1600105" cy="1242060"/>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5481304" y="2723007"/>
            <a:ext cx="11734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1800" b="1">
                <a:solidFill>
                  <a:schemeClr val="accent2">
                    <a:alpha val="100000"/>
                  </a:schemeClr>
                </a:solidFill>
                <a:latin typeface="Microsoft Yahei"/>
                <a:ea typeface="Microsoft Yahei"/>
                <a:cs typeface="Microsoft Yahei"/>
              </a:rPr>
              <a:t>100%</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提高员工安全意识</a:t>
              </a:r>
            </a:p>
          </p:txBody>
        </p:sp>
      </p:grpSp>
      <p:sp>
        <p:nvSpPr>
          <p:cNvPr id="36" name="AutoShape 36"/>
          <p:cNvSpPr/>
          <p:nvPr/>
        </p:nvSpPr>
        <p:spPr>
          <a:xfrm>
            <a:off x="1482995" y="3429572"/>
            <a:ext cx="2944273" cy="1699450"/>
          </a:xfrm>
          <a:prstGeom prst="roundRect">
            <a:avLst>
              <a:gd name="adj" fmla="val 19953"/>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95860" y="3248978"/>
            <a:ext cx="2944273" cy="1880045"/>
          </a:xfrm>
          <a:prstGeom prst="roundRect">
            <a:avLst>
              <a:gd name="adj" fmla="val 19953"/>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710249" y="3429572"/>
            <a:ext cx="2942844" cy="1699450"/>
          </a:xfrm>
          <a:prstGeom prst="roundRect">
            <a:avLst>
              <a:gd name="adj" fmla="val 19953"/>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645039" y="3909822"/>
            <a:ext cx="2619375" cy="1219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安全教育有助于员工树立正确的安全观念，认识到安全工作的重要性，从而自觉遵守各项安全规定。</a:t>
            </a:r>
          </a:p>
        </p:txBody>
      </p:sp>
      <p:sp>
        <p:nvSpPr>
          <p:cNvPr id="40" name="TextBox 40"/>
          <p:cNvSpPr txBox="1"/>
          <p:nvPr/>
        </p:nvSpPr>
        <p:spPr>
          <a:xfrm>
            <a:off x="4757904" y="3802476"/>
            <a:ext cx="2619375" cy="1219200"/>
          </a:xfrm>
          <a:prstGeom prst="rect">
            <a:avLst/>
          </a:prstGeom>
        </p:spPr>
        <p:txBody>
          <a:bodyPr vert="horz" wrap="square" lIns="95250" tIns="95250" rIns="47625" bIns="952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通过安全教育，员工可以了解各种安全隐患和应对方法，提高安全防范意识，确保自身和他人的安全。</a:t>
            </a:r>
          </a:p>
        </p:txBody>
      </p:sp>
      <p:sp>
        <p:nvSpPr>
          <p:cNvPr id="41" name="TextBox 41"/>
          <p:cNvSpPr txBox="1"/>
          <p:nvPr/>
        </p:nvSpPr>
        <p:spPr>
          <a:xfrm>
            <a:off x="7828464" y="3909822"/>
            <a:ext cx="2662490" cy="12192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安全教育有助于员工养成良好的安全习惯，如佩戴安全防护用品、定期检查安全设施等，从而降低事故发生的概率。</a:t>
            </a:r>
          </a:p>
        </p:txBody>
      </p:sp>
      <p:sp>
        <p:nvSpPr>
          <p:cNvPr id="42" name="TextBox 42"/>
          <p:cNvSpPr txBox="1"/>
          <p:nvPr/>
        </p:nvSpPr>
        <p:spPr>
          <a:xfrm>
            <a:off x="164503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树立安全观念</a:t>
            </a:r>
          </a:p>
        </p:txBody>
      </p:sp>
      <p:sp>
        <p:nvSpPr>
          <p:cNvPr id="43" name="TextBox 43"/>
          <p:cNvSpPr txBox="1"/>
          <p:nvPr/>
        </p:nvSpPr>
        <p:spPr>
          <a:xfrm>
            <a:off x="4757600" y="3350143"/>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增强安全防范意识</a:t>
            </a:r>
          </a:p>
        </p:txBody>
      </p:sp>
      <p:sp>
        <p:nvSpPr>
          <p:cNvPr id="44" name="TextBox 44"/>
          <p:cNvSpPr txBox="1"/>
          <p:nvPr/>
        </p:nvSpPr>
        <p:spPr>
          <a:xfrm>
            <a:off x="787157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培养安全习惯</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376988" y="1678781"/>
            <a:ext cx="1617059" cy="1618488"/>
            <a:chOff x="6376988" y="1678781"/>
            <a:chExt cx="1617059" cy="1618488"/>
          </a:xfrm>
        </p:grpSpPr>
        <p:sp>
          <p:nvSpPr>
            <p:cNvPr id="3" name="Freeform 3"/>
            <p:cNvSpPr/>
            <p:nvPr/>
          </p:nvSpPr>
          <p:spPr>
            <a:xfrm>
              <a:off x="6376988"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102030" y="2315623"/>
              <a:ext cx="519970" cy="337947"/>
            </a:xfrm>
            <a:custGeom>
              <a:rect l="l" t="t" r="r" b="b"/>
              <a:pathLst>
                <a:path w="21600" h="21600">
                  <a:moveTo>
                    <a:pt x="12281" y="13211"/>
                  </a:moveTo>
                  <a:cubicBezTo>
                    <a:pt x="11747" y="14381"/>
                    <a:pt x="9458" y="18011"/>
                    <a:pt x="9360" y="18165"/>
                  </a:cubicBezTo>
                  <a:cubicBezTo>
                    <a:pt x="9249" y="18377"/>
                    <a:pt x="8939" y="18735"/>
                    <a:pt x="8644" y="18441"/>
                  </a:cubicBezTo>
                  <a:cubicBezTo>
                    <a:pt x="8559" y="18357"/>
                    <a:pt x="8459" y="18187"/>
                    <a:pt x="8459" y="17853"/>
                  </a:cubicBezTo>
                  <a:cubicBezTo>
                    <a:pt x="8459" y="17530"/>
                    <a:pt x="8554" y="17204"/>
                    <a:pt x="8565" y="17168"/>
                  </a:cubicBezTo>
                  <a:lnTo>
                    <a:pt x="9680" y="13369"/>
                  </a:lnTo>
                  <a:cubicBezTo>
                    <a:pt x="9471" y="13239"/>
                    <a:pt x="9111" y="13015"/>
                    <a:pt x="8832" y="12829"/>
                  </a:cubicBezTo>
                  <a:lnTo>
                    <a:pt x="8758" y="12781"/>
                  </a:lnTo>
                  <a:cubicBezTo>
                    <a:pt x="8476" y="12597"/>
                    <a:pt x="8124" y="12367"/>
                    <a:pt x="8124" y="11770"/>
                  </a:cubicBezTo>
                  <a:cubicBezTo>
                    <a:pt x="8124" y="11484"/>
                    <a:pt x="8211" y="11152"/>
                    <a:pt x="8393" y="10758"/>
                  </a:cubicBezTo>
                  <a:cubicBezTo>
                    <a:pt x="8927" y="9588"/>
                    <a:pt x="11216" y="5958"/>
                    <a:pt x="11314" y="5804"/>
                  </a:cubicBezTo>
                  <a:cubicBezTo>
                    <a:pt x="11426" y="5592"/>
                    <a:pt x="11735" y="5234"/>
                    <a:pt x="12030" y="5528"/>
                  </a:cubicBezTo>
                  <a:cubicBezTo>
                    <a:pt x="12115" y="5612"/>
                    <a:pt x="12215" y="5782"/>
                    <a:pt x="12215" y="6116"/>
                  </a:cubicBezTo>
                  <a:cubicBezTo>
                    <a:pt x="12215" y="6438"/>
                    <a:pt x="12120" y="6765"/>
                    <a:pt x="12110" y="6801"/>
                  </a:cubicBezTo>
                  <a:lnTo>
                    <a:pt x="10992" y="10600"/>
                  </a:lnTo>
                  <a:cubicBezTo>
                    <a:pt x="11203" y="10730"/>
                    <a:pt x="11563" y="10954"/>
                    <a:pt x="11842" y="11140"/>
                  </a:cubicBezTo>
                  <a:lnTo>
                    <a:pt x="11916" y="11188"/>
                  </a:lnTo>
                  <a:cubicBezTo>
                    <a:pt x="12198" y="11372"/>
                    <a:pt x="12550" y="11602"/>
                    <a:pt x="12550" y="12201"/>
                  </a:cubicBezTo>
                  <a:cubicBezTo>
                    <a:pt x="12550" y="12485"/>
                    <a:pt x="12462" y="12817"/>
                    <a:pt x="12281" y="13211"/>
                  </a:cubicBezTo>
                  <a:close/>
                  <a:moveTo>
                    <a:pt x="16430" y="6048"/>
                  </a:moveTo>
                  <a:cubicBezTo>
                    <a:pt x="16132" y="6048"/>
                    <a:pt x="15840" y="6088"/>
                    <a:pt x="15557" y="6162"/>
                  </a:cubicBezTo>
                  <a:cubicBezTo>
                    <a:pt x="14848" y="2597"/>
                    <a:pt x="12653" y="0"/>
                    <a:pt x="10054" y="0"/>
                  </a:cubicBezTo>
                  <a:cubicBezTo>
                    <a:pt x="6881" y="0"/>
                    <a:pt x="4310" y="3869"/>
                    <a:pt x="4310" y="8641"/>
                  </a:cubicBezTo>
                  <a:cubicBezTo>
                    <a:pt x="4310" y="9067"/>
                    <a:pt x="4330" y="9486"/>
                    <a:pt x="4369" y="9896"/>
                  </a:cubicBezTo>
                  <a:cubicBezTo>
                    <a:pt x="4217" y="9868"/>
                    <a:pt x="4064" y="9850"/>
                    <a:pt x="3906" y="9850"/>
                  </a:cubicBezTo>
                  <a:cubicBezTo>
                    <a:pt x="1749" y="9850"/>
                    <a:pt x="0" y="12481"/>
                    <a:pt x="0" y="15726"/>
                  </a:cubicBezTo>
                  <a:cubicBezTo>
                    <a:pt x="0" y="18969"/>
                    <a:pt x="1749" y="21600"/>
                    <a:pt x="3906" y="21600"/>
                  </a:cubicBezTo>
                  <a:lnTo>
                    <a:pt x="16430" y="21600"/>
                  </a:lnTo>
                  <a:cubicBezTo>
                    <a:pt x="19285" y="21600"/>
                    <a:pt x="21600" y="18119"/>
                    <a:pt x="21600" y="13823"/>
                  </a:cubicBezTo>
                  <a:cubicBezTo>
                    <a:pt x="21600" y="9530"/>
                    <a:pt x="19285" y="6048"/>
                    <a:pt x="16430" y="604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3672114" y="2961703"/>
            <a:ext cx="1188615" cy="782652"/>
            <a:chOff x="3672114" y="2961703"/>
            <a:chExt cx="1188615" cy="782652"/>
          </a:xfrm>
        </p:grpSpPr>
        <p:cxnSp>
          <p:nvCxnSpPr>
            <p:cNvPr id="6" name="Connector 6"/>
            <p:cNvCxnSpPr/>
            <p:nvPr/>
          </p:nvCxnSpPr>
          <p:spPr>
            <a:xfrm flipH="1">
              <a:off x="4412712" y="2961703"/>
              <a:ext cx="448017" cy="773517"/>
            </a:xfrm>
            <a:prstGeom prst="line">
              <a:avLst/>
            </a:prstGeom>
            <a:ln w="12700">
              <a:solidFill>
                <a:schemeClr val="lt1">
                  <a:lumMod val="65000"/>
                </a:schemeClr>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7" name="Connector 7"/>
            <p:cNvCxnSpPr/>
            <p:nvPr/>
          </p:nvCxnSpPr>
          <p:spPr>
            <a:xfrm flipH="1">
              <a:off x="3672114" y="3744355"/>
              <a:ext cx="740598" cy="0"/>
            </a:xfrm>
            <a:prstGeom prst="line">
              <a:avLst/>
            </a:prstGeom>
            <a:ln w="12700">
              <a:solidFill>
                <a:schemeClr val="lt1">
                  <a:lumMod val="65000"/>
                </a:schemeClr>
              </a:solidFill>
              <a:prstDash val="solid"/>
              <a:headEnd type="none"/>
              <a:tailEnd type="oval"/>
            </a:ln>
          </p:spPr>
          <p:style>
            <a:lnRef idx="0">
              <a:schemeClr val="lt1"/>
            </a:lnRef>
            <a:fillRef idx="1">
              <a:schemeClr val="lt1"/>
            </a:fillRef>
            <a:effectRef idx="0">
              <a:schemeClr val="lt1"/>
            </a:effectRef>
            <a:fontRef idx="minor">
              <a:schemeClr val="lt1"/>
            </a:fontRef>
          </p:style>
        </p:cxnSp>
      </p:grpSp>
      <p:grpSp>
        <p:nvGrpSpPr>
          <p:cNvPr id="8" name="Group 8"/>
          <p:cNvGrpSpPr/>
          <p:nvPr/>
        </p:nvGrpSpPr>
        <p:grpSpPr>
          <a:xfrm>
            <a:off x="3672114" y="2961703"/>
            <a:ext cx="1188615" cy="782652"/>
            <a:chOff x="3672114" y="2961703"/>
            <a:chExt cx="1188615" cy="782652"/>
          </a:xfrm>
        </p:grpSpPr>
        <p:cxnSp>
          <p:nvCxnSpPr>
            <p:cNvPr id="9" name="Connector 9"/>
            <p:cNvCxnSpPr/>
            <p:nvPr/>
          </p:nvCxnSpPr>
          <p:spPr>
            <a:xfrm flipH="1">
              <a:off x="4411797" y="2961703"/>
              <a:ext cx="448932" cy="773621"/>
            </a:xfrm>
            <a:prstGeom prst="line">
              <a:avLst/>
            </a:prstGeom>
            <a:ln w="12700">
              <a:solidFill>
                <a:schemeClr val="lt1">
                  <a:lumMod val="65000"/>
                </a:schemeClr>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10" name="Connector 10"/>
            <p:cNvCxnSpPr/>
            <p:nvPr/>
          </p:nvCxnSpPr>
          <p:spPr>
            <a:xfrm flipH="1">
              <a:off x="3672114" y="3744355"/>
              <a:ext cx="739683" cy="0"/>
            </a:xfrm>
            <a:prstGeom prst="line">
              <a:avLst/>
            </a:prstGeom>
            <a:ln w="12700">
              <a:solidFill>
                <a:schemeClr val="lt1">
                  <a:lumMod val="65000"/>
                </a:schemeClr>
              </a:solidFill>
              <a:prstDash val="solid"/>
              <a:headEnd type="none"/>
              <a:tailEnd type="oval"/>
            </a:ln>
          </p:spPr>
          <p:style>
            <a:lnRef idx="0">
              <a:schemeClr val="lt1"/>
            </a:lnRef>
            <a:fillRef idx="1">
              <a:schemeClr val="lt1"/>
            </a:fillRef>
            <a:effectRef idx="0">
              <a:schemeClr val="lt1"/>
            </a:effectRef>
            <a:fontRef idx="minor">
              <a:schemeClr val="lt1"/>
            </a:fontRef>
          </p:style>
        </p:cxnSp>
      </p:grpSp>
      <p:grpSp>
        <p:nvGrpSpPr>
          <p:cNvPr id="11" name="Group 11"/>
          <p:cNvGrpSpPr/>
          <p:nvPr/>
        </p:nvGrpSpPr>
        <p:grpSpPr>
          <a:xfrm>
            <a:off x="3672114" y="2961703"/>
            <a:ext cx="1188615" cy="782652"/>
            <a:chOff x="3672114" y="2961703"/>
            <a:chExt cx="1188615" cy="782652"/>
          </a:xfrm>
        </p:grpSpPr>
        <p:cxnSp>
          <p:nvCxnSpPr>
            <p:cNvPr id="12" name="Connector 12"/>
            <p:cNvCxnSpPr/>
            <p:nvPr/>
          </p:nvCxnSpPr>
          <p:spPr>
            <a:xfrm flipH="1">
              <a:off x="4411561" y="2961703"/>
              <a:ext cx="449168" cy="773517"/>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13" name="Connector 13"/>
            <p:cNvCxnSpPr/>
            <p:nvPr/>
          </p:nvCxnSpPr>
          <p:spPr>
            <a:xfrm flipH="1">
              <a:off x="3672114" y="3744355"/>
              <a:ext cx="739447"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grpSp>
        <p:nvGrpSpPr>
          <p:cNvPr id="14" name="Group 14"/>
          <p:cNvGrpSpPr/>
          <p:nvPr/>
        </p:nvGrpSpPr>
        <p:grpSpPr>
          <a:xfrm>
            <a:off x="5631466" y="4068128"/>
            <a:ext cx="957358" cy="688848"/>
            <a:chOff x="5631466" y="4068128"/>
            <a:chExt cx="957358" cy="688848"/>
          </a:xfrm>
        </p:grpSpPr>
        <p:sp>
          <p:nvSpPr>
            <p:cNvPr id="15" name="AutoShape 15"/>
            <p:cNvSpPr/>
            <p:nvPr/>
          </p:nvSpPr>
          <p:spPr>
            <a:xfrm>
              <a:off x="5631466" y="4068699"/>
              <a:ext cx="957358" cy="68789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110192" y="4068128"/>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5631466" y="4819555"/>
            <a:ext cx="957358" cy="688848"/>
            <a:chOff x="5631466" y="4819555"/>
            <a:chExt cx="957358" cy="688848"/>
          </a:xfrm>
        </p:grpSpPr>
        <p:sp>
          <p:nvSpPr>
            <p:cNvPr id="18" name="AutoShape 18"/>
            <p:cNvSpPr/>
            <p:nvPr/>
          </p:nvSpPr>
          <p:spPr>
            <a:xfrm>
              <a:off x="5631466" y="4819840"/>
              <a:ext cx="957358" cy="687896"/>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110192" y="4819555"/>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5631466" y="5567458"/>
            <a:ext cx="957358" cy="480727"/>
            <a:chOff x="5631466" y="5567458"/>
            <a:chExt cx="957358" cy="480727"/>
          </a:xfrm>
        </p:grpSpPr>
        <p:sp>
          <p:nvSpPr>
            <p:cNvPr id="21" name="Freeform 21"/>
            <p:cNvSpPr/>
            <p:nvPr/>
          </p:nvSpPr>
          <p:spPr>
            <a:xfrm>
              <a:off x="5631466" y="5567458"/>
              <a:ext cx="957358" cy="480727"/>
            </a:xfrm>
            <a:custGeom>
              <a:rect l="l" t="t" r="r" b="b"/>
              <a:pathLst>
                <a:path w="520" h="261">
                  <a:moveTo>
                    <a:pt x="260" y="261"/>
                  </a:moveTo>
                  <a:lnTo>
                    <a:pt x="0" y="0"/>
                  </a:lnTo>
                  <a:lnTo>
                    <a:pt x="520" y="0"/>
                  </a:lnTo>
                  <a:lnTo>
                    <a:pt x="260" y="261"/>
                  </a:lnTo>
                  <a:close/>
                </a:path>
              </a:pathLst>
            </a:custGeom>
            <a:solidFill>
              <a:srgbClr val="ECAE7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5970270" y="5904452"/>
              <a:ext cx="279844" cy="143637"/>
            </a:xfrm>
            <a:custGeom>
              <a:rect l="l" t="t" r="r" b="b"/>
              <a:pathLst>
                <a:path w="152" h="78">
                  <a:moveTo>
                    <a:pt x="76" y="78"/>
                  </a:moveTo>
                  <a:lnTo>
                    <a:pt x="152" y="0"/>
                  </a:lnTo>
                  <a:lnTo>
                    <a:pt x="0" y="0"/>
                  </a:lnTo>
                  <a:lnTo>
                    <a:pt x="76" y="78"/>
                  </a:lnTo>
                  <a:close/>
                </a:path>
              </a:pathLst>
            </a:custGeom>
            <a:solidFill>
              <a:srgbClr val="3333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110192" y="5567458"/>
              <a:ext cx="478631" cy="480727"/>
            </a:xfrm>
            <a:custGeom>
              <a:rect l="l" t="t" r="r" b="b"/>
              <a:pathLst>
                <a:path w="260" h="261">
                  <a:moveTo>
                    <a:pt x="0" y="261"/>
                  </a:moveTo>
                  <a:lnTo>
                    <a:pt x="260" y="0"/>
                  </a:lnTo>
                  <a:lnTo>
                    <a:pt x="0" y="0"/>
                  </a:lnTo>
                  <a:lnTo>
                    <a:pt x="0" y="261"/>
                  </a:lnTo>
                  <a:close/>
                </a:path>
              </a:pathLst>
            </a:cu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 name="Group 24"/>
          <p:cNvGrpSpPr/>
          <p:nvPr/>
        </p:nvGrpSpPr>
        <p:grpSpPr>
          <a:xfrm>
            <a:off x="5631466" y="3308604"/>
            <a:ext cx="957358" cy="689419"/>
            <a:chOff x="5631466" y="3308604"/>
            <a:chExt cx="957358" cy="689419"/>
          </a:xfrm>
        </p:grpSpPr>
        <p:sp>
          <p:nvSpPr>
            <p:cNvPr id="25" name="AutoShape 25"/>
            <p:cNvSpPr/>
            <p:nvPr/>
          </p:nvSpPr>
          <p:spPr>
            <a:xfrm>
              <a:off x="5631466" y="3308604"/>
              <a:ext cx="957358" cy="68941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110192" y="3308604"/>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 name="Group 27"/>
          <p:cNvGrpSpPr/>
          <p:nvPr/>
        </p:nvGrpSpPr>
        <p:grpSpPr>
          <a:xfrm>
            <a:off x="4186047" y="1678781"/>
            <a:ext cx="1617059" cy="1618488"/>
            <a:chOff x="4186047" y="1678781"/>
            <a:chExt cx="1617059" cy="1618488"/>
          </a:xfrm>
        </p:grpSpPr>
        <p:sp>
          <p:nvSpPr>
            <p:cNvPr id="28" name="Freeform 28"/>
            <p:cNvSpPr/>
            <p:nvPr/>
          </p:nvSpPr>
          <p:spPr>
            <a:xfrm>
              <a:off x="4186047"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582096" y="2292477"/>
              <a:ext cx="535496" cy="428339"/>
            </a:xfrm>
            <a:custGeom>
              <a:rect l="l" t="t" r="r" b="b"/>
              <a:pathLst>
                <a:path w="21600" h="2160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 name="Group 30"/>
          <p:cNvGrpSpPr/>
          <p:nvPr/>
        </p:nvGrpSpPr>
        <p:grpSpPr>
          <a:xfrm>
            <a:off x="5278469" y="1678781"/>
            <a:ext cx="1617059" cy="1618488"/>
            <a:chOff x="5278469" y="1678781"/>
            <a:chExt cx="1617059" cy="1618488"/>
          </a:xfrm>
        </p:grpSpPr>
        <p:sp>
          <p:nvSpPr>
            <p:cNvPr id="31" name="Freeform 31"/>
            <p:cNvSpPr/>
            <p:nvPr/>
          </p:nvSpPr>
          <p:spPr>
            <a:xfrm>
              <a:off x="5278469"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5861590" y="2325624"/>
              <a:ext cx="490728" cy="405384"/>
            </a:xfrm>
            <a:custGeom>
              <a:rect l="l" t="t"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 name="Group 33"/>
          <p:cNvGrpSpPr/>
          <p:nvPr/>
        </p:nvGrpSpPr>
        <p:grpSpPr>
          <a:xfrm>
            <a:off x="6501829" y="3141178"/>
            <a:ext cx="1550007" cy="856845"/>
            <a:chOff x="6501829" y="3141178"/>
            <a:chExt cx="1550007" cy="856845"/>
          </a:xfrm>
        </p:grpSpPr>
        <p:cxnSp>
          <p:nvCxnSpPr>
            <p:cNvPr id="34" name="Connector 34"/>
            <p:cNvCxnSpPr/>
            <p:nvPr/>
          </p:nvCxnSpPr>
          <p:spPr>
            <a:xfrm>
              <a:off x="6501829" y="3141178"/>
              <a:ext cx="772981" cy="856845"/>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35" name="Connector 35"/>
            <p:cNvCxnSpPr/>
            <p:nvPr/>
          </p:nvCxnSpPr>
          <p:spPr>
            <a:xfrm>
              <a:off x="7235821" y="3990692"/>
              <a:ext cx="816015"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grpSp>
        <p:nvGrpSpPr>
          <p:cNvPr id="36" name="Group 36"/>
          <p:cNvGrpSpPr/>
          <p:nvPr/>
        </p:nvGrpSpPr>
        <p:grpSpPr>
          <a:xfrm>
            <a:off x="7817411" y="2488025"/>
            <a:ext cx="1038363" cy="440204"/>
            <a:chOff x="7817411" y="2488025"/>
            <a:chExt cx="1038363" cy="440204"/>
          </a:xfrm>
        </p:grpSpPr>
        <p:cxnSp>
          <p:nvCxnSpPr>
            <p:cNvPr id="37" name="Connector 37"/>
            <p:cNvCxnSpPr/>
            <p:nvPr/>
          </p:nvCxnSpPr>
          <p:spPr>
            <a:xfrm>
              <a:off x="7817411" y="2488025"/>
              <a:ext cx="467443" cy="440204"/>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38" name="Connector 38"/>
            <p:cNvCxnSpPr/>
            <p:nvPr/>
          </p:nvCxnSpPr>
          <p:spPr>
            <a:xfrm>
              <a:off x="8261968" y="2920898"/>
              <a:ext cx="593806"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sp>
        <p:nvSpPr>
          <p:cNvPr id="39" name="TextBox 39"/>
          <p:cNvSpPr txBox="1"/>
          <p:nvPr/>
        </p:nvSpPr>
        <p:spPr>
          <a:xfrm>
            <a:off x="1062867" y="2798540"/>
            <a:ext cx="24479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推广安全文化理念</a:t>
            </a:r>
          </a:p>
        </p:txBody>
      </p:sp>
      <p:sp>
        <p:nvSpPr>
          <p:cNvPr id="40" name="TextBox 40"/>
          <p:cNvSpPr txBox="1"/>
          <p:nvPr/>
        </p:nvSpPr>
        <p:spPr>
          <a:xfrm>
            <a:off x="9053162" y="1296588"/>
            <a:ext cx="2447925" cy="5048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575" b="1">
                <a:solidFill>
                  <a:schemeClr val="accent1">
                    <a:alpha val="100000"/>
                  </a:schemeClr>
                </a:solidFill>
                <a:latin typeface="Microsoft Yahei"/>
                <a:ea typeface="Microsoft Yahei"/>
                <a:cs typeface="Microsoft Yahei"/>
              </a:rPr>
              <a:t>促进员工参与安全管理</a:t>
            </a:r>
          </a:p>
        </p:txBody>
      </p:sp>
      <p:sp>
        <p:nvSpPr>
          <p:cNvPr id="41" name="TextBox 41"/>
          <p:cNvSpPr txBox="1"/>
          <p:nvPr/>
        </p:nvSpPr>
        <p:spPr>
          <a:xfrm>
            <a:off x="8163435" y="3945922"/>
            <a:ext cx="2447925" cy="47625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提升企业整体安全水平</a:t>
            </a:r>
          </a:p>
        </p:txBody>
      </p:sp>
      <p:grpSp>
        <p:nvGrpSpPr>
          <p:cNvPr id="42" name="Group 42"/>
          <p:cNvGrpSpPr/>
          <p:nvPr/>
        </p:nvGrpSpPr>
        <p:grpSpPr>
          <a:xfrm>
            <a:off x="454963" y="93878"/>
            <a:ext cx="10641129" cy="914400"/>
            <a:chOff x="454963" y="93878"/>
            <a:chExt cx="10641129" cy="914400"/>
          </a:xfrm>
        </p:grpSpPr>
        <p:sp>
          <p:nvSpPr>
            <p:cNvPr id="43" name="AutoShape 4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TextBox 6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营造安全文化氛围</a:t>
              </a:r>
            </a:p>
          </p:txBody>
        </p:sp>
      </p:grpSp>
      <p:sp>
        <p:nvSpPr>
          <p:cNvPr id="64" name="TextBox 64"/>
          <p:cNvSpPr txBox="1"/>
          <p:nvPr/>
        </p:nvSpPr>
        <p:spPr>
          <a:xfrm>
            <a:off x="9053162" y="1610913"/>
            <a:ext cx="2447925" cy="191691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安全教育有助于激发员工参与安全管理的积极性和主动性，形成全员参与的安全管理格局。</a:t>
            </a:r>
          </a:p>
        </p:txBody>
      </p:sp>
      <p:sp>
        <p:nvSpPr>
          <p:cNvPr id="65" name="TextBox 65"/>
          <p:cNvSpPr txBox="1"/>
          <p:nvPr/>
        </p:nvSpPr>
        <p:spPr>
          <a:xfrm>
            <a:off x="8163435" y="4312904"/>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通过营造浓厚的安全文化氛围，企业可以不断提升整体安全水平，为企业的可持续发展提供有力保障。</a:t>
            </a:r>
          </a:p>
        </p:txBody>
      </p:sp>
      <p:sp>
        <p:nvSpPr>
          <p:cNvPr id="66" name="TextBox 66"/>
          <p:cNvSpPr txBox="1"/>
          <p:nvPr/>
        </p:nvSpPr>
        <p:spPr>
          <a:xfrm>
            <a:off x="1062867" y="3124390"/>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通过安全教育，企业可以宣传和推广安全文化理念，使员工充分认识到安全工作对企业和个人发展的重要性。</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chemeClr val="accent3">
                    <a:alpha val="100000"/>
                  </a:schemeClr>
                </a:solidFill>
                <a:latin typeface="Microsoft Yahei"/>
                <a:ea typeface="Microsoft Yahei"/>
                <a:cs typeface="Microsoft Yahei"/>
              </a:rPr>
              <a:t>02</a:t>
            </a:r>
          </a:p>
        </p:txBody>
      </p:sp>
      <p:sp>
        <p:nvSpPr>
          <p:cNvPr id="5" name="TextBox 5"/>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责任感与担当精神内涵</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48881" y="220370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058508" y="220370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547717" y="2211136"/>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30387" y="208178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05582" y="17972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05582" y="40371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458495" y="1389081"/>
            <a:ext cx="5076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责任感定义</a:t>
            </a:r>
          </a:p>
        </p:txBody>
      </p:sp>
      <p:sp>
        <p:nvSpPr>
          <p:cNvPr id="9" name="TextBox 9"/>
          <p:cNvSpPr txBox="1"/>
          <p:nvPr/>
        </p:nvSpPr>
        <p:spPr>
          <a:xfrm>
            <a:off x="6458495" y="4046529"/>
            <a:ext cx="50768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4">
                    <a:alpha val="100000"/>
                  </a:schemeClr>
                </a:solidFill>
                <a:latin typeface="Microsoft Yahei"/>
                <a:ea typeface="Microsoft Yahei"/>
                <a:cs typeface="Microsoft Yahei"/>
              </a:rPr>
              <a:t>责任感意义</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责任感定义及意义</a:t>
              </a:r>
            </a:p>
          </p:txBody>
        </p:sp>
      </p:grpSp>
      <p:sp>
        <p:nvSpPr>
          <p:cNvPr id="32" name="AutoShape 32"/>
          <p:cNvSpPr/>
          <p:nvPr/>
        </p:nvSpPr>
        <p:spPr>
          <a:xfrm>
            <a:off x="6830551" y="20472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30551" y="42871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6458495" y="1716941"/>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责任感是指个体对自身所承担职责和义务的自觉认知和积极履行的态度，是一种内在的道德情感。</a:t>
            </a:r>
          </a:p>
        </p:txBody>
      </p:sp>
      <p:sp>
        <p:nvSpPr>
          <p:cNvPr id="35" name="TextBox 35"/>
          <p:cNvSpPr txBox="1"/>
          <p:nvPr/>
        </p:nvSpPr>
        <p:spPr>
          <a:xfrm>
            <a:off x="6458495" y="4396703"/>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责任感是个人品德的重要组成部分，它促使人们自觉履行职责，积极承担责任，为社会的和谐稳定做出贡献。同时，责任感也是个人成长和实现自我价值的重要驱动力。</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担当精神体现</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担当精神是指个体在面对困难和挑战时，勇于承担责任，敢于迎难而上的精神品质。它表现为积极主动的态度、敢于决策的勇气、坚持不懈的毅力和对结果的负责。</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担当精神价值</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担当精神是推动社会进步和发展的重要力量。它鼓励人们勇于面对挑战，敢于承担责任，从而推动问题的解决和社会的进步。同时，担当精神也是个人成长和实现自我价值的关键因素。</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担当精神体现与价值</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责任感和担当精神是相互关联、相互促进的。责任感是担当精神的基础，只有具备了强烈的责任感，才能产生担当的勇气和行动。而担当精神则是责任感的升华，它要求人们不仅要有责任感，还要勇于承担责任，敢于面对挑战。</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责任感与担当精神的关系</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责任感和担当精神在个体和社会层面都发挥着重要作用。在个体层面，责任感和担当精神能够激发个人的积极性和创造力，促使个人不断追求进步和完善。在社会层面，责任感和担当精神能够推动社会的和谐稳定和发展进步，形成积极向上的社会风尚。</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责任感与担当精神的相互作用</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二者关系及相互作用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chemeClr val="accent3">
                    <a:alpha val="100000"/>
                  </a:schemeClr>
                </a:solidFill>
                <a:latin typeface="Microsoft Yahei"/>
                <a:ea typeface="Microsoft Yahei"/>
                <a:cs typeface="Microsoft Yahei"/>
              </a:rPr>
              <a:t>03</a:t>
            </a:r>
          </a:p>
        </p:txBody>
      </p:sp>
      <p:sp>
        <p:nvSpPr>
          <p:cNvPr id="5" name="TextBox 5"/>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安全教育中责任感培养策略</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4" b="14"/>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7901" b="7901"/>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5319" b="5319"/>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明确岗位职责，强化责任意识</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制定详细岗位职责</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明确每个岗位在安全工作中的具体职责和任务，使员工清楚自己的责任边界。</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加强安全意识教育</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通过培训、宣传等方式，提高员工对安全工作的重视程度，增强责任意识。</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鼓励员工参与安全决策</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让员工参与安全决策过程，提出自己的意见和建议，从而增强对安全工作的责任感和归属感。</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定期开展应急演练活动，提高员工在紧急情况下的应对能力和责任感。</a:t>
            </a:r>
          </a:p>
        </p:txBody>
      </p:sp>
      <p:pic>
        <p:nvPicPr>
          <p:cNvPr id="6" name="Picture 6"/>
          <p:cNvPicPr>
            <a:picLocks noChangeAspect="1"/>
          </p:cNvPicPr>
          <p:nvPr/>
        </p:nvPicPr>
        <p:blipFill>
          <a:blip r:embed="rId2"/>
          <a:srcRect l="12500" r="125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组织应急演练</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鼓励员工积极参与安全检查工作，发现潜在的安全隐患并及时处理，提升员工的安全责任感和实际操作能力。</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实施安全检查</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5958" r="15958"/>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通过安全知识竞赛等形式，激发员工学习安全知识的兴趣，提高员工的安全素养和责任感。</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开展安全竞赛</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开展实践活动，提升责任能力</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https://d.book118.com/798112032005006034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73</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微软雅黑</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2024-09-12T05:06:44.889</cp:lastPrinted>
  <dcterms:created xsi:type="dcterms:W3CDTF">2024-09-11T21:06:44Z</dcterms:created>
  <dcterms:modified xsi:type="dcterms:W3CDTF">2024-09-11T21:06:46Z</dcterms:modified>
</cp:coreProperties>
</file>